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24"/>
  </p:notesMasterIdLst>
  <p:handoutMasterIdLst>
    <p:handoutMasterId r:id="rId25"/>
  </p:handoutMasterIdLst>
  <p:sldIdLst>
    <p:sldId id="329" r:id="rId2"/>
    <p:sldId id="385" r:id="rId3"/>
    <p:sldId id="370" r:id="rId4"/>
    <p:sldId id="278" r:id="rId5"/>
    <p:sldId id="374" r:id="rId6"/>
    <p:sldId id="389" r:id="rId7"/>
    <p:sldId id="1460" r:id="rId8"/>
    <p:sldId id="390" r:id="rId9"/>
    <p:sldId id="375" r:id="rId10"/>
    <p:sldId id="388" r:id="rId11"/>
    <p:sldId id="360" r:id="rId12"/>
    <p:sldId id="392" r:id="rId13"/>
    <p:sldId id="358" r:id="rId14"/>
    <p:sldId id="361" r:id="rId15"/>
    <p:sldId id="391" r:id="rId16"/>
    <p:sldId id="1459" r:id="rId17"/>
    <p:sldId id="359" r:id="rId18"/>
    <p:sldId id="365" r:id="rId19"/>
    <p:sldId id="393" r:id="rId20"/>
    <p:sldId id="368" r:id="rId21"/>
    <p:sldId id="364" r:id="rId22"/>
    <p:sldId id="330" r:id="rId23"/>
  </p:sldIdLst>
  <p:sldSz cx="9144000" cy="6858000" type="screen4x3"/>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9A55A8-8855-4075-8F7C-9FDF9FADF1C5}" v="4" dt="2026-06-30T21:13:40.3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1" autoAdjust="0"/>
    <p:restoredTop sz="94660"/>
  </p:normalViewPr>
  <p:slideViewPr>
    <p:cSldViewPr>
      <p:cViewPr varScale="1">
        <p:scale>
          <a:sx n="90" d="100"/>
          <a:sy n="90" d="100"/>
        </p:scale>
        <p:origin x="1243"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5088" cy="46450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67342" y="0"/>
            <a:ext cx="3035088" cy="464503"/>
          </a:xfrm>
          <a:prstGeom prst="rect">
            <a:avLst/>
          </a:prstGeom>
        </p:spPr>
        <p:txBody>
          <a:bodyPr vert="horz" lIns="91440" tIns="45720" rIns="91440" bIns="45720" rtlCol="0"/>
          <a:lstStyle>
            <a:lvl1pPr algn="r">
              <a:defRPr sz="1200"/>
            </a:lvl1pPr>
          </a:lstStyle>
          <a:p>
            <a:fld id="{FF3517CB-D6D7-4968-8377-11479D0E35EB}" type="datetimeFigureOut">
              <a:rPr lang="en-GB" smtClean="0"/>
              <a:t>01/07/2026</a:t>
            </a:fld>
            <a:endParaRPr lang="en-GB"/>
          </a:p>
        </p:txBody>
      </p:sp>
      <p:sp>
        <p:nvSpPr>
          <p:cNvPr id="4" name="Footer Placeholder 3"/>
          <p:cNvSpPr>
            <a:spLocks noGrp="1"/>
          </p:cNvSpPr>
          <p:nvPr>
            <p:ph type="ftr" sz="quarter" idx="2"/>
          </p:nvPr>
        </p:nvSpPr>
        <p:spPr>
          <a:xfrm>
            <a:off x="1" y="8823935"/>
            <a:ext cx="3035088" cy="46450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67342" y="8823935"/>
            <a:ext cx="3035088" cy="464503"/>
          </a:xfrm>
          <a:prstGeom prst="rect">
            <a:avLst/>
          </a:prstGeom>
        </p:spPr>
        <p:txBody>
          <a:bodyPr vert="horz" lIns="91440" tIns="45720" rIns="91440" bIns="45720" rtlCol="0" anchor="b"/>
          <a:lstStyle>
            <a:lvl1pPr algn="r">
              <a:defRPr sz="1200"/>
            </a:lvl1pPr>
          </a:lstStyle>
          <a:p>
            <a:fld id="{A688E495-EA67-4B75-B998-CF8A2F3208FC}" type="slidenum">
              <a:rPr lang="en-GB" smtClean="0"/>
              <a:t>‹#›</a:t>
            </a:fld>
            <a:endParaRPr lang="en-GB"/>
          </a:p>
        </p:txBody>
      </p:sp>
    </p:spTree>
    <p:extLst>
      <p:ext uri="{BB962C8B-B14F-4D97-AF65-F5344CB8AC3E}">
        <p14:creationId xmlns:p14="http://schemas.microsoft.com/office/powerpoint/2010/main" val="1086208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852" cy="46502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66563" y="0"/>
            <a:ext cx="3035852" cy="465023"/>
          </a:xfrm>
          <a:prstGeom prst="rect">
            <a:avLst/>
          </a:prstGeom>
        </p:spPr>
        <p:txBody>
          <a:bodyPr vert="horz" lIns="91440" tIns="45720" rIns="91440" bIns="45720" rtlCol="0"/>
          <a:lstStyle>
            <a:lvl1pPr algn="r">
              <a:defRPr sz="1200"/>
            </a:lvl1pPr>
          </a:lstStyle>
          <a:p>
            <a:fld id="{2AD8FC54-E0F4-4FBC-B595-884260AE7EBB}" type="datetimeFigureOut">
              <a:rPr lang="en-GB" smtClean="0"/>
              <a:t>01/07/2026</a:t>
            </a:fld>
            <a:endParaRPr lang="en-GB"/>
          </a:p>
        </p:txBody>
      </p:sp>
      <p:sp>
        <p:nvSpPr>
          <p:cNvPr id="4" name="Slide Image Placeholder 3"/>
          <p:cNvSpPr>
            <a:spLocks noGrp="1" noRot="1" noChangeAspect="1"/>
          </p:cNvSpPr>
          <p:nvPr>
            <p:ph type="sldImg" idx="2"/>
          </p:nvPr>
        </p:nvSpPr>
        <p:spPr>
          <a:xfrm>
            <a:off x="1179513" y="696913"/>
            <a:ext cx="4645025" cy="3484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0079" y="4412514"/>
            <a:ext cx="5603894" cy="418074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3542"/>
            <a:ext cx="3035852" cy="46502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66563" y="8823542"/>
            <a:ext cx="3035852" cy="465022"/>
          </a:xfrm>
          <a:prstGeom prst="rect">
            <a:avLst/>
          </a:prstGeom>
        </p:spPr>
        <p:txBody>
          <a:bodyPr vert="horz" lIns="91440" tIns="45720" rIns="91440" bIns="45720" rtlCol="0" anchor="b"/>
          <a:lstStyle>
            <a:lvl1pPr algn="r">
              <a:defRPr sz="1200"/>
            </a:lvl1pPr>
          </a:lstStyle>
          <a:p>
            <a:fld id="{B3755ADC-7F09-42D3-B5D3-C3491D34FE89}" type="slidenum">
              <a:rPr lang="en-GB" smtClean="0"/>
              <a:t>‹#›</a:t>
            </a:fld>
            <a:endParaRPr lang="en-GB"/>
          </a:p>
        </p:txBody>
      </p:sp>
    </p:spTree>
    <p:extLst>
      <p:ext uri="{BB962C8B-B14F-4D97-AF65-F5344CB8AC3E}">
        <p14:creationId xmlns:p14="http://schemas.microsoft.com/office/powerpoint/2010/main" val="1187459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978EB9F6-D6B5-45A1-81A7-4DDA35EB6E1A}" type="datetime1">
              <a:rPr lang="en-GB" smtClean="0"/>
              <a:t>01/07/2026</a:t>
            </a:fld>
            <a:endParaRPr lang="en-GB"/>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1767250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34EB38A2-96FB-4907-8EBE-224095D1BFF7}" type="datetime1">
              <a:rPr lang="en-GB" smtClean="0"/>
              <a:t>01/07/2026</a:t>
            </a:fld>
            <a:endParaRPr lang="en-GB"/>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695401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AC37C98D-4593-4ACA-ABEF-AE74749CD7A9}" type="datetime1">
              <a:rPr lang="en-GB" smtClean="0"/>
              <a:t>01/07/2026</a:t>
            </a:fld>
            <a:endParaRPr lang="en-GB"/>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612493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912980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2095D630-0B86-4115-BF31-1B238D1555C2}" type="datetime1">
              <a:rPr lang="en-GB" smtClean="0"/>
              <a:t>01/07/2026</a:t>
            </a:fld>
            <a:endParaRPr lang="en-GB"/>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956396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39F202F7-CC07-4DF5-A971-8C77764149C8}" type="datetime1">
              <a:rPr lang="en-GB" smtClean="0"/>
              <a:t>01/07/2026</a:t>
            </a:fld>
            <a:endParaRPr lang="en-GB"/>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031523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4712B9F9-14F9-4D4A-9C39-865445F8789B}" type="datetime1">
              <a:rPr lang="en-GB" smtClean="0"/>
              <a:t>01/07/2026</a:t>
            </a:fld>
            <a:endParaRPr lang="en-GB"/>
          </a:p>
        </p:txBody>
      </p:sp>
      <p:sp>
        <p:nvSpPr>
          <p:cNvPr id="6" name="Footer Placeholder 5"/>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495048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8036E1B9-7679-4778-9C3C-D35CDAA711A4}" type="datetime1">
              <a:rPr lang="en-GB" smtClean="0"/>
              <a:t>01/07/2026</a:t>
            </a:fld>
            <a:endParaRPr lang="en-GB"/>
          </a:p>
        </p:txBody>
      </p:sp>
      <p:sp>
        <p:nvSpPr>
          <p:cNvPr id="8" name="Footer Placeholder 7"/>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1187795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083EBA66-0506-4E8E-971D-E65D0947745A}" type="datetime1">
              <a:rPr lang="en-GB" smtClean="0"/>
              <a:t>01/07/2026</a:t>
            </a:fld>
            <a:endParaRPr lang="en-GB"/>
          </a:p>
        </p:txBody>
      </p:sp>
      <p:sp>
        <p:nvSpPr>
          <p:cNvPr id="4" name="Footer Placeholder 3"/>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092502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299BB6BE-3EB7-4FD9-99E3-8DE62208BC74}" type="datetime1">
              <a:rPr lang="en-GB" smtClean="0"/>
              <a:t>01/07/2026</a:t>
            </a:fld>
            <a:endParaRPr lang="en-GB"/>
          </a:p>
        </p:txBody>
      </p:sp>
      <p:sp>
        <p:nvSpPr>
          <p:cNvPr id="3" name="Footer Placeholder 2"/>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727277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EB686661-B1B0-433B-BE94-4323F46A5E0E}" type="datetime1">
              <a:rPr lang="en-GB" smtClean="0"/>
              <a:t>01/07/2026</a:t>
            </a:fld>
            <a:endParaRPr lang="en-GB"/>
          </a:p>
        </p:txBody>
      </p:sp>
      <p:sp>
        <p:nvSpPr>
          <p:cNvPr id="6" name="Footer Placeholder 5"/>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3523552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fld id="{FC19FD87-61D0-48C9-A6CD-288D583DC575}" type="datetime1">
              <a:rPr lang="en-GB" smtClean="0"/>
              <a:t>01/07/2026</a:t>
            </a:fld>
            <a:endParaRPr lang="en-GB"/>
          </a:p>
        </p:txBody>
      </p:sp>
      <p:sp>
        <p:nvSpPr>
          <p:cNvPr id="6" name="Footer Placeholder 5"/>
          <p:cNvSpPr>
            <a:spLocks noGrp="1"/>
          </p:cNvSpPr>
          <p:nvPr>
            <p:ph type="ftr" sz="quarter" idx="11"/>
          </p:nvPr>
        </p:nvSpPr>
        <p:spPr>
          <a:xfrm>
            <a:off x="3124200" y="6448425"/>
            <a:ext cx="2895600" cy="365125"/>
          </a:xfrm>
          <a:prstGeom prst="rect">
            <a:avLst/>
          </a:prstGeom>
        </p:spPr>
        <p:txBody>
          <a:bodyPr/>
          <a:lstStyle>
            <a:lvl1pPr fontAlgn="auto">
              <a:spcBef>
                <a:spcPts val="0"/>
              </a:spcBef>
              <a:spcAft>
                <a:spcPts val="0"/>
              </a:spcAft>
              <a:defRPr>
                <a:latin typeface="+mn-lt"/>
                <a:cs typeface="+mn-cs"/>
              </a:defRPr>
            </a:lvl1p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fld id="{AE1AD94E-4493-4787-A899-1F4AB18C3743}" type="slidenum">
              <a:rPr lang="en-GB" smtClean="0"/>
              <a:t>‹#›</a:t>
            </a:fld>
            <a:endParaRPr lang="en-GB"/>
          </a:p>
        </p:txBody>
      </p:sp>
    </p:spTree>
    <p:extLst>
      <p:ext uri="{BB962C8B-B14F-4D97-AF65-F5344CB8AC3E}">
        <p14:creationId xmlns:p14="http://schemas.microsoft.com/office/powerpoint/2010/main" val="2030783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alphaModFix amt="67000"/>
            <a:lum/>
            <a:extLst>
              <a:ext uri="{BEBA8EAE-BF5A-486C-A8C5-ECC9F3942E4B}">
                <a14:imgProps xmlns:a14="http://schemas.microsoft.com/office/drawing/2010/main">
                  <a14:imgLayer r:embed="rId15">
                    <a14:imgEffect>
                      <a14:artisticPhotocopy/>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67625" y="260350"/>
            <a:ext cx="12096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5" r:id="rId12"/>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agotts@7kbw.co.uk"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840"/>
            <a:ext cx="7772400" cy="1944216"/>
          </a:xfrm>
          <a:solidFill>
            <a:schemeClr val="bg1"/>
          </a:solidFill>
        </p:spPr>
        <p:txBody>
          <a:bodyPr/>
          <a:lstStyle/>
          <a:p>
            <a:pPr>
              <a:spcBef>
                <a:spcPts val="0"/>
              </a:spcBef>
              <a:spcAft>
                <a:spcPts val="1200"/>
              </a:spcAft>
            </a:pPr>
            <a:r>
              <a:rPr lang="en-GB" dirty="0">
                <a:solidFill>
                  <a:schemeClr val="accent4">
                    <a:lumMod val="50000"/>
                  </a:schemeClr>
                </a:solidFill>
              </a:rPr>
              <a:t>Fronts and Captives: </a:t>
            </a:r>
            <a:br>
              <a:rPr lang="en-GB" dirty="0">
                <a:solidFill>
                  <a:schemeClr val="accent4">
                    <a:lumMod val="50000"/>
                  </a:schemeClr>
                </a:solidFill>
              </a:rPr>
            </a:br>
            <a:r>
              <a:rPr lang="en-GB" dirty="0">
                <a:solidFill>
                  <a:schemeClr val="accent4">
                    <a:lumMod val="50000"/>
                  </a:schemeClr>
                </a:solidFill>
              </a:rPr>
              <a:t>Reinsurance Law Issues</a:t>
            </a:r>
            <a:endParaRPr lang="en-GB" sz="3600" dirty="0">
              <a:solidFill>
                <a:schemeClr val="accent4">
                  <a:lumMod val="50000"/>
                </a:schemeClr>
              </a:solidFill>
            </a:endParaRPr>
          </a:p>
        </p:txBody>
      </p:sp>
      <p:sp>
        <p:nvSpPr>
          <p:cNvPr id="3" name="Subtitle 2"/>
          <p:cNvSpPr>
            <a:spLocks noGrp="1"/>
          </p:cNvSpPr>
          <p:nvPr>
            <p:ph type="subTitle" idx="1"/>
          </p:nvPr>
        </p:nvSpPr>
        <p:spPr>
          <a:xfrm>
            <a:off x="1371600" y="4437112"/>
            <a:ext cx="6400800" cy="1656184"/>
          </a:xfrm>
        </p:spPr>
        <p:txBody>
          <a:bodyPr>
            <a:normAutofit/>
          </a:bodyPr>
          <a:lstStyle/>
          <a:p>
            <a:r>
              <a:rPr lang="en-GB" dirty="0">
                <a:solidFill>
                  <a:schemeClr val="tx1"/>
                </a:solidFill>
              </a:rPr>
              <a:t>Peter MacDonald Eggers KC</a:t>
            </a:r>
          </a:p>
          <a:p>
            <a:r>
              <a:rPr lang="en-GB" sz="2600" dirty="0">
                <a:solidFill>
                  <a:schemeClr val="tx1"/>
                </a:solidFill>
              </a:rPr>
              <a:t>7 King’s Bench Walk</a:t>
            </a:r>
          </a:p>
        </p:txBody>
      </p:sp>
    </p:spTree>
    <p:extLst>
      <p:ext uri="{BB962C8B-B14F-4D97-AF65-F5344CB8AC3E}">
        <p14:creationId xmlns:p14="http://schemas.microsoft.com/office/powerpoint/2010/main" val="3205044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1FF20-2FF2-4CD8-9AF8-A0DE3D7585A9}"/>
              </a:ext>
            </a:extLst>
          </p:cNvPr>
          <p:cNvSpPr>
            <a:spLocks noGrp="1"/>
          </p:cNvSpPr>
          <p:nvPr>
            <p:ph type="title"/>
          </p:nvPr>
        </p:nvSpPr>
        <p:spPr>
          <a:xfrm>
            <a:off x="457200" y="274638"/>
            <a:ext cx="8229600" cy="994122"/>
          </a:xfrm>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F9BC578B-4F5B-4F5B-8BA2-073C9D915866}"/>
              </a:ext>
            </a:extLst>
          </p:cNvPr>
          <p:cNvSpPr>
            <a:spLocks noGrp="1"/>
          </p:cNvSpPr>
          <p:nvPr>
            <p:ph idx="1"/>
          </p:nvPr>
        </p:nvSpPr>
        <p:spPr/>
        <p:txBody>
          <a:bodyPr/>
          <a:lstStyle/>
          <a:p>
            <a:pPr algn="just"/>
            <a:r>
              <a:rPr lang="en-GB" sz="2400" dirty="0"/>
              <a:t>Focus on the Reinsurer as the person who requires the material underwriting information</a:t>
            </a:r>
          </a:p>
          <a:p>
            <a:pPr lvl="1" algn="just"/>
            <a:r>
              <a:rPr lang="en-GB" sz="2000" dirty="0"/>
              <a:t>In some cases, information is passed from the Original Insured through the Fronting Insurer to the Reinsurer (often through brokers)</a:t>
            </a:r>
          </a:p>
          <a:p>
            <a:pPr lvl="1" algn="just"/>
            <a:r>
              <a:rPr lang="en-GB" sz="2000" dirty="0"/>
              <a:t>In some cases, there will be direct discussions between the Original Insured and the Reinsurer (sometimes even before the Fronting Insurer is identified)</a:t>
            </a:r>
          </a:p>
          <a:p>
            <a:r>
              <a:rPr lang="en-GB" sz="2400" dirty="0"/>
              <a:t>The Fronting Insurer may not be able to rely on any relative ignorance in discharging its duty of disclosure to the Reinsurer</a:t>
            </a:r>
          </a:p>
        </p:txBody>
      </p:sp>
      <p:sp>
        <p:nvSpPr>
          <p:cNvPr id="4" name="Slide Number Placeholder 3">
            <a:extLst>
              <a:ext uri="{FF2B5EF4-FFF2-40B4-BE49-F238E27FC236}">
                <a16:creationId xmlns:a16="http://schemas.microsoft.com/office/drawing/2014/main" id="{D22C44E8-E4E6-47A4-ABC6-8C02F37BC6DC}"/>
              </a:ext>
            </a:extLst>
          </p:cNvPr>
          <p:cNvSpPr>
            <a:spLocks noGrp="1"/>
          </p:cNvSpPr>
          <p:nvPr>
            <p:ph type="sldNum" sz="quarter" idx="12"/>
          </p:nvPr>
        </p:nvSpPr>
        <p:spPr/>
        <p:txBody>
          <a:bodyPr/>
          <a:lstStyle/>
          <a:p>
            <a:fld id="{AE1AD94E-4493-4787-A899-1F4AB18C3743}" type="slidenum">
              <a:rPr lang="en-GB" smtClean="0"/>
              <a:t>10</a:t>
            </a:fld>
            <a:endParaRPr lang="en-GB"/>
          </a:p>
        </p:txBody>
      </p:sp>
    </p:spTree>
    <p:extLst>
      <p:ext uri="{BB962C8B-B14F-4D97-AF65-F5344CB8AC3E}">
        <p14:creationId xmlns:p14="http://schemas.microsoft.com/office/powerpoint/2010/main" val="2225627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9A8F8-6A45-4159-B395-68657B60263B}"/>
              </a:ext>
            </a:extLst>
          </p:cNvPr>
          <p:cNvSpPr>
            <a:spLocks noGrp="1"/>
          </p:cNvSpPr>
          <p:nvPr>
            <p:ph type="title"/>
          </p:nvPr>
        </p:nvSpPr>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A40C0D73-9014-4113-AE94-7BB2C5F85C5B}"/>
              </a:ext>
            </a:extLst>
          </p:cNvPr>
          <p:cNvSpPr>
            <a:spLocks noGrp="1"/>
          </p:cNvSpPr>
          <p:nvPr>
            <p:ph idx="1"/>
          </p:nvPr>
        </p:nvSpPr>
        <p:spPr/>
        <p:txBody>
          <a:bodyPr/>
          <a:lstStyle/>
          <a:p>
            <a:r>
              <a:rPr lang="en-GB" sz="2400" dirty="0"/>
              <a:t>If the Original Insured or its broker negotiates directly with the Reinsurer, its knowledge may be attributed to the Fronting Insurer pursuant to sect. 4(3)(b) of the Insurance Act 2015</a:t>
            </a:r>
          </a:p>
          <a:p>
            <a:pPr lvl="1"/>
            <a:r>
              <a:rPr lang="en-US" sz="2200" b="0" i="0" dirty="0">
                <a:solidFill>
                  <a:srgbClr val="000000"/>
                </a:solidFill>
                <a:effectLst/>
              </a:rPr>
              <a:t>Sect. 4(8)(b): “</a:t>
            </a:r>
            <a:r>
              <a:rPr lang="en-US" sz="2200" b="0" i="1" dirty="0">
                <a:solidFill>
                  <a:srgbClr val="000000"/>
                </a:solidFill>
                <a:effectLst/>
              </a:rPr>
              <a:t>an individual is responsible for the insured’s insurance if the individual participates on behalf of the insured in the process of procuring the insured’s insurance (whether the individual does so as the insured’s employee or agent, as an employee of the insured’s agent or in any other capacity)</a:t>
            </a:r>
            <a:r>
              <a:rPr lang="en-US" sz="2200" b="0" i="0" dirty="0">
                <a:solidFill>
                  <a:srgbClr val="000000"/>
                </a:solidFill>
                <a:effectLst/>
              </a:rPr>
              <a:t>”</a:t>
            </a:r>
          </a:p>
          <a:p>
            <a:r>
              <a:rPr lang="en-US" sz="2400" dirty="0">
                <a:solidFill>
                  <a:srgbClr val="000000"/>
                </a:solidFill>
              </a:rPr>
              <a:t>Note sect. 4(5)(b) and confidential information</a:t>
            </a:r>
          </a:p>
          <a:p>
            <a:pPr lvl="1"/>
            <a:r>
              <a:rPr lang="en-US" sz="2000" b="0" i="0" dirty="0">
                <a:solidFill>
                  <a:srgbClr val="000000"/>
                </a:solidFill>
                <a:effectLst/>
              </a:rPr>
              <a:t>Confidential information obtained by a person responsible for the insurance as the insured’s agent from a person connected with the reinsured contract might be taken to be known by the Fronting Insurer</a:t>
            </a:r>
          </a:p>
        </p:txBody>
      </p:sp>
      <p:sp>
        <p:nvSpPr>
          <p:cNvPr id="4" name="Slide Number Placeholder 3">
            <a:extLst>
              <a:ext uri="{FF2B5EF4-FFF2-40B4-BE49-F238E27FC236}">
                <a16:creationId xmlns:a16="http://schemas.microsoft.com/office/drawing/2014/main" id="{4A87134B-A268-4710-9A5E-ECC36E598987}"/>
              </a:ext>
            </a:extLst>
          </p:cNvPr>
          <p:cNvSpPr>
            <a:spLocks noGrp="1"/>
          </p:cNvSpPr>
          <p:nvPr>
            <p:ph type="sldNum" sz="quarter" idx="12"/>
          </p:nvPr>
        </p:nvSpPr>
        <p:spPr/>
        <p:txBody>
          <a:bodyPr/>
          <a:lstStyle/>
          <a:p>
            <a:fld id="{AE1AD94E-4493-4787-A899-1F4AB18C3743}" type="slidenum">
              <a:rPr lang="en-GB" smtClean="0"/>
              <a:t>11</a:t>
            </a:fld>
            <a:endParaRPr lang="en-GB"/>
          </a:p>
        </p:txBody>
      </p:sp>
    </p:spTree>
    <p:extLst>
      <p:ext uri="{BB962C8B-B14F-4D97-AF65-F5344CB8AC3E}">
        <p14:creationId xmlns:p14="http://schemas.microsoft.com/office/powerpoint/2010/main" val="703869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3F96B-1114-465D-8396-F0D080F85984}"/>
              </a:ext>
            </a:extLst>
          </p:cNvPr>
          <p:cNvSpPr>
            <a:spLocks noGrp="1"/>
          </p:cNvSpPr>
          <p:nvPr>
            <p:ph type="title"/>
          </p:nvPr>
        </p:nvSpPr>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97892B7B-7129-4B16-B6B9-3FC506C0985C}"/>
              </a:ext>
            </a:extLst>
          </p:cNvPr>
          <p:cNvSpPr>
            <a:spLocks noGrp="1"/>
          </p:cNvSpPr>
          <p:nvPr>
            <p:ph idx="1"/>
          </p:nvPr>
        </p:nvSpPr>
        <p:spPr/>
        <p:txBody>
          <a:bodyPr/>
          <a:lstStyle/>
          <a:p>
            <a:r>
              <a:rPr lang="en-GB" sz="2400" dirty="0"/>
              <a:t>If the Original Insured makes a direct representation to the Reinsurer and the Fronting Insurer is not present, the subsequent entry into the Reinsurance may result in the Fronting Insurer adopting the Original Insured’s representation </a:t>
            </a:r>
          </a:p>
          <a:p>
            <a:pPr lvl="1"/>
            <a:r>
              <a:rPr lang="en-US" sz="2000" i="1" dirty="0">
                <a:effectLst/>
                <a:ea typeface="Times New Roman" panose="02020603050405020304" pitchFamily="18" charset="0"/>
              </a:rPr>
              <a:t>The Zephyr </a:t>
            </a:r>
            <a:r>
              <a:rPr lang="en-US" sz="2000" dirty="0">
                <a:effectLst/>
                <a:ea typeface="Times New Roman" panose="02020603050405020304" pitchFamily="18" charset="0"/>
              </a:rPr>
              <a:t>[1984] 1 Lloyd’s Rep 58; [1985] 2 Lloyd’s Rep 529</a:t>
            </a:r>
          </a:p>
          <a:p>
            <a:pPr lvl="1"/>
            <a:r>
              <a:rPr lang="en-US" sz="2000" i="1" dirty="0">
                <a:effectLst/>
                <a:ea typeface="Times New Roman" panose="02020603050405020304" pitchFamily="18" charset="0"/>
              </a:rPr>
              <a:t>Bonner </a:t>
            </a:r>
            <a:r>
              <a:rPr lang="en-US" sz="2000" dirty="0">
                <a:effectLst/>
                <a:ea typeface="Times New Roman" panose="02020603050405020304" pitchFamily="18" charset="0"/>
              </a:rPr>
              <a:t>v </a:t>
            </a:r>
            <a:r>
              <a:rPr lang="en-US" sz="2000" i="1" dirty="0">
                <a:effectLst/>
                <a:ea typeface="Times New Roman" panose="02020603050405020304" pitchFamily="18" charset="0"/>
              </a:rPr>
              <a:t>Cox Dedicated Corporate Member </a:t>
            </a:r>
            <a:r>
              <a:rPr lang="en-US" sz="2000" dirty="0">
                <a:effectLst/>
                <a:ea typeface="Times New Roman" panose="02020603050405020304" pitchFamily="18" charset="0"/>
              </a:rPr>
              <a:t>[2005] Lloyd’s Rep IR 569</a:t>
            </a:r>
          </a:p>
          <a:p>
            <a:pPr lvl="1"/>
            <a:r>
              <a:rPr lang="en-US" sz="2000" i="1" dirty="0">
                <a:effectLst/>
                <a:ea typeface="Times New Roman" panose="02020603050405020304" pitchFamily="18" charset="0"/>
              </a:rPr>
              <a:t>Briess </a:t>
            </a:r>
            <a:r>
              <a:rPr lang="en-US" sz="2000" dirty="0">
                <a:effectLst/>
                <a:ea typeface="Times New Roman" panose="02020603050405020304" pitchFamily="18" charset="0"/>
              </a:rPr>
              <a:t>v </a:t>
            </a:r>
            <a:r>
              <a:rPr lang="en-US" sz="2000" i="1" dirty="0">
                <a:effectLst/>
                <a:ea typeface="Times New Roman" panose="02020603050405020304" pitchFamily="18" charset="0"/>
              </a:rPr>
              <a:t>Woolley </a:t>
            </a:r>
            <a:r>
              <a:rPr lang="en-US" sz="2000" dirty="0">
                <a:effectLst/>
                <a:ea typeface="Times New Roman" panose="02020603050405020304" pitchFamily="18" charset="0"/>
              </a:rPr>
              <a:t>[1954] AC 333 (non-insurance)</a:t>
            </a:r>
            <a:endParaRPr lang="en-GB" dirty="0"/>
          </a:p>
        </p:txBody>
      </p:sp>
      <p:sp>
        <p:nvSpPr>
          <p:cNvPr id="4" name="Slide Number Placeholder 3">
            <a:extLst>
              <a:ext uri="{FF2B5EF4-FFF2-40B4-BE49-F238E27FC236}">
                <a16:creationId xmlns:a16="http://schemas.microsoft.com/office/drawing/2014/main" id="{0BA3CD0B-2D8A-4802-A970-654F8F2521C1}"/>
              </a:ext>
            </a:extLst>
          </p:cNvPr>
          <p:cNvSpPr>
            <a:spLocks noGrp="1"/>
          </p:cNvSpPr>
          <p:nvPr>
            <p:ph type="sldNum" sz="quarter" idx="12"/>
          </p:nvPr>
        </p:nvSpPr>
        <p:spPr/>
        <p:txBody>
          <a:bodyPr/>
          <a:lstStyle/>
          <a:p>
            <a:fld id="{AE1AD94E-4493-4787-A899-1F4AB18C3743}" type="slidenum">
              <a:rPr lang="en-GB" smtClean="0"/>
              <a:t>12</a:t>
            </a:fld>
            <a:endParaRPr lang="en-GB"/>
          </a:p>
        </p:txBody>
      </p:sp>
    </p:spTree>
    <p:extLst>
      <p:ext uri="{BB962C8B-B14F-4D97-AF65-F5344CB8AC3E}">
        <p14:creationId xmlns:p14="http://schemas.microsoft.com/office/powerpoint/2010/main" val="3567042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C6E67-D188-4972-BFBD-D3687EF1EAAB}"/>
              </a:ext>
            </a:extLst>
          </p:cNvPr>
          <p:cNvSpPr>
            <a:spLocks noGrp="1"/>
          </p:cNvSpPr>
          <p:nvPr>
            <p:ph type="title"/>
          </p:nvPr>
        </p:nvSpPr>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C6990840-FB79-487B-BEF0-DC2E3C322303}"/>
              </a:ext>
            </a:extLst>
          </p:cNvPr>
          <p:cNvSpPr>
            <a:spLocks noGrp="1"/>
          </p:cNvSpPr>
          <p:nvPr>
            <p:ph idx="1"/>
          </p:nvPr>
        </p:nvSpPr>
        <p:spPr/>
        <p:txBody>
          <a:bodyPr/>
          <a:lstStyle/>
          <a:p>
            <a:pPr>
              <a:spcAft>
                <a:spcPts val="0"/>
              </a:spcAft>
            </a:pPr>
            <a:r>
              <a:rPr lang="en-US" sz="2400" dirty="0">
                <a:solidFill>
                  <a:srgbClr val="000000"/>
                </a:solidFill>
              </a:rPr>
              <a:t>If the Original Insured makes a representation to the Fronting Insurer who passes it on to the Reinsurer, the Fronting Insurer will be treated as having made that representation to the Reinsurer:</a:t>
            </a:r>
          </a:p>
          <a:p>
            <a:pPr lvl="1">
              <a:spcAft>
                <a:spcPts val="0"/>
              </a:spcAft>
            </a:pPr>
            <a:r>
              <a:rPr lang="en-US" sz="2000" i="1" dirty="0">
                <a:effectLst/>
                <a:ea typeface="Times New Roman" panose="02020603050405020304" pitchFamily="18" charset="0"/>
              </a:rPr>
              <a:t>Highlands Insurance </a:t>
            </a:r>
            <a:r>
              <a:rPr lang="en-US" sz="2000" dirty="0">
                <a:effectLst/>
                <a:ea typeface="Times New Roman" panose="02020603050405020304" pitchFamily="18" charset="0"/>
              </a:rPr>
              <a:t>v </a:t>
            </a:r>
            <a:r>
              <a:rPr lang="en-US" sz="2000" i="1" dirty="0">
                <a:effectLst/>
                <a:ea typeface="Times New Roman" panose="02020603050405020304" pitchFamily="18" charset="0"/>
              </a:rPr>
              <a:t>Continental Insurance </a:t>
            </a:r>
            <a:r>
              <a:rPr lang="en-US" sz="2000" dirty="0">
                <a:effectLst/>
                <a:ea typeface="Times New Roman" panose="02020603050405020304" pitchFamily="18" charset="0"/>
              </a:rPr>
              <a:t>[1987] 1 Lloyd’s Rep 109</a:t>
            </a:r>
          </a:p>
          <a:p>
            <a:pPr lvl="1">
              <a:spcAft>
                <a:spcPts val="0"/>
              </a:spcAft>
            </a:pPr>
            <a:r>
              <a:rPr lang="en-US" sz="2000" i="1" dirty="0">
                <a:effectLst/>
                <a:ea typeface="Times New Roman" panose="02020603050405020304" pitchFamily="18" charset="0"/>
              </a:rPr>
              <a:t>Sirius International </a:t>
            </a:r>
            <a:r>
              <a:rPr lang="en-US" sz="2000" dirty="0">
                <a:effectLst/>
                <a:ea typeface="Times New Roman" panose="02020603050405020304" pitchFamily="18" charset="0"/>
              </a:rPr>
              <a:t>v </a:t>
            </a:r>
            <a:r>
              <a:rPr lang="en-US" sz="2000" i="1" dirty="0">
                <a:effectLst/>
                <a:ea typeface="Times New Roman" panose="02020603050405020304" pitchFamily="18" charset="0"/>
              </a:rPr>
              <a:t>Oriental International </a:t>
            </a:r>
            <a:r>
              <a:rPr lang="en-US" sz="2000" dirty="0">
                <a:effectLst/>
                <a:ea typeface="Times New Roman" panose="02020603050405020304" pitchFamily="18" charset="0"/>
              </a:rPr>
              <a:t>[1999] 1 All ER (Comm) 699</a:t>
            </a:r>
          </a:p>
        </p:txBody>
      </p:sp>
      <p:sp>
        <p:nvSpPr>
          <p:cNvPr id="4" name="Slide Number Placeholder 3">
            <a:extLst>
              <a:ext uri="{FF2B5EF4-FFF2-40B4-BE49-F238E27FC236}">
                <a16:creationId xmlns:a16="http://schemas.microsoft.com/office/drawing/2014/main" id="{4FF36B83-FFC9-4106-A4A5-8C02D0F4D5E8}"/>
              </a:ext>
            </a:extLst>
          </p:cNvPr>
          <p:cNvSpPr>
            <a:spLocks noGrp="1"/>
          </p:cNvSpPr>
          <p:nvPr>
            <p:ph type="sldNum" sz="quarter" idx="12"/>
          </p:nvPr>
        </p:nvSpPr>
        <p:spPr/>
        <p:txBody>
          <a:bodyPr/>
          <a:lstStyle/>
          <a:p>
            <a:fld id="{AE1AD94E-4493-4787-A899-1F4AB18C3743}" type="slidenum">
              <a:rPr lang="en-GB" smtClean="0"/>
              <a:t>13</a:t>
            </a:fld>
            <a:endParaRPr lang="en-GB"/>
          </a:p>
        </p:txBody>
      </p:sp>
    </p:spTree>
    <p:extLst>
      <p:ext uri="{BB962C8B-B14F-4D97-AF65-F5344CB8AC3E}">
        <p14:creationId xmlns:p14="http://schemas.microsoft.com/office/powerpoint/2010/main" val="3348045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46216-3A12-4106-AD1F-D303F9395BB9}"/>
              </a:ext>
            </a:extLst>
          </p:cNvPr>
          <p:cNvSpPr>
            <a:spLocks noGrp="1"/>
          </p:cNvSpPr>
          <p:nvPr>
            <p:ph type="title"/>
          </p:nvPr>
        </p:nvSpPr>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975C2038-8441-46E7-BBB6-5FCEAE6704BA}"/>
              </a:ext>
            </a:extLst>
          </p:cNvPr>
          <p:cNvSpPr>
            <a:spLocks noGrp="1"/>
          </p:cNvSpPr>
          <p:nvPr>
            <p:ph idx="1"/>
          </p:nvPr>
        </p:nvSpPr>
        <p:spPr/>
        <p:txBody>
          <a:bodyPr/>
          <a:lstStyle/>
          <a:p>
            <a:r>
              <a:rPr lang="en-US" sz="2400" dirty="0">
                <a:solidFill>
                  <a:srgbClr val="000000"/>
                </a:solidFill>
              </a:rPr>
              <a:t>If there is no contact between the Original Insured and the Reinsurer, the Fronting Insurer may have constructive knowledge of what the Original Insured knows which the Fronting Insurer may have to disclose pursuant to sect. 3(4) of the 2015 Act</a:t>
            </a:r>
          </a:p>
          <a:p>
            <a:r>
              <a:rPr lang="en-US" sz="2400" dirty="0">
                <a:solidFill>
                  <a:srgbClr val="000000"/>
                </a:solidFill>
              </a:rPr>
              <a:t>Sect. 4(6)-(7) of the 2015 Act: </a:t>
            </a:r>
          </a:p>
          <a:p>
            <a:pPr lvl="1"/>
            <a:r>
              <a:rPr lang="en-US" sz="2000" dirty="0">
                <a:solidFill>
                  <a:srgbClr val="000000"/>
                </a:solidFill>
              </a:rPr>
              <a:t>The Fronting Insurer ought to know what should reasonably have been revealed by a reasonable search of information available to the Fronting Insurer (whether the search is conducted by making enquiries or by any other means), including information held within the Fronting Insurer’s </a:t>
            </a:r>
            <a:r>
              <a:rPr lang="en-US" sz="2000" dirty="0" err="1">
                <a:solidFill>
                  <a:srgbClr val="000000"/>
                </a:solidFill>
              </a:rPr>
              <a:t>organisation</a:t>
            </a:r>
            <a:r>
              <a:rPr lang="en-US" sz="2000" dirty="0">
                <a:solidFill>
                  <a:srgbClr val="000000"/>
                </a:solidFill>
              </a:rPr>
              <a:t> or by any other person.</a:t>
            </a:r>
          </a:p>
          <a:p>
            <a:pPr lvl="1"/>
            <a:r>
              <a:rPr lang="en-US" sz="2000" i="1" dirty="0">
                <a:solidFill>
                  <a:srgbClr val="000000"/>
                </a:solidFill>
              </a:rPr>
              <a:t>Delos Shipholding v Allianz Global </a:t>
            </a:r>
            <a:r>
              <a:rPr lang="en-US" sz="2000" dirty="0">
                <a:solidFill>
                  <a:srgbClr val="000000"/>
                </a:solidFill>
              </a:rPr>
              <a:t>[2025] Lloyd’s Rep IR 505</a:t>
            </a:r>
            <a:endParaRPr lang="en-GB" sz="2400" i="1" dirty="0"/>
          </a:p>
        </p:txBody>
      </p:sp>
      <p:sp>
        <p:nvSpPr>
          <p:cNvPr id="4" name="Slide Number Placeholder 3">
            <a:extLst>
              <a:ext uri="{FF2B5EF4-FFF2-40B4-BE49-F238E27FC236}">
                <a16:creationId xmlns:a16="http://schemas.microsoft.com/office/drawing/2014/main" id="{5252B87D-10B6-4D18-A5DE-63C26D6AC57C}"/>
              </a:ext>
            </a:extLst>
          </p:cNvPr>
          <p:cNvSpPr>
            <a:spLocks noGrp="1"/>
          </p:cNvSpPr>
          <p:nvPr>
            <p:ph type="sldNum" sz="quarter" idx="12"/>
          </p:nvPr>
        </p:nvSpPr>
        <p:spPr/>
        <p:txBody>
          <a:bodyPr/>
          <a:lstStyle/>
          <a:p>
            <a:fld id="{AE1AD94E-4493-4787-A899-1F4AB18C3743}" type="slidenum">
              <a:rPr lang="en-GB" smtClean="0"/>
              <a:t>14</a:t>
            </a:fld>
            <a:endParaRPr lang="en-GB"/>
          </a:p>
        </p:txBody>
      </p:sp>
    </p:spTree>
    <p:extLst>
      <p:ext uri="{BB962C8B-B14F-4D97-AF65-F5344CB8AC3E}">
        <p14:creationId xmlns:p14="http://schemas.microsoft.com/office/powerpoint/2010/main" val="2931756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C9D96-758A-40F1-A742-6D93156CD8E7}"/>
              </a:ext>
            </a:extLst>
          </p:cNvPr>
          <p:cNvSpPr>
            <a:spLocks noGrp="1"/>
          </p:cNvSpPr>
          <p:nvPr>
            <p:ph type="title"/>
          </p:nvPr>
        </p:nvSpPr>
        <p:spPr/>
        <p:txBody>
          <a:bodyPr/>
          <a:lstStyle/>
          <a:p>
            <a:pPr algn="l"/>
            <a:r>
              <a:rPr lang="en-US" sz="3600" dirty="0"/>
              <a:t>Fair presentation of the risk</a:t>
            </a:r>
            <a:endParaRPr lang="en-GB" sz="3600" dirty="0"/>
          </a:p>
        </p:txBody>
      </p:sp>
      <p:sp>
        <p:nvSpPr>
          <p:cNvPr id="3" name="Content Placeholder 2">
            <a:extLst>
              <a:ext uri="{FF2B5EF4-FFF2-40B4-BE49-F238E27FC236}">
                <a16:creationId xmlns:a16="http://schemas.microsoft.com/office/drawing/2014/main" id="{9BBFEEA6-78E3-48FF-B1D1-5E48C1666A03}"/>
              </a:ext>
            </a:extLst>
          </p:cNvPr>
          <p:cNvSpPr>
            <a:spLocks noGrp="1"/>
          </p:cNvSpPr>
          <p:nvPr>
            <p:ph idx="1"/>
          </p:nvPr>
        </p:nvSpPr>
        <p:spPr/>
        <p:txBody>
          <a:bodyPr/>
          <a:lstStyle/>
          <a:p>
            <a:pPr algn="just"/>
            <a:r>
              <a:rPr lang="en-GB" sz="2400" dirty="0"/>
              <a:t>Where information has been provided to the Fronting Insurer, it may have to disclose that information to the Reinsurer:</a:t>
            </a:r>
          </a:p>
          <a:p>
            <a:pPr lvl="1" algn="just"/>
            <a:r>
              <a:rPr lang="en-US" sz="2000" i="1" dirty="0">
                <a:ea typeface="Times New Roman" panose="02020603050405020304" pitchFamily="18" charset="0"/>
              </a:rPr>
              <a:t>China Traders’ Insurance </a:t>
            </a:r>
            <a:r>
              <a:rPr lang="en-US" sz="2000" dirty="0">
                <a:ea typeface="Times New Roman" panose="02020603050405020304" pitchFamily="18" charset="0"/>
              </a:rPr>
              <a:t>v </a:t>
            </a:r>
            <a:r>
              <a:rPr lang="en-US" sz="2000" i="1" dirty="0">
                <a:ea typeface="Times New Roman" panose="02020603050405020304" pitchFamily="18" charset="0"/>
              </a:rPr>
              <a:t>Royal Exchange Assurance </a:t>
            </a:r>
            <a:r>
              <a:rPr lang="en-US" sz="2000" dirty="0">
                <a:ea typeface="Times New Roman" panose="02020603050405020304" pitchFamily="18" charset="0"/>
              </a:rPr>
              <a:t>[1898] 2 QB 187</a:t>
            </a:r>
          </a:p>
          <a:p>
            <a:pPr lvl="1" algn="just"/>
            <a:r>
              <a:rPr lang="en-US" sz="2000" i="1" dirty="0">
                <a:ea typeface="Times New Roman" panose="02020603050405020304" pitchFamily="18" charset="0"/>
              </a:rPr>
              <a:t>London General Insurance Company </a:t>
            </a:r>
            <a:r>
              <a:rPr lang="en-US" sz="2000" dirty="0">
                <a:ea typeface="Times New Roman" panose="02020603050405020304" pitchFamily="18" charset="0"/>
              </a:rPr>
              <a:t>v </a:t>
            </a:r>
            <a:r>
              <a:rPr lang="en-US" sz="2000" i="1" dirty="0">
                <a:ea typeface="Times New Roman" panose="02020603050405020304" pitchFamily="18" charset="0"/>
              </a:rPr>
              <a:t>General Marine Underwriters’ Association </a:t>
            </a:r>
            <a:r>
              <a:rPr lang="en-US" sz="2000" dirty="0">
                <a:ea typeface="Times New Roman" panose="02020603050405020304" pitchFamily="18" charset="0"/>
              </a:rPr>
              <a:t>[1920] 3 KB 23; [1921] 1 KB 104</a:t>
            </a:r>
            <a:endParaRPr lang="en-GB" sz="1800" dirty="0"/>
          </a:p>
          <a:p>
            <a:pPr>
              <a:spcAft>
                <a:spcPts val="0"/>
              </a:spcAft>
            </a:pPr>
            <a:r>
              <a:rPr lang="en-US" sz="2400" dirty="0">
                <a:solidFill>
                  <a:srgbClr val="000000"/>
                </a:solidFill>
              </a:rPr>
              <a:t>However, if the Fronting Insurer does not pass it on to the Reinsurer, although it might be under a duty to disclose information, it will not be treated as having made a misrepresentation: </a:t>
            </a:r>
          </a:p>
          <a:p>
            <a:pPr lvl="1">
              <a:spcAft>
                <a:spcPts val="0"/>
              </a:spcAft>
            </a:pPr>
            <a:r>
              <a:rPr lang="en-US" sz="2000" i="1" dirty="0" err="1">
                <a:solidFill>
                  <a:srgbClr val="000000"/>
                </a:solidFill>
              </a:rPr>
              <a:t>Feasey</a:t>
            </a:r>
            <a:r>
              <a:rPr lang="en-US" sz="2000" i="1" dirty="0">
                <a:solidFill>
                  <a:srgbClr val="000000"/>
                </a:solidFill>
              </a:rPr>
              <a:t> v Sun Life Assurance Co of Canada</a:t>
            </a:r>
            <a:r>
              <a:rPr lang="en-US" sz="2000" dirty="0">
                <a:solidFill>
                  <a:srgbClr val="000000"/>
                </a:solidFill>
              </a:rPr>
              <a:t> [2002] Lloyd’s Rep IR 807</a:t>
            </a:r>
          </a:p>
        </p:txBody>
      </p:sp>
      <p:sp>
        <p:nvSpPr>
          <p:cNvPr id="4" name="Slide Number Placeholder 3">
            <a:extLst>
              <a:ext uri="{FF2B5EF4-FFF2-40B4-BE49-F238E27FC236}">
                <a16:creationId xmlns:a16="http://schemas.microsoft.com/office/drawing/2014/main" id="{6ACC1D42-B848-4034-A5C9-C40717B9390D}"/>
              </a:ext>
            </a:extLst>
          </p:cNvPr>
          <p:cNvSpPr>
            <a:spLocks noGrp="1"/>
          </p:cNvSpPr>
          <p:nvPr>
            <p:ph type="sldNum" sz="quarter" idx="12"/>
          </p:nvPr>
        </p:nvSpPr>
        <p:spPr/>
        <p:txBody>
          <a:bodyPr/>
          <a:lstStyle/>
          <a:p>
            <a:fld id="{AE1AD94E-4493-4787-A899-1F4AB18C3743}" type="slidenum">
              <a:rPr lang="en-GB" smtClean="0"/>
              <a:t>15</a:t>
            </a:fld>
            <a:endParaRPr lang="en-GB"/>
          </a:p>
        </p:txBody>
      </p:sp>
    </p:spTree>
    <p:extLst>
      <p:ext uri="{BB962C8B-B14F-4D97-AF65-F5344CB8AC3E}">
        <p14:creationId xmlns:p14="http://schemas.microsoft.com/office/powerpoint/2010/main" val="2425422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10BA-D579-4495-A615-027755BBF57C}"/>
              </a:ext>
            </a:extLst>
          </p:cNvPr>
          <p:cNvSpPr>
            <a:spLocks noGrp="1"/>
          </p:cNvSpPr>
          <p:nvPr>
            <p:ph type="title"/>
          </p:nvPr>
        </p:nvSpPr>
        <p:spPr/>
        <p:txBody>
          <a:bodyPr/>
          <a:lstStyle/>
          <a:p>
            <a:pPr algn="l"/>
            <a:r>
              <a:rPr lang="en-GB" sz="3600" dirty="0"/>
              <a:t>Claims and notification provisions</a:t>
            </a:r>
          </a:p>
        </p:txBody>
      </p:sp>
      <p:sp>
        <p:nvSpPr>
          <p:cNvPr id="3" name="Content Placeholder 2">
            <a:extLst>
              <a:ext uri="{FF2B5EF4-FFF2-40B4-BE49-F238E27FC236}">
                <a16:creationId xmlns:a16="http://schemas.microsoft.com/office/drawing/2014/main" id="{D74AECE8-86FD-4872-9DAE-C81C60D1CF1F}"/>
              </a:ext>
            </a:extLst>
          </p:cNvPr>
          <p:cNvSpPr>
            <a:spLocks noGrp="1"/>
          </p:cNvSpPr>
          <p:nvPr>
            <p:ph idx="1"/>
          </p:nvPr>
        </p:nvSpPr>
        <p:spPr/>
        <p:txBody>
          <a:bodyPr/>
          <a:lstStyle/>
          <a:p>
            <a:r>
              <a:rPr lang="en-GB" sz="2800" dirty="0"/>
              <a:t>Claims provisions include:</a:t>
            </a:r>
          </a:p>
          <a:p>
            <a:pPr lvl="1"/>
            <a:r>
              <a:rPr lang="en-GB" sz="2400" dirty="0"/>
              <a:t>Notification of loss, claims or circumstances</a:t>
            </a:r>
          </a:p>
          <a:p>
            <a:pPr lvl="1"/>
            <a:r>
              <a:rPr lang="en-GB" sz="2400" dirty="0"/>
              <a:t>Provision of information or assistance</a:t>
            </a:r>
          </a:p>
          <a:p>
            <a:pPr lvl="1"/>
            <a:r>
              <a:rPr lang="en-GB" sz="2400" dirty="0"/>
              <a:t>Requirements not to admit liability</a:t>
            </a:r>
          </a:p>
          <a:p>
            <a:pPr lvl="1"/>
            <a:r>
              <a:rPr lang="en-GB" sz="2400" dirty="0"/>
              <a:t>Control of defence and investigation of claim</a:t>
            </a:r>
          </a:p>
          <a:p>
            <a:pPr lvl="1"/>
            <a:r>
              <a:rPr lang="en-GB" sz="2400" dirty="0"/>
              <a:t>Requirement of consent to settlement</a:t>
            </a:r>
          </a:p>
          <a:p>
            <a:r>
              <a:rPr lang="en-GB" sz="2800" dirty="0"/>
              <a:t>The provision may permit the Insurer/Reinsurer to control the claim or the Insured/Reinsured to co-operate</a:t>
            </a:r>
          </a:p>
        </p:txBody>
      </p:sp>
      <p:sp>
        <p:nvSpPr>
          <p:cNvPr id="4" name="Slide Number Placeholder 3">
            <a:extLst>
              <a:ext uri="{FF2B5EF4-FFF2-40B4-BE49-F238E27FC236}">
                <a16:creationId xmlns:a16="http://schemas.microsoft.com/office/drawing/2014/main" id="{229432B5-7C8E-4BD5-A913-32ED82E3170B}"/>
              </a:ext>
            </a:extLst>
          </p:cNvPr>
          <p:cNvSpPr>
            <a:spLocks noGrp="1"/>
          </p:cNvSpPr>
          <p:nvPr>
            <p:ph type="sldNum" sz="quarter" idx="12"/>
          </p:nvPr>
        </p:nvSpPr>
        <p:spPr/>
        <p:txBody>
          <a:bodyPr/>
          <a:lstStyle/>
          <a:p>
            <a:fld id="{AE1AD94E-4493-4787-A899-1F4AB18C3743}" type="slidenum">
              <a:rPr lang="en-GB" smtClean="0"/>
              <a:t>16</a:t>
            </a:fld>
            <a:endParaRPr lang="en-GB"/>
          </a:p>
        </p:txBody>
      </p:sp>
    </p:spTree>
    <p:extLst>
      <p:ext uri="{BB962C8B-B14F-4D97-AF65-F5344CB8AC3E}">
        <p14:creationId xmlns:p14="http://schemas.microsoft.com/office/powerpoint/2010/main" val="1298075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CAB55-E00D-44F0-B5E2-CDA0AFC6180E}"/>
              </a:ext>
            </a:extLst>
          </p:cNvPr>
          <p:cNvSpPr>
            <a:spLocks noGrp="1"/>
          </p:cNvSpPr>
          <p:nvPr>
            <p:ph type="title"/>
          </p:nvPr>
        </p:nvSpPr>
        <p:spPr/>
        <p:txBody>
          <a:bodyPr/>
          <a:lstStyle/>
          <a:p>
            <a:pPr algn="l"/>
            <a:r>
              <a:rPr lang="en-GB" sz="3600" dirty="0"/>
              <a:t>Claims and notification provisions</a:t>
            </a:r>
          </a:p>
        </p:txBody>
      </p:sp>
      <p:sp>
        <p:nvSpPr>
          <p:cNvPr id="3" name="Content Placeholder 2">
            <a:extLst>
              <a:ext uri="{FF2B5EF4-FFF2-40B4-BE49-F238E27FC236}">
                <a16:creationId xmlns:a16="http://schemas.microsoft.com/office/drawing/2014/main" id="{DCB97330-1286-44AA-9F28-3B2E2535D4F7}"/>
              </a:ext>
            </a:extLst>
          </p:cNvPr>
          <p:cNvSpPr>
            <a:spLocks noGrp="1"/>
          </p:cNvSpPr>
          <p:nvPr>
            <p:ph idx="1"/>
          </p:nvPr>
        </p:nvSpPr>
        <p:spPr/>
        <p:txBody>
          <a:bodyPr/>
          <a:lstStyle/>
          <a:p>
            <a:pPr>
              <a:spcAft>
                <a:spcPts val="600"/>
              </a:spcAft>
            </a:pPr>
            <a:r>
              <a:rPr lang="en-GB" sz="2000" dirty="0"/>
              <a:t>The Reinsurance may incorporate the Claims Control or Handling provisions of the Original Policy, subject to language manipulation</a:t>
            </a:r>
          </a:p>
          <a:p>
            <a:pPr>
              <a:spcAft>
                <a:spcPts val="600"/>
              </a:spcAft>
            </a:pPr>
            <a:r>
              <a:rPr lang="en-GB" sz="2000" dirty="0"/>
              <a:t>This may not result incorporation of notification provisions</a:t>
            </a:r>
          </a:p>
          <a:p>
            <a:pPr>
              <a:spcAft>
                <a:spcPts val="600"/>
              </a:spcAft>
            </a:pPr>
            <a:r>
              <a:rPr lang="pt-BR" sz="2000" i="1" dirty="0"/>
              <a:t>CNA  v Companhia de Seguros Tranquilidade </a:t>
            </a:r>
            <a:r>
              <a:rPr lang="pt-BR" sz="2000" dirty="0"/>
              <a:t>[1999] Lloyd’s Rep IR 289</a:t>
            </a:r>
          </a:p>
          <a:p>
            <a:pPr lvl="1" algn="just">
              <a:spcAft>
                <a:spcPts val="600"/>
              </a:spcAft>
            </a:pPr>
            <a:r>
              <a:rPr lang="pt-BR" sz="1600" dirty="0"/>
              <a:t>“</a:t>
            </a:r>
            <a:r>
              <a:rPr lang="en-US" sz="1600" i="1" dirty="0"/>
              <a:t>this was essentially a fronting arrangement in which the terms of the reinsurance were agreed first including the reinsuring terms set out in the standard wordings, which are in my judgment adaptable for this purpose even though they were originally drafted in the context of insurance and</a:t>
            </a:r>
            <a:r>
              <a:rPr lang="pt-BR" sz="1600" i="1" dirty="0"/>
              <a:t> </a:t>
            </a:r>
            <a:r>
              <a:rPr lang="en-US" sz="1600" i="1" dirty="0"/>
              <a:t>not reinsurance. It makes sense for both </a:t>
            </a:r>
            <a:r>
              <a:rPr lang="en-US" sz="1600" i="1" dirty="0" err="1"/>
              <a:t>Tranquilidade</a:t>
            </a:r>
            <a:r>
              <a:rPr lang="en-US" sz="1600" i="1" dirty="0"/>
              <a:t> and the original insured to be bound by the same terms. For example one would expect to see both reinsuring words and claims procedure clauses in the form referred to in the slip … given the lack of experience of </a:t>
            </a:r>
            <a:r>
              <a:rPr lang="en-US" sz="1600" i="1" dirty="0" err="1"/>
              <a:t>Tranquilidade</a:t>
            </a:r>
            <a:r>
              <a:rPr lang="en-US" sz="1600" i="1" dirty="0"/>
              <a:t> in matters of this kind and given the fact that the reinsurers were taking 90 per cent of the risk, </a:t>
            </a:r>
            <a:r>
              <a:rPr lang="en-US" sz="1600" i="1" dirty="0" err="1"/>
              <a:t>Mr</a:t>
            </a:r>
            <a:r>
              <a:rPr lang="en-US" sz="1600" i="1" dirty="0"/>
              <a:t> Hine would have expected the reinsurers to have control of any claim on the underlying insurance</a:t>
            </a:r>
            <a:r>
              <a:rPr lang="en-US" sz="1600" dirty="0"/>
              <a:t>.”</a:t>
            </a:r>
            <a:endParaRPr lang="pt-BR" sz="1600" dirty="0"/>
          </a:p>
          <a:p>
            <a:pPr>
              <a:spcAft>
                <a:spcPts val="600"/>
              </a:spcAft>
            </a:pPr>
            <a:r>
              <a:rPr lang="en-GB" sz="2000" i="1" dirty="0"/>
              <a:t>Cf. Municipal Mutual v Sea Insurance </a:t>
            </a:r>
            <a:r>
              <a:rPr lang="en-GB" sz="2000" dirty="0"/>
              <a:t>[1996] 1 Lloyd’s Rep 265 (Waller, J)</a:t>
            </a:r>
          </a:p>
        </p:txBody>
      </p:sp>
      <p:sp>
        <p:nvSpPr>
          <p:cNvPr id="4" name="Slide Number Placeholder 3">
            <a:extLst>
              <a:ext uri="{FF2B5EF4-FFF2-40B4-BE49-F238E27FC236}">
                <a16:creationId xmlns:a16="http://schemas.microsoft.com/office/drawing/2014/main" id="{C62A3F57-BD94-4039-AAC7-3EFCB8A147F3}"/>
              </a:ext>
            </a:extLst>
          </p:cNvPr>
          <p:cNvSpPr>
            <a:spLocks noGrp="1"/>
          </p:cNvSpPr>
          <p:nvPr>
            <p:ph type="sldNum" sz="quarter" idx="12"/>
          </p:nvPr>
        </p:nvSpPr>
        <p:spPr/>
        <p:txBody>
          <a:bodyPr/>
          <a:lstStyle/>
          <a:p>
            <a:fld id="{AE1AD94E-4493-4787-A899-1F4AB18C3743}" type="slidenum">
              <a:rPr lang="en-GB" smtClean="0"/>
              <a:t>17</a:t>
            </a:fld>
            <a:endParaRPr lang="en-GB"/>
          </a:p>
        </p:txBody>
      </p:sp>
    </p:spTree>
    <p:extLst>
      <p:ext uri="{BB962C8B-B14F-4D97-AF65-F5344CB8AC3E}">
        <p14:creationId xmlns:p14="http://schemas.microsoft.com/office/powerpoint/2010/main" val="448989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4765B-E5D8-4BAB-9262-EB902C7B2BE7}"/>
              </a:ext>
            </a:extLst>
          </p:cNvPr>
          <p:cNvSpPr>
            <a:spLocks noGrp="1"/>
          </p:cNvSpPr>
          <p:nvPr>
            <p:ph type="title"/>
          </p:nvPr>
        </p:nvSpPr>
        <p:spPr/>
        <p:txBody>
          <a:bodyPr/>
          <a:lstStyle/>
          <a:p>
            <a:pPr algn="l"/>
            <a:r>
              <a:rPr lang="en-US" sz="3600" dirty="0"/>
              <a:t>Claims </a:t>
            </a:r>
            <a:r>
              <a:rPr lang="en-GB" sz="3600" dirty="0"/>
              <a:t>and notification </a:t>
            </a:r>
            <a:r>
              <a:rPr lang="en-US" sz="3600" dirty="0"/>
              <a:t>provisions</a:t>
            </a:r>
            <a:endParaRPr lang="en-GB" sz="3600" dirty="0"/>
          </a:p>
        </p:txBody>
      </p:sp>
      <p:sp>
        <p:nvSpPr>
          <p:cNvPr id="3" name="Content Placeholder 2">
            <a:extLst>
              <a:ext uri="{FF2B5EF4-FFF2-40B4-BE49-F238E27FC236}">
                <a16:creationId xmlns:a16="http://schemas.microsoft.com/office/drawing/2014/main" id="{7FEEDF21-3904-40B9-9590-4817878A8DC8}"/>
              </a:ext>
            </a:extLst>
          </p:cNvPr>
          <p:cNvSpPr>
            <a:spLocks noGrp="1"/>
          </p:cNvSpPr>
          <p:nvPr>
            <p:ph idx="1"/>
          </p:nvPr>
        </p:nvSpPr>
        <p:spPr/>
        <p:txBody>
          <a:bodyPr/>
          <a:lstStyle/>
          <a:p>
            <a:pPr>
              <a:spcAft>
                <a:spcPts val="600"/>
              </a:spcAft>
            </a:pPr>
            <a:r>
              <a:rPr lang="en-GB" sz="2000" dirty="0"/>
              <a:t>The Reinsurance will often impose its own Claims Control or Co-operation provisions</a:t>
            </a:r>
          </a:p>
          <a:p>
            <a:pPr lvl="1">
              <a:spcAft>
                <a:spcPts val="600"/>
              </a:spcAft>
            </a:pPr>
            <a:r>
              <a:rPr lang="en-GB" sz="1800" i="1" dirty="0" err="1">
                <a:effectLst/>
                <a:latin typeface="Calibri" panose="020F0502020204030204" pitchFamily="34" charset="0"/>
                <a:ea typeface="Calibri" panose="020F0502020204030204" pitchFamily="34" charset="0"/>
                <a:cs typeface="Times New Roman" panose="02020603050405020304" pitchFamily="18" charset="0"/>
              </a:rPr>
              <a:t>Grecoair</a:t>
            </a:r>
            <a:r>
              <a:rPr lang="en-GB" sz="1800" i="1" dirty="0">
                <a:effectLst/>
                <a:latin typeface="Calibri" panose="020F0502020204030204" pitchFamily="34" charset="0"/>
                <a:ea typeface="Calibri" panose="020F0502020204030204" pitchFamily="34" charset="0"/>
                <a:cs typeface="Times New Roman" panose="02020603050405020304" pitchFamily="18" charset="0"/>
              </a:rPr>
              <a:t> Inc v Tilling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[2005] Lloyd's Rep IR 151</a:t>
            </a:r>
          </a:p>
          <a:p>
            <a:pPr lvl="1">
              <a:spcAft>
                <a:spcPts val="600"/>
              </a:spcAft>
            </a:pPr>
            <a:r>
              <a:rPr lang="en-GB" sz="1800" i="1" dirty="0">
                <a:latin typeface="Calibri" panose="020F0502020204030204" pitchFamily="34" charset="0"/>
                <a:cs typeface="Times New Roman" panose="02020603050405020304" pitchFamily="18" charset="0"/>
              </a:rPr>
              <a:t>Lexington Insurance Co v </a:t>
            </a:r>
            <a:r>
              <a:rPr lang="en-GB" sz="1800" i="1" dirty="0" err="1">
                <a:latin typeface="Calibri" panose="020F0502020204030204" pitchFamily="34" charset="0"/>
                <a:cs typeface="Times New Roman" panose="02020603050405020304" pitchFamily="18" charset="0"/>
              </a:rPr>
              <a:t>Multinacional</a:t>
            </a:r>
            <a:r>
              <a:rPr lang="en-GB" sz="1800" i="1" dirty="0">
                <a:latin typeface="Calibri" panose="020F0502020204030204" pitchFamily="34" charset="0"/>
                <a:cs typeface="Times New Roman" panose="02020603050405020304" pitchFamily="18" charset="0"/>
              </a:rPr>
              <a:t> de </a:t>
            </a:r>
            <a:r>
              <a:rPr lang="en-GB" sz="1800" i="1" dirty="0" err="1">
                <a:latin typeface="Calibri" panose="020F0502020204030204" pitchFamily="34" charset="0"/>
                <a:cs typeface="Times New Roman" panose="02020603050405020304" pitchFamily="18" charset="0"/>
              </a:rPr>
              <a:t>Seguros</a:t>
            </a:r>
            <a:r>
              <a:rPr lang="en-GB" sz="1800" i="1" dirty="0">
                <a:latin typeface="Calibri" panose="020F0502020204030204" pitchFamily="34" charset="0"/>
                <a:cs typeface="Times New Roman" panose="02020603050405020304" pitchFamily="18" charset="0"/>
              </a:rPr>
              <a:t> SA </a:t>
            </a:r>
            <a:r>
              <a:rPr lang="en-GB" sz="1800" dirty="0">
                <a:latin typeface="Calibri" panose="020F0502020204030204" pitchFamily="34" charset="0"/>
                <a:cs typeface="Times New Roman" panose="02020603050405020304" pitchFamily="18" charset="0"/>
              </a:rPr>
              <a:t>[2009] Lloyd’s Rep IR 1</a:t>
            </a:r>
          </a:p>
          <a:p>
            <a:pPr lvl="1">
              <a:spcAft>
                <a:spcPts val="600"/>
              </a:spcAft>
            </a:pPr>
            <a:r>
              <a:rPr lang="it-IT" sz="1800" i="1" dirty="0">
                <a:latin typeface="Calibri" panose="020F0502020204030204" pitchFamily="34" charset="0"/>
                <a:cs typeface="Times New Roman" panose="02020603050405020304" pitchFamily="18" charset="0"/>
              </a:rPr>
              <a:t>Assicurazioni Generali  v CGU International Insurance </a:t>
            </a:r>
            <a:r>
              <a:rPr lang="it-IT" sz="1800" dirty="0">
                <a:latin typeface="Calibri" panose="020F0502020204030204" pitchFamily="34" charset="0"/>
                <a:cs typeface="Times New Roman" panose="02020603050405020304" pitchFamily="18" charset="0"/>
              </a:rPr>
              <a:t>[2003] Lloyd’s Rep IR 725</a:t>
            </a:r>
            <a:endParaRPr lang="en-GB" sz="1800" dirty="0">
              <a:latin typeface="Calibri" panose="020F0502020204030204" pitchFamily="34" charset="0"/>
              <a:cs typeface="Times New Roman" panose="02020603050405020304" pitchFamily="18" charset="0"/>
            </a:endParaRPr>
          </a:p>
          <a:p>
            <a:pPr>
              <a:spcAft>
                <a:spcPts val="600"/>
              </a:spcAft>
            </a:pPr>
            <a:r>
              <a:rPr lang="en-GB" sz="2000" dirty="0">
                <a:latin typeface="Calibri" panose="020F0502020204030204" pitchFamily="34" charset="0"/>
                <a:cs typeface="Times New Roman" panose="02020603050405020304" pitchFamily="18" charset="0"/>
              </a:rPr>
              <a:t>Where retrocessions from fronting reinsurances contained follow the settlements or follow the fortunes clauses:</a:t>
            </a:r>
          </a:p>
          <a:p>
            <a:pPr lvl="1">
              <a:spcAft>
                <a:spcPts val="600"/>
              </a:spcAft>
            </a:pPr>
            <a:r>
              <a:rPr lang="it-IT" sz="1800" i="1" dirty="0">
                <a:latin typeface="Calibri" panose="020F0502020204030204" pitchFamily="34" charset="0"/>
                <a:cs typeface="Times New Roman" panose="02020603050405020304" pitchFamily="18" charset="0"/>
              </a:rPr>
              <a:t>Assicurazioni Generali v CGU </a:t>
            </a:r>
            <a:r>
              <a:rPr lang="it-IT" sz="1800" dirty="0">
                <a:latin typeface="Calibri" panose="020F0502020204030204" pitchFamily="34" charset="0"/>
                <a:cs typeface="Times New Roman" panose="02020603050405020304" pitchFamily="18" charset="0"/>
              </a:rPr>
              <a:t>[2003] Lloyd’s Rep IR 725; [2004] Lloyd’s Rep IR 457</a:t>
            </a:r>
            <a:endParaRPr lang="en-GB" sz="1800" i="1" dirty="0">
              <a:latin typeface="Calibri" panose="020F0502020204030204" pitchFamily="34" charset="0"/>
              <a:cs typeface="Times New Roman" panose="02020603050405020304" pitchFamily="18" charset="0"/>
            </a:endParaRPr>
          </a:p>
          <a:p>
            <a:pPr lvl="1">
              <a:spcAft>
                <a:spcPts val="600"/>
              </a:spcAft>
            </a:pPr>
            <a:r>
              <a:rPr lang="it-IT" sz="1800" i="1" dirty="0">
                <a:latin typeface="Calibri" panose="020F0502020204030204" pitchFamily="34" charset="0"/>
                <a:cs typeface="Times New Roman" panose="02020603050405020304" pitchFamily="18" charset="0"/>
              </a:rPr>
              <a:t>English and American Insurance Co Ltd v AXA Re SA</a:t>
            </a:r>
            <a:r>
              <a:rPr lang="it-IT" sz="1800" dirty="0">
                <a:latin typeface="Calibri" panose="020F0502020204030204" pitchFamily="34" charset="0"/>
                <a:cs typeface="Times New Roman" panose="02020603050405020304" pitchFamily="18" charset="0"/>
              </a:rPr>
              <a:t> [2007] Lloyd’s Rep IR 359</a:t>
            </a:r>
            <a:endParaRPr lang="it-IT" sz="1800" i="1" dirty="0">
              <a:latin typeface="Calibri" panose="020F0502020204030204" pitchFamily="34" charset="0"/>
              <a:cs typeface="Times New Roman" panose="02020603050405020304" pitchFamily="18" charset="0"/>
            </a:endParaRPr>
          </a:p>
          <a:p>
            <a:pPr>
              <a:spcAft>
                <a:spcPts val="600"/>
              </a:spcAft>
            </a:pPr>
            <a:endParaRPr lang="en-GB" sz="2000" dirty="0">
              <a:latin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E5FB417-4B88-4652-8E9F-CA964977984C}"/>
              </a:ext>
            </a:extLst>
          </p:cNvPr>
          <p:cNvSpPr>
            <a:spLocks noGrp="1"/>
          </p:cNvSpPr>
          <p:nvPr>
            <p:ph type="sldNum" sz="quarter" idx="12"/>
          </p:nvPr>
        </p:nvSpPr>
        <p:spPr/>
        <p:txBody>
          <a:bodyPr/>
          <a:lstStyle/>
          <a:p>
            <a:fld id="{AE1AD94E-4493-4787-A899-1F4AB18C3743}" type="slidenum">
              <a:rPr lang="en-GB" smtClean="0"/>
              <a:t>18</a:t>
            </a:fld>
            <a:endParaRPr lang="en-GB"/>
          </a:p>
        </p:txBody>
      </p:sp>
    </p:spTree>
    <p:extLst>
      <p:ext uri="{BB962C8B-B14F-4D97-AF65-F5344CB8AC3E}">
        <p14:creationId xmlns:p14="http://schemas.microsoft.com/office/powerpoint/2010/main" val="4227346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8A248-B5C3-48EB-AA4F-14F96DA7BBAA}"/>
              </a:ext>
            </a:extLst>
          </p:cNvPr>
          <p:cNvSpPr>
            <a:spLocks noGrp="1"/>
          </p:cNvSpPr>
          <p:nvPr>
            <p:ph type="title"/>
          </p:nvPr>
        </p:nvSpPr>
        <p:spPr/>
        <p:txBody>
          <a:bodyPr/>
          <a:lstStyle/>
          <a:p>
            <a:pPr algn="l"/>
            <a:r>
              <a:rPr lang="en-GB" sz="3600" dirty="0"/>
              <a:t>Claims and notification provisions</a:t>
            </a:r>
          </a:p>
        </p:txBody>
      </p:sp>
      <p:sp>
        <p:nvSpPr>
          <p:cNvPr id="3" name="Content Placeholder 2">
            <a:extLst>
              <a:ext uri="{FF2B5EF4-FFF2-40B4-BE49-F238E27FC236}">
                <a16:creationId xmlns:a16="http://schemas.microsoft.com/office/drawing/2014/main" id="{42DBC8AA-5A06-410C-8ADD-F42698AA5EAC}"/>
              </a:ext>
            </a:extLst>
          </p:cNvPr>
          <p:cNvSpPr>
            <a:spLocks noGrp="1"/>
          </p:cNvSpPr>
          <p:nvPr>
            <p:ph idx="1"/>
          </p:nvPr>
        </p:nvSpPr>
        <p:spPr/>
        <p:txBody>
          <a:bodyPr/>
          <a:lstStyle/>
          <a:p>
            <a:pPr>
              <a:spcAft>
                <a:spcPts val="600"/>
              </a:spcAft>
            </a:pPr>
            <a:r>
              <a:rPr lang="en-GB" sz="2400" dirty="0"/>
              <a:t>The Reinsurance may contain its own notification provisions:</a:t>
            </a:r>
          </a:p>
          <a:p>
            <a:pPr lvl="1">
              <a:spcAft>
                <a:spcPts val="600"/>
              </a:spcAft>
            </a:pPr>
            <a:r>
              <a:rPr lang="en-US" sz="2000" i="1" dirty="0"/>
              <a:t>Royal and Sun Alliance Insurance plc v Dornoch Ltd </a:t>
            </a:r>
            <a:r>
              <a:rPr lang="en-US" sz="2000" dirty="0"/>
              <a:t>[2004] Lloyd's Rep IR 826</a:t>
            </a:r>
          </a:p>
          <a:p>
            <a:pPr lvl="1">
              <a:spcAft>
                <a:spcPts val="600"/>
              </a:spcAft>
            </a:pPr>
            <a:r>
              <a:rPr lang="en-US" sz="2000" i="1" dirty="0"/>
              <a:t>AIG Europe (Ireland) Ltd v Faraday Capital Ltd </a:t>
            </a:r>
            <a:r>
              <a:rPr lang="en-US" sz="2000" dirty="0"/>
              <a:t>[2008] Lloyd's Rep IR 454</a:t>
            </a:r>
          </a:p>
          <a:p>
            <a:r>
              <a:rPr lang="en-GB" sz="2400" dirty="0"/>
              <a:t>Could the Original Insured give notice direct to the Reinsurer?</a:t>
            </a:r>
          </a:p>
          <a:p>
            <a:pPr lvl="1"/>
            <a:r>
              <a:rPr lang="pt-BR" sz="2000" i="1" dirty="0"/>
              <a:t>CNA v Companhia de Seguros Tranquilidade </a:t>
            </a:r>
            <a:r>
              <a:rPr lang="pt-BR" sz="2000" dirty="0"/>
              <a:t>[1999] Lloyd’s Rep IR 289</a:t>
            </a:r>
            <a:endParaRPr lang="en-GB" sz="2000" dirty="0"/>
          </a:p>
          <a:p>
            <a:pPr lvl="1"/>
            <a:r>
              <a:rPr lang="en-GB" sz="2000" i="1" dirty="0"/>
              <a:t>Barratt Bros (Taxis) Ltd v Davies [1996] 1 WLR 1334</a:t>
            </a:r>
          </a:p>
        </p:txBody>
      </p:sp>
      <p:sp>
        <p:nvSpPr>
          <p:cNvPr id="4" name="Slide Number Placeholder 3">
            <a:extLst>
              <a:ext uri="{FF2B5EF4-FFF2-40B4-BE49-F238E27FC236}">
                <a16:creationId xmlns:a16="http://schemas.microsoft.com/office/drawing/2014/main" id="{958AE529-A9FC-4F6F-A462-2845D4560CB9}"/>
              </a:ext>
            </a:extLst>
          </p:cNvPr>
          <p:cNvSpPr>
            <a:spLocks noGrp="1"/>
          </p:cNvSpPr>
          <p:nvPr>
            <p:ph type="sldNum" sz="quarter" idx="12"/>
          </p:nvPr>
        </p:nvSpPr>
        <p:spPr/>
        <p:txBody>
          <a:bodyPr/>
          <a:lstStyle/>
          <a:p>
            <a:fld id="{AE1AD94E-4493-4787-A899-1F4AB18C3743}" type="slidenum">
              <a:rPr lang="en-GB" smtClean="0"/>
              <a:t>19</a:t>
            </a:fld>
            <a:endParaRPr lang="en-GB"/>
          </a:p>
        </p:txBody>
      </p:sp>
    </p:spTree>
    <p:extLst>
      <p:ext uri="{BB962C8B-B14F-4D97-AF65-F5344CB8AC3E}">
        <p14:creationId xmlns:p14="http://schemas.microsoft.com/office/powerpoint/2010/main" val="33328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459EC-5179-421A-A8D2-ADF7BE39B1AA}"/>
              </a:ext>
            </a:extLst>
          </p:cNvPr>
          <p:cNvSpPr>
            <a:spLocks noGrp="1"/>
          </p:cNvSpPr>
          <p:nvPr>
            <p:ph type="title"/>
          </p:nvPr>
        </p:nvSpPr>
        <p:spPr/>
        <p:txBody>
          <a:bodyPr/>
          <a:lstStyle/>
          <a:p>
            <a:pPr algn="just"/>
            <a:r>
              <a:rPr lang="en-US" sz="3600" dirty="0"/>
              <a:t>Topics</a:t>
            </a:r>
            <a:endParaRPr lang="en-GB" sz="3600" dirty="0"/>
          </a:p>
        </p:txBody>
      </p:sp>
      <p:sp>
        <p:nvSpPr>
          <p:cNvPr id="3" name="Content Placeholder 2">
            <a:extLst>
              <a:ext uri="{FF2B5EF4-FFF2-40B4-BE49-F238E27FC236}">
                <a16:creationId xmlns:a16="http://schemas.microsoft.com/office/drawing/2014/main" id="{9061F9A0-AD24-4498-B1E0-16A61838E46A}"/>
              </a:ext>
            </a:extLst>
          </p:cNvPr>
          <p:cNvSpPr>
            <a:spLocks noGrp="1"/>
          </p:cNvSpPr>
          <p:nvPr>
            <p:ph idx="1"/>
          </p:nvPr>
        </p:nvSpPr>
        <p:spPr/>
        <p:txBody>
          <a:bodyPr/>
          <a:lstStyle/>
          <a:p>
            <a:r>
              <a:rPr lang="en-US" sz="2800" dirty="0"/>
              <a:t>Characteristics of fronting and captive reinsurances</a:t>
            </a:r>
          </a:p>
          <a:p>
            <a:r>
              <a:rPr lang="en-US" sz="2800" dirty="0"/>
              <a:t>Duty of fair presentation of the risk</a:t>
            </a:r>
          </a:p>
          <a:p>
            <a:r>
              <a:rPr lang="en-US" sz="2800" dirty="0"/>
              <a:t>Notification and claims provisions</a:t>
            </a:r>
          </a:p>
          <a:p>
            <a:r>
              <a:rPr lang="en-US" sz="2800" dirty="0"/>
              <a:t>Cut-through Clauses</a:t>
            </a:r>
          </a:p>
          <a:p>
            <a:r>
              <a:rPr lang="en-US" sz="2800" dirty="0"/>
              <a:t>NOTE: Assume English law applies, but that will often not be the case in respect of all contracts</a:t>
            </a:r>
          </a:p>
          <a:p>
            <a:endParaRPr lang="en-GB" dirty="0"/>
          </a:p>
        </p:txBody>
      </p:sp>
      <p:sp>
        <p:nvSpPr>
          <p:cNvPr id="4" name="Slide Number Placeholder 3">
            <a:extLst>
              <a:ext uri="{FF2B5EF4-FFF2-40B4-BE49-F238E27FC236}">
                <a16:creationId xmlns:a16="http://schemas.microsoft.com/office/drawing/2014/main" id="{3A5B518A-2827-4E05-84B6-01D26C167283}"/>
              </a:ext>
            </a:extLst>
          </p:cNvPr>
          <p:cNvSpPr>
            <a:spLocks noGrp="1"/>
          </p:cNvSpPr>
          <p:nvPr>
            <p:ph type="sldNum" sz="quarter" idx="12"/>
          </p:nvPr>
        </p:nvSpPr>
        <p:spPr/>
        <p:txBody>
          <a:bodyPr/>
          <a:lstStyle/>
          <a:p>
            <a:fld id="{AE1AD94E-4493-4787-A899-1F4AB18C3743}" type="slidenum">
              <a:rPr lang="en-GB" smtClean="0"/>
              <a:t>2</a:t>
            </a:fld>
            <a:endParaRPr lang="en-GB"/>
          </a:p>
        </p:txBody>
      </p:sp>
    </p:spTree>
    <p:extLst>
      <p:ext uri="{BB962C8B-B14F-4D97-AF65-F5344CB8AC3E}">
        <p14:creationId xmlns:p14="http://schemas.microsoft.com/office/powerpoint/2010/main" val="3665159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7FE24-F537-463C-A81A-EC449D3C4556}"/>
              </a:ext>
            </a:extLst>
          </p:cNvPr>
          <p:cNvSpPr>
            <a:spLocks noGrp="1"/>
          </p:cNvSpPr>
          <p:nvPr>
            <p:ph type="title"/>
          </p:nvPr>
        </p:nvSpPr>
        <p:spPr/>
        <p:txBody>
          <a:bodyPr/>
          <a:lstStyle/>
          <a:p>
            <a:pPr algn="l"/>
            <a:r>
              <a:rPr lang="en-GB" sz="3600" dirty="0"/>
              <a:t>Cut-through clauses</a:t>
            </a:r>
          </a:p>
        </p:txBody>
      </p:sp>
      <p:sp>
        <p:nvSpPr>
          <p:cNvPr id="3" name="Content Placeholder 2">
            <a:extLst>
              <a:ext uri="{FF2B5EF4-FFF2-40B4-BE49-F238E27FC236}">
                <a16:creationId xmlns:a16="http://schemas.microsoft.com/office/drawing/2014/main" id="{E126A259-38FF-4D6C-A078-52D4B19DD390}"/>
              </a:ext>
            </a:extLst>
          </p:cNvPr>
          <p:cNvSpPr>
            <a:spLocks noGrp="1"/>
          </p:cNvSpPr>
          <p:nvPr>
            <p:ph idx="1"/>
          </p:nvPr>
        </p:nvSpPr>
        <p:spPr/>
        <p:txBody>
          <a:bodyPr/>
          <a:lstStyle/>
          <a:p>
            <a:r>
              <a:rPr lang="en-GB" sz="2200" dirty="0"/>
              <a:t>A cut-through clause in the Reinsurance Contract stipulates that the Original Insured may claim an indemnity directly from the Reinsurer</a:t>
            </a:r>
          </a:p>
          <a:p>
            <a:pPr lvl="1"/>
            <a:r>
              <a:rPr lang="en-GB" sz="2000" dirty="0"/>
              <a:t>This may be unqualified or may be limited to particular circumstances, such as insolvent events</a:t>
            </a:r>
          </a:p>
          <a:p>
            <a:pPr lvl="1"/>
            <a:r>
              <a:rPr lang="en-GB" sz="2000" dirty="0"/>
              <a:t>It presupposes that there is liability under both the Original Policy and the Reinsurance</a:t>
            </a:r>
          </a:p>
          <a:p>
            <a:r>
              <a:rPr lang="en-GB" sz="2200" dirty="0"/>
              <a:t>In the event of the Fronting Insurer’s insolvency, such provisions may be invalid, at least insofar as the Original Insured is a third party to the Reinsurance:</a:t>
            </a:r>
          </a:p>
          <a:p>
            <a:pPr lvl="1"/>
            <a:r>
              <a:rPr lang="en-GB" sz="2000" dirty="0" err="1"/>
              <a:t>Mance</a:t>
            </a:r>
            <a:r>
              <a:rPr lang="en-GB" sz="2000" dirty="0"/>
              <a:t>, “Insolvency at Sea” [1995] LMCLQ 34</a:t>
            </a:r>
          </a:p>
          <a:p>
            <a:pPr lvl="1"/>
            <a:r>
              <a:rPr lang="en-GB" sz="2000" i="1" dirty="0"/>
              <a:t>Cf. </a:t>
            </a:r>
            <a:r>
              <a:rPr lang="en-GB" sz="2000" i="1" dirty="0" err="1"/>
              <a:t>Folgate</a:t>
            </a:r>
            <a:r>
              <a:rPr lang="en-GB" sz="2000" i="1" dirty="0"/>
              <a:t> London Market Ltd v Chaucer Insurance plc</a:t>
            </a:r>
            <a:r>
              <a:rPr lang="en-GB" sz="2000" dirty="0"/>
              <a:t> [2011] Lloyd’s Rep IR 623</a:t>
            </a:r>
            <a:endParaRPr lang="en-GB" sz="2000" i="1" dirty="0"/>
          </a:p>
          <a:p>
            <a:endParaRPr lang="en-GB" dirty="0"/>
          </a:p>
        </p:txBody>
      </p:sp>
      <p:sp>
        <p:nvSpPr>
          <p:cNvPr id="4" name="Slide Number Placeholder 3">
            <a:extLst>
              <a:ext uri="{FF2B5EF4-FFF2-40B4-BE49-F238E27FC236}">
                <a16:creationId xmlns:a16="http://schemas.microsoft.com/office/drawing/2014/main" id="{B86D1B9F-B7E5-4120-8B12-6F5D74337DE7}"/>
              </a:ext>
            </a:extLst>
          </p:cNvPr>
          <p:cNvSpPr>
            <a:spLocks noGrp="1"/>
          </p:cNvSpPr>
          <p:nvPr>
            <p:ph type="sldNum" sz="quarter" idx="12"/>
          </p:nvPr>
        </p:nvSpPr>
        <p:spPr/>
        <p:txBody>
          <a:bodyPr/>
          <a:lstStyle/>
          <a:p>
            <a:fld id="{AE1AD94E-4493-4787-A899-1F4AB18C3743}" type="slidenum">
              <a:rPr lang="en-GB" smtClean="0"/>
              <a:t>20</a:t>
            </a:fld>
            <a:endParaRPr lang="en-GB" dirty="0"/>
          </a:p>
        </p:txBody>
      </p:sp>
    </p:spTree>
    <p:extLst>
      <p:ext uri="{BB962C8B-B14F-4D97-AF65-F5344CB8AC3E}">
        <p14:creationId xmlns:p14="http://schemas.microsoft.com/office/powerpoint/2010/main" val="3361895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90864-7395-4FAC-8A47-53DB9ACD0133}"/>
              </a:ext>
            </a:extLst>
          </p:cNvPr>
          <p:cNvSpPr>
            <a:spLocks noGrp="1"/>
          </p:cNvSpPr>
          <p:nvPr>
            <p:ph type="title"/>
          </p:nvPr>
        </p:nvSpPr>
        <p:spPr/>
        <p:txBody>
          <a:bodyPr/>
          <a:lstStyle/>
          <a:p>
            <a:pPr algn="l"/>
            <a:r>
              <a:rPr lang="en-US" sz="3600" dirty="0"/>
              <a:t>Cut-through Clauses</a:t>
            </a:r>
            <a:endParaRPr lang="en-GB" sz="3600" dirty="0"/>
          </a:p>
        </p:txBody>
      </p:sp>
      <p:sp>
        <p:nvSpPr>
          <p:cNvPr id="3" name="Content Placeholder 2">
            <a:extLst>
              <a:ext uri="{FF2B5EF4-FFF2-40B4-BE49-F238E27FC236}">
                <a16:creationId xmlns:a16="http://schemas.microsoft.com/office/drawing/2014/main" id="{4A55DCCA-6FA2-421D-8DEC-DD52F3AF689D}"/>
              </a:ext>
            </a:extLst>
          </p:cNvPr>
          <p:cNvSpPr>
            <a:spLocks noGrp="1"/>
          </p:cNvSpPr>
          <p:nvPr>
            <p:ph idx="1"/>
          </p:nvPr>
        </p:nvSpPr>
        <p:spPr/>
        <p:txBody>
          <a:bodyPr/>
          <a:lstStyle/>
          <a:p>
            <a:pPr>
              <a:spcAft>
                <a:spcPts val="600"/>
              </a:spcAft>
            </a:pPr>
            <a:r>
              <a:rPr lang="en-GB" sz="2200" dirty="0"/>
              <a:t>The Original Insured may be a party to the Reinsurance Contract and therefore has a directly enforceable right to demand an indemnity from the Reinsurer</a:t>
            </a:r>
          </a:p>
          <a:p>
            <a:pPr lvl="1">
              <a:spcAft>
                <a:spcPts val="600"/>
              </a:spcAft>
            </a:pPr>
            <a:r>
              <a:rPr lang="en-GB" sz="2000" i="1" dirty="0">
                <a:solidFill>
                  <a:srgbClr val="3D3D3D"/>
                </a:solidFill>
              </a:rPr>
              <a:t>Axis Corporate Capital v ABSA Group </a:t>
            </a:r>
            <a:r>
              <a:rPr lang="en-GB" sz="2000" dirty="0">
                <a:solidFill>
                  <a:srgbClr val="3D3D3D"/>
                </a:solidFill>
              </a:rPr>
              <a:t>[2021] EWHC 861 (Comm)</a:t>
            </a:r>
            <a:endParaRPr lang="en-GB" sz="2000" dirty="0"/>
          </a:p>
          <a:p>
            <a:pPr>
              <a:spcAft>
                <a:spcPts val="600"/>
              </a:spcAft>
            </a:pPr>
            <a:r>
              <a:rPr lang="en-GB" sz="2200" dirty="0"/>
              <a:t>The Original Insured may not be a party to the Reinsurance Contract</a:t>
            </a:r>
          </a:p>
          <a:p>
            <a:pPr lvl="1">
              <a:spcAft>
                <a:spcPts val="600"/>
              </a:spcAft>
            </a:pPr>
            <a:r>
              <a:rPr lang="en-GB" sz="2000" dirty="0"/>
              <a:t>There is no privity of contract</a:t>
            </a:r>
          </a:p>
          <a:p>
            <a:pPr lvl="2">
              <a:spcAft>
                <a:spcPts val="600"/>
              </a:spcAft>
            </a:pPr>
            <a:r>
              <a:rPr lang="en-GB" sz="1800" i="1" dirty="0" err="1">
                <a:effectLst/>
                <a:latin typeface="Calibri" panose="020F0502020204030204" pitchFamily="34" charset="0"/>
                <a:ea typeface="Calibri" panose="020F0502020204030204" pitchFamily="34" charset="0"/>
                <a:cs typeface="Times New Roman" panose="02020603050405020304" pitchFamily="18" charset="0"/>
              </a:rPr>
              <a:t>Grecoair</a:t>
            </a:r>
            <a:r>
              <a:rPr lang="en-GB" sz="1800" i="1" dirty="0">
                <a:effectLst/>
                <a:latin typeface="Calibri" panose="020F0502020204030204" pitchFamily="34" charset="0"/>
                <a:ea typeface="Calibri" panose="020F0502020204030204" pitchFamily="34" charset="0"/>
                <a:cs typeface="Times New Roman" panose="02020603050405020304" pitchFamily="18" charset="0"/>
              </a:rPr>
              <a:t> Inc v Tilling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[2005] Lloyd's Rep IR 151</a:t>
            </a:r>
            <a:endParaRPr lang="en-GB" sz="1800" dirty="0"/>
          </a:p>
          <a:p>
            <a:pPr lvl="1">
              <a:spcAft>
                <a:spcPts val="600"/>
              </a:spcAft>
            </a:pPr>
            <a:r>
              <a:rPr lang="en-GB" sz="2000" dirty="0"/>
              <a:t>In that event, its right to enforce the indemnity against the Reinsurer depends on Contracts (Rights of Third Parties) Act 1999</a:t>
            </a:r>
          </a:p>
          <a:p>
            <a:pPr lvl="2">
              <a:spcAft>
                <a:spcPts val="600"/>
              </a:spcAft>
            </a:pPr>
            <a:r>
              <a:rPr lang="en-GB" sz="1800" i="1" dirty="0" err="1">
                <a:effectLst/>
                <a:ea typeface="Calibri" panose="020F0502020204030204" pitchFamily="34" charset="0"/>
              </a:rPr>
              <a:t>Randgold</a:t>
            </a:r>
            <a:r>
              <a:rPr lang="en-GB" sz="1800" i="1" dirty="0">
                <a:effectLst/>
                <a:ea typeface="Calibri" panose="020F0502020204030204" pitchFamily="34" charset="0"/>
              </a:rPr>
              <a:t> Resources Ltd v </a:t>
            </a:r>
            <a:r>
              <a:rPr lang="en-GB" sz="1800" i="1" dirty="0" err="1">
                <a:effectLst/>
                <a:ea typeface="Calibri" panose="020F0502020204030204" pitchFamily="34" charset="0"/>
              </a:rPr>
              <a:t>Santam</a:t>
            </a:r>
            <a:r>
              <a:rPr lang="en-GB" sz="1800" i="1" dirty="0">
                <a:effectLst/>
                <a:ea typeface="Calibri" panose="020F0502020204030204" pitchFamily="34" charset="0"/>
              </a:rPr>
              <a:t> Ltd</a:t>
            </a:r>
            <a:r>
              <a:rPr lang="en-GB" sz="1800" dirty="0">
                <a:effectLst/>
                <a:ea typeface="Calibri" panose="020F0502020204030204" pitchFamily="34" charset="0"/>
              </a:rPr>
              <a:t> [2019] Lloyd's Rep IR 467 </a:t>
            </a:r>
            <a:endParaRPr lang="en-GB" sz="1600" dirty="0"/>
          </a:p>
          <a:p>
            <a:pPr lvl="1">
              <a:spcAft>
                <a:spcPts val="600"/>
              </a:spcAft>
            </a:pPr>
            <a:r>
              <a:rPr lang="en-GB" sz="2000" dirty="0"/>
              <a:t>Unless there is a 1999 Act exclusion clause</a:t>
            </a:r>
          </a:p>
        </p:txBody>
      </p:sp>
      <p:sp>
        <p:nvSpPr>
          <p:cNvPr id="4" name="Slide Number Placeholder 3">
            <a:extLst>
              <a:ext uri="{FF2B5EF4-FFF2-40B4-BE49-F238E27FC236}">
                <a16:creationId xmlns:a16="http://schemas.microsoft.com/office/drawing/2014/main" id="{E80A1B66-0E43-4A45-866C-D27DC7999B5C}"/>
              </a:ext>
            </a:extLst>
          </p:cNvPr>
          <p:cNvSpPr>
            <a:spLocks noGrp="1"/>
          </p:cNvSpPr>
          <p:nvPr>
            <p:ph type="sldNum" sz="quarter" idx="12"/>
          </p:nvPr>
        </p:nvSpPr>
        <p:spPr/>
        <p:txBody>
          <a:bodyPr/>
          <a:lstStyle/>
          <a:p>
            <a:fld id="{AE1AD94E-4493-4787-A899-1F4AB18C3743}" type="slidenum">
              <a:rPr lang="en-GB" smtClean="0"/>
              <a:t>21</a:t>
            </a:fld>
            <a:endParaRPr lang="en-GB"/>
          </a:p>
        </p:txBody>
      </p:sp>
    </p:spTree>
    <p:extLst>
      <p:ext uri="{BB962C8B-B14F-4D97-AF65-F5344CB8AC3E}">
        <p14:creationId xmlns:p14="http://schemas.microsoft.com/office/powerpoint/2010/main" val="2901205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1720" y="2132856"/>
            <a:ext cx="4572000" cy="2585323"/>
          </a:xfrm>
          <a:prstGeom prst="rect">
            <a:avLst/>
          </a:prstGeom>
          <a:solidFill>
            <a:schemeClr val="bg1"/>
          </a:solidFill>
        </p:spPr>
        <p:txBody>
          <a:bodyPr>
            <a:spAutoFit/>
          </a:bodyPr>
          <a:lstStyle/>
          <a:p>
            <a:pPr algn="ctr"/>
            <a:endParaRPr lang="en-GB" sz="2400" dirty="0">
              <a:solidFill>
                <a:prstClr val="black"/>
              </a:solidFill>
            </a:endParaRPr>
          </a:p>
          <a:p>
            <a:pPr algn="ctr"/>
            <a:r>
              <a:rPr lang="en-GB" sz="2800" dirty="0">
                <a:solidFill>
                  <a:prstClr val="black"/>
                </a:solidFill>
              </a:rPr>
              <a:t>Peter MacDonald Eggers KC</a:t>
            </a:r>
          </a:p>
          <a:p>
            <a:pPr algn="ctr"/>
            <a:r>
              <a:rPr lang="en-GB" sz="2400" dirty="0">
                <a:solidFill>
                  <a:prstClr val="black"/>
                </a:solidFill>
                <a:hlinkClick r:id="rId2"/>
              </a:rPr>
              <a:t>pme@7kbw.co.uk</a:t>
            </a:r>
            <a:endParaRPr lang="en-GB" sz="2400" dirty="0">
              <a:solidFill>
                <a:prstClr val="black"/>
              </a:solidFill>
            </a:endParaRPr>
          </a:p>
          <a:p>
            <a:pPr algn="ctr"/>
            <a:endParaRPr lang="en-GB" sz="2800" dirty="0">
              <a:solidFill>
                <a:prstClr val="black"/>
              </a:solidFill>
            </a:endParaRPr>
          </a:p>
          <a:p>
            <a:pPr algn="ctr"/>
            <a:r>
              <a:rPr lang="en-GB" sz="1600" dirty="0">
                <a:solidFill>
                  <a:prstClr val="black"/>
                </a:solidFill>
              </a:rPr>
              <a:t>020 7910 8300</a:t>
            </a:r>
          </a:p>
          <a:p>
            <a:pPr algn="ctr"/>
            <a:endParaRPr lang="en-GB" sz="2400" dirty="0">
              <a:solidFill>
                <a:prstClr val="black"/>
              </a:solidFill>
            </a:endParaRPr>
          </a:p>
          <a:p>
            <a:endParaRPr lang="en-GB" dirty="0">
              <a:solidFill>
                <a:prstClr val="black"/>
              </a:solidFill>
            </a:endParaRPr>
          </a:p>
        </p:txBody>
      </p:sp>
    </p:spTree>
    <p:extLst>
      <p:ext uri="{BB962C8B-B14F-4D97-AF65-F5344CB8AC3E}">
        <p14:creationId xmlns:p14="http://schemas.microsoft.com/office/powerpoint/2010/main" val="308948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6275040" cy="720080"/>
          </a:xfrm>
          <a:solidFill>
            <a:schemeClr val="bg1"/>
          </a:solidFill>
        </p:spPr>
        <p:txBody>
          <a:bodyPr/>
          <a:lstStyle/>
          <a:p>
            <a:pPr algn="l"/>
            <a:r>
              <a:rPr lang="en-GB" sz="3600" dirty="0">
                <a:solidFill>
                  <a:schemeClr val="accent4">
                    <a:lumMod val="50000"/>
                  </a:schemeClr>
                </a:solidFill>
              </a:rPr>
              <a:t>Characteristics</a:t>
            </a:r>
          </a:p>
        </p:txBody>
      </p:sp>
      <p:sp>
        <p:nvSpPr>
          <p:cNvPr id="3" name="Content Placeholder 2"/>
          <p:cNvSpPr>
            <a:spLocks noGrp="1"/>
          </p:cNvSpPr>
          <p:nvPr>
            <p:ph idx="1"/>
          </p:nvPr>
        </p:nvSpPr>
        <p:spPr>
          <a:xfrm>
            <a:off x="457200" y="1600200"/>
            <a:ext cx="8229600" cy="4756150"/>
          </a:xfrm>
        </p:spPr>
        <p:txBody>
          <a:bodyPr>
            <a:normAutofit fontScale="92500" lnSpcReduction="10000"/>
          </a:bodyPr>
          <a:lstStyle/>
          <a:p>
            <a:pPr algn="just"/>
            <a:r>
              <a:rPr lang="en-GB" sz="2400" dirty="0"/>
              <a:t>Original Insured – Fronting Insurer – Reinsurer</a:t>
            </a:r>
          </a:p>
          <a:p>
            <a:pPr algn="just"/>
            <a:r>
              <a:rPr lang="en-GB" sz="2400" dirty="0"/>
              <a:t>The Fronting Insurer may or may not be a captive</a:t>
            </a:r>
          </a:p>
          <a:p>
            <a:pPr algn="just"/>
            <a:r>
              <a:rPr lang="en-GB" sz="2400" dirty="0"/>
              <a:t>The Reinsurer may or may not be a captive</a:t>
            </a:r>
          </a:p>
          <a:p>
            <a:pPr algn="just"/>
            <a:r>
              <a:rPr lang="en-GB" sz="2400" dirty="0"/>
              <a:t>Types of captive:</a:t>
            </a:r>
          </a:p>
          <a:p>
            <a:pPr lvl="1" algn="just"/>
            <a:r>
              <a:rPr lang="en-GB" sz="2000" dirty="0"/>
              <a:t>Owned Captive</a:t>
            </a:r>
          </a:p>
          <a:p>
            <a:pPr lvl="1" algn="just"/>
            <a:r>
              <a:rPr lang="en-GB" sz="2000" dirty="0"/>
              <a:t>Distinguish mutual insurance</a:t>
            </a:r>
          </a:p>
          <a:p>
            <a:pPr lvl="1" algn="just"/>
            <a:r>
              <a:rPr lang="en-GB" sz="2000" dirty="0"/>
              <a:t>Non-affiliated Captive</a:t>
            </a:r>
          </a:p>
          <a:p>
            <a:pPr algn="just"/>
            <a:r>
              <a:rPr lang="en-GB" sz="2400" dirty="0"/>
              <a:t>The reasons for these arrangements may relate to financial advantages (pricing, cash flow, tax), obtaining more extensive coverage, exercising greater control or managing regulatory restrictions</a:t>
            </a:r>
          </a:p>
          <a:p>
            <a:pPr lvl="1" algn="just"/>
            <a:r>
              <a:rPr lang="en-US" sz="2000" i="1" dirty="0"/>
              <a:t>Sedgwick </a:t>
            </a:r>
            <a:r>
              <a:rPr lang="en-US" sz="2000" i="1" dirty="0" err="1"/>
              <a:t>Tomenson</a:t>
            </a:r>
            <a:r>
              <a:rPr lang="en-US" sz="2000" i="1" dirty="0"/>
              <a:t> Inc v PT </a:t>
            </a:r>
            <a:r>
              <a:rPr lang="en-US" sz="2000" i="1" dirty="0" err="1"/>
              <a:t>Reasuransi</a:t>
            </a:r>
            <a:r>
              <a:rPr lang="en-US" sz="2000" i="1" dirty="0"/>
              <a:t> </a:t>
            </a:r>
            <a:r>
              <a:rPr lang="en-US" sz="2000" dirty="0"/>
              <a:t>[1990] 2 Lloyd’s Rep 334</a:t>
            </a:r>
          </a:p>
          <a:p>
            <a:pPr lvl="1" algn="just"/>
            <a:r>
              <a:rPr lang="en-US" sz="2000" i="1" dirty="0"/>
              <a:t>Hamilton v Afghan Global Insurance </a:t>
            </a:r>
            <a:r>
              <a:rPr lang="en-US" sz="2000" dirty="0"/>
              <a:t>[2025] Lloyd’s Rep IR 31</a:t>
            </a:r>
          </a:p>
          <a:p>
            <a:endParaRPr lang="en-GB" dirty="0"/>
          </a:p>
          <a:p>
            <a:pPr lvl="1"/>
            <a:endParaRPr lang="en-US" sz="2000" dirty="0"/>
          </a:p>
          <a:p>
            <a:endParaRPr lang="en-GB" dirty="0"/>
          </a:p>
          <a:p>
            <a:pPr lvl="1" algn="just"/>
            <a:endParaRPr lang="en-GB" sz="2000" dirty="0"/>
          </a:p>
        </p:txBody>
      </p:sp>
      <p:sp>
        <p:nvSpPr>
          <p:cNvPr id="4" name="Slide Number Placeholder 3"/>
          <p:cNvSpPr>
            <a:spLocks noGrp="1"/>
          </p:cNvSpPr>
          <p:nvPr>
            <p:ph type="sldNum" sz="quarter" idx="12"/>
          </p:nvPr>
        </p:nvSpPr>
        <p:spPr/>
        <p:txBody>
          <a:bodyPr/>
          <a:lstStyle/>
          <a:p>
            <a:pPr algn="r"/>
            <a:fld id="{AE1AD94E-4493-4787-A899-1F4AB18C3743}" type="slidenum">
              <a:rPr lang="en-GB" sz="1600" smtClean="0"/>
              <a:pPr algn="r"/>
              <a:t>3</a:t>
            </a:fld>
            <a:endParaRPr lang="en-GB" sz="1600" dirty="0"/>
          </a:p>
        </p:txBody>
      </p:sp>
    </p:spTree>
    <p:extLst>
      <p:ext uri="{BB962C8B-B14F-4D97-AF65-F5344CB8AC3E}">
        <p14:creationId xmlns:p14="http://schemas.microsoft.com/office/powerpoint/2010/main" val="1502326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6707088" cy="1008112"/>
          </a:xfrm>
          <a:solidFill>
            <a:schemeClr val="bg1"/>
          </a:solidFill>
        </p:spPr>
        <p:txBody>
          <a:bodyPr/>
          <a:lstStyle/>
          <a:p>
            <a:pPr algn="l"/>
            <a:r>
              <a:rPr lang="en-GB" sz="3600" dirty="0">
                <a:solidFill>
                  <a:schemeClr val="accent4">
                    <a:lumMod val="50000"/>
                  </a:schemeClr>
                </a:solidFill>
              </a:rPr>
              <a:t>  Characteristics</a:t>
            </a:r>
          </a:p>
        </p:txBody>
      </p:sp>
      <p:sp>
        <p:nvSpPr>
          <p:cNvPr id="3" name="Content Placeholder 2"/>
          <p:cNvSpPr>
            <a:spLocks noGrp="1"/>
          </p:cNvSpPr>
          <p:nvPr>
            <p:ph idx="1"/>
          </p:nvPr>
        </p:nvSpPr>
        <p:spPr/>
        <p:txBody>
          <a:bodyPr>
            <a:normAutofit fontScale="92500"/>
          </a:bodyPr>
          <a:lstStyle/>
          <a:p>
            <a:pPr algn="just"/>
            <a:r>
              <a:rPr lang="en-GB" sz="2600" dirty="0"/>
              <a:t>The policies are not often labelled as fronting arrangements</a:t>
            </a:r>
          </a:p>
          <a:p>
            <a:pPr algn="just"/>
            <a:r>
              <a:rPr lang="en-GB" sz="2600" dirty="0"/>
              <a:t>All or most of the risk insured under the Original Policy is ceded to the Reinsurer</a:t>
            </a:r>
          </a:p>
          <a:p>
            <a:pPr algn="just"/>
            <a:r>
              <a:rPr lang="en-GB" sz="2600" dirty="0"/>
              <a:t>All or most of the premium payable under the Original Policy is payable to the Reinsurer</a:t>
            </a:r>
          </a:p>
          <a:p>
            <a:pPr lvl="1" algn="just"/>
            <a:r>
              <a:rPr lang="en-GB" sz="2200" dirty="0"/>
              <a:t>The sum retained by the Front/Captive may be called a premium, a commission, or a fee</a:t>
            </a:r>
          </a:p>
          <a:p>
            <a:pPr algn="just"/>
            <a:r>
              <a:rPr lang="en-GB" sz="2600" dirty="0"/>
              <a:t>Insolvency of the reinsurer is the major risk to the front</a:t>
            </a:r>
          </a:p>
          <a:p>
            <a:pPr lvl="1" algn="just"/>
            <a:r>
              <a:rPr lang="en-US" sz="2400" i="1" dirty="0">
                <a:ea typeface="Times New Roman" panose="02020603050405020304" pitchFamily="18" charset="0"/>
              </a:rPr>
              <a:t>Bonner </a:t>
            </a:r>
            <a:r>
              <a:rPr lang="en-US" sz="2400" dirty="0">
                <a:ea typeface="Times New Roman" panose="02020603050405020304" pitchFamily="18" charset="0"/>
              </a:rPr>
              <a:t>v </a:t>
            </a:r>
            <a:r>
              <a:rPr lang="en-US" sz="2400" i="1" dirty="0">
                <a:ea typeface="Times New Roman" panose="02020603050405020304" pitchFamily="18" charset="0"/>
              </a:rPr>
              <a:t>Cox </a:t>
            </a:r>
            <a:r>
              <a:rPr lang="en-US" sz="2400" dirty="0">
                <a:ea typeface="Times New Roman" panose="02020603050405020304" pitchFamily="18" charset="0"/>
              </a:rPr>
              <a:t>[2005] Lloyd’s Rep IR 569</a:t>
            </a:r>
          </a:p>
          <a:p>
            <a:pPr algn="just"/>
            <a:r>
              <a:rPr lang="en-GB" sz="2600" dirty="0"/>
              <a:t>The use of security or collateral to protect against credit risks</a:t>
            </a:r>
          </a:p>
          <a:p>
            <a:pPr algn="just"/>
            <a:endParaRPr lang="en-GB" sz="24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1AD94E-4493-4787-A899-1F4AB18C3743}" type="slidenum">
              <a:rPr kumimoji="0" lang="en-GB" sz="16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278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6275040" cy="1008112"/>
          </a:xfrm>
          <a:solidFill>
            <a:schemeClr val="bg1"/>
          </a:solidFill>
        </p:spPr>
        <p:txBody>
          <a:bodyPr/>
          <a:lstStyle/>
          <a:p>
            <a:pPr algn="l"/>
            <a:r>
              <a:rPr lang="en-US" sz="3600" dirty="0">
                <a:solidFill>
                  <a:schemeClr val="accent4">
                    <a:lumMod val="50000"/>
                  </a:schemeClr>
                </a:solidFill>
              </a:rPr>
              <a:t>Characteristics</a:t>
            </a:r>
            <a:br>
              <a:rPr lang="en-US" sz="3600" dirty="0">
                <a:solidFill>
                  <a:schemeClr val="accent4">
                    <a:lumMod val="50000"/>
                  </a:schemeClr>
                </a:solidFill>
              </a:rPr>
            </a:br>
            <a:endParaRPr lang="en-GB" sz="3600" dirty="0">
              <a:solidFill>
                <a:schemeClr val="accent4">
                  <a:lumMod val="50000"/>
                </a:schemeClr>
              </a:solidFill>
            </a:endParaRPr>
          </a:p>
        </p:txBody>
      </p:sp>
      <p:sp>
        <p:nvSpPr>
          <p:cNvPr id="3" name="Content Placeholder 2"/>
          <p:cNvSpPr>
            <a:spLocks noGrp="1"/>
          </p:cNvSpPr>
          <p:nvPr>
            <p:ph idx="1"/>
          </p:nvPr>
        </p:nvSpPr>
        <p:spPr/>
        <p:txBody>
          <a:bodyPr>
            <a:normAutofit/>
          </a:bodyPr>
          <a:lstStyle/>
          <a:p>
            <a:pPr algn="just"/>
            <a:r>
              <a:rPr lang="en-GB" sz="2400" dirty="0"/>
              <a:t>The Original Policy and the Reinsurance Policy are separate contracts</a:t>
            </a:r>
          </a:p>
          <a:p>
            <a:pPr algn="just"/>
            <a:r>
              <a:rPr lang="en-GB" sz="2400" dirty="0"/>
              <a:t>This is a legally valid arrangement (subject to regulatory requirements)</a:t>
            </a:r>
          </a:p>
          <a:p>
            <a:pPr algn="just"/>
            <a:r>
              <a:rPr lang="en-GB" sz="2400" dirty="0"/>
              <a:t>That means the Fronting Insurer bears a liability to the Original Insured and the Reinsurer bears a liability to the Fronting Insurer</a:t>
            </a:r>
          </a:p>
          <a:p>
            <a:pPr lvl="1" algn="just"/>
            <a:r>
              <a:rPr lang="en-GB" sz="2000" i="1" dirty="0" err="1"/>
              <a:t>Prifti</a:t>
            </a:r>
            <a:r>
              <a:rPr lang="en-GB" sz="2000" i="1" dirty="0"/>
              <a:t> v </a:t>
            </a:r>
            <a:r>
              <a:rPr lang="en-GB" sz="2000" i="1" dirty="0" err="1"/>
              <a:t>Musini</a:t>
            </a:r>
            <a:r>
              <a:rPr lang="en-GB" sz="2000" i="1" dirty="0"/>
              <a:t> Sociedad </a:t>
            </a:r>
            <a:r>
              <a:rPr lang="en-GB" sz="2000" i="1" dirty="0" err="1"/>
              <a:t>Anonima</a:t>
            </a:r>
            <a:r>
              <a:rPr lang="en-GB" sz="2000" i="1" dirty="0"/>
              <a:t> (No. 2) </a:t>
            </a:r>
            <a:r>
              <a:rPr lang="en-GB" sz="2000" dirty="0"/>
              <a:t>[2006] Lloyd’s Rep IR 221</a:t>
            </a:r>
            <a:endParaRPr lang="en-GB" sz="1600" dirty="0"/>
          </a:p>
          <a:p>
            <a:pPr algn="just"/>
            <a:endParaRPr lang="en-GB" dirty="0">
              <a:highlight>
                <a:srgbClr val="FFFF00"/>
              </a:highlight>
            </a:endParaRPr>
          </a:p>
          <a:p>
            <a:pPr algn="just"/>
            <a:endParaRPr lang="en-GB" sz="24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1AD94E-4493-4787-A899-1F4AB18C3743}" type="slidenum">
              <a:rPr kumimoji="0" lang="en-GB" sz="16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391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377DE-D11E-4480-B432-6B3BFFE4B256}"/>
              </a:ext>
            </a:extLst>
          </p:cNvPr>
          <p:cNvSpPr>
            <a:spLocks noGrp="1"/>
          </p:cNvSpPr>
          <p:nvPr>
            <p:ph type="title"/>
          </p:nvPr>
        </p:nvSpPr>
        <p:spPr/>
        <p:txBody>
          <a:bodyPr/>
          <a:lstStyle/>
          <a:p>
            <a:pPr algn="l"/>
            <a:r>
              <a:rPr lang="en-GB" sz="3600" dirty="0">
                <a:solidFill>
                  <a:schemeClr val="accent4">
                    <a:lumMod val="50000"/>
                  </a:schemeClr>
                </a:solidFill>
              </a:rPr>
              <a:t>Characteristics</a:t>
            </a:r>
          </a:p>
        </p:txBody>
      </p:sp>
      <p:sp>
        <p:nvSpPr>
          <p:cNvPr id="3" name="Content Placeholder 2">
            <a:extLst>
              <a:ext uri="{FF2B5EF4-FFF2-40B4-BE49-F238E27FC236}">
                <a16:creationId xmlns:a16="http://schemas.microsoft.com/office/drawing/2014/main" id="{DB7563BF-B684-4830-94BD-42ECD83B3D4B}"/>
              </a:ext>
            </a:extLst>
          </p:cNvPr>
          <p:cNvSpPr>
            <a:spLocks noGrp="1"/>
          </p:cNvSpPr>
          <p:nvPr>
            <p:ph idx="1"/>
          </p:nvPr>
        </p:nvSpPr>
        <p:spPr/>
        <p:txBody>
          <a:bodyPr/>
          <a:lstStyle/>
          <a:p>
            <a:pPr algn="just"/>
            <a:r>
              <a:rPr lang="en-GB" sz="2400" dirty="0"/>
              <a:t>The commercial relationship may be between the Original Insured and Reinsurer</a:t>
            </a:r>
          </a:p>
          <a:p>
            <a:pPr lvl="1" algn="just"/>
            <a:r>
              <a:rPr lang="en-GB" sz="2000" i="1" dirty="0" err="1">
                <a:effectLst/>
                <a:ea typeface="Calibri" panose="020F0502020204030204" pitchFamily="34" charset="0"/>
              </a:rPr>
              <a:t>Randgold</a:t>
            </a:r>
            <a:r>
              <a:rPr lang="en-GB" sz="2000" i="1" dirty="0">
                <a:effectLst/>
                <a:ea typeface="Calibri" panose="020F0502020204030204" pitchFamily="34" charset="0"/>
              </a:rPr>
              <a:t> Resources Ltd v </a:t>
            </a:r>
            <a:r>
              <a:rPr lang="en-GB" sz="2000" i="1" dirty="0" err="1">
                <a:effectLst/>
                <a:ea typeface="Calibri" panose="020F0502020204030204" pitchFamily="34" charset="0"/>
              </a:rPr>
              <a:t>Santam</a:t>
            </a:r>
            <a:r>
              <a:rPr lang="en-GB" sz="2000" i="1" dirty="0">
                <a:effectLst/>
                <a:ea typeface="Calibri" panose="020F0502020204030204" pitchFamily="34" charset="0"/>
              </a:rPr>
              <a:t> Ltd</a:t>
            </a:r>
            <a:r>
              <a:rPr lang="en-GB" sz="2000" dirty="0">
                <a:effectLst/>
                <a:ea typeface="Calibri" panose="020F0502020204030204" pitchFamily="34" charset="0"/>
              </a:rPr>
              <a:t> [2019] Lloyd's Rep IR 467 </a:t>
            </a:r>
          </a:p>
          <a:p>
            <a:pPr lvl="1" algn="just"/>
            <a:r>
              <a:rPr lang="en-GB" sz="2000" i="1" dirty="0">
                <a:solidFill>
                  <a:srgbClr val="3D3D3D"/>
                </a:solidFill>
              </a:rPr>
              <a:t>Axis Corporate Capital v ABSA Group </a:t>
            </a:r>
            <a:r>
              <a:rPr lang="en-GB" sz="2000" dirty="0">
                <a:solidFill>
                  <a:srgbClr val="3D3D3D"/>
                </a:solidFill>
              </a:rPr>
              <a:t>[2021] EWHC 861 (Comm)</a:t>
            </a:r>
            <a:endParaRPr lang="en-GB" sz="2000" dirty="0"/>
          </a:p>
          <a:p>
            <a:pPr algn="just"/>
            <a:r>
              <a:rPr lang="en-GB" sz="2400" dirty="0"/>
              <a:t>Note the use of insurance or reinsurance pools</a:t>
            </a:r>
          </a:p>
          <a:p>
            <a:pPr lvl="1" algn="just"/>
            <a:r>
              <a:rPr lang="en-US" sz="2000" dirty="0"/>
              <a:t>Where reinsurance of fronting insurer of pool was for benefit of all pool members</a:t>
            </a:r>
          </a:p>
          <a:p>
            <a:pPr lvl="1" algn="just"/>
            <a:r>
              <a:rPr lang="en-US" sz="2000" i="1" dirty="0"/>
              <a:t>North Atlantic Insurance v Nationwide </a:t>
            </a:r>
            <a:r>
              <a:rPr lang="en-US" sz="2000" dirty="0"/>
              <a:t>[2004] Lloyd’s Rep IR 466</a:t>
            </a:r>
          </a:p>
          <a:p>
            <a:pPr lvl="1" algn="just"/>
            <a:r>
              <a:rPr lang="en-US" sz="2000" i="1" dirty="0"/>
              <a:t>Cf. R&amp;Q Insurance v Continental Insurance </a:t>
            </a:r>
            <a:r>
              <a:rPr lang="en-US" sz="2000" dirty="0"/>
              <a:t>[2017] EWHC 3666 (Comm)</a:t>
            </a:r>
            <a:endParaRPr lang="en-US" sz="2000" i="1" dirty="0"/>
          </a:p>
          <a:p>
            <a:endParaRPr lang="en-GB" dirty="0"/>
          </a:p>
        </p:txBody>
      </p:sp>
      <p:sp>
        <p:nvSpPr>
          <p:cNvPr id="4" name="Slide Number Placeholder 3">
            <a:extLst>
              <a:ext uri="{FF2B5EF4-FFF2-40B4-BE49-F238E27FC236}">
                <a16:creationId xmlns:a16="http://schemas.microsoft.com/office/drawing/2014/main" id="{4F4455F0-754B-4B31-ABAA-932AD93E0A9F}"/>
              </a:ext>
            </a:extLst>
          </p:cNvPr>
          <p:cNvSpPr>
            <a:spLocks noGrp="1"/>
          </p:cNvSpPr>
          <p:nvPr>
            <p:ph type="sldNum" sz="quarter" idx="12"/>
          </p:nvPr>
        </p:nvSpPr>
        <p:spPr/>
        <p:txBody>
          <a:bodyPr/>
          <a:lstStyle/>
          <a:p>
            <a:fld id="{AE1AD94E-4493-4787-A899-1F4AB18C3743}" type="slidenum">
              <a:rPr lang="en-GB" smtClean="0"/>
              <a:t>6</a:t>
            </a:fld>
            <a:endParaRPr lang="en-GB"/>
          </a:p>
        </p:txBody>
      </p:sp>
    </p:spTree>
    <p:extLst>
      <p:ext uri="{BB962C8B-B14F-4D97-AF65-F5344CB8AC3E}">
        <p14:creationId xmlns:p14="http://schemas.microsoft.com/office/powerpoint/2010/main" val="1300665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17054-1E96-4F01-8DF9-0DECA5987BAE}"/>
              </a:ext>
            </a:extLst>
          </p:cNvPr>
          <p:cNvSpPr>
            <a:spLocks noGrp="1"/>
          </p:cNvSpPr>
          <p:nvPr>
            <p:ph type="title"/>
          </p:nvPr>
        </p:nvSpPr>
        <p:spPr/>
        <p:txBody>
          <a:bodyPr/>
          <a:lstStyle/>
          <a:p>
            <a:pPr algn="l"/>
            <a:r>
              <a:rPr lang="en-GB" sz="3600" dirty="0">
                <a:solidFill>
                  <a:schemeClr val="accent4">
                    <a:lumMod val="50000"/>
                  </a:schemeClr>
                </a:solidFill>
              </a:rPr>
              <a:t>Characteristics</a:t>
            </a:r>
          </a:p>
        </p:txBody>
      </p:sp>
      <p:sp>
        <p:nvSpPr>
          <p:cNvPr id="3" name="Content Placeholder 2">
            <a:extLst>
              <a:ext uri="{FF2B5EF4-FFF2-40B4-BE49-F238E27FC236}">
                <a16:creationId xmlns:a16="http://schemas.microsoft.com/office/drawing/2014/main" id="{C27E5A94-B08D-418E-8B8F-550DDD4444F9}"/>
              </a:ext>
            </a:extLst>
          </p:cNvPr>
          <p:cNvSpPr>
            <a:spLocks noGrp="1"/>
          </p:cNvSpPr>
          <p:nvPr>
            <p:ph idx="1"/>
          </p:nvPr>
        </p:nvSpPr>
        <p:spPr/>
        <p:txBody>
          <a:bodyPr/>
          <a:lstStyle/>
          <a:p>
            <a:pPr algn="just"/>
            <a:r>
              <a:rPr lang="en-GB" sz="2800" dirty="0"/>
              <a:t>Absent any express contractual arrangements, the Reinsurer is not liable to the Original Insured</a:t>
            </a:r>
          </a:p>
          <a:p>
            <a:pPr algn="just"/>
            <a:r>
              <a:rPr lang="en-GB" sz="2800" dirty="0"/>
              <a:t>There may be a simultaneous Payments Clause</a:t>
            </a:r>
          </a:p>
          <a:p>
            <a:pPr algn="just"/>
            <a:r>
              <a:rPr lang="en-GB" sz="2800" dirty="0"/>
              <a:t>The Reinsurer might be liable to the Original Insured under a Cut-Through clause</a:t>
            </a:r>
          </a:p>
          <a:p>
            <a:pPr algn="just"/>
            <a:r>
              <a:rPr lang="en-GB" sz="2800" dirty="0"/>
              <a:t>The Reinsurer will usually exercise a measure of claims control under the Original Policy </a:t>
            </a:r>
          </a:p>
        </p:txBody>
      </p:sp>
      <p:sp>
        <p:nvSpPr>
          <p:cNvPr id="4" name="Slide Number Placeholder 3">
            <a:extLst>
              <a:ext uri="{FF2B5EF4-FFF2-40B4-BE49-F238E27FC236}">
                <a16:creationId xmlns:a16="http://schemas.microsoft.com/office/drawing/2014/main" id="{EBE4BFBA-AEF2-4F0A-9D58-5162CF93DD72}"/>
              </a:ext>
            </a:extLst>
          </p:cNvPr>
          <p:cNvSpPr>
            <a:spLocks noGrp="1"/>
          </p:cNvSpPr>
          <p:nvPr>
            <p:ph type="sldNum" sz="quarter" idx="12"/>
          </p:nvPr>
        </p:nvSpPr>
        <p:spPr/>
        <p:txBody>
          <a:bodyPr/>
          <a:lstStyle/>
          <a:p>
            <a:fld id="{AE1AD94E-4493-4787-A899-1F4AB18C3743}" type="slidenum">
              <a:rPr lang="en-GB" smtClean="0"/>
              <a:t>7</a:t>
            </a:fld>
            <a:endParaRPr lang="en-GB"/>
          </a:p>
        </p:txBody>
      </p:sp>
    </p:spTree>
    <p:extLst>
      <p:ext uri="{BB962C8B-B14F-4D97-AF65-F5344CB8AC3E}">
        <p14:creationId xmlns:p14="http://schemas.microsoft.com/office/powerpoint/2010/main" val="2715581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FB300-9809-45E8-B5A4-0349E0E98FAD}"/>
              </a:ext>
            </a:extLst>
          </p:cNvPr>
          <p:cNvSpPr>
            <a:spLocks noGrp="1"/>
          </p:cNvSpPr>
          <p:nvPr>
            <p:ph type="title"/>
          </p:nvPr>
        </p:nvSpPr>
        <p:spPr/>
        <p:txBody>
          <a:bodyPr/>
          <a:lstStyle/>
          <a:p>
            <a:pPr algn="l"/>
            <a:r>
              <a:rPr lang="en-GB" sz="3600" dirty="0">
                <a:solidFill>
                  <a:schemeClr val="accent4">
                    <a:lumMod val="50000"/>
                  </a:schemeClr>
                </a:solidFill>
              </a:rPr>
              <a:t>Characteristics</a:t>
            </a:r>
          </a:p>
        </p:txBody>
      </p:sp>
      <p:sp>
        <p:nvSpPr>
          <p:cNvPr id="3" name="Content Placeholder 2">
            <a:extLst>
              <a:ext uri="{FF2B5EF4-FFF2-40B4-BE49-F238E27FC236}">
                <a16:creationId xmlns:a16="http://schemas.microsoft.com/office/drawing/2014/main" id="{478BD14B-8540-4D8F-9F81-6C9765F94670}"/>
              </a:ext>
            </a:extLst>
          </p:cNvPr>
          <p:cNvSpPr>
            <a:spLocks noGrp="1"/>
          </p:cNvSpPr>
          <p:nvPr>
            <p:ph idx="1"/>
          </p:nvPr>
        </p:nvSpPr>
        <p:spPr/>
        <p:txBody>
          <a:bodyPr/>
          <a:lstStyle/>
          <a:p>
            <a:pPr algn="just"/>
            <a:r>
              <a:rPr lang="en-GB" sz="2200" dirty="0"/>
              <a:t>The Reinsurance will usually incorporate the terms of the Original Policy</a:t>
            </a:r>
          </a:p>
          <a:p>
            <a:pPr lvl="1" algn="just"/>
            <a:r>
              <a:rPr lang="pt-BR" sz="1800" i="1" dirty="0"/>
              <a:t>CNA v Companhia de Seguros Tranquilidade  </a:t>
            </a:r>
            <a:r>
              <a:rPr lang="pt-BR" sz="1800" dirty="0"/>
              <a:t>[1999] Lloyd’s Rep IR 289</a:t>
            </a:r>
          </a:p>
          <a:p>
            <a:pPr lvl="1" algn="just"/>
            <a:r>
              <a:rPr lang="pt-BR" sz="1800" i="1" dirty="0"/>
              <a:t>Cf. WASA International v Lexington Insurance </a:t>
            </a:r>
            <a:r>
              <a:rPr lang="pt-BR" sz="1800" dirty="0"/>
              <a:t>[2008] Lloyd’s Rep IR 510 (CA): Longmore, LJ</a:t>
            </a:r>
          </a:p>
          <a:p>
            <a:pPr lvl="2" algn="just"/>
            <a:r>
              <a:rPr lang="en-US" sz="1600" dirty="0"/>
              <a:t>“</a:t>
            </a:r>
            <a:r>
              <a:rPr lang="en-US" sz="1600" i="1" dirty="0"/>
              <a:t>It might be suggested that, even if the insurance contracts should bear the same meaning, that same meaning should be the English [Reinsurance] rather than the Pennsylvania [Original Policy] meaning. It might indeed be possible to imagine a case where the insurance was put together in London and the interposition of a “front” or a “captive local insurer” might be in truth something of a formality in which the “tail” of the front or captive insurer should not be allowed to wag the reinsurance “dog”</a:t>
            </a:r>
            <a:r>
              <a:rPr lang="en-US" sz="1600" dirty="0"/>
              <a:t>.”</a:t>
            </a:r>
            <a:endParaRPr lang="pt-BR" sz="1600" dirty="0"/>
          </a:p>
          <a:p>
            <a:pPr algn="just"/>
            <a:r>
              <a:rPr lang="pt-BR" sz="2200" dirty="0"/>
              <a:t>The Reinsurance may have its own express provisions:</a:t>
            </a:r>
          </a:p>
          <a:p>
            <a:pPr lvl="1" algn="just"/>
            <a:r>
              <a:rPr lang="pt-BR" sz="1800" i="1" dirty="0"/>
              <a:t>Amlin Corporate Member Ltd v Oriental Assurance </a:t>
            </a:r>
            <a:r>
              <a:rPr lang="pt-BR" sz="1800" dirty="0"/>
              <a:t>[2014] 2 Lloyd’s Rep 561</a:t>
            </a:r>
            <a:endParaRPr lang="pt-BR" sz="1800" i="1" dirty="0"/>
          </a:p>
        </p:txBody>
      </p:sp>
      <p:sp>
        <p:nvSpPr>
          <p:cNvPr id="4" name="Slide Number Placeholder 3">
            <a:extLst>
              <a:ext uri="{FF2B5EF4-FFF2-40B4-BE49-F238E27FC236}">
                <a16:creationId xmlns:a16="http://schemas.microsoft.com/office/drawing/2014/main" id="{469498A8-2365-43DC-AF1A-BD52FFC5CE53}"/>
              </a:ext>
            </a:extLst>
          </p:cNvPr>
          <p:cNvSpPr>
            <a:spLocks noGrp="1"/>
          </p:cNvSpPr>
          <p:nvPr>
            <p:ph type="sldNum" sz="quarter" idx="12"/>
          </p:nvPr>
        </p:nvSpPr>
        <p:spPr/>
        <p:txBody>
          <a:bodyPr/>
          <a:lstStyle/>
          <a:p>
            <a:fld id="{AE1AD94E-4493-4787-A899-1F4AB18C3743}" type="slidenum">
              <a:rPr lang="en-GB" smtClean="0"/>
              <a:t>8</a:t>
            </a:fld>
            <a:endParaRPr lang="en-GB"/>
          </a:p>
        </p:txBody>
      </p:sp>
    </p:spTree>
    <p:extLst>
      <p:ext uri="{BB962C8B-B14F-4D97-AF65-F5344CB8AC3E}">
        <p14:creationId xmlns:p14="http://schemas.microsoft.com/office/powerpoint/2010/main" val="14877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6275040" cy="720080"/>
          </a:xfrm>
          <a:solidFill>
            <a:schemeClr val="bg1"/>
          </a:solidFill>
        </p:spPr>
        <p:txBody>
          <a:bodyPr/>
          <a:lstStyle/>
          <a:p>
            <a:pPr algn="l"/>
            <a:r>
              <a:rPr lang="en-US" sz="3600" dirty="0">
                <a:solidFill>
                  <a:schemeClr val="accent4">
                    <a:lumMod val="50000"/>
                  </a:schemeClr>
                </a:solidFill>
              </a:rPr>
              <a:t>Fair presentation of the risk</a:t>
            </a:r>
            <a:endParaRPr lang="en-GB" sz="3600" dirty="0">
              <a:solidFill>
                <a:schemeClr val="accent4">
                  <a:lumMod val="50000"/>
                </a:schemeClr>
              </a:solidFill>
            </a:endParaRPr>
          </a:p>
        </p:txBody>
      </p:sp>
      <p:sp>
        <p:nvSpPr>
          <p:cNvPr id="3" name="Content Placeholder 2"/>
          <p:cNvSpPr>
            <a:spLocks noGrp="1"/>
          </p:cNvSpPr>
          <p:nvPr>
            <p:ph idx="1"/>
          </p:nvPr>
        </p:nvSpPr>
        <p:spPr/>
        <p:txBody>
          <a:bodyPr>
            <a:normAutofit/>
          </a:bodyPr>
          <a:lstStyle/>
          <a:p>
            <a:pPr algn="just"/>
            <a:r>
              <a:rPr lang="en-GB" sz="2400" dirty="0"/>
              <a:t>The duty of fair presentation now set out in sect. 3-8 of the Insurance Act 2015</a:t>
            </a:r>
          </a:p>
          <a:p>
            <a:pPr lvl="1" algn="just"/>
            <a:r>
              <a:rPr lang="en-GB" sz="2000" dirty="0"/>
              <a:t>Applicable to reinsurance and retrocession contracts: Explanatory Notes, para. 36</a:t>
            </a:r>
          </a:p>
          <a:p>
            <a:pPr algn="just"/>
            <a:r>
              <a:rPr lang="en-GB" sz="2400" dirty="0"/>
              <a:t>In the ordinary course, the Original Insured may possess much of the actual knowledge of the risk</a:t>
            </a:r>
          </a:p>
          <a:p>
            <a:pPr algn="just"/>
            <a:r>
              <a:rPr lang="en-GB" sz="2400" dirty="0"/>
              <a:t>The Fronting Insurer may not possess much information</a:t>
            </a:r>
            <a:endParaRPr lang="en-GB" sz="3600" dirty="0">
              <a:highlight>
                <a:srgbClr val="FFFF00"/>
              </a:highlight>
            </a:endParaRPr>
          </a:p>
          <a:p>
            <a:pPr algn="just"/>
            <a:endParaRPr lang="en-GB" sz="2400"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1AD94E-4493-4787-A899-1F4AB18C3743}" type="slidenum">
              <a:rPr kumimoji="0" lang="en-GB" sz="16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801897"/>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2001</Words>
  <Application>Microsoft Office PowerPoint</Application>
  <PresentationFormat>On-screen Show (4:3)</PresentationFormat>
  <Paragraphs>160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Theme1</vt:lpstr>
      <vt:lpstr>Fronts and Captives:  Reinsurance Law Issues</vt:lpstr>
      <vt:lpstr>Topics</vt:lpstr>
      <vt:lpstr>Characteristics</vt:lpstr>
      <vt:lpstr>  Characteristics</vt:lpstr>
      <vt:lpstr>Characteristics </vt:lpstr>
      <vt:lpstr>Characteristics</vt:lpstr>
      <vt:lpstr>Characteristics</vt:lpstr>
      <vt:lpstr>Characteristics</vt:lpstr>
      <vt:lpstr>Fair presentation of the risk</vt:lpstr>
      <vt:lpstr>Fair presentation of the risk</vt:lpstr>
      <vt:lpstr>Fair presentation of the risk</vt:lpstr>
      <vt:lpstr>Fair presentation of the risk</vt:lpstr>
      <vt:lpstr>Fair presentation of the risk</vt:lpstr>
      <vt:lpstr>Fair presentation of the risk</vt:lpstr>
      <vt:lpstr>Fair presentation of the risk</vt:lpstr>
      <vt:lpstr>Claims and notification provisions</vt:lpstr>
      <vt:lpstr>Claims and notification provisions</vt:lpstr>
      <vt:lpstr>Claims and notification provisions</vt:lpstr>
      <vt:lpstr>Claims and notification provisions</vt:lpstr>
      <vt:lpstr>Cut-through clauses</vt:lpstr>
      <vt:lpstr>Cut-through Clauses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2026-07-01T09:43:43Z</dcterms:modified>
</cp:coreProperties>
</file>