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3"/>
  </p:normalViewPr>
  <p:slideViewPr>
    <p:cSldViewPr snapToGrid="0">
      <p:cViewPr varScale="1">
        <p:scale>
          <a:sx n="118" d="100"/>
          <a:sy n="118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43814-BB4A-D140-9888-06B79DC7648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E4333-7759-AD4B-ABE7-DF35D70AE8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0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E4333-7759-AD4B-ABE7-DF35D70AE88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08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E4333-7759-AD4B-ABE7-DF35D70AE88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1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CD575-1C8F-47AF-CDA7-4B416C319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82036B-5901-CC50-AD2C-73E36593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02D740-9601-38C3-D6B2-39273AE6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533E9-D4E6-2BF4-8367-0D7ADC71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E9731-EF7E-A107-3B9B-27690A49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F822A-5943-F7A5-6E14-497F899C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7E5741-0AD2-225C-BA2A-05961654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F5529D-6270-625B-9075-9F431612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DC0D4C-9F9D-252D-19BE-A42BDDFF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83198F-AEF9-20B5-477D-6C91D272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0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996A74-958F-171F-3CB2-1698AE3AD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3A62C-59DC-37C1-6BEB-A4A9A5AF2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8AB0A7-8BDA-51F5-E37B-4067D47B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6B573-E4C0-ADFA-4053-03653650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85A0F6-5504-7D6C-7832-28D20121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75C1F-3471-0AAF-6FC7-F496CD9D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84BE51-DD59-C29B-05D6-B9E85A04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1681E8-4141-F22D-543F-2A884FB6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7D1D26-C94F-663C-357C-7CB55A28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A903F-C713-ABAF-B691-E6EC9110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94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D9BEB-3B09-A654-EF27-91151C7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8054FB-6591-86DD-E558-A10105E08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31952-6634-DDED-70FB-A4387589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9BB0E-BA3B-78B6-D4C4-227CC342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CF940-E8F4-F609-E7C5-6E5F4B63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A849D-6AB5-42B7-1B24-66F1ED4A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4516C0-080A-E05B-381D-FF787CAF2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5D77F2-58B8-C1FF-A21E-5D8ED942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16461E-C391-3C8F-1204-0FFB093E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00A9CD-4FB0-DEC8-A1EF-DFDE47F4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4DA06F-AD0A-98D4-1AF6-76E854A8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11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3462F-48D9-6766-9D98-92D5271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D779E8-7BFD-CB2D-32C9-62EB0A9F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D9B55D-28E3-3EF6-CE22-912C9F27A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AB3D59-F99E-EAC2-F3B2-8FABFC37A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5DF6EC-0775-3A43-66D3-3E95EEE58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612468-77FA-8679-887D-7DEAC597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4AE6B3-0A6D-77C1-02AC-51D6FE42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4B0E8F-CD65-22E3-93E4-8AD3EAA5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92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3C7B4-B86E-5A0D-743E-B53F490E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41EDA3-53CB-B4F7-8634-1CA0229C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0A466B-5BDE-BA4F-16CC-FF612927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4B84B8-17B1-3CAB-7ADC-0658C3CB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7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4EC405-73F4-4999-48B2-A1554C56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34CEA5-68CF-7E74-52BE-33F9CFCC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89A686-293E-FDF1-2D25-630DC5F9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5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09A88-C15E-236E-6ADA-BC46E09C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694302-3FC5-5A38-EAB4-B529DAF9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0E8C56-CA47-3675-1D53-89EE46189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C8EC2-992F-B3F5-A006-8A81B386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AE758D-B250-7DB2-7206-8205AC60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E6756E-A0BA-4C0B-73AA-9CACFCC4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8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FE855-0422-4FE9-ACBA-FCF84B44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632117-2FFF-B9A3-349E-223DADA0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9A227C-7D1C-F9A6-0486-555A4447B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691241-62D5-8CA5-CEDA-DA92BD1B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DED048-0587-BAEB-A17A-1BFED52F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B02EAD-AB2C-8280-0B76-69AFFC6F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1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358F47-9CCB-3042-A26A-E486EB9D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DAC35D-F5BC-6596-E3FF-7D2B9ADB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4F8EB-112C-D1AE-78EE-4AF4D191D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DD26-D5A9-C14A-993F-FFF59BD43800}" type="datetimeFigureOut">
              <a:rPr lang="it-IT" smtClean="0"/>
              <a:t>30/04/23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E3DFF-DAE1-A7FB-9A72-B0BAE56BB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1C6ACD-774D-54DB-FDB6-E1746646E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9D2C-BB9B-FB46-857B-18C56B6C9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tablet-dictionary/b/behavior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nd-wiki.org/wiki/Black_Box_(3.5e_Equipment)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7/07/22/exploring-blockchain-apps-within-creative-industr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travel.org/shared/File:Downtown,_Tel_Aviv,_Israel.jpg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www.pexels.com/photo/florence-cathedral-16137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olo.it/2012/11/raccolta-sfondi-citta-metropolitane-mondiali-alta-risoluzion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amchurchill/65826347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tureofprivacy.org/2014/11/13/new-fpf-paper-the-connected-car-and-privacy-navigating-new-data-issues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vcbay.news/2020/09/04/the-future-mobility-scen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ulbrigham/848683686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vula.it/2017/01/calabria-pronto-bando-250-giovani-piani-locali-del-lavoro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peoplematters.in/article/legal-and-compliance-outsourcing/legal-hr-workplace-discrimination-laws-and-recourse-for-employees-17201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7/04/19/insurtech-what-where-wh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tuaries.digital/2020/10/08/how-actuaries-can-carry-insurtech-forward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ebreakerone.org/2021/06/22/water-quality-focussed-parametric-insuranc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bilitysimplified.com/2020/11/emobility-stuck-between-future-trend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82FDC99-F899-8CCD-0D43-AB39DCFF6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627" y="0"/>
            <a:ext cx="8734521" cy="11185823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Parametric</a:t>
            </a:r>
            <a:r>
              <a:rPr lang="it-IT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 insurance and smart </a:t>
            </a:r>
            <a:r>
              <a:rPr lang="it-IT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mobility</a:t>
            </a:r>
            <a:b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2° </a:t>
            </a:r>
            <a:r>
              <a:rPr lang="it-IT" sz="3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</a:t>
            </a:r>
            <a: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2023</a:t>
            </a:r>
            <a:b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 Aviv</a:t>
            </a:r>
            <a:b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Aida </a:t>
            </a:r>
            <a:r>
              <a:rPr lang="it-IT" sz="3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WorldConference</a:t>
            </a:r>
            <a:r>
              <a:rPr lang="it-IT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it-IT" sz="3000" b="0" dirty="0">
              <a:effectLst/>
            </a:endParaRPr>
          </a:p>
          <a:p>
            <a:r>
              <a:rPr lang="it-IT" dirty="0"/>
              <a:t>Simona Viciani (</a:t>
            </a:r>
            <a:r>
              <a:rPr lang="it-IT" dirty="0" err="1"/>
              <a:t>simona.viciani@unifi.it</a:t>
            </a:r>
            <a:r>
              <a:rPr lang="it-IT" dirty="0"/>
              <a:t>)</a:t>
            </a:r>
          </a:p>
          <a:p>
            <a:r>
              <a:rPr lang="it-IT" dirty="0"/>
              <a:t>Associate professor Private </a:t>
            </a:r>
            <a:r>
              <a:rPr lang="it-IT" dirty="0" err="1"/>
              <a:t>Law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1142E9-432C-82FE-FF70-169DEA94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357644"/>
            <a:ext cx="2366963" cy="10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6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F0E13B5B-9821-6F0C-6719-C9B225BED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42" y="0"/>
            <a:ext cx="966965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ED8436-72E2-7394-FEAC-CF855824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86225" cy="68580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gradually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thanks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embedded products, for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make data on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insurance company in a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way: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travel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style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damage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property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just the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possible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impact force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could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evaluated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taking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into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account the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type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engine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capacity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the car</a:t>
            </a:r>
            <a:endParaRPr lang="it-IT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it-IT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data, the price of the policy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1400" dirty="0"/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56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Immagine che contiene scuro, pietra, materiale da costruzione&#10;&#10;Descrizione generata automaticamente">
            <a:extLst>
              <a:ext uri="{FF2B5EF4-FFF2-40B4-BE49-F238E27FC236}">
                <a16:creationId xmlns:a16="http://schemas.microsoft.com/office/drawing/2014/main" id="{6124F86F-14C3-E6CD-E045-A3C664CAB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B05F1-BF9A-716E-FCD8-BCE96592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57150"/>
            <a:ext cx="5386388" cy="68580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date,</a:t>
            </a:r>
            <a:r>
              <a:rPr lang="it-IT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black box 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device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driver's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event of an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impact on the price of the policy. </a:t>
            </a:r>
            <a:endParaRPr lang="it-IT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1700" dirty="0"/>
            </a:b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6213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988AC5-86B7-3CC6-A55F-86914F53C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6200775" cy="68580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insurance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ally in </a:t>
            </a:r>
            <a:r>
              <a:rPr lang="it-IT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blockchain </a:t>
            </a:r>
            <a:r>
              <a:rPr lang="it-IT" sz="2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it-IT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it-IT" sz="20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r>
              <a:rPr lang="it-IT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issuing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managing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policies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make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settlement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policyholders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-party, certified and public sources (so-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oracles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opening of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liquidation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procedure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events.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way the consumer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deal with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bureaucratic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steps for reporting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credited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1500" dirty="0">
                <a:solidFill>
                  <a:schemeClr val="tx2"/>
                </a:solidFill>
              </a:rPr>
            </a:br>
            <a:endParaRPr lang="it-IT" sz="1500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magine 5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F4D4929-F194-D48F-D6A7-8AF36D15F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8392" y="1975155"/>
            <a:ext cx="4142232" cy="3831233"/>
          </a:xfrm>
          <a:prstGeom prst="rect">
            <a:avLst/>
          </a:prstGeom>
          <a:gradFill>
            <a:gsLst>
              <a:gs pos="9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6339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4CCF4-E840-9C46-40B9-BB60F647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Thank you!</a:t>
            </a:r>
            <a:endParaRPr lang="it-IT" dirty="0"/>
          </a:p>
        </p:txBody>
      </p:sp>
      <p:pic>
        <p:nvPicPr>
          <p:cNvPr id="5" name="Segnaposto contenuto 4" descr="Immagine che contiene aria aperta, cielo, montagna, edificio&#10;&#10;Descrizione generata automaticamente">
            <a:extLst>
              <a:ext uri="{FF2B5EF4-FFF2-40B4-BE49-F238E27FC236}">
                <a16:creationId xmlns:a16="http://schemas.microsoft.com/office/drawing/2014/main" id="{043160EB-42DB-CD1A-930D-8C9C65606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66517" y="1254713"/>
            <a:ext cx="6525483" cy="4348574"/>
          </a:xfrm>
        </p:spPr>
      </p:pic>
      <p:pic>
        <p:nvPicPr>
          <p:cNvPr id="14" name="Immagine 13" descr="Immagine che contiene aria aperta, cielo, acqua, città&#10;&#10;Descrizione generata automaticamente">
            <a:extLst>
              <a:ext uri="{FF2B5EF4-FFF2-40B4-BE49-F238E27FC236}">
                <a16:creationId xmlns:a16="http://schemas.microsoft.com/office/drawing/2014/main" id="{1EE738D9-2214-294A-E14E-B702C3AC3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21025" y="2330122"/>
            <a:ext cx="1663700" cy="12446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4C8C43-15DF-A803-8104-4E2CD873BA2D}"/>
              </a:ext>
            </a:extLst>
          </p:cNvPr>
          <p:cNvSpPr txBox="1"/>
          <p:nvPr/>
        </p:nvSpPr>
        <p:spPr>
          <a:xfrm>
            <a:off x="3121025" y="3574722"/>
            <a:ext cx="1663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s://wikitravel.org/shared/File:Downtown,_Tel_Aviv,_Israel.jpg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17" name="Immagine 16" descr="Immagine che contiene aria aperta, cielo, acqua, città&#10;&#10;Descrizione generata automaticamente">
            <a:extLst>
              <a:ext uri="{FF2B5EF4-FFF2-40B4-BE49-F238E27FC236}">
                <a16:creationId xmlns:a16="http://schemas.microsoft.com/office/drawing/2014/main" id="{934C0AC9-17EC-7D3E-2B1D-97677CF12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841387" y="2233119"/>
            <a:ext cx="9744383" cy="72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28AA16-FD56-8800-C0C6-E4770485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4" y="0"/>
            <a:ext cx="10410825" cy="6600825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IoT </a:t>
            </a:r>
            <a:r>
              <a:rPr lang="it-IT" sz="2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opening up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future, in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protagonists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evolve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considerable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benefits. 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2500" dirty="0"/>
            </a:br>
            <a:endParaRPr lang="it-IT" sz="2500" dirty="0"/>
          </a:p>
        </p:txBody>
      </p:sp>
      <p:pic>
        <p:nvPicPr>
          <p:cNvPr id="5" name="Immagine 4" descr="Immagine che contiene cielo, aria aperta, montagna, città&#10;&#10;Descrizione generata automaticamente">
            <a:extLst>
              <a:ext uri="{FF2B5EF4-FFF2-40B4-BE49-F238E27FC236}">
                <a16:creationId xmlns:a16="http://schemas.microsoft.com/office/drawing/2014/main" id="{CF1BB741-E41B-5D8F-92D2-CE2D6A2B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0202" y="984647"/>
            <a:ext cx="8985885" cy="56161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FB3B4E-2147-FECD-BC46-55CC787A7B46}"/>
              </a:ext>
            </a:extLst>
          </p:cNvPr>
          <p:cNvSpPr txBox="1"/>
          <p:nvPr/>
        </p:nvSpPr>
        <p:spPr>
          <a:xfrm>
            <a:off x="2524125" y="8329613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pixolo.it/2012/11/raccolta-sfondi-citta-metropolitane-mondiali-alta-risoluzion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4980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E7E76F-BD98-5114-D73F-549936B0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By </a:t>
            </a:r>
            <a:r>
              <a:rPr lang="it-IT" sz="2000" b="1" i="0" u="none" strike="noStrike" dirty="0">
                <a:effectLst/>
                <a:latin typeface="Times New Roman" panose="02020603050405020304" pitchFamily="18" charset="0"/>
              </a:rPr>
              <a:t>smart car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we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mean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the connection of cars to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communicate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real-time information to the consumer, connection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between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vehicles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or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between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them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and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surrounding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infrastructure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for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prevention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detection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accidents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as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well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as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offer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of new insurance models and/or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georeferenced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</a:rPr>
              <a:t>traffic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</a:rPr>
              <a:t> information.</a:t>
            </a:r>
            <a:endParaRPr lang="it-IT" sz="2000" dirty="0"/>
          </a:p>
        </p:txBody>
      </p:sp>
      <p:pic>
        <p:nvPicPr>
          <p:cNvPr id="5" name="Immagine 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221E8D9-1120-8CB3-FB61-72E46534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7776" y="2569464"/>
            <a:ext cx="4905248" cy="36789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DD9B64-8FCB-BE3C-F8D2-0534F6CFB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4496" y="2652301"/>
            <a:ext cx="5468112" cy="35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High speed train with motion blur effect">
            <a:extLst>
              <a:ext uri="{FF2B5EF4-FFF2-40B4-BE49-F238E27FC236}">
                <a16:creationId xmlns:a16="http://schemas.microsoft.com/office/drawing/2014/main" id="{5090C00D-0D42-A504-7294-344EE6E23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9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10" name="Immagine 9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1B31588-629F-14D8-333B-7145A7E27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839" b="8893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3ABDBC67-54AA-0497-ACC8-FE5A47C2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sz="24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endParaRPr lang="it-IT" sz="2400" b="1" i="0" u="none" strike="noStrike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0" i="0" u="none" strike="noStrike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road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 extension of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favor of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rule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precluded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disabled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transforming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it-IT" sz="20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service. </a:t>
            </a:r>
            <a:endParaRPr lang="it-IT" sz="2000" b="0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2000" dirty="0">
                <a:solidFill>
                  <a:schemeClr val="tx1">
                    <a:alpha val="80000"/>
                  </a:schemeClr>
                </a:solidFill>
              </a:rPr>
            </a:br>
            <a:endParaRPr lang="it-IT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2A7BFD-A867-DCBB-D818-5E2526A9477A}"/>
              </a:ext>
            </a:extLst>
          </p:cNvPr>
          <p:cNvSpPr txBox="1"/>
          <p:nvPr/>
        </p:nvSpPr>
        <p:spPr>
          <a:xfrm>
            <a:off x="2667941" y="6358437"/>
            <a:ext cx="28328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www.vcbay.news/2020/09/04/the-future-mobility-sce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1DD61-E5F3-01C6-724F-321F43A6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risks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liability for road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accidents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parties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deriving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anomaly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coexistence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lang="it-IT" sz="20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-cyber security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2200" dirty="0"/>
            </a:br>
            <a:endParaRPr lang="it-IT" sz="2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Immagine che contiene testo, cartello, cielo, aria aperta&#10;&#10;Descrizione generata automaticamente">
            <a:extLst>
              <a:ext uri="{FF2B5EF4-FFF2-40B4-BE49-F238E27FC236}">
                <a16:creationId xmlns:a16="http://schemas.microsoft.com/office/drawing/2014/main" id="{79DE492A-2A59-F388-D78D-608677CF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11" r="5476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 descr="Immagine che contiene testo, cartello, cielo, aria aperta&#10;&#10;Descrizione generata automaticamente">
            <a:extLst>
              <a:ext uri="{FF2B5EF4-FFF2-40B4-BE49-F238E27FC236}">
                <a16:creationId xmlns:a16="http://schemas.microsoft.com/office/drawing/2014/main" id="{FF096472-51B5-CF50-D628-891F10EBD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92" r="557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E6972D-009B-85D4-1FB9-5433933F090F}"/>
              </a:ext>
            </a:extLst>
          </p:cNvPr>
          <p:cNvSpPr txBox="1"/>
          <p:nvPr/>
        </p:nvSpPr>
        <p:spPr>
          <a:xfrm>
            <a:off x="9492222" y="6870700"/>
            <a:ext cx="26997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flickr.com/photos/paulbrigham/848683686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1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34FEDC2-3B9E-58C5-6FB9-CF7932D7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8588"/>
            <a:ext cx="4583853" cy="6520812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key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insurance on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 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"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ethical-juridical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insurance companies and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regulatory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peculiarities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 the light of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use of personal and non-personal data;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insurance companies,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challenged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disintermediation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de-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professionalisation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made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social networking and the use of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intelligence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1400" dirty="0"/>
            </a:br>
            <a:endParaRPr lang="en-US" sz="2000" dirty="0"/>
          </a:p>
        </p:txBody>
      </p:sp>
      <p:pic>
        <p:nvPicPr>
          <p:cNvPr id="8" name="Immagine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6279D2FD-FBA7-2BE2-F20D-035CE3B5E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568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30E4644-D8D8-5A25-92EA-FEBA9EC4D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939" b="2337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604F39-9CD6-71B2-7EF8-1D8AA54AC6E6}"/>
              </a:ext>
            </a:extLst>
          </p:cNvPr>
          <p:cNvSpPr txBox="1"/>
          <p:nvPr/>
        </p:nvSpPr>
        <p:spPr>
          <a:xfrm>
            <a:off x="9378409" y="6870700"/>
            <a:ext cx="28135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www.peoplematters.in/article/legal-and-compliance-outsourcing/legal-hr-workplace-discrimination-laws-and-recourse-for-employees-172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E4207D-85B5-0672-6D35-243B16080C0D}"/>
              </a:ext>
            </a:extLst>
          </p:cNvPr>
          <p:cNvSpPr txBox="1"/>
          <p:nvPr/>
        </p:nvSpPr>
        <p:spPr>
          <a:xfrm>
            <a:off x="6685168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ciavula.it/2017/01/calabria-pronto-bando-250-giovani-piani-locali-del-lavo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17824-A861-D9BE-85C1-64D9B8BC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Among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main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innovations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in the insurance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sector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there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are </a:t>
            </a:r>
            <a:r>
              <a:rPr lang="it-IT" sz="2400" b="1" i="0" u="none" strike="noStrike" dirty="0" err="1">
                <a:effectLst/>
                <a:latin typeface="Times New Roman" panose="02020603050405020304" pitchFamily="18" charset="0"/>
              </a:rPr>
              <a:t>parametric</a:t>
            </a:r>
            <a:r>
              <a:rPr lang="it-IT" sz="2400" b="1" i="0" u="none" strike="noStrike" dirty="0">
                <a:effectLst/>
                <a:latin typeface="Times New Roman" panose="02020603050405020304" pitchFamily="18" charset="0"/>
              </a:rPr>
              <a:t> policies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: one of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most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important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it-IT" sz="2400" b="1" i="0" u="none" strike="noStrike" dirty="0" err="1">
                <a:effectLst/>
                <a:latin typeface="Times New Roman" panose="02020603050405020304" pitchFamily="18" charset="0"/>
              </a:rPr>
              <a:t>Insurtech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trends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towards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 the use of big data and mobile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</a:rPr>
              <a:t>technologies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</a:rPr>
              <a:t>.</a:t>
            </a:r>
            <a:endParaRPr lang="it-IT" sz="2400" dirty="0"/>
          </a:p>
        </p:txBody>
      </p:sp>
      <p:pic>
        <p:nvPicPr>
          <p:cNvPr id="8" name="Immagine 7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230FCD2-7611-A33C-05D8-82AEFD1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8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magine 4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CB5EF7EB-6DC5-4763-E812-0B8C0F3FC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301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74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72655A1-35CA-C611-A2E6-95E21B63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297" b="3027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05C3B-1087-FC84-62B8-5B76CABC8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700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insurance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risk for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insurance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are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economically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insurers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risks, for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coverage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policyholders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insurances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insurance benefit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triggered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achievement of a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an index, in a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pre-established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5264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aria aperta&#10;&#10;Descrizione generata automaticamente">
            <a:extLst>
              <a:ext uri="{FF2B5EF4-FFF2-40B4-BE49-F238E27FC236}">
                <a16:creationId xmlns:a16="http://schemas.microsoft.com/office/drawing/2014/main" id="{5561F1AE-A91C-B8B7-6D6F-963D9B2C5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48" r="4539" b="-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079F6-BA64-8E46-D0BD-9AC9A27E6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457701" cy="665794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far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it-IT" sz="2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radical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one of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insurance market. </a:t>
            </a:r>
            <a:endParaRPr lang="it-IT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 in the insurance world, on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turnover of large companies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redesigning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risks and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pricing,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customer profiling strategies</a:t>
            </a:r>
            <a:endParaRPr lang="it-IT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1700" dirty="0"/>
            </a:b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30463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804</Words>
  <Application>Microsoft Macintosh PowerPoint</Application>
  <PresentationFormat>Widescreen</PresentationFormat>
  <Paragraphs>56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6</cp:revision>
  <cp:lastPrinted>2023-04-30T09:51:53Z</cp:lastPrinted>
  <dcterms:created xsi:type="dcterms:W3CDTF">2023-04-30T06:55:59Z</dcterms:created>
  <dcterms:modified xsi:type="dcterms:W3CDTF">2023-04-30T09:56:51Z</dcterms:modified>
</cp:coreProperties>
</file>