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2" r:id="rId3"/>
    <p:sldId id="258" r:id="rId4"/>
    <p:sldId id="290" r:id="rId5"/>
    <p:sldId id="291" r:id="rId6"/>
    <p:sldId id="265" r:id="rId7"/>
    <p:sldId id="266" r:id="rId8"/>
    <p:sldId id="27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88EB63-0B95-C684-E8F5-E464BEE85D8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08BDAD7-3434-A750-54E0-5B376526E2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41E850A-B5E3-88A8-34AE-0BD0246C9324}"/>
              </a:ext>
            </a:extLst>
          </p:cNvPr>
          <p:cNvSpPr>
            <a:spLocks noGrp="1"/>
          </p:cNvSpPr>
          <p:nvPr>
            <p:ph type="dt" sz="half" idx="10"/>
          </p:nvPr>
        </p:nvSpPr>
        <p:spPr/>
        <p:txBody>
          <a:bodyPr/>
          <a:lstStyle/>
          <a:p>
            <a:fld id="{F0757475-2D1D-4521-90D1-493AF59E0F1A}" type="datetimeFigureOut">
              <a:rPr lang="it-IT" smtClean="0"/>
              <a:t>30/04/2023</a:t>
            </a:fld>
            <a:endParaRPr lang="it-IT"/>
          </a:p>
        </p:txBody>
      </p:sp>
      <p:sp>
        <p:nvSpPr>
          <p:cNvPr id="5" name="Segnaposto piè di pagina 4">
            <a:extLst>
              <a:ext uri="{FF2B5EF4-FFF2-40B4-BE49-F238E27FC236}">
                <a16:creationId xmlns:a16="http://schemas.microsoft.com/office/drawing/2014/main" id="{1A5873F1-5B8D-BE47-EFC8-A3AA4981898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30B1BED-64FC-6BA5-6178-767B9440045A}"/>
              </a:ext>
            </a:extLst>
          </p:cNvPr>
          <p:cNvSpPr>
            <a:spLocks noGrp="1"/>
          </p:cNvSpPr>
          <p:nvPr>
            <p:ph type="sldNum" sz="quarter" idx="12"/>
          </p:nvPr>
        </p:nvSpPr>
        <p:spPr/>
        <p:txBody>
          <a:bodyPr/>
          <a:lstStyle/>
          <a:p>
            <a:fld id="{78B7E317-1418-4B0E-B14D-DAD6684DDB62}" type="slidenum">
              <a:rPr lang="it-IT" smtClean="0"/>
              <a:t>‹N›</a:t>
            </a:fld>
            <a:endParaRPr lang="it-IT"/>
          </a:p>
        </p:txBody>
      </p:sp>
    </p:spTree>
    <p:extLst>
      <p:ext uri="{BB962C8B-B14F-4D97-AF65-F5344CB8AC3E}">
        <p14:creationId xmlns:p14="http://schemas.microsoft.com/office/powerpoint/2010/main" val="352730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4F9C99-3789-3C9F-B703-5C2FA1A3FAA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8D03D59-15E3-8324-97F3-68F7CAC945D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CBD83BD-CC86-6181-4D7E-01D58C279F6A}"/>
              </a:ext>
            </a:extLst>
          </p:cNvPr>
          <p:cNvSpPr>
            <a:spLocks noGrp="1"/>
          </p:cNvSpPr>
          <p:nvPr>
            <p:ph type="dt" sz="half" idx="10"/>
          </p:nvPr>
        </p:nvSpPr>
        <p:spPr/>
        <p:txBody>
          <a:bodyPr/>
          <a:lstStyle/>
          <a:p>
            <a:fld id="{F0757475-2D1D-4521-90D1-493AF59E0F1A}" type="datetimeFigureOut">
              <a:rPr lang="it-IT" smtClean="0"/>
              <a:t>30/04/2023</a:t>
            </a:fld>
            <a:endParaRPr lang="it-IT"/>
          </a:p>
        </p:txBody>
      </p:sp>
      <p:sp>
        <p:nvSpPr>
          <p:cNvPr id="5" name="Segnaposto piè di pagina 4">
            <a:extLst>
              <a:ext uri="{FF2B5EF4-FFF2-40B4-BE49-F238E27FC236}">
                <a16:creationId xmlns:a16="http://schemas.microsoft.com/office/drawing/2014/main" id="{CDF13B25-6381-E3F6-DBCE-8C61AAD121A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A38C441-2DC4-E4AB-54E4-534266C4F224}"/>
              </a:ext>
            </a:extLst>
          </p:cNvPr>
          <p:cNvSpPr>
            <a:spLocks noGrp="1"/>
          </p:cNvSpPr>
          <p:nvPr>
            <p:ph type="sldNum" sz="quarter" idx="12"/>
          </p:nvPr>
        </p:nvSpPr>
        <p:spPr/>
        <p:txBody>
          <a:bodyPr/>
          <a:lstStyle/>
          <a:p>
            <a:fld id="{78B7E317-1418-4B0E-B14D-DAD6684DDB62}" type="slidenum">
              <a:rPr lang="it-IT" smtClean="0"/>
              <a:t>‹N›</a:t>
            </a:fld>
            <a:endParaRPr lang="it-IT"/>
          </a:p>
        </p:txBody>
      </p:sp>
    </p:spTree>
    <p:extLst>
      <p:ext uri="{BB962C8B-B14F-4D97-AF65-F5344CB8AC3E}">
        <p14:creationId xmlns:p14="http://schemas.microsoft.com/office/powerpoint/2010/main" val="3533655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0DA2A9A-9EA4-C1E1-7CFF-711B8B98D6F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CDE72D2-CEFF-37AB-B567-AA333A4DDD2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AB92054-85A9-2836-7B2B-B394780EB285}"/>
              </a:ext>
            </a:extLst>
          </p:cNvPr>
          <p:cNvSpPr>
            <a:spLocks noGrp="1"/>
          </p:cNvSpPr>
          <p:nvPr>
            <p:ph type="dt" sz="half" idx="10"/>
          </p:nvPr>
        </p:nvSpPr>
        <p:spPr/>
        <p:txBody>
          <a:bodyPr/>
          <a:lstStyle/>
          <a:p>
            <a:fld id="{F0757475-2D1D-4521-90D1-493AF59E0F1A}" type="datetimeFigureOut">
              <a:rPr lang="it-IT" smtClean="0"/>
              <a:t>30/04/2023</a:t>
            </a:fld>
            <a:endParaRPr lang="it-IT"/>
          </a:p>
        </p:txBody>
      </p:sp>
      <p:sp>
        <p:nvSpPr>
          <p:cNvPr id="5" name="Segnaposto piè di pagina 4">
            <a:extLst>
              <a:ext uri="{FF2B5EF4-FFF2-40B4-BE49-F238E27FC236}">
                <a16:creationId xmlns:a16="http://schemas.microsoft.com/office/drawing/2014/main" id="{B441A0A9-27E9-CC3E-3E22-C10E9756122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477735F-C1A1-57BA-8E3C-0603852EF8A2}"/>
              </a:ext>
            </a:extLst>
          </p:cNvPr>
          <p:cNvSpPr>
            <a:spLocks noGrp="1"/>
          </p:cNvSpPr>
          <p:nvPr>
            <p:ph type="sldNum" sz="quarter" idx="12"/>
          </p:nvPr>
        </p:nvSpPr>
        <p:spPr/>
        <p:txBody>
          <a:bodyPr/>
          <a:lstStyle/>
          <a:p>
            <a:fld id="{78B7E317-1418-4B0E-B14D-DAD6684DDB62}" type="slidenum">
              <a:rPr lang="it-IT" smtClean="0"/>
              <a:t>‹N›</a:t>
            </a:fld>
            <a:endParaRPr lang="it-IT"/>
          </a:p>
        </p:txBody>
      </p:sp>
    </p:spTree>
    <p:extLst>
      <p:ext uri="{BB962C8B-B14F-4D97-AF65-F5344CB8AC3E}">
        <p14:creationId xmlns:p14="http://schemas.microsoft.com/office/powerpoint/2010/main" val="2045207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10327F-1F34-C642-B0C4-5AF495AF5C0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062DDD9-3E7F-DB91-A8DB-1806546938D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CAFB24F-16F2-E5D5-D27A-BF978B9844FD}"/>
              </a:ext>
            </a:extLst>
          </p:cNvPr>
          <p:cNvSpPr>
            <a:spLocks noGrp="1"/>
          </p:cNvSpPr>
          <p:nvPr>
            <p:ph type="dt" sz="half" idx="10"/>
          </p:nvPr>
        </p:nvSpPr>
        <p:spPr/>
        <p:txBody>
          <a:bodyPr/>
          <a:lstStyle/>
          <a:p>
            <a:fld id="{F0757475-2D1D-4521-90D1-493AF59E0F1A}" type="datetimeFigureOut">
              <a:rPr lang="it-IT" smtClean="0"/>
              <a:t>30/04/2023</a:t>
            </a:fld>
            <a:endParaRPr lang="it-IT"/>
          </a:p>
        </p:txBody>
      </p:sp>
      <p:sp>
        <p:nvSpPr>
          <p:cNvPr id="5" name="Segnaposto piè di pagina 4">
            <a:extLst>
              <a:ext uri="{FF2B5EF4-FFF2-40B4-BE49-F238E27FC236}">
                <a16:creationId xmlns:a16="http://schemas.microsoft.com/office/drawing/2014/main" id="{6EDB677C-045E-AEEE-4AF5-09D17F250E7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C9C5576-BEAB-6F47-A1CF-54A6850D275F}"/>
              </a:ext>
            </a:extLst>
          </p:cNvPr>
          <p:cNvSpPr>
            <a:spLocks noGrp="1"/>
          </p:cNvSpPr>
          <p:nvPr>
            <p:ph type="sldNum" sz="quarter" idx="12"/>
          </p:nvPr>
        </p:nvSpPr>
        <p:spPr/>
        <p:txBody>
          <a:bodyPr/>
          <a:lstStyle/>
          <a:p>
            <a:fld id="{78B7E317-1418-4B0E-B14D-DAD6684DDB62}" type="slidenum">
              <a:rPr lang="it-IT" smtClean="0"/>
              <a:t>‹N›</a:t>
            </a:fld>
            <a:endParaRPr lang="it-IT"/>
          </a:p>
        </p:txBody>
      </p:sp>
    </p:spTree>
    <p:extLst>
      <p:ext uri="{BB962C8B-B14F-4D97-AF65-F5344CB8AC3E}">
        <p14:creationId xmlns:p14="http://schemas.microsoft.com/office/powerpoint/2010/main" val="3609299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25E5BA-9759-C82C-CCCB-5BD63ACADD2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4C50F90-AAAD-A7F6-1BBB-F50F2D6008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891513C-7E8F-1FD8-4238-D8BE5708CA91}"/>
              </a:ext>
            </a:extLst>
          </p:cNvPr>
          <p:cNvSpPr>
            <a:spLocks noGrp="1"/>
          </p:cNvSpPr>
          <p:nvPr>
            <p:ph type="dt" sz="half" idx="10"/>
          </p:nvPr>
        </p:nvSpPr>
        <p:spPr/>
        <p:txBody>
          <a:bodyPr/>
          <a:lstStyle/>
          <a:p>
            <a:fld id="{F0757475-2D1D-4521-90D1-493AF59E0F1A}" type="datetimeFigureOut">
              <a:rPr lang="it-IT" smtClean="0"/>
              <a:t>30/04/2023</a:t>
            </a:fld>
            <a:endParaRPr lang="it-IT"/>
          </a:p>
        </p:txBody>
      </p:sp>
      <p:sp>
        <p:nvSpPr>
          <p:cNvPr id="5" name="Segnaposto piè di pagina 4">
            <a:extLst>
              <a:ext uri="{FF2B5EF4-FFF2-40B4-BE49-F238E27FC236}">
                <a16:creationId xmlns:a16="http://schemas.microsoft.com/office/drawing/2014/main" id="{4EE4973C-6E61-90FC-30AC-6A70FC855DB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2DC37CE-C5DF-9D93-1E7E-75442DF5003C}"/>
              </a:ext>
            </a:extLst>
          </p:cNvPr>
          <p:cNvSpPr>
            <a:spLocks noGrp="1"/>
          </p:cNvSpPr>
          <p:nvPr>
            <p:ph type="sldNum" sz="quarter" idx="12"/>
          </p:nvPr>
        </p:nvSpPr>
        <p:spPr/>
        <p:txBody>
          <a:bodyPr/>
          <a:lstStyle/>
          <a:p>
            <a:fld id="{78B7E317-1418-4B0E-B14D-DAD6684DDB62}" type="slidenum">
              <a:rPr lang="it-IT" smtClean="0"/>
              <a:t>‹N›</a:t>
            </a:fld>
            <a:endParaRPr lang="it-IT"/>
          </a:p>
        </p:txBody>
      </p:sp>
    </p:spTree>
    <p:extLst>
      <p:ext uri="{BB962C8B-B14F-4D97-AF65-F5344CB8AC3E}">
        <p14:creationId xmlns:p14="http://schemas.microsoft.com/office/powerpoint/2010/main" val="4261430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6DDB89-229C-1125-98FE-2EA49BA21EF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5AA5C3A-C483-8745-CBEC-5BB3EC9D9D8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4582440-9B45-871B-B3F3-BF84131FD47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D8A5FF8-1D2C-C765-6294-5D4534C8123C}"/>
              </a:ext>
            </a:extLst>
          </p:cNvPr>
          <p:cNvSpPr>
            <a:spLocks noGrp="1"/>
          </p:cNvSpPr>
          <p:nvPr>
            <p:ph type="dt" sz="half" idx="10"/>
          </p:nvPr>
        </p:nvSpPr>
        <p:spPr/>
        <p:txBody>
          <a:bodyPr/>
          <a:lstStyle/>
          <a:p>
            <a:fld id="{F0757475-2D1D-4521-90D1-493AF59E0F1A}" type="datetimeFigureOut">
              <a:rPr lang="it-IT" smtClean="0"/>
              <a:t>30/04/2023</a:t>
            </a:fld>
            <a:endParaRPr lang="it-IT"/>
          </a:p>
        </p:txBody>
      </p:sp>
      <p:sp>
        <p:nvSpPr>
          <p:cNvPr id="6" name="Segnaposto piè di pagina 5">
            <a:extLst>
              <a:ext uri="{FF2B5EF4-FFF2-40B4-BE49-F238E27FC236}">
                <a16:creationId xmlns:a16="http://schemas.microsoft.com/office/drawing/2014/main" id="{2ED5B696-81EE-3132-2D0E-2A8AF3A988D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1617365-DA28-0E11-A3F9-FA60E6964E89}"/>
              </a:ext>
            </a:extLst>
          </p:cNvPr>
          <p:cNvSpPr>
            <a:spLocks noGrp="1"/>
          </p:cNvSpPr>
          <p:nvPr>
            <p:ph type="sldNum" sz="quarter" idx="12"/>
          </p:nvPr>
        </p:nvSpPr>
        <p:spPr/>
        <p:txBody>
          <a:bodyPr/>
          <a:lstStyle/>
          <a:p>
            <a:fld id="{78B7E317-1418-4B0E-B14D-DAD6684DDB62}" type="slidenum">
              <a:rPr lang="it-IT" smtClean="0"/>
              <a:t>‹N›</a:t>
            </a:fld>
            <a:endParaRPr lang="it-IT"/>
          </a:p>
        </p:txBody>
      </p:sp>
    </p:spTree>
    <p:extLst>
      <p:ext uri="{BB962C8B-B14F-4D97-AF65-F5344CB8AC3E}">
        <p14:creationId xmlns:p14="http://schemas.microsoft.com/office/powerpoint/2010/main" val="1367142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F3A0A9-D852-8BAC-1C11-BB5017E4D11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94DEAF9-86D0-FE82-67CE-1A124C1502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393AD7F-B18D-2A17-0F50-B4D6651AFAE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5EE5803-1FDF-526D-09E8-4ECFA68BB8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9D6EDE8-56FF-93F8-6562-EF2AEB1A61F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667CA2B-78E9-FFD6-3DA6-87428489A18F}"/>
              </a:ext>
            </a:extLst>
          </p:cNvPr>
          <p:cNvSpPr>
            <a:spLocks noGrp="1"/>
          </p:cNvSpPr>
          <p:nvPr>
            <p:ph type="dt" sz="half" idx="10"/>
          </p:nvPr>
        </p:nvSpPr>
        <p:spPr/>
        <p:txBody>
          <a:bodyPr/>
          <a:lstStyle/>
          <a:p>
            <a:fld id="{F0757475-2D1D-4521-90D1-493AF59E0F1A}" type="datetimeFigureOut">
              <a:rPr lang="it-IT" smtClean="0"/>
              <a:t>30/04/2023</a:t>
            </a:fld>
            <a:endParaRPr lang="it-IT"/>
          </a:p>
        </p:txBody>
      </p:sp>
      <p:sp>
        <p:nvSpPr>
          <p:cNvPr id="8" name="Segnaposto piè di pagina 7">
            <a:extLst>
              <a:ext uri="{FF2B5EF4-FFF2-40B4-BE49-F238E27FC236}">
                <a16:creationId xmlns:a16="http://schemas.microsoft.com/office/drawing/2014/main" id="{ED2FA7D0-DD5E-2B17-D6C7-92369B5C9B7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EB88D02-650D-DAB1-7E00-E037B2064864}"/>
              </a:ext>
            </a:extLst>
          </p:cNvPr>
          <p:cNvSpPr>
            <a:spLocks noGrp="1"/>
          </p:cNvSpPr>
          <p:nvPr>
            <p:ph type="sldNum" sz="quarter" idx="12"/>
          </p:nvPr>
        </p:nvSpPr>
        <p:spPr/>
        <p:txBody>
          <a:bodyPr/>
          <a:lstStyle/>
          <a:p>
            <a:fld id="{78B7E317-1418-4B0E-B14D-DAD6684DDB62}" type="slidenum">
              <a:rPr lang="it-IT" smtClean="0"/>
              <a:t>‹N›</a:t>
            </a:fld>
            <a:endParaRPr lang="it-IT"/>
          </a:p>
        </p:txBody>
      </p:sp>
    </p:spTree>
    <p:extLst>
      <p:ext uri="{BB962C8B-B14F-4D97-AF65-F5344CB8AC3E}">
        <p14:creationId xmlns:p14="http://schemas.microsoft.com/office/powerpoint/2010/main" val="239543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5B3D9C-FE8A-C0DD-463C-643B1C9A4C4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0FA71F0-B667-DC1D-3DFA-727B66992252}"/>
              </a:ext>
            </a:extLst>
          </p:cNvPr>
          <p:cNvSpPr>
            <a:spLocks noGrp="1"/>
          </p:cNvSpPr>
          <p:nvPr>
            <p:ph type="dt" sz="half" idx="10"/>
          </p:nvPr>
        </p:nvSpPr>
        <p:spPr/>
        <p:txBody>
          <a:bodyPr/>
          <a:lstStyle/>
          <a:p>
            <a:fld id="{F0757475-2D1D-4521-90D1-493AF59E0F1A}" type="datetimeFigureOut">
              <a:rPr lang="it-IT" smtClean="0"/>
              <a:t>30/04/2023</a:t>
            </a:fld>
            <a:endParaRPr lang="it-IT"/>
          </a:p>
        </p:txBody>
      </p:sp>
      <p:sp>
        <p:nvSpPr>
          <p:cNvPr id="4" name="Segnaposto piè di pagina 3">
            <a:extLst>
              <a:ext uri="{FF2B5EF4-FFF2-40B4-BE49-F238E27FC236}">
                <a16:creationId xmlns:a16="http://schemas.microsoft.com/office/drawing/2014/main" id="{06334B4B-43AE-BCCD-7E6A-65401D0D07B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3731C27-1B15-986D-BC55-989DADA43DC3}"/>
              </a:ext>
            </a:extLst>
          </p:cNvPr>
          <p:cNvSpPr>
            <a:spLocks noGrp="1"/>
          </p:cNvSpPr>
          <p:nvPr>
            <p:ph type="sldNum" sz="quarter" idx="12"/>
          </p:nvPr>
        </p:nvSpPr>
        <p:spPr/>
        <p:txBody>
          <a:bodyPr/>
          <a:lstStyle/>
          <a:p>
            <a:fld id="{78B7E317-1418-4B0E-B14D-DAD6684DDB62}" type="slidenum">
              <a:rPr lang="it-IT" smtClean="0"/>
              <a:t>‹N›</a:t>
            </a:fld>
            <a:endParaRPr lang="it-IT"/>
          </a:p>
        </p:txBody>
      </p:sp>
    </p:spTree>
    <p:extLst>
      <p:ext uri="{BB962C8B-B14F-4D97-AF65-F5344CB8AC3E}">
        <p14:creationId xmlns:p14="http://schemas.microsoft.com/office/powerpoint/2010/main" val="16242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0168FF7-0CDE-0461-F324-910C6D5EE555}"/>
              </a:ext>
            </a:extLst>
          </p:cNvPr>
          <p:cNvSpPr>
            <a:spLocks noGrp="1"/>
          </p:cNvSpPr>
          <p:nvPr>
            <p:ph type="dt" sz="half" idx="10"/>
          </p:nvPr>
        </p:nvSpPr>
        <p:spPr/>
        <p:txBody>
          <a:bodyPr/>
          <a:lstStyle/>
          <a:p>
            <a:fld id="{F0757475-2D1D-4521-90D1-493AF59E0F1A}" type="datetimeFigureOut">
              <a:rPr lang="it-IT" smtClean="0"/>
              <a:t>30/04/2023</a:t>
            </a:fld>
            <a:endParaRPr lang="it-IT"/>
          </a:p>
        </p:txBody>
      </p:sp>
      <p:sp>
        <p:nvSpPr>
          <p:cNvPr id="3" name="Segnaposto piè di pagina 2">
            <a:extLst>
              <a:ext uri="{FF2B5EF4-FFF2-40B4-BE49-F238E27FC236}">
                <a16:creationId xmlns:a16="http://schemas.microsoft.com/office/drawing/2014/main" id="{52ECB954-02D8-72B0-44B5-442B5D8E6FC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BDC0463F-BE00-CDDC-ED91-5C24B6691CA2}"/>
              </a:ext>
            </a:extLst>
          </p:cNvPr>
          <p:cNvSpPr>
            <a:spLocks noGrp="1"/>
          </p:cNvSpPr>
          <p:nvPr>
            <p:ph type="sldNum" sz="quarter" idx="12"/>
          </p:nvPr>
        </p:nvSpPr>
        <p:spPr/>
        <p:txBody>
          <a:bodyPr/>
          <a:lstStyle/>
          <a:p>
            <a:fld id="{78B7E317-1418-4B0E-B14D-DAD6684DDB62}" type="slidenum">
              <a:rPr lang="it-IT" smtClean="0"/>
              <a:t>‹N›</a:t>
            </a:fld>
            <a:endParaRPr lang="it-IT"/>
          </a:p>
        </p:txBody>
      </p:sp>
    </p:spTree>
    <p:extLst>
      <p:ext uri="{BB962C8B-B14F-4D97-AF65-F5344CB8AC3E}">
        <p14:creationId xmlns:p14="http://schemas.microsoft.com/office/powerpoint/2010/main" val="287484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2AE803-ED62-4536-314F-D3351F05AA7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6BE9FF5-F805-F2EB-ED23-6B9F7386E1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575FC4F-96C0-E500-7E2C-7AE6E9988C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8CE5509-0D0F-8434-B332-9BC6C5779DF4}"/>
              </a:ext>
            </a:extLst>
          </p:cNvPr>
          <p:cNvSpPr>
            <a:spLocks noGrp="1"/>
          </p:cNvSpPr>
          <p:nvPr>
            <p:ph type="dt" sz="half" idx="10"/>
          </p:nvPr>
        </p:nvSpPr>
        <p:spPr/>
        <p:txBody>
          <a:bodyPr/>
          <a:lstStyle/>
          <a:p>
            <a:fld id="{F0757475-2D1D-4521-90D1-493AF59E0F1A}" type="datetimeFigureOut">
              <a:rPr lang="it-IT" smtClean="0"/>
              <a:t>30/04/2023</a:t>
            </a:fld>
            <a:endParaRPr lang="it-IT"/>
          </a:p>
        </p:txBody>
      </p:sp>
      <p:sp>
        <p:nvSpPr>
          <p:cNvPr id="6" name="Segnaposto piè di pagina 5">
            <a:extLst>
              <a:ext uri="{FF2B5EF4-FFF2-40B4-BE49-F238E27FC236}">
                <a16:creationId xmlns:a16="http://schemas.microsoft.com/office/drawing/2014/main" id="{792C60A2-A174-531D-54C7-05C7DA5AFD5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F4BFCBB-ADB3-BF6A-3888-9263237BDB36}"/>
              </a:ext>
            </a:extLst>
          </p:cNvPr>
          <p:cNvSpPr>
            <a:spLocks noGrp="1"/>
          </p:cNvSpPr>
          <p:nvPr>
            <p:ph type="sldNum" sz="quarter" idx="12"/>
          </p:nvPr>
        </p:nvSpPr>
        <p:spPr/>
        <p:txBody>
          <a:bodyPr/>
          <a:lstStyle/>
          <a:p>
            <a:fld id="{78B7E317-1418-4B0E-B14D-DAD6684DDB62}" type="slidenum">
              <a:rPr lang="it-IT" smtClean="0"/>
              <a:t>‹N›</a:t>
            </a:fld>
            <a:endParaRPr lang="it-IT"/>
          </a:p>
        </p:txBody>
      </p:sp>
    </p:spTree>
    <p:extLst>
      <p:ext uri="{BB962C8B-B14F-4D97-AF65-F5344CB8AC3E}">
        <p14:creationId xmlns:p14="http://schemas.microsoft.com/office/powerpoint/2010/main" val="3945953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01D21A-4120-7D4D-27D7-199A2CA272A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A8F5397-0B6A-E856-891F-009361AAD9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943AB0B-511C-D95D-2AE3-11780A2516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4F97A61-771F-0605-068E-6D833593C5B6}"/>
              </a:ext>
            </a:extLst>
          </p:cNvPr>
          <p:cNvSpPr>
            <a:spLocks noGrp="1"/>
          </p:cNvSpPr>
          <p:nvPr>
            <p:ph type="dt" sz="half" idx="10"/>
          </p:nvPr>
        </p:nvSpPr>
        <p:spPr/>
        <p:txBody>
          <a:bodyPr/>
          <a:lstStyle/>
          <a:p>
            <a:fld id="{F0757475-2D1D-4521-90D1-493AF59E0F1A}" type="datetimeFigureOut">
              <a:rPr lang="it-IT" smtClean="0"/>
              <a:t>30/04/2023</a:t>
            </a:fld>
            <a:endParaRPr lang="it-IT"/>
          </a:p>
        </p:txBody>
      </p:sp>
      <p:sp>
        <p:nvSpPr>
          <p:cNvPr id="6" name="Segnaposto piè di pagina 5">
            <a:extLst>
              <a:ext uri="{FF2B5EF4-FFF2-40B4-BE49-F238E27FC236}">
                <a16:creationId xmlns:a16="http://schemas.microsoft.com/office/drawing/2014/main" id="{16DCCDFC-6DED-C64B-5287-9E7F58C77D3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2FAA0C-958C-DD3D-9C65-06F56946DF0E}"/>
              </a:ext>
            </a:extLst>
          </p:cNvPr>
          <p:cNvSpPr>
            <a:spLocks noGrp="1"/>
          </p:cNvSpPr>
          <p:nvPr>
            <p:ph type="sldNum" sz="quarter" idx="12"/>
          </p:nvPr>
        </p:nvSpPr>
        <p:spPr/>
        <p:txBody>
          <a:bodyPr/>
          <a:lstStyle/>
          <a:p>
            <a:fld id="{78B7E317-1418-4B0E-B14D-DAD6684DDB62}" type="slidenum">
              <a:rPr lang="it-IT" smtClean="0"/>
              <a:t>‹N›</a:t>
            </a:fld>
            <a:endParaRPr lang="it-IT"/>
          </a:p>
        </p:txBody>
      </p:sp>
    </p:spTree>
    <p:extLst>
      <p:ext uri="{BB962C8B-B14F-4D97-AF65-F5344CB8AC3E}">
        <p14:creationId xmlns:p14="http://schemas.microsoft.com/office/powerpoint/2010/main" val="3954587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D0EF686-21C5-DFEA-1456-8292DF7799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40C2999-7786-B116-6279-123640394E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8EBC932-BB2F-0CCB-88CD-60002E10FD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57475-2D1D-4521-90D1-493AF59E0F1A}" type="datetimeFigureOut">
              <a:rPr lang="it-IT" smtClean="0"/>
              <a:t>30/04/2023</a:t>
            </a:fld>
            <a:endParaRPr lang="it-IT"/>
          </a:p>
        </p:txBody>
      </p:sp>
      <p:sp>
        <p:nvSpPr>
          <p:cNvPr id="5" name="Segnaposto piè di pagina 4">
            <a:extLst>
              <a:ext uri="{FF2B5EF4-FFF2-40B4-BE49-F238E27FC236}">
                <a16:creationId xmlns:a16="http://schemas.microsoft.com/office/drawing/2014/main" id="{4A010563-F5B8-80C4-6AC5-5E6CD08559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154A582-2A3B-78D1-F71C-2161F75FA3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7E317-1418-4B0E-B14D-DAD6684DDB62}" type="slidenum">
              <a:rPr lang="it-IT" smtClean="0"/>
              <a:t>‹N›</a:t>
            </a:fld>
            <a:endParaRPr lang="it-IT"/>
          </a:p>
        </p:txBody>
      </p:sp>
    </p:spTree>
    <p:extLst>
      <p:ext uri="{BB962C8B-B14F-4D97-AF65-F5344CB8AC3E}">
        <p14:creationId xmlns:p14="http://schemas.microsoft.com/office/powerpoint/2010/main" val="1392042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ara.landini@unifi.i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b="1" dirty="0" err="1"/>
              <a:t>Insurtech</a:t>
            </a:r>
            <a:r>
              <a:rPr lang="it-IT" sz="2800" b="1" dirty="0"/>
              <a:t> in non life and in </a:t>
            </a:r>
            <a:r>
              <a:rPr lang="it-IT" sz="2800" b="1" dirty="0" err="1"/>
              <a:t>motor</a:t>
            </a:r>
            <a:r>
              <a:rPr lang="it-IT" sz="2800" b="1" dirty="0"/>
              <a:t> insurance</a:t>
            </a:r>
            <a:br>
              <a:rPr lang="it-IT" sz="2800" b="1"/>
            </a:br>
            <a:r>
              <a:rPr lang="it-IT" sz="2800" b="1"/>
              <a:t>2nd </a:t>
            </a:r>
            <a:r>
              <a:rPr lang="it-IT" sz="2800" b="1" dirty="0" err="1"/>
              <a:t>May</a:t>
            </a:r>
            <a:r>
              <a:rPr lang="it-IT" sz="2800" b="1" dirty="0"/>
              <a:t> 2023</a:t>
            </a:r>
            <a:br>
              <a:rPr lang="it-IT" sz="2800" b="1" dirty="0"/>
            </a:br>
            <a:r>
              <a:rPr lang="it-IT" sz="2800" b="1" dirty="0"/>
              <a:t>Tel Aviv</a:t>
            </a:r>
            <a:br>
              <a:rPr lang="it-IT" sz="2800" b="1" dirty="0"/>
            </a:br>
            <a:r>
              <a:rPr lang="it-IT" sz="2800" b="1" dirty="0"/>
              <a:t>Aida </a:t>
            </a:r>
            <a:r>
              <a:rPr lang="it-IT" sz="2800" b="1" dirty="0" err="1"/>
              <a:t>WorldConference</a:t>
            </a:r>
            <a:r>
              <a:rPr lang="it-IT" sz="2800" b="1" dirty="0"/>
              <a:t> </a:t>
            </a:r>
          </a:p>
        </p:txBody>
      </p:sp>
      <p:sp>
        <p:nvSpPr>
          <p:cNvPr id="3" name="Sottotitolo 2"/>
          <p:cNvSpPr>
            <a:spLocks noGrp="1"/>
          </p:cNvSpPr>
          <p:nvPr>
            <p:ph type="subTitle" idx="1"/>
          </p:nvPr>
        </p:nvSpPr>
        <p:spPr>
          <a:xfrm>
            <a:off x="1524000" y="3602037"/>
            <a:ext cx="9144000" cy="2830567"/>
          </a:xfrm>
        </p:spPr>
        <p:txBody>
          <a:bodyPr/>
          <a:lstStyle/>
          <a:p>
            <a:r>
              <a:rPr lang="it-IT" dirty="0"/>
              <a:t>Sara Landini</a:t>
            </a:r>
          </a:p>
          <a:p>
            <a:r>
              <a:rPr lang="it-IT" dirty="0"/>
              <a:t>Full Professor Business Law</a:t>
            </a:r>
          </a:p>
          <a:p>
            <a:r>
              <a:rPr lang="it-IT" dirty="0">
                <a:hlinkClick r:id="rId2"/>
              </a:rPr>
              <a:t>sara.landini@unifi.it</a:t>
            </a:r>
            <a:endParaRPr lang="it-IT" dirty="0"/>
          </a:p>
          <a:p>
            <a:endParaRPr lang="it-IT" dirty="0"/>
          </a:p>
        </p:txBody>
      </p:sp>
      <p:pic>
        <p:nvPicPr>
          <p:cNvPr id="4" name="Immagine 3"/>
          <p:cNvPicPr>
            <a:picLocks noChangeAspect="1"/>
          </p:cNvPicPr>
          <p:nvPr/>
        </p:nvPicPr>
        <p:blipFill>
          <a:blip r:embed="rId3"/>
          <a:stretch>
            <a:fillRect/>
          </a:stretch>
        </p:blipFill>
        <p:spPr>
          <a:xfrm>
            <a:off x="5410551" y="5017320"/>
            <a:ext cx="1657143" cy="752381"/>
          </a:xfrm>
          <a:prstGeom prst="rect">
            <a:avLst/>
          </a:prstGeom>
        </p:spPr>
      </p:pic>
    </p:spTree>
    <p:extLst>
      <p:ext uri="{BB962C8B-B14F-4D97-AF65-F5344CB8AC3E}">
        <p14:creationId xmlns:p14="http://schemas.microsoft.com/office/powerpoint/2010/main" val="3640319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1B840F-D95A-5FF0-44ED-933AC28DB65B}"/>
              </a:ext>
            </a:extLst>
          </p:cNvPr>
          <p:cNvSpPr>
            <a:spLocks noGrp="1"/>
          </p:cNvSpPr>
          <p:nvPr>
            <p:ph type="title"/>
          </p:nvPr>
        </p:nvSpPr>
        <p:spPr/>
        <p:txBody>
          <a:bodyPr/>
          <a:lstStyle/>
          <a:p>
            <a:r>
              <a:rPr lang="it-IT" dirty="0"/>
              <a:t>Session Agenda</a:t>
            </a:r>
          </a:p>
        </p:txBody>
      </p:sp>
      <p:sp>
        <p:nvSpPr>
          <p:cNvPr id="3" name="Segnaposto contenuto 2">
            <a:extLst>
              <a:ext uri="{FF2B5EF4-FFF2-40B4-BE49-F238E27FC236}">
                <a16:creationId xmlns:a16="http://schemas.microsoft.com/office/drawing/2014/main" id="{1B8D9661-BB41-16C5-DAF4-A4ED566F3E9B}"/>
              </a:ext>
            </a:extLst>
          </p:cNvPr>
          <p:cNvSpPr>
            <a:spLocks noGrp="1"/>
          </p:cNvSpPr>
          <p:nvPr>
            <p:ph idx="1"/>
          </p:nvPr>
        </p:nvSpPr>
        <p:spPr/>
        <p:txBody>
          <a:bodyPr>
            <a:normAutofit fontScale="85000" lnSpcReduction="10000"/>
          </a:bodyPr>
          <a:lstStyle/>
          <a:p>
            <a:r>
              <a:rPr lang="it-IT" dirty="0"/>
              <a:t>Motor </a:t>
            </a:r>
            <a:r>
              <a:rPr lang="it-IT" dirty="0" err="1"/>
              <a:t>vehicle</a:t>
            </a:r>
            <a:r>
              <a:rPr lang="it-IT" dirty="0"/>
              <a:t>, </a:t>
            </a:r>
            <a:r>
              <a:rPr lang="it-IT" dirty="0" err="1"/>
              <a:t>Autonomous</a:t>
            </a:r>
            <a:r>
              <a:rPr lang="it-IT" dirty="0"/>
              <a:t> Cars, and </a:t>
            </a:r>
            <a:r>
              <a:rPr lang="it-IT" dirty="0" err="1"/>
              <a:t>Parametric</a:t>
            </a:r>
            <a:r>
              <a:rPr lang="it-IT" dirty="0"/>
              <a:t> Insurance</a:t>
            </a:r>
          </a:p>
          <a:p>
            <a:r>
              <a:rPr lang="it-IT" dirty="0"/>
              <a:t>– Moderator: Prof. Sara Landini, </a:t>
            </a:r>
            <a:r>
              <a:rPr lang="it-IT" dirty="0" err="1"/>
              <a:t>Italy</a:t>
            </a:r>
            <a:r>
              <a:rPr lang="it-IT" dirty="0"/>
              <a:t>.</a:t>
            </a:r>
          </a:p>
          <a:p>
            <a:r>
              <a:rPr lang="it-IT" dirty="0"/>
              <a:t>Panel Speakers:</a:t>
            </a:r>
          </a:p>
          <a:p>
            <a:endParaRPr lang="it-IT" dirty="0"/>
          </a:p>
          <a:p>
            <a:r>
              <a:rPr lang="it-IT" dirty="0"/>
              <a:t>Prof. Simona Viciani, University of Florence :&amp;</a:t>
            </a:r>
            <a:r>
              <a:rPr lang="it-IT" dirty="0" err="1"/>
              <a:t>quot;Parametric</a:t>
            </a:r>
            <a:r>
              <a:rPr lang="it-IT" dirty="0"/>
              <a:t> insurance and</a:t>
            </a:r>
          </a:p>
          <a:p>
            <a:r>
              <a:rPr lang="it-IT" dirty="0"/>
              <a:t>smart </a:t>
            </a:r>
            <a:r>
              <a:rPr lang="it-IT" dirty="0" err="1"/>
              <a:t>mobility&amp;quot</a:t>
            </a:r>
            <a:r>
              <a:rPr lang="it-IT" dirty="0"/>
              <a:t>; ,</a:t>
            </a:r>
          </a:p>
          <a:p>
            <a:r>
              <a:rPr lang="it-IT" dirty="0" err="1"/>
              <a:t>Adv</a:t>
            </a:r>
            <a:r>
              <a:rPr lang="it-IT" dirty="0"/>
              <a:t>. </a:t>
            </a:r>
            <a:r>
              <a:rPr lang="it-IT" dirty="0" err="1"/>
              <a:t>Ilan</a:t>
            </a:r>
            <a:r>
              <a:rPr lang="it-IT" dirty="0"/>
              <a:t> </a:t>
            </a:r>
            <a:r>
              <a:rPr lang="it-IT" dirty="0" err="1"/>
              <a:t>Kaner</a:t>
            </a:r>
            <a:r>
              <a:rPr lang="it-IT" dirty="0"/>
              <a:t> from </a:t>
            </a:r>
            <a:r>
              <a:rPr lang="it-IT" dirty="0" err="1"/>
              <a:t>Kaner-Bastakar</a:t>
            </a:r>
            <a:r>
              <a:rPr lang="it-IT" dirty="0"/>
              <a:t> </a:t>
            </a:r>
            <a:r>
              <a:rPr lang="it-IT" dirty="0" err="1"/>
              <a:t>Law</a:t>
            </a:r>
            <a:r>
              <a:rPr lang="it-IT" dirty="0"/>
              <a:t> </a:t>
            </a:r>
            <a:r>
              <a:rPr lang="it-IT" dirty="0" err="1"/>
              <a:t>Firm</a:t>
            </a:r>
            <a:r>
              <a:rPr lang="it-IT" dirty="0"/>
              <a:t>: Definition of &amp;</a:t>
            </a:r>
            <a:r>
              <a:rPr lang="it-IT" dirty="0" err="1"/>
              <a:t>quot;Motor</a:t>
            </a:r>
            <a:endParaRPr lang="it-IT" dirty="0"/>
          </a:p>
          <a:p>
            <a:r>
              <a:rPr lang="it-IT" dirty="0" err="1"/>
              <a:t>Vehicle&amp;quot</a:t>
            </a:r>
            <a:r>
              <a:rPr lang="it-IT" dirty="0"/>
              <a:t>; and &amp;</a:t>
            </a:r>
            <a:r>
              <a:rPr lang="it-IT" dirty="0" err="1"/>
              <a:t>quot;The</a:t>
            </a:r>
            <a:r>
              <a:rPr lang="it-IT" dirty="0"/>
              <a:t> use of </a:t>
            </a:r>
            <a:r>
              <a:rPr lang="it-IT" dirty="0" err="1"/>
              <a:t>motor</a:t>
            </a:r>
            <a:r>
              <a:rPr lang="it-IT" dirty="0"/>
              <a:t> </a:t>
            </a:r>
            <a:r>
              <a:rPr lang="it-IT" dirty="0" err="1"/>
              <a:t>vehicle&amp;quot</a:t>
            </a:r>
            <a:r>
              <a:rPr lang="it-IT" dirty="0"/>
              <a:t>; in Israel,</a:t>
            </a:r>
          </a:p>
          <a:p>
            <a:r>
              <a:rPr lang="it-IT" dirty="0" err="1"/>
              <a:t>Adv</a:t>
            </a:r>
            <a:r>
              <a:rPr lang="it-IT" dirty="0"/>
              <a:t>. Assaf </a:t>
            </a:r>
            <a:r>
              <a:rPr lang="it-IT" dirty="0" err="1"/>
              <a:t>Warsha</a:t>
            </a:r>
            <a:r>
              <a:rPr lang="it-IT" dirty="0"/>
              <a:t>, from </a:t>
            </a:r>
            <a:r>
              <a:rPr lang="it-IT" dirty="0" err="1"/>
              <a:t>Warsha</a:t>
            </a:r>
            <a:r>
              <a:rPr lang="it-IT" dirty="0"/>
              <a:t> Assaf &amp;</a:t>
            </a:r>
            <a:r>
              <a:rPr lang="it-IT" dirty="0" err="1"/>
              <a:t>amp</a:t>
            </a:r>
            <a:r>
              <a:rPr lang="it-IT" dirty="0"/>
              <a:t>; Co. </a:t>
            </a:r>
            <a:r>
              <a:rPr lang="it-IT" dirty="0" err="1"/>
              <a:t>Law</a:t>
            </a:r>
            <a:r>
              <a:rPr lang="it-IT" dirty="0"/>
              <a:t> </a:t>
            </a:r>
            <a:r>
              <a:rPr lang="it-IT" dirty="0" err="1"/>
              <a:t>Firm</a:t>
            </a:r>
            <a:r>
              <a:rPr lang="it-IT" dirty="0"/>
              <a:t> :&amp;</a:t>
            </a:r>
            <a:r>
              <a:rPr lang="it-IT" dirty="0" err="1"/>
              <a:t>quot;Insurance</a:t>
            </a:r>
            <a:r>
              <a:rPr lang="it-IT" dirty="0"/>
              <a:t> of</a:t>
            </a:r>
          </a:p>
          <a:p>
            <a:r>
              <a:rPr lang="it-IT" dirty="0"/>
              <a:t>Electric </a:t>
            </a:r>
            <a:r>
              <a:rPr lang="it-IT" dirty="0" err="1"/>
              <a:t>Scooters&amp;quot</a:t>
            </a:r>
            <a:r>
              <a:rPr lang="it-IT" dirty="0"/>
              <a:t>;.</a:t>
            </a:r>
          </a:p>
        </p:txBody>
      </p:sp>
    </p:spTree>
    <p:extLst>
      <p:ext uri="{BB962C8B-B14F-4D97-AF65-F5344CB8AC3E}">
        <p14:creationId xmlns:p14="http://schemas.microsoft.com/office/powerpoint/2010/main" val="346960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Insurtech</a:t>
            </a:r>
            <a:endParaRPr lang="it-IT" dirty="0"/>
          </a:p>
        </p:txBody>
      </p:sp>
      <p:sp>
        <p:nvSpPr>
          <p:cNvPr id="3" name="Segnaposto contenuto 2"/>
          <p:cNvSpPr>
            <a:spLocks noGrp="1"/>
          </p:cNvSpPr>
          <p:nvPr>
            <p:ph idx="1"/>
          </p:nvPr>
        </p:nvSpPr>
        <p:spPr>
          <a:xfrm>
            <a:off x="838200" y="1825625"/>
            <a:ext cx="10373139" cy="4351338"/>
          </a:xfrm>
        </p:spPr>
        <p:txBody>
          <a:bodyPr/>
          <a:lstStyle/>
          <a:p>
            <a:pPr marL="0" indent="0" algn="just">
              <a:buNone/>
            </a:pPr>
            <a:r>
              <a:rPr lang="en-US" dirty="0"/>
              <a:t>The term </a:t>
            </a:r>
            <a:r>
              <a:rPr lang="en-US" dirty="0" err="1"/>
              <a:t>Insurtech</a:t>
            </a:r>
            <a:r>
              <a:rPr lang="en-US" dirty="0"/>
              <a:t> refers to the application of digital technologies to the insurance world.</a:t>
            </a:r>
          </a:p>
          <a:p>
            <a:pPr marL="0" indent="0" algn="just">
              <a:buNone/>
            </a:pPr>
            <a:r>
              <a:rPr lang="en-US" dirty="0"/>
              <a:t>The areas of application range from </a:t>
            </a:r>
            <a:r>
              <a:rPr lang="en-US" b="1" dirty="0"/>
              <a:t>production</a:t>
            </a:r>
            <a:r>
              <a:rPr lang="en-US" dirty="0"/>
              <a:t> to </a:t>
            </a:r>
            <a:r>
              <a:rPr lang="en-US" b="1" dirty="0"/>
              <a:t>distribution</a:t>
            </a:r>
            <a:r>
              <a:rPr lang="en-US" dirty="0"/>
              <a:t> to </a:t>
            </a:r>
            <a:r>
              <a:rPr lang="en-US" b="1" dirty="0"/>
              <a:t>insurance governance</a:t>
            </a:r>
            <a:r>
              <a:rPr lang="en-US" dirty="0"/>
              <a:t> itself. </a:t>
            </a:r>
          </a:p>
          <a:p>
            <a:pPr marL="0" indent="0" algn="just">
              <a:buNone/>
            </a:pPr>
            <a:endParaRPr lang="it-IT" dirty="0"/>
          </a:p>
        </p:txBody>
      </p:sp>
      <p:sp>
        <p:nvSpPr>
          <p:cNvPr id="4" name="Ovale 3"/>
          <p:cNvSpPr/>
          <p:nvPr/>
        </p:nvSpPr>
        <p:spPr>
          <a:xfrm>
            <a:off x="4913906" y="3570136"/>
            <a:ext cx="6814268" cy="29817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t>El término Insurtech se refiere a la aplicación de tecnologías digitales al mundo de los seguros.</a:t>
            </a:r>
          </a:p>
          <a:p>
            <a:pPr algn="ctr"/>
            <a:r>
              <a:rPr lang="es-ES"/>
              <a:t>Las áreas de aplicación van desde la producción hasta la distribución y la propia gobernanza de seguros. </a:t>
            </a:r>
            <a:endParaRPr lang="it-IT"/>
          </a:p>
        </p:txBody>
      </p:sp>
    </p:spTree>
    <p:extLst>
      <p:ext uri="{BB962C8B-B14F-4D97-AF65-F5344CB8AC3E}">
        <p14:creationId xmlns:p14="http://schemas.microsoft.com/office/powerpoint/2010/main" val="333240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Insurtech&amp;Production</a:t>
            </a:r>
            <a:endParaRPr lang="it-IT" dirty="0"/>
          </a:p>
        </p:txBody>
      </p:sp>
      <p:sp>
        <p:nvSpPr>
          <p:cNvPr id="3" name="Segnaposto contenuto 2"/>
          <p:cNvSpPr>
            <a:spLocks noGrp="1"/>
          </p:cNvSpPr>
          <p:nvPr>
            <p:ph sz="half" idx="1"/>
          </p:nvPr>
        </p:nvSpPr>
        <p:spPr/>
        <p:txBody>
          <a:bodyPr>
            <a:normAutofit lnSpcReduction="10000"/>
          </a:bodyPr>
          <a:lstStyle/>
          <a:p>
            <a:r>
              <a:rPr lang="en-US" dirty="0"/>
              <a:t>Through big data it is possible to create correlations that identify risks and preventive tools</a:t>
            </a:r>
          </a:p>
          <a:p>
            <a:r>
              <a:rPr lang="en-US" dirty="0"/>
              <a:t>Through the digitalization of the processes it is possible to speed up the alert processes and the implementation of prevention tools by the insured and to insurance tools intervention like in case of Roadside assistance packages</a:t>
            </a:r>
            <a:endParaRPr lang="it-IT" dirty="0"/>
          </a:p>
        </p:txBody>
      </p:sp>
      <p:pic>
        <p:nvPicPr>
          <p:cNvPr id="5" name="Segnaposto contenuto 4"/>
          <p:cNvPicPr>
            <a:picLocks noGrp="1" noChangeAspect="1"/>
          </p:cNvPicPr>
          <p:nvPr>
            <p:ph sz="half" idx="2"/>
          </p:nvPr>
        </p:nvPicPr>
        <p:blipFill>
          <a:blip r:embed="rId2"/>
          <a:stretch>
            <a:fillRect/>
          </a:stretch>
        </p:blipFill>
        <p:spPr>
          <a:xfrm>
            <a:off x="7704813" y="1535427"/>
            <a:ext cx="3887525" cy="2465867"/>
          </a:xfrm>
          <a:prstGeom prst="rect">
            <a:avLst/>
          </a:prstGeom>
        </p:spPr>
      </p:pic>
      <p:pic>
        <p:nvPicPr>
          <p:cNvPr id="6" name="Immagine 5"/>
          <p:cNvPicPr>
            <a:picLocks noChangeAspect="1"/>
          </p:cNvPicPr>
          <p:nvPr/>
        </p:nvPicPr>
        <p:blipFill>
          <a:blip r:embed="rId3"/>
          <a:stretch>
            <a:fillRect/>
          </a:stretch>
        </p:blipFill>
        <p:spPr>
          <a:xfrm>
            <a:off x="6750657" y="4633720"/>
            <a:ext cx="2361538" cy="1543243"/>
          </a:xfrm>
          <a:prstGeom prst="rect">
            <a:avLst/>
          </a:prstGeom>
        </p:spPr>
      </p:pic>
      <p:sp>
        <p:nvSpPr>
          <p:cNvPr id="7" name="Freccia a destra 6"/>
          <p:cNvSpPr/>
          <p:nvPr/>
        </p:nvSpPr>
        <p:spPr>
          <a:xfrm rot="16200000">
            <a:off x="7704813" y="4214191"/>
            <a:ext cx="397566" cy="4195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702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4D43F7-F7DD-DE56-CF77-73DC6129EEE1}"/>
              </a:ext>
            </a:extLst>
          </p:cNvPr>
          <p:cNvSpPr>
            <a:spLocks noGrp="1"/>
          </p:cNvSpPr>
          <p:nvPr>
            <p:ph type="title"/>
          </p:nvPr>
        </p:nvSpPr>
        <p:spPr/>
        <p:txBody>
          <a:bodyPr/>
          <a:lstStyle/>
          <a:p>
            <a:r>
              <a:rPr lang="it-IT" dirty="0" err="1"/>
              <a:t>Insurtech</a:t>
            </a:r>
            <a:r>
              <a:rPr lang="it-IT" dirty="0"/>
              <a:t> and production</a:t>
            </a:r>
          </a:p>
        </p:txBody>
      </p:sp>
      <p:sp>
        <p:nvSpPr>
          <p:cNvPr id="3" name="Segnaposto contenuto 2">
            <a:extLst>
              <a:ext uri="{FF2B5EF4-FFF2-40B4-BE49-F238E27FC236}">
                <a16:creationId xmlns:a16="http://schemas.microsoft.com/office/drawing/2014/main" id="{08BA3FB4-0DA0-CFB9-3EBF-0A84F71FFA85}"/>
              </a:ext>
            </a:extLst>
          </p:cNvPr>
          <p:cNvSpPr>
            <a:spLocks noGrp="1"/>
          </p:cNvSpPr>
          <p:nvPr>
            <p:ph sz="half" idx="1"/>
          </p:nvPr>
        </p:nvSpPr>
        <p:spPr/>
        <p:txBody>
          <a:bodyPr/>
          <a:lstStyle/>
          <a:p>
            <a:r>
              <a:rPr lang="it-IT" dirty="0" err="1"/>
              <a:t>Automatization</a:t>
            </a:r>
            <a:r>
              <a:rPr lang="it-IT" dirty="0"/>
              <a:t> in case of road </a:t>
            </a:r>
            <a:r>
              <a:rPr lang="it-IT" dirty="0" err="1"/>
              <a:t>assistence</a:t>
            </a:r>
            <a:r>
              <a:rPr lang="it-IT" dirty="0"/>
              <a:t> insurance</a:t>
            </a:r>
          </a:p>
        </p:txBody>
      </p:sp>
      <p:pic>
        <p:nvPicPr>
          <p:cNvPr id="5" name="Segnaposto contenuto 4">
            <a:extLst>
              <a:ext uri="{FF2B5EF4-FFF2-40B4-BE49-F238E27FC236}">
                <a16:creationId xmlns:a16="http://schemas.microsoft.com/office/drawing/2014/main" id="{D2BF1933-371E-2B2F-93E0-4F4143C6B821}"/>
              </a:ext>
            </a:extLst>
          </p:cNvPr>
          <p:cNvPicPr>
            <a:picLocks noGrp="1" noChangeAspect="1"/>
          </p:cNvPicPr>
          <p:nvPr>
            <p:ph sz="half" idx="2"/>
          </p:nvPr>
        </p:nvPicPr>
        <p:blipFill>
          <a:blip r:embed="rId2"/>
          <a:stretch>
            <a:fillRect/>
          </a:stretch>
        </p:blipFill>
        <p:spPr>
          <a:xfrm>
            <a:off x="6817360" y="2265680"/>
            <a:ext cx="3921760" cy="3261360"/>
          </a:xfrm>
          <a:prstGeom prst="rect">
            <a:avLst/>
          </a:prstGeom>
        </p:spPr>
      </p:pic>
    </p:spTree>
    <p:extLst>
      <p:ext uri="{BB962C8B-B14F-4D97-AF65-F5344CB8AC3E}">
        <p14:creationId xmlns:p14="http://schemas.microsoft.com/office/powerpoint/2010/main" val="307897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Insurtech</a:t>
            </a:r>
            <a:r>
              <a:rPr lang="it-IT" dirty="0"/>
              <a:t>&amp; </a:t>
            </a:r>
            <a:r>
              <a:rPr lang="it-IT" dirty="0" err="1"/>
              <a:t>Insurance</a:t>
            </a:r>
            <a:r>
              <a:rPr lang="it-IT" dirty="0"/>
              <a:t> Production</a:t>
            </a:r>
          </a:p>
        </p:txBody>
      </p:sp>
      <p:sp>
        <p:nvSpPr>
          <p:cNvPr id="3" name="Segnaposto contenuto 2"/>
          <p:cNvSpPr>
            <a:spLocks noGrp="1"/>
          </p:cNvSpPr>
          <p:nvPr>
            <p:ph idx="1"/>
          </p:nvPr>
        </p:nvSpPr>
        <p:spPr/>
        <p:txBody>
          <a:bodyPr>
            <a:normAutofit/>
          </a:bodyPr>
          <a:lstStyle/>
          <a:p>
            <a:pPr marL="0" indent="0" algn="just">
              <a:buNone/>
            </a:pPr>
            <a:r>
              <a:rPr lang="en-US" dirty="0"/>
              <a:t>Particular </a:t>
            </a:r>
            <a:r>
              <a:rPr lang="en-US" dirty="0" err="1"/>
              <a:t>blockchain</a:t>
            </a:r>
            <a:r>
              <a:rPr lang="en-US" dirty="0"/>
              <a:t> applications may occur in the claims settlement phase in the case of indexed policies that allow you to correlate the amount of the indemnity to certain indices.</a:t>
            </a:r>
          </a:p>
          <a:p>
            <a:pPr marL="0" indent="0" algn="just">
              <a:buNone/>
            </a:pPr>
            <a:r>
              <a:rPr lang="en-US" dirty="0"/>
              <a:t>In the agricultural sector, index based insurance is spreading and is parameterized to meteorological indices, for example. </a:t>
            </a:r>
          </a:p>
          <a:p>
            <a:pPr marL="0" indent="0" algn="just">
              <a:buNone/>
            </a:pPr>
            <a:r>
              <a:rPr lang="en-US" dirty="0"/>
              <a:t>				</a:t>
            </a:r>
          </a:p>
          <a:p>
            <a:pPr marL="0" indent="0" algn="just">
              <a:buNone/>
            </a:pPr>
            <a:endParaRPr lang="en-US" dirty="0"/>
          </a:p>
          <a:p>
            <a:pPr marL="0" indent="0" algn="just">
              <a:buNone/>
            </a:pPr>
            <a:r>
              <a:rPr lang="en-US" dirty="0"/>
              <a:t>Is it Insurance?</a:t>
            </a:r>
          </a:p>
          <a:p>
            <a:pPr marL="0" indent="0" algn="just">
              <a:buNone/>
            </a:pPr>
            <a:r>
              <a:rPr lang="en-US" dirty="0"/>
              <a:t>Is it possible in case of </a:t>
            </a:r>
            <a:r>
              <a:rPr lang="en-US"/>
              <a:t>Liability insurance?</a:t>
            </a:r>
            <a:endParaRPr lang="it-IT" dirty="0"/>
          </a:p>
        </p:txBody>
      </p:sp>
      <p:sp>
        <p:nvSpPr>
          <p:cNvPr id="4" name="Freccia in giù 3"/>
          <p:cNvSpPr/>
          <p:nvPr/>
        </p:nvSpPr>
        <p:spPr>
          <a:xfrm flipH="1">
            <a:off x="1767177" y="4071067"/>
            <a:ext cx="856752" cy="5565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Ovale 4"/>
          <p:cNvSpPr/>
          <p:nvPr/>
        </p:nvSpPr>
        <p:spPr>
          <a:xfrm flipH="1">
            <a:off x="6965341" y="4206241"/>
            <a:ext cx="3275937" cy="1463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a:t>Block</a:t>
            </a:r>
            <a:r>
              <a:rPr lang="it-IT" dirty="0"/>
              <a:t> Chain</a:t>
            </a:r>
            <a:r>
              <a:rPr lang="it-IT" dirty="0">
                <a:sym typeface="Wingdings" panose="05000000000000000000" pitchFamily="2" charset="2"/>
              </a:rPr>
              <a:t> </a:t>
            </a:r>
            <a:r>
              <a:rPr lang="it-IT" dirty="0" err="1">
                <a:sym typeface="Wingdings" panose="05000000000000000000" pitchFamily="2" charset="2"/>
              </a:rPr>
              <a:t>index</a:t>
            </a:r>
            <a:r>
              <a:rPr lang="it-IT" dirty="0">
                <a:sym typeface="Wingdings" panose="05000000000000000000" pitchFamily="2" charset="2"/>
              </a:rPr>
              <a:t> </a:t>
            </a:r>
            <a:r>
              <a:rPr lang="it-IT" dirty="0" err="1">
                <a:sym typeface="Wingdings" panose="05000000000000000000" pitchFamily="2" charset="2"/>
              </a:rPr>
              <a:t>based</a:t>
            </a:r>
            <a:r>
              <a:rPr lang="it-IT" dirty="0">
                <a:sym typeface="Wingdings" panose="05000000000000000000" pitchFamily="2" charset="2"/>
              </a:rPr>
              <a:t> </a:t>
            </a:r>
            <a:r>
              <a:rPr lang="it-IT" dirty="0" err="1">
                <a:sym typeface="Wingdings" panose="05000000000000000000" pitchFamily="2" charset="2"/>
              </a:rPr>
              <a:t>insurance</a:t>
            </a:r>
            <a:endParaRPr lang="it-IT" dirty="0">
              <a:sym typeface="Wingdings" panose="05000000000000000000" pitchFamily="2" charset="2"/>
            </a:endParaRPr>
          </a:p>
          <a:p>
            <a:pPr algn="ctr"/>
            <a:r>
              <a:rPr lang="es-ES" dirty="0"/>
              <a:t>Indemnización basada en un índice </a:t>
            </a:r>
            <a:endParaRPr lang="it-IT" dirty="0"/>
          </a:p>
        </p:txBody>
      </p:sp>
    </p:spTree>
    <p:extLst>
      <p:ext uri="{BB962C8B-B14F-4D97-AF65-F5344CB8AC3E}">
        <p14:creationId xmlns:p14="http://schemas.microsoft.com/office/powerpoint/2010/main" val="365062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Insurtech</a:t>
            </a:r>
            <a:r>
              <a:rPr lang="it-IT" dirty="0"/>
              <a:t> e produzione assicurativa</a:t>
            </a:r>
          </a:p>
        </p:txBody>
      </p:sp>
      <p:sp>
        <p:nvSpPr>
          <p:cNvPr id="3" name="Segnaposto contenuto 2"/>
          <p:cNvSpPr>
            <a:spLocks noGrp="1"/>
          </p:cNvSpPr>
          <p:nvPr>
            <p:ph idx="1"/>
          </p:nvPr>
        </p:nvSpPr>
        <p:spPr>
          <a:xfrm>
            <a:off x="838200" y="1825625"/>
            <a:ext cx="4998057" cy="4351338"/>
          </a:xfrm>
        </p:spPr>
        <p:txBody>
          <a:bodyPr>
            <a:normAutofit lnSpcReduction="10000"/>
          </a:bodyPr>
          <a:lstStyle/>
          <a:p>
            <a:pPr marL="0" indent="0" algn="just">
              <a:buNone/>
            </a:pPr>
            <a:r>
              <a:rPr lang="en-US" dirty="0"/>
              <a:t>A particular area in which there are automatic adjustment systems of the contract terms is that of policies whose economic conditions (in particular the premium) are linked to a specific target connected to the behavior of the insured. This is the case of PAYD (pay as you drive) policies in which the amount of the premium depends on the use of the car </a:t>
            </a:r>
            <a:endParaRPr lang="it-IT" dirty="0"/>
          </a:p>
        </p:txBody>
      </p:sp>
      <p:pic>
        <p:nvPicPr>
          <p:cNvPr id="4" name="Immagine 3"/>
          <p:cNvPicPr>
            <a:picLocks noChangeAspect="1"/>
          </p:cNvPicPr>
          <p:nvPr/>
        </p:nvPicPr>
        <p:blipFill>
          <a:blip r:embed="rId2"/>
          <a:stretch>
            <a:fillRect/>
          </a:stretch>
        </p:blipFill>
        <p:spPr>
          <a:xfrm>
            <a:off x="7216098" y="1825625"/>
            <a:ext cx="3629481" cy="2861255"/>
          </a:xfrm>
          <a:prstGeom prst="rect">
            <a:avLst/>
          </a:prstGeom>
        </p:spPr>
      </p:pic>
    </p:spTree>
    <p:extLst>
      <p:ext uri="{BB962C8B-B14F-4D97-AF65-F5344CB8AC3E}">
        <p14:creationId xmlns:p14="http://schemas.microsoft.com/office/powerpoint/2010/main" val="1773477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Insurtech</a:t>
            </a:r>
            <a:r>
              <a:rPr lang="it-IT" dirty="0"/>
              <a:t> e Distribution</a:t>
            </a:r>
          </a:p>
        </p:txBody>
      </p:sp>
      <p:sp>
        <p:nvSpPr>
          <p:cNvPr id="3" name="Segnaposto contenuto 2"/>
          <p:cNvSpPr>
            <a:spLocks noGrp="1"/>
          </p:cNvSpPr>
          <p:nvPr>
            <p:ph idx="1"/>
          </p:nvPr>
        </p:nvSpPr>
        <p:spPr>
          <a:xfrm>
            <a:off x="838200" y="1825625"/>
            <a:ext cx="5467184" cy="4351338"/>
          </a:xfrm>
        </p:spPr>
        <p:txBody>
          <a:bodyPr/>
          <a:lstStyle/>
          <a:p>
            <a:pPr algn="just"/>
            <a:r>
              <a:rPr lang="en-US" dirty="0"/>
              <a:t>Block Chain could also facilitate in order to find the most suitable products on the market</a:t>
            </a:r>
          </a:p>
          <a:p>
            <a:pPr algn="just"/>
            <a:r>
              <a:rPr lang="en-US" dirty="0"/>
              <a:t>In art. 20 of IDD (directive 97/2016 on insurance distribution) requires that “any proposed contract must be consistent with the insurance requests and needs of the customer”. </a:t>
            </a:r>
            <a:endParaRPr lang="it-IT" dirty="0"/>
          </a:p>
        </p:txBody>
      </p:sp>
      <p:sp>
        <p:nvSpPr>
          <p:cNvPr id="4" name="Ovale 3"/>
          <p:cNvSpPr/>
          <p:nvPr/>
        </p:nvSpPr>
        <p:spPr>
          <a:xfrm>
            <a:off x="7545788" y="2997642"/>
            <a:ext cx="3458817" cy="22820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Blockchain también podría facilitar la búsqueda de los productos más adecuados en el mercado según IDD </a:t>
            </a:r>
          </a:p>
          <a:p>
            <a:pPr algn="ctr"/>
            <a:r>
              <a:rPr lang="es-ES" dirty="0"/>
              <a:t>97/2016/UE</a:t>
            </a:r>
            <a:endParaRPr lang="it-IT" dirty="0"/>
          </a:p>
        </p:txBody>
      </p:sp>
    </p:spTree>
    <p:extLst>
      <p:ext uri="{BB962C8B-B14F-4D97-AF65-F5344CB8AC3E}">
        <p14:creationId xmlns:p14="http://schemas.microsoft.com/office/powerpoint/2010/main" val="423556584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487</Words>
  <Application>Microsoft Office PowerPoint</Application>
  <PresentationFormat>Widescreen</PresentationFormat>
  <Paragraphs>41</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Insurtech in non life and in motor insurance 2nd May 2023 Tel Aviv Aida WorldConference </vt:lpstr>
      <vt:lpstr>Session Agenda</vt:lpstr>
      <vt:lpstr>Insurtech</vt:lpstr>
      <vt:lpstr>Insurtech&amp;Production</vt:lpstr>
      <vt:lpstr>Insurtech and production</vt:lpstr>
      <vt:lpstr>Insurtech&amp; Insurance Production</vt:lpstr>
      <vt:lpstr>Insurtech e produzione assicurativa</vt:lpstr>
      <vt:lpstr>Insurtech e Distribution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Insurtech in non life and in motor insurance 3rd May 2023 Tel Aviv Aida WorldConference </dc:title>
  <dc:creator>Sara Landini</dc:creator>
  <cp:lastModifiedBy>Sara Landini</cp:lastModifiedBy>
  <cp:revision>3</cp:revision>
  <dcterms:created xsi:type="dcterms:W3CDTF">2023-04-29T15:57:09Z</dcterms:created>
  <dcterms:modified xsi:type="dcterms:W3CDTF">2023-04-30T16:10:11Z</dcterms:modified>
</cp:coreProperties>
</file>