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sldIdLst>
    <p:sldId id="265" r:id="rId6"/>
    <p:sldId id="266" r:id="rId7"/>
    <p:sldId id="267" r:id="rId8"/>
    <p:sldId id="256" r:id="rId9"/>
    <p:sldId id="258" r:id="rId10"/>
    <p:sldId id="259" r:id="rId11"/>
    <p:sldId id="262" r:id="rId12"/>
    <p:sldId id="260" r:id="rId13"/>
    <p:sldId id="263" r:id="rId14"/>
    <p:sldId id="261" r:id="rId15"/>
    <p:sldId id="264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16D229-A7A0-45B6-B06C-D5E7FF03972E}" v="4" dt="2021-12-10T19:03:24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6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9E39-7E2F-5B4E-B68B-D6D860BF0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25E09-7EAC-A54B-844A-87D4A9004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50214-BE25-4948-B8CF-0C9AB5E2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EDB9-C373-DB43-80B2-D8762515FBD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F1A68-C3FD-0944-B77F-5A6A7C2F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22C8B-55A4-784D-ABBC-F33D1940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DECD-ED95-824E-9946-10378804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0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2E790-D1FB-6940-9544-C94E3BB2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CEE26-A8FA-1E45-9A67-D655A2172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A51BB-5785-DE4F-82FD-A427720B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EDB9-C373-DB43-80B2-D8762515FBD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92235-FDAC-8F45-A9C3-A0F0BAC0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D7C07-A0ED-554E-AC84-D5E0C386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DECD-ED95-824E-9946-10378804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2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65949-0F21-F74A-BC2A-BB1867BF3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CC03C-FFD6-7243-BBAB-CF59660E8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A6C90-C434-5B40-80C4-7DA3A3E1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EDB9-C373-DB43-80B2-D8762515FBD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3DD12-1D91-3849-B267-E86DB573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B81F9-B0F2-2B4E-8349-D625B5D8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DECD-ED95-824E-9946-10378804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34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014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474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197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7520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22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350A-CC0E-F444-A451-49FAB4A0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2B246-C2CA-5843-A7F8-9E581AB32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771A5-7135-FF44-B72B-FF3BDBB1A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EDB9-C373-DB43-80B2-D8762515FBD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46EFD-3B4C-934A-8F31-1B956E26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A1B67-0E6C-4F41-B8C7-42E0910B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DECD-ED95-824E-9946-10378804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1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91DB-FDC6-B04B-83C9-FAAB0C3E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6D520-8E7C-8F48-B93E-F1FE856AB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89D2E-33F7-EF4C-8921-04FF6E09F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EDB9-C373-DB43-80B2-D8762515FBD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3ED29-59D3-C248-A306-9B018B1A0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037A-D0F6-2042-AF02-652442A1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DECD-ED95-824E-9946-10378804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8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AFC17-A944-4142-A08A-F1FF3662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80CDC-38DA-1F40-9002-58E5876C8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02749-2206-024C-9905-EE98B7406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61CFF-79AB-6948-95EF-AAC26B9C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EDB9-C373-DB43-80B2-D8762515FBD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9B74C-F714-E84E-BBC0-95D7D619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D06C4-DA64-924D-BC96-CAC496EA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DECD-ED95-824E-9946-10378804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0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7B3ED-8389-6A47-B896-5E6E5BB74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6B155-EE66-DD43-8EEF-C00F8A98C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65E91-3C2F-C646-B362-FE54B5AE7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3D8811-7CA9-F94C-B30B-467BA8FFC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5E68A0-7734-C44F-8824-A5FC17550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61D248-0FA2-6B46-9BC4-E0FC5875F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EDB9-C373-DB43-80B2-D8762515FBD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D30ACE-3A7B-CE49-B81F-5E392D97D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18257F-9EBC-364E-BED2-51702EEB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DECD-ED95-824E-9946-10378804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1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5E86D-398D-B249-AA40-D4D4BA136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73576-7C55-5648-9992-24C49890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EDB9-C373-DB43-80B2-D8762515FBD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879E6-2DC0-C047-91CE-B26DFAE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D405B-2897-AF4D-88F9-17DD08EDB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DECD-ED95-824E-9946-10378804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7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3C83F-B796-7A46-96A5-90318F78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EDB9-C373-DB43-80B2-D8762515FBD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A17CB0-0B75-C843-9F85-0CA72897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C0261-DA77-824D-9315-CBFF2F0D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DECD-ED95-824E-9946-10378804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4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2CDEF-D713-DF46-99E9-BE0584ADE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917D3-095B-5042-9406-AB160310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36A22-DA5D-3545-BC8E-7192CA84F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59DA3-58B5-1C44-BDBA-4DD8D484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EDB9-C373-DB43-80B2-D8762515FBD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DA513-DAB8-F341-97DB-D8BE8E6DA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75207-90B1-394A-921D-6C96705D5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DECD-ED95-824E-9946-10378804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3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91F13-9C8A-2849-BB67-F6DD26D6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B1829B-76B4-204E-8409-35D003E5E4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467DD-8198-A14C-954B-6D07B6DC7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BE00B-D8F7-D640-A289-E23689E1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EDB9-C373-DB43-80B2-D8762515FBD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7D44F-531E-2E49-99E8-A06D3FB1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E6D25-A69E-B042-8EF7-62E34686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DECD-ED95-824E-9946-10378804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1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69B2AA-7A95-7440-B766-DCD0F8B55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F750B-2B40-814B-AFF1-2BF2098B1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EDC7F-F679-EA41-8876-3916D7016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BEDB9-C373-DB43-80B2-D8762515FBD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6D403-865A-284D-8631-509ECBF20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6BC48-3AF9-D04D-A955-99BE41EFA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6DECD-ED95-824E-9946-10378804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2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241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7732" y="1937630"/>
            <a:ext cx="1891877" cy="1891030"/>
          </a:xfrm>
          <a:custGeom>
            <a:avLst/>
            <a:gdLst/>
            <a:ahLst/>
            <a:cxnLst/>
            <a:rect l="l" t="t" r="r" b="b"/>
            <a:pathLst>
              <a:path w="2837815" h="2836545">
                <a:moveTo>
                  <a:pt x="2837611" y="0"/>
                </a:moveTo>
                <a:lnTo>
                  <a:pt x="0" y="0"/>
                </a:lnTo>
                <a:lnTo>
                  <a:pt x="0" y="116801"/>
                </a:lnTo>
                <a:lnTo>
                  <a:pt x="0" y="2836189"/>
                </a:lnTo>
                <a:lnTo>
                  <a:pt x="117017" y="2836189"/>
                </a:lnTo>
                <a:lnTo>
                  <a:pt x="117017" y="116801"/>
                </a:lnTo>
                <a:lnTo>
                  <a:pt x="2837611" y="116801"/>
                </a:lnTo>
                <a:lnTo>
                  <a:pt x="2837611" y="0"/>
                </a:lnTo>
                <a:close/>
              </a:path>
            </a:pathLst>
          </a:custGeom>
          <a:solidFill>
            <a:srgbClr val="FFFDFD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73492" y="3652376"/>
            <a:ext cx="1891877" cy="1891030"/>
          </a:xfrm>
          <a:custGeom>
            <a:avLst/>
            <a:gdLst/>
            <a:ahLst/>
            <a:cxnLst/>
            <a:rect l="l" t="t" r="r" b="b"/>
            <a:pathLst>
              <a:path w="2837815" h="2836545">
                <a:moveTo>
                  <a:pt x="2837611" y="0"/>
                </a:moveTo>
                <a:lnTo>
                  <a:pt x="2720594" y="0"/>
                </a:lnTo>
                <a:lnTo>
                  <a:pt x="2720594" y="2719387"/>
                </a:lnTo>
                <a:lnTo>
                  <a:pt x="0" y="2719387"/>
                </a:lnTo>
                <a:lnTo>
                  <a:pt x="0" y="2836189"/>
                </a:lnTo>
                <a:lnTo>
                  <a:pt x="2837611" y="2836189"/>
                </a:lnTo>
                <a:lnTo>
                  <a:pt x="2837611" y="2719387"/>
                </a:lnTo>
                <a:lnTo>
                  <a:pt x="2837611" y="0"/>
                </a:lnTo>
                <a:close/>
              </a:path>
            </a:pathLst>
          </a:custGeom>
          <a:solidFill>
            <a:srgbClr val="FFFDFD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3929" y="332931"/>
            <a:ext cx="2298699" cy="114934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743200" y="2377295"/>
            <a:ext cx="7057390" cy="2550160"/>
            <a:chOff x="3892295" y="3489959"/>
            <a:chExt cx="10586085" cy="38252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2295" y="3489959"/>
              <a:ext cx="10585703" cy="30510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3479" y="6190487"/>
              <a:ext cx="8299703" cy="11247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2A1BD-556E-C942-8F19-D39E8133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Potential Movement to Higher Standards Internationally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EE25B-6EC0-644F-9E76-A8744B919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endParaRPr lang="en-US" sz="2000"/>
          </a:p>
          <a:p>
            <a:r>
              <a:rPr lang="en-US" sz="2000"/>
              <a:t>International Agreements</a:t>
            </a:r>
          </a:p>
          <a:p>
            <a:r>
              <a:rPr lang="en-US" sz="2000"/>
              <a:t>Constitutional Law</a:t>
            </a:r>
          </a:p>
          <a:p>
            <a:r>
              <a:rPr lang="en-US" sz="2000"/>
              <a:t>Corporate Law – Directors’ Duties</a:t>
            </a:r>
          </a:p>
          <a:p>
            <a:r>
              <a:rPr lang="en-US" sz="2000"/>
              <a:t>International Trade Law</a:t>
            </a:r>
          </a:p>
          <a:p>
            <a:r>
              <a:rPr lang="en-US" sz="2000"/>
              <a:t>International Investment Law</a:t>
            </a:r>
          </a:p>
          <a:p>
            <a:pPr marL="0" indent="0">
              <a:buNone/>
            </a:pPr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FF5BD-510E-304E-8CEE-F59AD2ABF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135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EC2C16-D777-DD44-9590-4555B06A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Central Role for Insurance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E83E9-1448-3C4E-8EA3-4085E5FA0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1800" dirty="0"/>
          </a:p>
          <a:p>
            <a:r>
              <a:rPr lang="en-US" sz="1800" dirty="0"/>
              <a:t>New regimes of responsibility (potential liability)</a:t>
            </a:r>
          </a:p>
          <a:p>
            <a:r>
              <a:rPr lang="en-US" sz="1800" dirty="0"/>
              <a:t>Compulsory Liability Insurance</a:t>
            </a:r>
          </a:p>
          <a:p>
            <a:r>
              <a:rPr lang="en-US" sz="1800" dirty="0"/>
              <a:t>Part of a Broader Range of Reforms in International Governance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group of people standing in front of a world map&#10;&#10;Description automatically generated with medium confidence">
            <a:extLst>
              <a:ext uri="{FF2B5EF4-FFF2-40B4-BE49-F238E27FC236}">
                <a16:creationId xmlns:a16="http://schemas.microsoft.com/office/drawing/2014/main" id="{949208A5-DE25-2546-8457-C615EDC985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001" r="20952"/>
          <a:stretch/>
        </p:blipFill>
        <p:spPr>
          <a:xfrm>
            <a:off x="6055593" y="650494"/>
            <a:ext cx="549230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8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20893" y="499395"/>
              <a:ext cx="3448049" cy="17240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1191" y="1341120"/>
              <a:ext cx="11469623" cy="77388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3C31BD-1CA9-433A-9255-63E2794C0D2A}"/>
              </a:ext>
            </a:extLst>
          </p:cNvPr>
          <p:cNvSpPr txBox="1"/>
          <p:nvPr/>
        </p:nvSpPr>
        <p:spPr>
          <a:xfrm>
            <a:off x="546100" y="1143001"/>
            <a:ext cx="11557000" cy="8824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09630"/>
            <a:r>
              <a:rPr lang="en-US" sz="5334" b="1" dirty="0">
                <a:solidFill>
                  <a:srgbClr val="FFFFFF"/>
                </a:solidFill>
                <a:latin typeface="Arimo"/>
              </a:rPr>
              <a:t>INSURANCE AND HUMAN RIGHTS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1018F4-00B5-434E-90D4-37A5EE661D0B}"/>
              </a:ext>
            </a:extLst>
          </p:cNvPr>
          <p:cNvSpPr txBox="1"/>
          <p:nvPr/>
        </p:nvSpPr>
        <p:spPr>
          <a:xfrm>
            <a:off x="381000" y="2997200"/>
            <a:ext cx="46736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630"/>
            <a:r>
              <a:rPr lang="en-US" sz="1600" b="1" dirty="0">
                <a:solidFill>
                  <a:srgbClr val="FFFFFF"/>
                </a:solidFill>
                <a:latin typeface="Arimo"/>
              </a:rPr>
              <a:t>1st session: Insurance and ESG Panelists:</a:t>
            </a:r>
            <a:endParaRPr lang="en-US"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20219-DBB2-425A-931F-466CD519FCFB}"/>
              </a:ext>
            </a:extLst>
          </p:cNvPr>
          <p:cNvSpPr txBox="1"/>
          <p:nvPr/>
        </p:nvSpPr>
        <p:spPr>
          <a:xfrm>
            <a:off x="6515100" y="2844800"/>
            <a:ext cx="4965700" cy="595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09630"/>
            <a:r>
              <a:rPr lang="en-US" sz="1600" b="1" dirty="0">
                <a:solidFill>
                  <a:srgbClr val="FFFFFF"/>
                </a:solidFill>
                <a:latin typeface="Arimo"/>
              </a:rPr>
              <a:t> 2nd </a:t>
            </a:r>
            <a:r>
              <a:rPr lang="en-US" sz="1867" b="1" dirty="0">
                <a:solidFill>
                  <a:srgbClr val="FFFFFF"/>
                </a:solidFill>
                <a:latin typeface="Arimo"/>
              </a:rPr>
              <a:t>session</a:t>
            </a:r>
            <a:r>
              <a:rPr lang="en-US" sz="1600" b="1" dirty="0">
                <a:solidFill>
                  <a:srgbClr val="FFFFFF"/>
                </a:solidFill>
                <a:latin typeface="Arimo"/>
              </a:rPr>
              <a:t>: Big Data and Discrimination in Insurance Panelists:</a:t>
            </a:r>
            <a:endParaRPr lang="en-GB" sz="1600">
              <a:solidFill>
                <a:prstClr val="black"/>
              </a:solidFill>
              <a:latin typeface="Arimo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22DA1B2-B762-4D62-9D7C-5DE92A3E4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49" t="-980" r="10820" b="378"/>
          <a:stretch/>
        </p:blipFill>
        <p:spPr>
          <a:xfrm>
            <a:off x="698500" y="3594338"/>
            <a:ext cx="1771931" cy="230119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4F30354-0973-4399-9DF6-88C1051951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33" t="1103" r="25306" b="-10"/>
          <a:stretch/>
        </p:blipFill>
        <p:spPr>
          <a:xfrm>
            <a:off x="2628901" y="3607038"/>
            <a:ext cx="1652407" cy="2298685"/>
          </a:xfrm>
          <a:prstGeom prst="rect">
            <a:avLst/>
          </a:prstGeom>
        </p:spPr>
      </p:pic>
      <p:pic>
        <p:nvPicPr>
          <p:cNvPr id="9" name="Picture 9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AFFAA9FD-9FB8-4943-9EFE-4C9D5A96D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768" y="3591560"/>
            <a:ext cx="1528064" cy="2303780"/>
          </a:xfrm>
          <a:prstGeom prst="rect">
            <a:avLst/>
          </a:prstGeom>
        </p:spPr>
      </p:pic>
      <p:pic>
        <p:nvPicPr>
          <p:cNvPr id="10" name="Picture 10" descr="A picture containing person, person, indoor, posing&#10;&#10;Description automatically generated">
            <a:extLst>
              <a:ext uri="{FF2B5EF4-FFF2-40B4-BE49-F238E27FC236}">
                <a16:creationId xmlns:a16="http://schemas.microsoft.com/office/drawing/2014/main" id="{CB402CBB-7AD0-4EB1-95B6-576C12D89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9858" y="3606801"/>
            <a:ext cx="1561385" cy="2298699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9682D58-400C-4B5C-BB73-2DAA9972FE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2301" y="3597238"/>
            <a:ext cx="1803399" cy="2317824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8FB3825A-D4D6-4294-9131-8BBE3D8B76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5900" y="3596054"/>
            <a:ext cx="1524000" cy="22947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0FBA30-0F8F-4C03-B090-E7159427FED5}"/>
              </a:ext>
            </a:extLst>
          </p:cNvPr>
          <p:cNvSpPr txBox="1"/>
          <p:nvPr/>
        </p:nvSpPr>
        <p:spPr>
          <a:xfrm>
            <a:off x="10071100" y="5943600"/>
            <a:ext cx="1828800" cy="225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09630"/>
            <a:r>
              <a:rPr lang="en-US" sz="1067" dirty="0">
                <a:solidFill>
                  <a:srgbClr val="FFFFFF"/>
                </a:solidFill>
                <a:latin typeface="Arimo"/>
              </a:rPr>
              <a:t>  BIRGIT KUSCHKE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0CFFB9-DEA3-41BF-B645-6F3234198E6C}"/>
              </a:ext>
            </a:extLst>
          </p:cNvPr>
          <p:cNvSpPr txBox="1"/>
          <p:nvPr/>
        </p:nvSpPr>
        <p:spPr>
          <a:xfrm>
            <a:off x="927100" y="6007100"/>
            <a:ext cx="1130300" cy="389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630"/>
            <a:r>
              <a:rPr lang="en-US" sz="1067" dirty="0">
                <a:solidFill>
                  <a:srgbClr val="FFFFFF"/>
                </a:solidFill>
                <a:latin typeface="Arimo"/>
              </a:rPr>
              <a:t>PROFESSOR CHRISTINA HO </a:t>
            </a:r>
            <a:endParaRPr lang="en-GB" sz="10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61858D-B8AB-448D-9C23-A469AE29AD46}"/>
              </a:ext>
            </a:extLst>
          </p:cNvPr>
          <p:cNvSpPr txBox="1"/>
          <p:nvPr/>
        </p:nvSpPr>
        <p:spPr>
          <a:xfrm>
            <a:off x="2832100" y="6007100"/>
            <a:ext cx="1828800" cy="225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09630"/>
            <a:r>
              <a:rPr lang="en-US" sz="1067" dirty="0">
                <a:solidFill>
                  <a:srgbClr val="FFFFFF"/>
                </a:solidFill>
                <a:latin typeface="Arimo"/>
              </a:rPr>
              <a:t>STEPHEN TURNER </a:t>
            </a:r>
            <a:endParaRPr lang="en-US" sz="10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CF4116-619C-47C1-A4EB-89B917E846CA}"/>
              </a:ext>
            </a:extLst>
          </p:cNvPr>
          <p:cNvSpPr txBox="1"/>
          <p:nvPr/>
        </p:nvSpPr>
        <p:spPr>
          <a:xfrm>
            <a:off x="4660900" y="6007100"/>
            <a:ext cx="1257300" cy="389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630"/>
            <a:r>
              <a:rPr lang="en-US" sz="1067" dirty="0">
                <a:solidFill>
                  <a:srgbClr val="FFFFFF"/>
                </a:solidFill>
                <a:latin typeface="Arimo"/>
              </a:rPr>
              <a:t>MARGARIDA LIMA REGO</a:t>
            </a:r>
            <a:endParaRPr lang="en-US" sz="10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ECEEC5-C962-4295-A089-A32AFF901F71}"/>
              </a:ext>
            </a:extLst>
          </p:cNvPr>
          <p:cNvSpPr txBox="1"/>
          <p:nvPr/>
        </p:nvSpPr>
        <p:spPr>
          <a:xfrm>
            <a:off x="6413500" y="6007100"/>
            <a:ext cx="1828800" cy="225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630"/>
            <a:r>
              <a:rPr lang="en-US" sz="1067" dirty="0">
                <a:solidFill>
                  <a:srgbClr val="FFFFFF"/>
                </a:solidFill>
                <a:latin typeface="Arimo"/>
              </a:rPr>
              <a:t> CARLOS ACOSTA OLIVO</a:t>
            </a:r>
            <a:endParaRPr lang="en-US" sz="10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67A5B1-16E5-4367-B6AD-CDD90A7CE7E2}"/>
              </a:ext>
            </a:extLst>
          </p:cNvPr>
          <p:cNvSpPr txBox="1"/>
          <p:nvPr/>
        </p:nvSpPr>
        <p:spPr>
          <a:xfrm>
            <a:off x="8509000" y="5943600"/>
            <a:ext cx="965200" cy="389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630"/>
            <a:r>
              <a:rPr lang="en-US" sz="1067" dirty="0">
                <a:solidFill>
                  <a:srgbClr val="FFFFFF"/>
                </a:solidFill>
                <a:latin typeface="Arimo"/>
              </a:rPr>
              <a:t>SAMANTHA HUNEBERG</a:t>
            </a:r>
            <a:endParaRPr lang="en-US" sz="1067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24" name="object 3">
            <a:extLst>
              <a:ext uri="{FF2B5EF4-FFF2-40B4-BE49-F238E27FC236}">
                <a16:creationId xmlns:a16="http://schemas.microsoft.com/office/drawing/2014/main" id="{EF1B8404-4C76-4FCA-90B4-4A4C9D42A18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28229" y="205932"/>
            <a:ext cx="1930399" cy="93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2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2192000" cy="6858000"/>
            <a:chOff x="0" y="1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20893" y="499398"/>
              <a:ext cx="3448049" cy="17240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5031" y="2639567"/>
              <a:ext cx="10984991" cy="22981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5535" y="5462015"/>
              <a:ext cx="11820143" cy="23652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!!BGRectangle">
            <a:extLst>
              <a:ext uri="{FF2B5EF4-FFF2-40B4-BE49-F238E27FC236}">
                <a16:creationId xmlns:a16="http://schemas.microsoft.com/office/drawing/2014/main" id="{F1611BA9-268A-49A6-84F8-FC9153668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Magnifying glass showing decling performance">
            <a:extLst>
              <a:ext uri="{FF2B5EF4-FFF2-40B4-BE49-F238E27FC236}">
                <a16:creationId xmlns:a16="http://schemas.microsoft.com/office/drawing/2014/main" id="{11A24140-6532-4CFF-B096-9B92A7543B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20" b="1451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C46F75-5DAA-5A48-9811-DD4C841D5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n-US" sz="7400" dirty="0">
                <a:solidFill>
                  <a:srgbClr val="FFFFFF"/>
                </a:solidFill>
              </a:rPr>
              <a:t>Considering the Future of Insurance in ESG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4D8B7-1DC8-9C47-B4FD-DF15B581C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24" y="1200152"/>
            <a:ext cx="3434571" cy="4457696"/>
          </a:xfrm>
        </p:spPr>
        <p:txBody>
          <a:bodyPr anchor="ctr">
            <a:norm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Dr Stephen Turner</a:t>
            </a:r>
          </a:p>
          <a:p>
            <a:pPr algn="r"/>
            <a:r>
              <a:rPr lang="en-US" sz="2800" dirty="0">
                <a:solidFill>
                  <a:srgbClr val="FFFFFF"/>
                </a:solidFill>
              </a:rPr>
              <a:t> (University of Essex)</a:t>
            </a:r>
          </a:p>
        </p:txBody>
      </p:sp>
      <p:sp>
        <p:nvSpPr>
          <p:cNvPr id="43" name="!!Line">
            <a:extLst>
              <a:ext uri="{FF2B5EF4-FFF2-40B4-BE49-F238E27FC236}">
                <a16:creationId xmlns:a16="http://schemas.microsoft.com/office/drawing/2014/main" id="{1825D5AF-D278-4D9A-A4F5-A1A1D350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6" y="2286000"/>
            <a:ext cx="2743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64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8785BB-DC5D-F243-B240-59F9B0D23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Considering Protection of the Environment and Human Rights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52A1D-A50B-DC4A-BB26-DAC542BBA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The relationship between human rights and the environment</a:t>
            </a:r>
          </a:p>
          <a:p>
            <a:pPr marL="0"/>
            <a:endParaRPr lang="en-US" sz="2000" dirty="0"/>
          </a:p>
          <a:p>
            <a:pPr marL="0"/>
            <a:r>
              <a:rPr lang="en-US" sz="2000" dirty="0"/>
              <a:t>ESG issues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A picture containing water, outdoor, swimming&#10;&#10;Description automatically generated">
            <a:extLst>
              <a:ext uri="{FF2B5EF4-FFF2-40B4-BE49-F238E27FC236}">
                <a16:creationId xmlns:a16="http://schemas.microsoft.com/office/drawing/2014/main" id="{2FB352A0-086C-984D-90E1-59237E5C74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229" r="13502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1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3A303-B29A-5441-84AA-FE6D55A70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20" y="1608667"/>
            <a:ext cx="4062420" cy="4501127"/>
          </a:xfrm>
        </p:spPr>
        <p:txBody>
          <a:bodyPr anchor="t">
            <a:normAutofit/>
          </a:bodyPr>
          <a:lstStyle/>
          <a:p>
            <a:pPr algn="r"/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Considering the Obligations of State Actors and Non-State 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2EB47-0D13-E645-B0F4-2C0B1DBE6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National Constitutions</a:t>
            </a:r>
          </a:p>
          <a:p>
            <a:r>
              <a:rPr lang="en-US" sz="2000" dirty="0"/>
              <a:t>International Agreements</a:t>
            </a:r>
          </a:p>
          <a:p>
            <a:r>
              <a:rPr lang="en-US" sz="2000" dirty="0"/>
              <a:t>Corporate Law</a:t>
            </a:r>
          </a:p>
          <a:p>
            <a:r>
              <a:rPr lang="en-US" sz="2000" dirty="0"/>
              <a:t>International Investment Law</a:t>
            </a:r>
          </a:p>
          <a:p>
            <a:r>
              <a:rPr lang="en-US" sz="2000" dirty="0"/>
              <a:t>International Trade Law / WTO Law</a:t>
            </a:r>
          </a:p>
          <a:p>
            <a:r>
              <a:rPr lang="en-US" sz="2000" dirty="0"/>
              <a:t>Law of Multilateral Development Banks</a:t>
            </a:r>
          </a:p>
        </p:txBody>
      </p:sp>
      <p:pic>
        <p:nvPicPr>
          <p:cNvPr id="6" name="Content Placeholder 5" descr="A picture containing outdoor, sky, nature, mountain&#10;&#10;Description automatically generated">
            <a:extLst>
              <a:ext uri="{FF2B5EF4-FFF2-40B4-BE49-F238E27FC236}">
                <a16:creationId xmlns:a16="http://schemas.microsoft.com/office/drawing/2014/main" id="{DEB9FE2E-29D5-064A-BBFA-908813607F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46014" y="2323070"/>
            <a:ext cx="3580548" cy="2069543"/>
          </a:xfrm>
        </p:spPr>
      </p:pic>
    </p:spTree>
    <p:extLst>
      <p:ext uri="{BB962C8B-B14F-4D97-AF65-F5344CB8AC3E}">
        <p14:creationId xmlns:p14="http://schemas.microsoft.com/office/powerpoint/2010/main" val="2632151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C2482-1BA7-2949-B26A-AEE3ABD7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Liability of Companies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7DE756-51DB-5949-966B-E20254303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68" r="11464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83E4D-A4D7-094B-8EFA-842791310C9D}"/>
              </a:ext>
            </a:extLst>
          </p:cNvPr>
          <p:cNvSpPr txBox="1"/>
          <p:nvPr/>
        </p:nvSpPr>
        <p:spPr>
          <a:xfrm>
            <a:off x="589560" y="2660273"/>
            <a:ext cx="43732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Currently liability is not comprehensive</a:t>
            </a:r>
          </a:p>
          <a:p>
            <a:endParaRPr lang="en-US" dirty="0"/>
          </a:p>
          <a:p>
            <a:r>
              <a:rPr lang="en-US" dirty="0"/>
              <a:t>Especially when parent/subsidiary relationships are taken into account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4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89EFB-2091-B44C-9039-A3FFFA80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1608667"/>
            <a:ext cx="3951628" cy="4501127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</a:rPr>
              <a:t>Expectations of the International 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369A6-62A0-264B-95CF-2D992A57D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en-US" sz="2000" dirty="0"/>
              <a:t>Environment</a:t>
            </a:r>
          </a:p>
          <a:p>
            <a:endParaRPr lang="en-US" sz="2000" dirty="0"/>
          </a:p>
          <a:p>
            <a:r>
              <a:rPr lang="en-US" sz="2000" dirty="0"/>
              <a:t>Climate Change – Net Zero by 2050</a:t>
            </a:r>
          </a:p>
          <a:p>
            <a:r>
              <a:rPr lang="en-US" sz="2000" dirty="0"/>
              <a:t>Planetary Boundaries</a:t>
            </a:r>
          </a:p>
          <a:p>
            <a:r>
              <a:rPr lang="en-US" sz="2000" dirty="0"/>
              <a:t>Net zero harm related to biodiversity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BEC6F-591C-234C-9F3B-D2D18FCB3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r>
              <a:rPr lang="en-US" sz="2000" dirty="0"/>
              <a:t>Human Rights</a:t>
            </a:r>
          </a:p>
          <a:p>
            <a:endParaRPr lang="en-US" sz="2000" dirty="0"/>
          </a:p>
          <a:p>
            <a:r>
              <a:rPr lang="en-US" sz="2000" dirty="0"/>
              <a:t>Employment Rights</a:t>
            </a:r>
          </a:p>
          <a:p>
            <a:r>
              <a:rPr lang="en-US" sz="2000" dirty="0"/>
              <a:t>Modern Day Slavery</a:t>
            </a:r>
          </a:p>
          <a:p>
            <a:r>
              <a:rPr lang="en-US" sz="2000" dirty="0"/>
              <a:t>Health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118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C24E1-4A72-7C41-8059-306D494B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1502979"/>
            <a:ext cx="4036334" cy="40146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/>
              <a:t>Renewed Systems of International Governance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853FD-B53A-0F49-98C7-7DD917CF75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11" r="19390" b="1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4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42C1CF068FC54183936D8943A09470" ma:contentTypeVersion="13" ma:contentTypeDescription="Create a new document." ma:contentTypeScope="" ma:versionID="6439370267a4d8f6a0aaf3ee6617dfe6">
  <xsd:schema xmlns:xsd="http://www.w3.org/2001/XMLSchema" xmlns:xs="http://www.w3.org/2001/XMLSchema" xmlns:p="http://schemas.microsoft.com/office/2006/metadata/properties" xmlns:ns2="97b6a06b-7f19-4e1b-a7d1-45b0d7a26823" xmlns:ns3="5d89e2ee-03ca-44d5-b0fb-d4751b9251e8" targetNamespace="http://schemas.microsoft.com/office/2006/metadata/properties" ma:root="true" ma:fieldsID="6397edf39084750b2394f5240952b82e" ns2:_="" ns3:_="">
    <xsd:import namespace="97b6a06b-7f19-4e1b-a7d1-45b0d7a26823"/>
    <xsd:import namespace="5d89e2ee-03ca-44d5-b0fb-d4751b9251e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6a06b-7f19-4e1b-a7d1-45b0d7a268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9e2ee-03ca-44d5-b0fb-d4751b9251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3C61C2-4412-42E2-A692-AF4B7E53809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D218970-3E24-4C41-97E8-761CAA85BF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199DB5-20B1-4A7E-A681-742D9820FF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b6a06b-7f19-4e1b-a7d1-45b0d7a26823"/>
    <ds:schemaRef ds:uri="5d89e2ee-03ca-44d5-b0fb-d4751b9251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206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Arimo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Considering the Future of Insurance in ESG</vt:lpstr>
      <vt:lpstr>Considering Protection of the Environment and Human Rights </vt:lpstr>
      <vt:lpstr> Considering the Obligations of State Actors and Non-State Actors</vt:lpstr>
      <vt:lpstr>Liability of Companies</vt:lpstr>
      <vt:lpstr>Expectations of the International  Community</vt:lpstr>
      <vt:lpstr>Renewed Systems of International Governance</vt:lpstr>
      <vt:lpstr> Potential Movement to Higher Standards Internationally</vt:lpstr>
      <vt:lpstr>A Central Role for Insurance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Considering the Future of the Role of Insurance in ESG</dc:title>
  <dc:creator>Turner, Stephen J</dc:creator>
  <cp:lastModifiedBy>Sandra Foster</cp:lastModifiedBy>
  <cp:revision>2</cp:revision>
  <dcterms:created xsi:type="dcterms:W3CDTF">2021-12-01T19:19:33Z</dcterms:created>
  <dcterms:modified xsi:type="dcterms:W3CDTF">2021-12-10T19:03:26Z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0x0101008142C1CF068FC54183936D8943A09470</vt:lpwstr>
  </property>
</Properties>
</file>