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8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89" r:id="rId5"/>
  </p:sldMasterIdLst>
  <p:notesMasterIdLst>
    <p:notesMasterId r:id="rId18"/>
  </p:notesMasterIdLst>
  <p:sldIdLst>
    <p:sldId id="280" r:id="rId6"/>
    <p:sldId id="265" r:id="rId7"/>
    <p:sldId id="258" r:id="rId8"/>
    <p:sldId id="256" r:id="rId9"/>
    <p:sldId id="276" r:id="rId10"/>
    <p:sldId id="277" r:id="rId11"/>
    <p:sldId id="267" r:id="rId12"/>
    <p:sldId id="268" r:id="rId13"/>
    <p:sldId id="278" r:id="rId14"/>
    <p:sldId id="279" r:id="rId15"/>
    <p:sldId id="262" r:id="rId16"/>
    <p:sldId id="261" r:id="rId17"/>
  </p:sldIdLst>
  <p:sldSz cx="12192000" cy="6858000"/>
  <p:notesSz cx="7104063" cy="10234613"/>
  <p:defaultTextStyle>
    <a:defPPr lvl="0">
      <a:defRPr lang="es-PE"/>
    </a:defPPr>
    <a:lvl1pPr lvl="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lvl="5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lvl="6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lvl="7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lvl="8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3CEB1-71A9-4F82-B5D9-E86474925E07}" v="4" dt="2021-12-10T19:06:10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lIns="99059" tIns="99059" rIns="99059" bIns="99059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68554448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36426"/>
          </a:xfrm>
        </p:spPr>
        <p:txBody>
          <a:bodyPr anchor="b"/>
          <a:lstStyle>
            <a:lvl1pPr algn="ctr">
              <a:defRPr sz="6000" b="1">
                <a:latin typeface="+mj-lt"/>
              </a:defRPr>
            </a:lvl1pPr>
          </a:lstStyle>
          <a:p>
            <a:r>
              <a:rPr lang="es-ES" dirty="0"/>
              <a:t>Título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78688"/>
            <a:ext cx="9144000" cy="500624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888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0115422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7230405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6077689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1367603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2117562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5652170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887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00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169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95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7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40270639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24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04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831850" y="6457444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Formular" panose="02000000000000000000" pitchFamily="50" charset="0"/>
              </a:rPr>
              <a:t>Datos/Observaciones</a:t>
            </a:r>
          </a:p>
        </p:txBody>
      </p:sp>
    </p:spTree>
    <p:extLst>
      <p:ext uri="{BB962C8B-B14F-4D97-AF65-F5344CB8AC3E}">
        <p14:creationId xmlns:p14="http://schemas.microsoft.com/office/powerpoint/2010/main" val="22331702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831850" y="6382418"/>
            <a:ext cx="10515600" cy="27429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635367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5671368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7714373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7978968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2057714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400625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B476-64AF-442B-B647-1D469B51304D}" type="datetimeFigureOut">
              <a:rPr lang="es-PE" smtClean="0"/>
              <a:t>10/12/2021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88CB-ED8E-49B3-BD27-63CB9A3E8672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11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8" r:id="rId3"/>
    <p:sldLayoutId id="2147483666" r:id="rId4"/>
    <p:sldLayoutId id="2147483671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ormular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3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7732" y="1937630"/>
            <a:ext cx="1891877" cy="1891030"/>
          </a:xfrm>
          <a:custGeom>
            <a:avLst/>
            <a:gdLst/>
            <a:ahLst/>
            <a:cxnLst/>
            <a:rect l="l" t="t" r="r" b="b"/>
            <a:pathLst>
              <a:path w="2837815" h="2836545">
                <a:moveTo>
                  <a:pt x="2837611" y="0"/>
                </a:moveTo>
                <a:lnTo>
                  <a:pt x="0" y="0"/>
                </a:lnTo>
                <a:lnTo>
                  <a:pt x="0" y="116801"/>
                </a:lnTo>
                <a:lnTo>
                  <a:pt x="0" y="2836189"/>
                </a:lnTo>
                <a:lnTo>
                  <a:pt x="117017" y="2836189"/>
                </a:lnTo>
                <a:lnTo>
                  <a:pt x="117017" y="116801"/>
                </a:lnTo>
                <a:lnTo>
                  <a:pt x="2837611" y="116801"/>
                </a:lnTo>
                <a:lnTo>
                  <a:pt x="2837611" y="0"/>
                </a:lnTo>
                <a:close/>
              </a:path>
            </a:pathLst>
          </a:custGeom>
          <a:solidFill>
            <a:srgbClr val="FFFDFD"/>
          </a:solidFill>
        </p:spPr>
        <p:txBody>
          <a:bodyPr wrap="square" lIns="0" tIns="0" rIns="0" bIns="0" rtlCol="0"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73492" y="3652376"/>
            <a:ext cx="1891877" cy="1891030"/>
          </a:xfrm>
          <a:custGeom>
            <a:avLst/>
            <a:gdLst/>
            <a:ahLst/>
            <a:cxnLst/>
            <a:rect l="l" t="t" r="r" b="b"/>
            <a:pathLst>
              <a:path w="2837815" h="2836545">
                <a:moveTo>
                  <a:pt x="2837611" y="0"/>
                </a:moveTo>
                <a:lnTo>
                  <a:pt x="2720594" y="0"/>
                </a:lnTo>
                <a:lnTo>
                  <a:pt x="2720594" y="2719387"/>
                </a:lnTo>
                <a:lnTo>
                  <a:pt x="0" y="2719387"/>
                </a:lnTo>
                <a:lnTo>
                  <a:pt x="0" y="2836189"/>
                </a:lnTo>
                <a:lnTo>
                  <a:pt x="2837611" y="2836189"/>
                </a:lnTo>
                <a:lnTo>
                  <a:pt x="2837611" y="2719387"/>
                </a:lnTo>
                <a:lnTo>
                  <a:pt x="2837611" y="0"/>
                </a:lnTo>
                <a:close/>
              </a:path>
            </a:pathLst>
          </a:custGeom>
          <a:solidFill>
            <a:srgbClr val="FFFDFD"/>
          </a:solidFill>
        </p:spPr>
        <p:txBody>
          <a:bodyPr wrap="square" lIns="0" tIns="0" rIns="0" bIns="0" rtlCol="0"/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endParaRPr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3929" y="332931"/>
            <a:ext cx="2298699" cy="114934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743200" y="2377295"/>
            <a:ext cx="7057390" cy="2550160"/>
            <a:chOff x="3892295" y="3489959"/>
            <a:chExt cx="10586085" cy="38252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2295" y="3489959"/>
              <a:ext cx="10585703" cy="30510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3479" y="6190487"/>
              <a:ext cx="8299703" cy="11247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121CDDB-7B57-423E-A49D-ADF147580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  <a:p>
            <a:endParaRPr lang="es-PE" dirty="0"/>
          </a:p>
          <a:p>
            <a:r>
              <a:rPr lang="en-US" b="1" dirty="0">
                <a:solidFill>
                  <a:schemeClr val="tx1"/>
                </a:solidFill>
              </a:rPr>
              <a:t>			Risk of big data on insurance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BIAS MACHINE</a:t>
            </a:r>
          </a:p>
          <a:p>
            <a:pPr marL="342900" indent="-34290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Acts of discrimination in pricing</a:t>
            </a: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tx1"/>
              </a:solidFill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5597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32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20893" y="499395"/>
              <a:ext cx="3448049" cy="1724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1191" y="1341120"/>
              <a:ext cx="11469623" cy="77388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3C31BD-1CA9-433A-9255-63E2794C0D2A}"/>
              </a:ext>
            </a:extLst>
          </p:cNvPr>
          <p:cNvSpPr txBox="1"/>
          <p:nvPr/>
        </p:nvSpPr>
        <p:spPr>
          <a:xfrm>
            <a:off x="546100" y="1143001"/>
            <a:ext cx="11557000" cy="8824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334" b="1" dirty="0">
                <a:solidFill>
                  <a:srgbClr val="FFFFFF"/>
                </a:solidFill>
                <a:latin typeface="Arimo"/>
                <a:cs typeface="+mn-cs"/>
              </a:rPr>
              <a:t>INSURANCE AND HUMAN RIGHTS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1018F4-00B5-434E-90D4-37A5EE661D0B}"/>
              </a:ext>
            </a:extLst>
          </p:cNvPr>
          <p:cNvSpPr txBox="1"/>
          <p:nvPr/>
        </p:nvSpPr>
        <p:spPr>
          <a:xfrm>
            <a:off x="381000" y="2997200"/>
            <a:ext cx="46736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mo"/>
                <a:cs typeface="+mn-cs"/>
              </a:rPr>
              <a:t>1st session: Insurance and ESG Panelists:</a:t>
            </a:r>
            <a:endParaRPr lang="en-US" sz="1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20219-DBB2-425A-931F-466CD519FCFB}"/>
              </a:ext>
            </a:extLst>
          </p:cNvPr>
          <p:cNvSpPr txBox="1"/>
          <p:nvPr/>
        </p:nvSpPr>
        <p:spPr>
          <a:xfrm>
            <a:off x="6515100" y="2844800"/>
            <a:ext cx="4965700" cy="595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mo"/>
                <a:cs typeface="+mn-cs"/>
              </a:rPr>
              <a:t> 2nd </a:t>
            </a:r>
            <a:r>
              <a:rPr lang="en-US" sz="1867" b="1" dirty="0">
                <a:solidFill>
                  <a:srgbClr val="FFFFFF"/>
                </a:solidFill>
                <a:latin typeface="Arimo"/>
                <a:cs typeface="+mn-cs"/>
              </a:rPr>
              <a:t>session</a:t>
            </a:r>
            <a:r>
              <a:rPr lang="en-US" sz="1600" b="1" dirty="0">
                <a:solidFill>
                  <a:srgbClr val="FFFFFF"/>
                </a:solidFill>
                <a:latin typeface="Arimo"/>
                <a:cs typeface="+mn-cs"/>
              </a:rPr>
              <a:t>: Big Data and Discrimination in Insurance Panelists:</a:t>
            </a:r>
            <a:endParaRPr lang="en-GB" sz="1600">
              <a:solidFill>
                <a:prstClr val="black"/>
              </a:solidFill>
              <a:latin typeface="Arimo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22DA1B2-B762-4D62-9D7C-5DE92A3E4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9" t="-980" r="10820" b="378"/>
          <a:stretch/>
        </p:blipFill>
        <p:spPr>
          <a:xfrm>
            <a:off x="698500" y="3594338"/>
            <a:ext cx="1771931" cy="230119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4F30354-0973-4399-9DF6-88C105195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33" t="1103" r="25306" b="-10"/>
          <a:stretch/>
        </p:blipFill>
        <p:spPr>
          <a:xfrm>
            <a:off x="2628901" y="3607038"/>
            <a:ext cx="1652407" cy="2298685"/>
          </a:xfrm>
          <a:prstGeom prst="rect">
            <a:avLst/>
          </a:prstGeom>
        </p:spPr>
      </p:pic>
      <p:pic>
        <p:nvPicPr>
          <p:cNvPr id="9" name="Picture 9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AFFAA9FD-9FB8-4943-9EFE-4C9D5A96D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768" y="3591560"/>
            <a:ext cx="1528064" cy="2303780"/>
          </a:xfrm>
          <a:prstGeom prst="rect">
            <a:avLst/>
          </a:prstGeom>
        </p:spPr>
      </p:pic>
      <p:pic>
        <p:nvPicPr>
          <p:cNvPr id="10" name="Picture 10" descr="A picture containing person, person, indoor, posing&#10;&#10;Description automatically generated">
            <a:extLst>
              <a:ext uri="{FF2B5EF4-FFF2-40B4-BE49-F238E27FC236}">
                <a16:creationId xmlns:a16="http://schemas.microsoft.com/office/drawing/2014/main" id="{CB402CBB-7AD0-4EB1-95B6-576C12D89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858" y="3606801"/>
            <a:ext cx="1561385" cy="229869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9682D58-400C-4B5C-BB73-2DAA9972F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301" y="3597238"/>
            <a:ext cx="1803399" cy="231782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FB3825A-D4D6-4294-9131-8BBE3D8B7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5900" y="3596054"/>
            <a:ext cx="1524000" cy="22947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0FBA30-0F8F-4C03-B090-E7159427FED5}"/>
              </a:ext>
            </a:extLst>
          </p:cNvPr>
          <p:cNvSpPr txBox="1"/>
          <p:nvPr/>
        </p:nvSpPr>
        <p:spPr>
          <a:xfrm>
            <a:off x="10071100" y="5943600"/>
            <a:ext cx="1828800" cy="225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67" dirty="0">
                <a:solidFill>
                  <a:srgbClr val="FFFFFF"/>
                </a:solidFill>
                <a:latin typeface="Arimo"/>
                <a:cs typeface="+mn-cs"/>
              </a:rPr>
              <a:t>  BIRGIT KUSCHKE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0CFFB9-DEA3-41BF-B645-6F3234198E6C}"/>
              </a:ext>
            </a:extLst>
          </p:cNvPr>
          <p:cNvSpPr txBox="1"/>
          <p:nvPr/>
        </p:nvSpPr>
        <p:spPr>
          <a:xfrm>
            <a:off x="927100" y="6007100"/>
            <a:ext cx="1130300" cy="389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67" dirty="0">
                <a:solidFill>
                  <a:srgbClr val="FFFFFF"/>
                </a:solidFill>
                <a:latin typeface="Arimo"/>
                <a:cs typeface="+mn-cs"/>
              </a:rPr>
              <a:t>PROFESSOR CHRISTINA HO </a:t>
            </a:r>
            <a:endParaRPr lang="en-GB"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61858D-B8AB-448D-9C23-A469AE29AD46}"/>
              </a:ext>
            </a:extLst>
          </p:cNvPr>
          <p:cNvSpPr txBox="1"/>
          <p:nvPr/>
        </p:nvSpPr>
        <p:spPr>
          <a:xfrm>
            <a:off x="2832100" y="6007100"/>
            <a:ext cx="1828800" cy="225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67" dirty="0">
                <a:solidFill>
                  <a:srgbClr val="FFFFFF"/>
                </a:solidFill>
                <a:latin typeface="Arimo"/>
                <a:cs typeface="+mn-cs"/>
              </a:rPr>
              <a:t>STEPHEN TURNER </a:t>
            </a:r>
            <a:endParaRPr lang="en-US"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CF4116-619C-47C1-A4EB-89B917E846CA}"/>
              </a:ext>
            </a:extLst>
          </p:cNvPr>
          <p:cNvSpPr txBox="1"/>
          <p:nvPr/>
        </p:nvSpPr>
        <p:spPr>
          <a:xfrm>
            <a:off x="4660900" y="6007100"/>
            <a:ext cx="1257300" cy="389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67" dirty="0">
                <a:solidFill>
                  <a:srgbClr val="FFFFFF"/>
                </a:solidFill>
                <a:latin typeface="Arimo"/>
                <a:cs typeface="+mn-cs"/>
              </a:rPr>
              <a:t>MARGARIDA LIMA REGO</a:t>
            </a:r>
            <a:endParaRPr lang="en-US"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CEEC5-C962-4295-A089-A32AFF901F71}"/>
              </a:ext>
            </a:extLst>
          </p:cNvPr>
          <p:cNvSpPr txBox="1"/>
          <p:nvPr/>
        </p:nvSpPr>
        <p:spPr>
          <a:xfrm>
            <a:off x="6413500" y="6007100"/>
            <a:ext cx="1828800" cy="225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67" dirty="0">
                <a:solidFill>
                  <a:srgbClr val="FFFFFF"/>
                </a:solidFill>
                <a:latin typeface="Arimo"/>
                <a:cs typeface="+mn-cs"/>
              </a:rPr>
              <a:t> CARLOS ACOSTA OLIVO</a:t>
            </a:r>
            <a:endParaRPr lang="en-US"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67A5B1-16E5-4367-B6AD-CDD90A7CE7E2}"/>
              </a:ext>
            </a:extLst>
          </p:cNvPr>
          <p:cNvSpPr txBox="1"/>
          <p:nvPr/>
        </p:nvSpPr>
        <p:spPr>
          <a:xfrm>
            <a:off x="8509000" y="5943600"/>
            <a:ext cx="965200" cy="389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67" dirty="0">
                <a:solidFill>
                  <a:srgbClr val="FFFFFF"/>
                </a:solidFill>
                <a:latin typeface="Arimo"/>
                <a:cs typeface="+mn-cs"/>
              </a:rPr>
              <a:t>SAMANTHA HUNEBERG</a:t>
            </a:r>
            <a:endParaRPr lang="en-US" sz="1067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24" name="object 3">
            <a:extLst>
              <a:ext uri="{FF2B5EF4-FFF2-40B4-BE49-F238E27FC236}">
                <a16:creationId xmlns:a16="http://schemas.microsoft.com/office/drawing/2014/main" id="{EF1B8404-4C76-4FCA-90B4-4A4C9D42A18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28229" y="205932"/>
            <a:ext cx="1930399" cy="9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2192000" cy="6858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20893" y="499398"/>
              <a:ext cx="3448049" cy="17240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5031" y="2639567"/>
              <a:ext cx="10984991" cy="22981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5535" y="5462015"/>
              <a:ext cx="11820143" cy="23652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" y="789190"/>
            <a:ext cx="12009120" cy="1936426"/>
          </a:xfrm>
        </p:spPr>
        <p:txBody>
          <a:bodyPr>
            <a:normAutofit/>
          </a:bodyPr>
          <a:lstStyle/>
          <a:p>
            <a:r>
              <a:rPr lang="es-ES" sz="4500" dirty="0">
                <a:latin typeface="Garamond" panose="02020404030301010803" pitchFamily="18" charset="0"/>
              </a:rPr>
              <a:t>Big data, human </a:t>
            </a:r>
            <a:r>
              <a:rPr lang="es-ES" sz="4500" dirty="0" err="1">
                <a:latin typeface="Garamond" panose="02020404030301010803" pitchFamily="18" charset="0"/>
              </a:rPr>
              <a:t>right</a:t>
            </a:r>
            <a:r>
              <a:rPr lang="es-ES" sz="4500" dirty="0">
                <a:latin typeface="Garamond" panose="02020404030301010803" pitchFamily="18" charset="0"/>
              </a:rPr>
              <a:t> and </a:t>
            </a:r>
            <a:r>
              <a:rPr lang="es-ES" sz="4500" dirty="0" err="1">
                <a:latin typeface="Garamond" panose="02020404030301010803" pitchFamily="18" charset="0"/>
              </a:rPr>
              <a:t>insurance</a:t>
            </a:r>
            <a:r>
              <a:rPr lang="es-ES" sz="4500" dirty="0">
                <a:latin typeface="Garamond" panose="02020404030301010803" pitchFamily="18" charset="0"/>
              </a:rPr>
              <a:t> </a:t>
            </a:r>
            <a:endParaRPr lang="es-PE" sz="4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150" y="3443895"/>
            <a:ext cx="9420665" cy="1588825"/>
          </a:xfrm>
        </p:spPr>
        <p:txBody>
          <a:bodyPr>
            <a:normAutofit/>
          </a:bodyPr>
          <a:lstStyle/>
          <a:p>
            <a:pPr algn="r"/>
            <a:r>
              <a:rPr lang="es-PE" sz="3600" b="1" dirty="0">
                <a:latin typeface="Garamond" panose="02020404030301010803" pitchFamily="18" charset="0"/>
                <a:cs typeface="Aldhabi" panose="01000000000000000000" pitchFamily="2" charset="-78"/>
              </a:rPr>
              <a:t>Prof. Carlos Acosta Olivo</a:t>
            </a:r>
          </a:p>
          <a:p>
            <a:pPr algn="r"/>
            <a:r>
              <a:rPr lang="es-PE" b="1" dirty="0">
                <a:latin typeface="Garamond" panose="02020404030301010803" pitchFamily="18" charset="0"/>
                <a:cs typeface="Aldhabi" panose="01000000000000000000" pitchFamily="2" charset="-78"/>
              </a:rPr>
              <a:t>LL.M. Derecho Privado Europeo</a:t>
            </a:r>
          </a:p>
          <a:p>
            <a:r>
              <a:rPr lang="es-PE" dirty="0"/>
              <a:t>							caacos03@ucm.es</a:t>
            </a:r>
          </a:p>
        </p:txBody>
      </p:sp>
    </p:spTree>
    <p:extLst>
      <p:ext uri="{BB962C8B-B14F-4D97-AF65-F5344CB8AC3E}">
        <p14:creationId xmlns:p14="http://schemas.microsoft.com/office/powerpoint/2010/main" val="13046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4B5602F-9F39-40C5-B5F9-8B5B939CD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736625"/>
            <a:ext cx="10515600" cy="5620312"/>
          </a:xfrm>
        </p:spPr>
        <p:txBody>
          <a:bodyPr/>
          <a:lstStyle/>
          <a:p>
            <a:endParaRPr lang="pt-BR" dirty="0"/>
          </a:p>
          <a:p>
            <a:pPr algn="ctr"/>
            <a:endParaRPr lang="pt-BR" sz="3000" b="1" dirty="0">
              <a:solidFill>
                <a:schemeClr val="tx1"/>
              </a:solidFill>
            </a:endParaRPr>
          </a:p>
          <a:p>
            <a:pPr algn="ctr"/>
            <a:endParaRPr lang="pt-BR" sz="3000" b="1" dirty="0">
              <a:solidFill>
                <a:schemeClr val="tx1"/>
              </a:solidFill>
            </a:endParaRPr>
          </a:p>
          <a:p>
            <a:pPr algn="ctr"/>
            <a:endParaRPr lang="pt-BR" sz="3000" b="1" dirty="0">
              <a:solidFill>
                <a:schemeClr val="tx1"/>
              </a:solidFill>
            </a:endParaRPr>
          </a:p>
          <a:p>
            <a:pPr algn="ctr"/>
            <a:r>
              <a:rPr lang="en-US" sz="3000" b="1" dirty="0">
                <a:solidFill>
                  <a:schemeClr val="tx1"/>
                </a:solidFill>
              </a:rPr>
              <a:t>Why is big data a trending topic?</a:t>
            </a:r>
          </a:p>
          <a:p>
            <a:pPr algn="ctr"/>
            <a:endParaRPr lang="en-US" sz="3000" b="1" dirty="0">
              <a:solidFill>
                <a:schemeClr val="tx1"/>
              </a:solidFill>
            </a:endParaRPr>
          </a:p>
          <a:p>
            <a:pPr algn="ctr"/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0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965B465-D123-45B3-A655-7E8E363F6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9562" y="653130"/>
            <a:ext cx="10515600" cy="5620312"/>
          </a:xfrm>
        </p:spPr>
        <p:txBody>
          <a:bodyPr>
            <a:normAutofit/>
          </a:bodyPr>
          <a:lstStyle/>
          <a:p>
            <a:pPr algn="ctr"/>
            <a:endParaRPr lang="es-PE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endParaRPr lang="es-PE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4E49FA-2611-46FC-A633-45C4EE984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229" y="0"/>
            <a:ext cx="6858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4478D2E-59BB-4AC0-9466-9664DF6C8B0B}"/>
              </a:ext>
            </a:extLst>
          </p:cNvPr>
          <p:cNvSpPr txBox="1"/>
          <p:nvPr/>
        </p:nvSpPr>
        <p:spPr>
          <a:xfrm>
            <a:off x="-2015198" y="3429000"/>
            <a:ext cx="66012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b="1" dirty="0" err="1">
                <a:solidFill>
                  <a:schemeClr val="tx1"/>
                </a:solidFill>
              </a:rPr>
              <a:t>Every</a:t>
            </a:r>
            <a:r>
              <a:rPr lang="es-PE" b="1" dirty="0">
                <a:solidFill>
                  <a:schemeClr val="tx1"/>
                </a:solidFill>
              </a:rPr>
              <a:t> </a:t>
            </a:r>
            <a:r>
              <a:rPr lang="es-PE" b="1" dirty="0" err="1">
                <a:solidFill>
                  <a:schemeClr val="tx1"/>
                </a:solidFill>
              </a:rPr>
              <a:t>second</a:t>
            </a:r>
            <a:r>
              <a:rPr lang="es-PE" b="1" dirty="0">
                <a:solidFill>
                  <a:schemeClr val="tx1"/>
                </a:solidFill>
              </a:rPr>
              <a:t> </a:t>
            </a:r>
            <a:r>
              <a:rPr lang="es-PE" b="1" dirty="0" err="1">
                <a:solidFill>
                  <a:schemeClr val="tx1"/>
                </a:solidFill>
              </a:rPr>
              <a:t>counts</a:t>
            </a:r>
            <a:r>
              <a:rPr lang="es-PE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548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965B465-D123-45B3-A655-7E8E363F6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160" y="442522"/>
            <a:ext cx="10515600" cy="5620312"/>
          </a:xfrm>
        </p:spPr>
        <p:txBody>
          <a:bodyPr>
            <a:normAutofit/>
          </a:bodyPr>
          <a:lstStyle/>
          <a:p>
            <a:pPr algn="ctr"/>
            <a:endParaRPr lang="en-US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Technology as a data collection tool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lang="es-PE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A1B96B-E851-4121-A7DA-28CE95742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00" y="1667060"/>
            <a:ext cx="7344800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9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476B54F-9931-4BD7-8099-13042842C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97" y="0"/>
            <a:ext cx="12222666" cy="68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4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121CDDB-7B57-423E-A49D-ADF147580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  <a:p>
            <a:endParaRPr lang="es-PE" dirty="0"/>
          </a:p>
          <a:p>
            <a:r>
              <a:rPr lang="en-US" b="1" dirty="0">
                <a:solidFill>
                  <a:schemeClr val="tx1"/>
                </a:solidFill>
              </a:rPr>
              <a:t>			The impact of big data on insurance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Insurance rate or price. </a:t>
            </a:r>
          </a:p>
          <a:p>
            <a:pPr marL="342900" indent="-34290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Duties of information on the state of the risk - misrepresentation, aggravation of the risk</a:t>
            </a:r>
          </a:p>
          <a:p>
            <a:pPr marL="342900" indent="-342900"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Fraud against insurance companies</a:t>
            </a:r>
          </a:p>
          <a:p>
            <a:pPr marL="342900" indent="-342900">
              <a:buFontTx/>
              <a:buChar char="-"/>
            </a:pPr>
            <a:endParaRPr lang="en-US" b="1" dirty="0">
              <a:solidFill>
                <a:schemeClr val="tx1"/>
              </a:solidFill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4328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UT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UTP" id="{B15AEC6E-1DF5-42DC-9730-4871F2970D86}" vid="{E586E61E-4605-472F-A0D8-7889F694A4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42C1CF068FC54183936D8943A09470" ma:contentTypeVersion="13" ma:contentTypeDescription="Create a new document." ma:contentTypeScope="" ma:versionID="6439370267a4d8f6a0aaf3ee6617dfe6">
  <xsd:schema xmlns:xsd="http://www.w3.org/2001/XMLSchema" xmlns:xs="http://www.w3.org/2001/XMLSchema" xmlns:p="http://schemas.microsoft.com/office/2006/metadata/properties" xmlns:ns2="97b6a06b-7f19-4e1b-a7d1-45b0d7a26823" xmlns:ns3="5d89e2ee-03ca-44d5-b0fb-d4751b9251e8" targetNamespace="http://schemas.microsoft.com/office/2006/metadata/properties" ma:root="true" ma:fieldsID="6397edf39084750b2394f5240952b82e" ns2:_="" ns3:_="">
    <xsd:import namespace="97b6a06b-7f19-4e1b-a7d1-45b0d7a26823"/>
    <xsd:import namespace="5d89e2ee-03ca-44d5-b0fb-d4751b9251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6a06b-7f19-4e1b-a7d1-45b0d7a268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9e2ee-03ca-44d5-b0fb-d4751b925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7A3984-485A-4592-B70F-50BE15666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b6a06b-7f19-4e1b-a7d1-45b0d7a26823"/>
    <ds:schemaRef ds:uri="5d89e2ee-03ca-44d5-b0fb-d4751b925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093FEA-2410-4348-AFD3-1C53EC96FF0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6A266F-F668-4E36-AE8B-81373472A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40754</TotalTime>
  <Words>141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Arimo</vt:lpstr>
      <vt:lpstr>Calibri</vt:lpstr>
      <vt:lpstr>Formular</vt:lpstr>
      <vt:lpstr>Garamond</vt:lpstr>
      <vt:lpstr>TemaUTP</vt:lpstr>
      <vt:lpstr>Office Theme</vt:lpstr>
      <vt:lpstr>PowerPoint Presentation</vt:lpstr>
      <vt:lpstr>PowerPoint Presentation</vt:lpstr>
      <vt:lpstr>PowerPoint Presentation</vt:lpstr>
      <vt:lpstr>Big data, human right and insurance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1 - Sesión 1 Consideraciones generales sobre los actos y hechos jurídicos</dc:title>
  <dc:creator>César E. Moreno More</dc:creator>
  <cp:lastModifiedBy>Sandra Foster</cp:lastModifiedBy>
  <cp:revision>50</cp:revision>
  <cp:lastPrinted>2020-04-10T20:28:10Z</cp:lastPrinted>
  <dcterms:modified xsi:type="dcterms:W3CDTF">2021-12-10T19:06:14Z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0x0101008142C1CF068FC54183936D8943A09470</vt:lpwstr>
  </property>
</Properties>
</file>