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0333B-5898-4D45-8839-C2A80FA28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73365-3FC2-483B-B2AC-0571CD446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7CA6-622E-41FB-8E77-4F5485D4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66BA1-2B92-483E-93F3-4316D7F77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B2826-6D81-44D4-A292-FA744937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55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F2281-B8E3-4EC1-BD87-3DD2F91E8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746C1-D2D1-4322-B1EA-7448106F7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79596-6C26-4909-A581-AF233621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639F-AB20-4431-8C50-DA304309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920D7-2BE1-47B1-A6B8-41A0751B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15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66DFA-469B-43A2-84E0-56480D1129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E0032B-F251-477E-A351-080A255A1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6B77D-2F75-4951-BEAF-51E99A20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7FE6D-82D6-4451-89DD-FE601182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A71CA-BDB8-42A4-9407-E8A9E3B7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96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4A456-8E6F-4FF6-9651-4F9C37162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10A3A-CFEF-4AF2-8876-41D10BB89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F8A07-DBDC-4D67-9F22-70DA9327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32FE3-6B25-4141-9F3C-33FF2C94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5A18F-826D-4299-99F5-64F59873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02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4C1A1-AC7F-4B35-AFAF-6E6775557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A59D5-A6C1-4E60-9572-3112C6A44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DBD94-4B8E-4E18-8953-EAA17577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6F198-F399-439C-B285-9D686D50F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F9FD-D599-426B-97C2-759CDB49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8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949D2-15D4-4D0F-924D-19012EE57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C94F8-1E1D-492F-99BE-28340E4F2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5809F-64F0-470F-99AE-5BCAF4623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54E06-4AC3-4112-B1E1-E9770C8E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9E828-6E8F-401C-B0CA-F44AD4B26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90959-EA43-460D-8ACA-C2592468D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5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0D08-6156-4FAB-AAF7-B0D121C0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578AA-2957-4553-9870-F62300752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30ED4-BF1B-449A-A7EE-773186A01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5B378E-9279-455B-8AF8-6954D423C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9D6C31-286A-474A-B9B3-1B275C6BB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14123-3A6B-4DFA-84D6-8662BB0CB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DC73C-B5EA-4C7D-8DBB-1DA66D7F8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F0334-81C2-4AB3-B4F1-DA15CE81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3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01D44-0B3C-4E0D-AFB4-557222F45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0DE3F0-F667-4886-BB27-A90672589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DF6B3-92E5-4C95-8346-DCE417CD1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1A5CB-02A5-466F-BCDF-49594CFB8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34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59C004-7EDE-43F6-9C03-FC9994537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1C300-402A-4D87-B62E-5E703C1E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E2B3D-A8E9-4CA9-AE37-CEA20284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81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77278-D0E1-45C6-AC84-57D02C43F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8867-4758-41E7-A5F7-A02C77CE4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AFC01-CC31-44E6-8B00-A3F72867D0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1A360-548A-444F-A704-065326546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15271-130D-4250-A249-CAFCEA2F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1EBAA-7A37-4575-97B1-E246032B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73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65BE6-FFC8-4DD6-9B6F-0B68C475F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8291F0-E402-4E3C-A24B-4EFB12D73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CF0CF-3D6F-4DCC-93B4-152051AF4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3D3C6-828C-426C-8F0C-D058E78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D71B3-B604-4F5B-9E30-EE4F8324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1C6A9-A91D-4B80-889B-80C6BE62E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87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D3D534-51B5-4ABC-B145-44A3D0BFD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C92AD-AE38-4E0D-A24D-33D506E11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0DCD0-3DB1-490A-9679-57F3FE87D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ABD2-6738-48CF-8E6A-0EF2A30619A6}" type="datetimeFigureOut">
              <a:rPr lang="en-GB" smtClean="0"/>
              <a:t>21/11/2021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0ACD-CE29-49D1-B539-7EEF2D3AB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D01E3-59AF-4FD0-B56A-EF16CAD75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B8DB-4D6E-4102-8CF7-62D63B75D4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42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4EA5D-383D-4D48-BAD0-9803E22608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THE UTMOST GOOD FAITH MYTH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428816-B004-4A31-BA97-F44C0C6A26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Rob Merkin 23 November 2021</a:t>
            </a:r>
          </a:p>
          <a:p>
            <a:endParaRPr lang="en-GB" b="1" dirty="0"/>
          </a:p>
          <a:p>
            <a:r>
              <a:rPr lang="en-GB" sz="2800" b="1" dirty="0"/>
              <a:t>REINSURANCE WORKING PARTY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7371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8ED3-FC0C-4F9A-AE05-48CBCAE28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ORIGINS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A9951-1EB6-4797-81D0-30B75130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/>
              <a:t>Optima uberrima fidei </a:t>
            </a:r>
            <a:r>
              <a:rPr lang="en-GB" dirty="0"/>
              <a:t>first mentioned in </a:t>
            </a:r>
            <a:r>
              <a:rPr lang="en-GB" i="1" dirty="0">
                <a:effectLst/>
                <a:ea typeface="MS Mincho" panose="02020609040205080304" pitchFamily="49" charset="-128"/>
              </a:rPr>
              <a:t>Corbet v Cochran </a:t>
            </a:r>
            <a:r>
              <a:rPr lang="en-GB" dirty="0">
                <a:effectLst/>
                <a:ea typeface="MS Mincho" panose="02020609040205080304" pitchFamily="49" charset="-128"/>
              </a:rPr>
              <a:t>(1707) 4 Bro Sup 678 (disclosure)</a:t>
            </a:r>
          </a:p>
          <a:p>
            <a:r>
              <a:rPr lang="en-GB" dirty="0">
                <a:ea typeface="MS Mincho" panose="02020609040205080304" pitchFamily="49" charset="-128"/>
              </a:rPr>
              <a:t>Leading case of </a:t>
            </a:r>
            <a:r>
              <a:rPr lang="en-GB" i="1" dirty="0">
                <a:ea typeface="MS Mincho" panose="02020609040205080304" pitchFamily="49" charset="-128"/>
              </a:rPr>
              <a:t>Carter v Boehm </a:t>
            </a:r>
            <a:r>
              <a:rPr lang="en-GB" dirty="0">
                <a:ea typeface="MS Mincho" panose="02020609040205080304" pitchFamily="49" charset="-128"/>
              </a:rPr>
              <a:t>(1766) 3 Burr 1905 referred only to “good faith”: </a:t>
            </a:r>
            <a:r>
              <a:rPr lang="en-GB" dirty="0">
                <a:effectLst/>
                <a:ea typeface="MS Mincho" panose="02020609040205080304" pitchFamily="49" charset="-128"/>
              </a:rPr>
              <a:t> “Good faith forbids either party by concealing what he privately knows, to draw the other into a bargain, from his ignorance of that fact, and his believing the contrary”</a:t>
            </a:r>
          </a:p>
          <a:p>
            <a:r>
              <a:rPr lang="en-GB" dirty="0">
                <a:ea typeface="MS Mincho" panose="02020609040205080304" pitchFamily="49" charset="-128"/>
              </a:rPr>
              <a:t>First mention of utmost good faith was in </a:t>
            </a:r>
            <a:r>
              <a:rPr lang="en-GB" i="1" dirty="0">
                <a:ea typeface="MS Mincho" panose="02020609040205080304" pitchFamily="49" charset="-128"/>
              </a:rPr>
              <a:t>Wolff v Horncastle </a:t>
            </a:r>
            <a:r>
              <a:rPr lang="en-GB" kern="1800" dirty="0">
                <a:effectLst/>
                <a:ea typeface="Times New Roman" panose="02020603050405020304" pitchFamily="18" charset="0"/>
              </a:rPr>
              <a:t>(1798) 1 B &amp; P 316</a:t>
            </a:r>
            <a:r>
              <a:rPr lang="en-GB" kern="1800" dirty="0">
                <a:ea typeface="MS Mincho" panose="02020609040205080304" pitchFamily="49" charset="-128"/>
              </a:rPr>
              <a:t>, repeated in </a:t>
            </a:r>
            <a:r>
              <a:rPr lang="en-GB" i="1" kern="1800" dirty="0">
                <a:ea typeface="MS Mincho" panose="02020609040205080304" pitchFamily="49" charset="-128"/>
              </a:rPr>
              <a:t>Palmer v Pratt </a:t>
            </a:r>
            <a:r>
              <a:rPr lang="en-GB" kern="1800" dirty="0">
                <a:ea typeface="MS Mincho" panose="02020609040205080304" pitchFamily="49" charset="-128"/>
              </a:rPr>
              <a:t>(1824) 2 Bing 185 reliance on insurable interest defence</a:t>
            </a:r>
          </a:p>
          <a:p>
            <a:r>
              <a:rPr lang="en-GB" kern="1800" dirty="0">
                <a:ea typeface="MS Mincho" panose="02020609040205080304" pitchFamily="49" charset="-128"/>
              </a:rPr>
              <a:t>Various mentions of “perfect”, “absolute” in the 1860s, all to do with disclosure and misrepresentation.</a:t>
            </a:r>
          </a:p>
          <a:p>
            <a:r>
              <a:rPr lang="en-GB" kern="1800" dirty="0">
                <a:ea typeface="MS Mincho" panose="02020609040205080304" pitchFamily="49" charset="-128"/>
              </a:rPr>
              <a:t>Two non-marine references to utmost good faith in property fraudulent claims cases, but the courts were applying </a:t>
            </a:r>
            <a:r>
              <a:rPr lang="en-GB" kern="1800">
                <a:ea typeface="MS Mincho" panose="02020609040205080304" pitchFamily="49" charset="-128"/>
              </a:rPr>
              <a:t>express clauses</a:t>
            </a:r>
            <a:endParaRPr lang="en-GB" kern="1800" dirty="0"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GB" dirty="0">
              <a:effectLst/>
              <a:ea typeface="MS Mincho" panose="02020609040205080304" pitchFamily="49" charset="-128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83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C007D-767E-4FEC-9D22-FE83883B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D3A01-9116-49E6-B731-2DC67EEEC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Marine Insurance Act 1906, section 17 (replicated throughout the common law world other than NZ)</a:t>
            </a:r>
          </a:p>
          <a:p>
            <a:pPr lvl="1"/>
            <a:r>
              <a:rPr lang="en-GB" dirty="0">
                <a:effectLst/>
                <a:ea typeface="MS Mincho" panose="02020609040205080304" pitchFamily="49" charset="-128"/>
              </a:rPr>
              <a:t>A contract of marine insurance is a contract based upon the utmost good faith, and, if the utmost good faith be not observed by either party, the contract may be avoided by the other party.</a:t>
            </a:r>
          </a:p>
          <a:p>
            <a:r>
              <a:rPr lang="en-GB" dirty="0"/>
              <a:t>Appears under heading “disclosure and representations” and sections 18-20 are all about those matters</a:t>
            </a:r>
          </a:p>
          <a:p>
            <a:r>
              <a:rPr lang="en-GB" dirty="0"/>
              <a:t>No authority for any wider duty of utmost good faith in 1906</a:t>
            </a:r>
          </a:p>
          <a:p>
            <a:r>
              <a:rPr lang="en-GB" dirty="0"/>
              <a:t>Courts struggled to find post-contractual duties of utmost good faith in cases in 1980s and 1990s, but failed because the only remedy is avoidance</a:t>
            </a:r>
          </a:p>
          <a:p>
            <a:pPr marL="457200" lvl="1" indent="0">
              <a:buNone/>
            </a:pPr>
            <a:endParaRPr lang="en-GB" dirty="0">
              <a:effectLst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91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B63F-8C57-4333-8897-A66750A90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UTMOST GOOD FAITH AND REINSURANCE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432F2-1FC5-45B6-8C36-EEC006A9D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No reinsurance case (other than disclosure and representations) that has turned on utmost good faith. All cases decided on other grounds</a:t>
            </a:r>
          </a:p>
          <a:p>
            <a:r>
              <a:rPr lang="en-GB" i="1" dirty="0"/>
              <a:t>Gan Insurance v Tai Ping </a:t>
            </a:r>
            <a:r>
              <a:rPr lang="en-GB" dirty="0"/>
              <a:t>[2001] Lloyd’s Rep IR 229: duty on reinsurer to act “rationally” in exercise of discretion in accepting reinsured’s settlement</a:t>
            </a:r>
          </a:p>
          <a:p>
            <a:r>
              <a:rPr lang="en-GB" i="1" dirty="0"/>
              <a:t>Eagle Star v </a:t>
            </a:r>
            <a:r>
              <a:rPr lang="en-GB" i="1" dirty="0" err="1"/>
              <a:t>Cresswell</a:t>
            </a:r>
            <a:r>
              <a:rPr lang="en-GB" i="1" dirty="0"/>
              <a:t> </a:t>
            </a:r>
            <a:r>
              <a:rPr lang="en-GB" dirty="0"/>
              <a:t>[2004] EWCA Civ 602: duty on reinsurer to act rationally in deciding whether to take over control of defence</a:t>
            </a:r>
          </a:p>
          <a:p>
            <a:r>
              <a:rPr lang="en-GB" i="1" dirty="0"/>
              <a:t>Equitas v MMI </a:t>
            </a:r>
            <a:r>
              <a:rPr lang="en-GB" dirty="0"/>
              <a:t>[2019] EWCA Civ 718: implied duty on reinsured not to “spike” claims</a:t>
            </a:r>
          </a:p>
          <a:p>
            <a:r>
              <a:rPr lang="en-GB" dirty="0"/>
              <a:t>Discretion dealt with by </a:t>
            </a:r>
            <a:r>
              <a:rPr lang="en-GB" i="1" dirty="0"/>
              <a:t>Braganza </a:t>
            </a:r>
            <a:r>
              <a:rPr lang="en-GB" dirty="0"/>
              <a:t>principle; implication of terms a principle of law. No duty of utmost good faith in the general law (</a:t>
            </a:r>
            <a:r>
              <a:rPr lang="en-GB" i="1" dirty="0"/>
              <a:t>Pakistan Airline v Times Travel </a:t>
            </a:r>
            <a:r>
              <a:rPr lang="en-GB" dirty="0"/>
              <a:t>[2021] UKSC 40) but is there any difference?</a:t>
            </a:r>
          </a:p>
          <a:p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88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473C7-069F-44C0-806B-40A389124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EFFECT OF INSURANCE ACT 2015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E6447-4939-47D7-A4D9-1032DCBFA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ea typeface="MS Mincho" panose="02020609040205080304" pitchFamily="49" charset="-128"/>
              </a:rPr>
              <a:t>Section 17 amended by 2015 Act</a:t>
            </a:r>
          </a:p>
          <a:p>
            <a:pPr lvl="1"/>
            <a:r>
              <a:rPr lang="en-GB" dirty="0">
                <a:effectLst/>
                <a:ea typeface="MS Mincho" panose="02020609040205080304" pitchFamily="49" charset="-128"/>
              </a:rPr>
              <a:t>A contract of marine insurance is a contract based upon the utmost good faith</a:t>
            </a:r>
            <a:r>
              <a:rPr lang="en-GB" strike="dblStrike" dirty="0">
                <a:effectLst/>
                <a:ea typeface="MS Mincho" panose="02020609040205080304" pitchFamily="49" charset="-128"/>
              </a:rPr>
              <a:t>, and, if the utmost good faith be not observed by either party, the contract may be avoided by the other party.</a:t>
            </a:r>
            <a:endParaRPr lang="en-GB" strike="dblStrike" dirty="0">
              <a:ea typeface="MS Mincho" panose="02020609040205080304" pitchFamily="49" charset="-128"/>
            </a:endParaRPr>
          </a:p>
          <a:p>
            <a:r>
              <a:rPr lang="en-GB" dirty="0">
                <a:ea typeface="MS Mincho" panose="02020609040205080304" pitchFamily="49" charset="-128"/>
              </a:rPr>
              <a:t>Utmost good faith no longer used for disclosure and representations, now the “duty of fair presentation” in reinsurance</a:t>
            </a:r>
          </a:p>
          <a:p>
            <a:r>
              <a:rPr lang="en-GB" dirty="0">
                <a:ea typeface="MS Mincho" panose="02020609040205080304" pitchFamily="49" charset="-128"/>
              </a:rPr>
              <a:t>Avoidance remedy has gone, so does section 17 have new life?</a:t>
            </a:r>
          </a:p>
          <a:p>
            <a:r>
              <a:rPr lang="en-GB" dirty="0">
                <a:ea typeface="MS Mincho" panose="02020609040205080304" pitchFamily="49" charset="-128"/>
              </a:rPr>
              <a:t>Interpretative provision, but how does that differ from the general law on construction?</a:t>
            </a:r>
          </a:p>
          <a:p>
            <a:r>
              <a:rPr lang="en-GB" dirty="0">
                <a:ea typeface="MS Mincho" panose="02020609040205080304" pitchFamily="49" charset="-128"/>
              </a:rPr>
              <a:t>Not an implied term but could it be used to imply terms? See approach in NZ: </a:t>
            </a:r>
            <a:r>
              <a:rPr lang="en-GB" i="1" dirty="0">
                <a:ea typeface="MS Mincho" panose="02020609040205080304" pitchFamily="49" charset="-128"/>
              </a:rPr>
              <a:t>Southern Response v </a:t>
            </a:r>
            <a:r>
              <a:rPr lang="en-GB" i="1" dirty="0" err="1">
                <a:ea typeface="MS Mincho" panose="02020609040205080304" pitchFamily="49" charset="-128"/>
              </a:rPr>
              <a:t>Dodds</a:t>
            </a:r>
            <a:r>
              <a:rPr lang="en-GB" i="1" dirty="0">
                <a:ea typeface="MS Mincho" panose="02020609040205080304" pitchFamily="49" charset="-128"/>
              </a:rPr>
              <a:t> </a:t>
            </a:r>
            <a:r>
              <a:rPr lang="en-GB" dirty="0">
                <a:ea typeface="MS Mincho" panose="02020609040205080304" pitchFamily="49" charset="-128"/>
              </a:rPr>
              <a:t>[2020] NZCA 395</a:t>
            </a:r>
          </a:p>
          <a:p>
            <a:r>
              <a:rPr lang="en-GB" dirty="0">
                <a:ea typeface="MS Mincho" panose="02020609040205080304" pitchFamily="49" charset="-128"/>
              </a:rPr>
              <a:t> Real risk of rewriting contracts</a:t>
            </a:r>
            <a:endParaRPr lang="en-GB" dirty="0">
              <a:effectLst/>
              <a:ea typeface="MS Mincho" panose="02020609040205080304" pitchFamily="49" charset="-128"/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77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21035-A13E-4CA7-9B19-50DD7B90D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LESSONS FROM THE AUSTRALIAN </a:t>
            </a:r>
            <a:br>
              <a:rPr lang="en-GB" b="1" dirty="0"/>
            </a:br>
            <a:r>
              <a:rPr lang="en-GB" b="1" dirty="0"/>
              <a:t>IMPLIED TERM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47D90-3116-48F9-A4B2-EFA0C5DB5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Insurance Contract Act 1984 does not apply to reinsurance but sets out principles governing other insurance contracts: </a:t>
            </a:r>
          </a:p>
          <a:p>
            <a:pPr lvl="1"/>
            <a:r>
              <a:rPr lang="en-GB" dirty="0"/>
              <a:t>section 13(1) – implied term of utmost good faith</a:t>
            </a:r>
          </a:p>
          <a:p>
            <a:pPr lvl="1"/>
            <a:r>
              <a:rPr lang="en-GB" dirty="0"/>
              <a:t>section 14(1) – reliance on contract term without utmost good faith (one use, heavily criticised for rewriting)</a:t>
            </a:r>
          </a:p>
          <a:p>
            <a:r>
              <a:rPr lang="en-GB" dirty="0"/>
              <a:t>Do these sections have any substantive effect? Cases show they are all about process and do not alter or add to rights</a:t>
            </a:r>
          </a:p>
          <a:p>
            <a:r>
              <a:rPr lang="en-GB" i="1" dirty="0"/>
              <a:t>Diamond World v Catlin </a:t>
            </a:r>
            <a:r>
              <a:rPr lang="en-GB" dirty="0"/>
              <a:t>[2021] NSWSC 1431: insurers in breach of duty by demanding records known not to exist; assured in breach of duty by having shop cleaned before inspection. BUT no effect on outcome: insurers liable for claim; assured unable to claim for loss that could not be proved</a:t>
            </a: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18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689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UTMOST GOOD FAITH MYTH</vt:lpstr>
      <vt:lpstr>ORIGINS</vt:lpstr>
      <vt:lpstr>CODIFICATION</vt:lpstr>
      <vt:lpstr>UTMOST GOOD FAITH AND REINSURANCE</vt:lpstr>
      <vt:lpstr>EFFECT OF INSURANCE ACT 2015</vt:lpstr>
      <vt:lpstr>LESSONS FROM THE AUSTRALIAN  IMPLIED TERM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UTMOST GOOD FAITH MYTH</dc:title>
  <dc:creator>Robert Merkin</dc:creator>
  <cp:lastModifiedBy>Robert Merkin</cp:lastModifiedBy>
  <cp:revision>3</cp:revision>
  <dcterms:created xsi:type="dcterms:W3CDTF">2021-11-21T07:15:23Z</dcterms:created>
  <dcterms:modified xsi:type="dcterms:W3CDTF">2021-11-21T10:28:06Z</dcterms:modified>
</cp:coreProperties>
</file>