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jpg" ContentType="image/jpg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3" r:id="rId3"/>
    <p:sldId id="264" r:id="rId4"/>
    <p:sldId id="267" r:id="rId5"/>
    <p:sldId id="265" r:id="rId6"/>
    <p:sldId id="268" r:id="rId7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14" y="1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CC41B-E240-45DA-A0EB-380AADFEF919}" type="datetimeFigureOut">
              <a:rPr lang="it-IT" smtClean="0"/>
              <a:t>03/11/2021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B1E06-F27D-42A5-BFC6-79303B68E6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8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1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1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1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alphaModFix amt="30000"/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883664" y="358140"/>
            <a:ext cx="2843784" cy="838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919477" y="406145"/>
            <a:ext cx="8209280" cy="0"/>
          </a:xfrm>
          <a:custGeom>
            <a:avLst/>
            <a:gdLst/>
            <a:ahLst/>
            <a:cxnLst/>
            <a:rect l="l" t="t" r="r" b="b"/>
            <a:pathLst>
              <a:path w="8209280">
                <a:moveTo>
                  <a:pt x="0" y="0"/>
                </a:moveTo>
                <a:lnTo>
                  <a:pt x="82088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919477" y="1126997"/>
            <a:ext cx="8209280" cy="0"/>
          </a:xfrm>
          <a:custGeom>
            <a:avLst/>
            <a:gdLst/>
            <a:ahLst/>
            <a:cxnLst/>
            <a:rect l="l" t="t" r="r" b="b"/>
            <a:pathLst>
              <a:path w="8209280">
                <a:moveTo>
                  <a:pt x="0" y="0"/>
                </a:moveTo>
                <a:lnTo>
                  <a:pt x="82088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77541" y="587502"/>
            <a:ext cx="6836917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1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60042" y="1297685"/>
            <a:ext cx="8471915" cy="407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04239" y="6431536"/>
            <a:ext cx="150494" cy="225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 flipV="1">
            <a:off x="685800" y="984216"/>
            <a:ext cx="10668000" cy="49146"/>
          </a:xfrm>
          <a:custGeom>
            <a:avLst/>
            <a:gdLst/>
            <a:ahLst/>
            <a:cxnLst/>
            <a:rect l="l" t="t" r="r" b="b"/>
            <a:pathLst>
              <a:path w="8209280">
                <a:moveTo>
                  <a:pt x="0" y="0"/>
                </a:moveTo>
                <a:lnTo>
                  <a:pt x="82088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36513" y="489166"/>
            <a:ext cx="483590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pc="-5" smtClean="0"/>
              <a:t>New Challenges for Market Supervisors </a:t>
            </a:r>
            <a:endParaRPr dirty="0"/>
          </a:p>
        </p:txBody>
      </p:sp>
      <p:sp>
        <p:nvSpPr>
          <p:cNvPr id="39" name="object 4"/>
          <p:cNvSpPr/>
          <p:nvPr/>
        </p:nvSpPr>
        <p:spPr>
          <a:xfrm flipV="1">
            <a:off x="685800" y="195028"/>
            <a:ext cx="10668000" cy="49146"/>
          </a:xfrm>
          <a:custGeom>
            <a:avLst/>
            <a:gdLst/>
            <a:ahLst/>
            <a:cxnLst/>
            <a:rect l="l" t="t" r="r" b="b"/>
            <a:pathLst>
              <a:path w="8209280">
                <a:moveTo>
                  <a:pt x="0" y="0"/>
                </a:moveTo>
                <a:lnTo>
                  <a:pt x="82088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Rettangolo 18"/>
          <p:cNvSpPr/>
          <p:nvPr/>
        </p:nvSpPr>
        <p:spPr>
          <a:xfrm>
            <a:off x="5971562" y="1614924"/>
            <a:ext cx="4044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cap="small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 BEYOND INSURANCE</a:t>
            </a:r>
            <a:endParaRPr lang="it-IT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5919417" y="2551794"/>
            <a:ext cx="53451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The Alternative Risk Transfer mechanisms</a:t>
            </a:r>
            <a:endParaRPr lang="it-IT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6036513" y="3502688"/>
            <a:ext cx="37589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20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Stefano De Polis </a:t>
            </a:r>
          </a:p>
          <a:p>
            <a:pPr>
              <a:spcAft>
                <a:spcPts val="1200"/>
              </a:spcAft>
            </a:pPr>
            <a:r>
              <a:rPr lang="it-IT" sz="20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IVASS </a:t>
            </a:r>
          </a:p>
          <a:p>
            <a:r>
              <a:rPr lang="it-IT" sz="20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Secretary</a:t>
            </a:r>
            <a:r>
              <a:rPr lang="it-IT" sz="20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General </a:t>
            </a:r>
          </a:p>
        </p:txBody>
      </p:sp>
      <p:sp>
        <p:nvSpPr>
          <p:cNvPr id="46" name="object 4"/>
          <p:cNvSpPr/>
          <p:nvPr/>
        </p:nvSpPr>
        <p:spPr>
          <a:xfrm flipV="1">
            <a:off x="655320" y="6082493"/>
            <a:ext cx="10668000" cy="49146"/>
          </a:xfrm>
          <a:custGeom>
            <a:avLst/>
            <a:gdLst/>
            <a:ahLst/>
            <a:cxnLst/>
            <a:rect l="l" t="t" r="r" b="b"/>
            <a:pathLst>
              <a:path w="8209280">
                <a:moveTo>
                  <a:pt x="0" y="0"/>
                </a:moveTo>
                <a:lnTo>
                  <a:pt x="82088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Rettangolo 2"/>
          <p:cNvSpPr/>
          <p:nvPr/>
        </p:nvSpPr>
        <p:spPr>
          <a:xfrm>
            <a:off x="6036513" y="5350065"/>
            <a:ext cx="3236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Florence</a:t>
            </a:r>
            <a:r>
              <a:rPr lang="it-IT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it-IT" b="1" i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November</a:t>
            </a:r>
            <a:r>
              <a:rPr lang="it-IT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5, 2021</a:t>
            </a:r>
            <a:endParaRPr lang="it-IT" b="1" i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1614924"/>
            <a:ext cx="5019067" cy="4021820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3105"/>
            <a:ext cx="2996190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 flipV="1">
            <a:off x="685800" y="984216"/>
            <a:ext cx="10668000" cy="49146"/>
          </a:xfrm>
          <a:custGeom>
            <a:avLst/>
            <a:gdLst/>
            <a:ahLst/>
            <a:cxnLst/>
            <a:rect l="l" t="t" r="r" b="b"/>
            <a:pathLst>
              <a:path w="8209280">
                <a:moveTo>
                  <a:pt x="0" y="0"/>
                </a:moveTo>
                <a:lnTo>
                  <a:pt x="82088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36513" y="489166"/>
            <a:ext cx="483590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pc="-5" dirty="0" smtClean="0"/>
              <a:t>New </a:t>
            </a:r>
            <a:r>
              <a:rPr lang="it-IT" spc="-5" dirty="0" err="1" smtClean="0"/>
              <a:t>Challenges</a:t>
            </a:r>
            <a:r>
              <a:rPr lang="it-IT" spc="-5" dirty="0" smtClean="0"/>
              <a:t> for Market </a:t>
            </a:r>
            <a:r>
              <a:rPr lang="it-IT" spc="-5" dirty="0" err="1" smtClean="0"/>
              <a:t>Supervisors</a:t>
            </a:r>
            <a:r>
              <a:rPr lang="it-IT" spc="-5" dirty="0" smtClean="0"/>
              <a:t> </a:t>
            </a:r>
            <a:endParaRPr dirty="0"/>
          </a:p>
        </p:txBody>
      </p:sp>
      <p:sp>
        <p:nvSpPr>
          <p:cNvPr id="38" name="object 38"/>
          <p:cNvSpPr txBox="1">
            <a:spLocks noGrp="1"/>
          </p:cNvSpPr>
          <p:nvPr>
            <p:ph type="sldNum" sz="quarter" idx="7"/>
          </p:nvPr>
        </p:nvSpPr>
        <p:spPr>
          <a:xfrm flipH="1">
            <a:off x="11201398" y="6400801"/>
            <a:ext cx="152401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algn="r">
              <a:lnSpc>
                <a:spcPts val="1655"/>
              </a:lnSpc>
            </a:pPr>
            <a:fld id="{81D60167-4931-47E6-BA6A-407CBD079E47}" type="slidenum">
              <a:rPr dirty="0"/>
              <a:pPr marL="25400" algn="r">
                <a:lnSpc>
                  <a:spcPts val="1655"/>
                </a:lnSpc>
              </a:pPr>
              <a:t>2</a:t>
            </a:fld>
            <a:endParaRPr dirty="0"/>
          </a:p>
        </p:txBody>
      </p:sp>
      <p:sp>
        <p:nvSpPr>
          <p:cNvPr id="39" name="object 4"/>
          <p:cNvSpPr/>
          <p:nvPr/>
        </p:nvSpPr>
        <p:spPr>
          <a:xfrm flipV="1">
            <a:off x="685800" y="195028"/>
            <a:ext cx="10668000" cy="49146"/>
          </a:xfrm>
          <a:custGeom>
            <a:avLst/>
            <a:gdLst/>
            <a:ahLst/>
            <a:cxnLst/>
            <a:rect l="l" t="t" r="r" b="b"/>
            <a:pathLst>
              <a:path w="8209280">
                <a:moveTo>
                  <a:pt x="0" y="0"/>
                </a:moveTo>
                <a:lnTo>
                  <a:pt x="82088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"/>
          <p:cNvSpPr/>
          <p:nvPr/>
        </p:nvSpPr>
        <p:spPr>
          <a:xfrm flipV="1">
            <a:off x="655320" y="6082493"/>
            <a:ext cx="10668000" cy="49146"/>
          </a:xfrm>
          <a:custGeom>
            <a:avLst/>
            <a:gdLst/>
            <a:ahLst/>
            <a:cxnLst/>
            <a:rect l="l" t="t" r="r" b="b"/>
            <a:pathLst>
              <a:path w="8209280">
                <a:moveTo>
                  <a:pt x="0" y="0"/>
                </a:moveTo>
                <a:lnTo>
                  <a:pt x="82088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ttangolo 11"/>
          <p:cNvSpPr/>
          <p:nvPr/>
        </p:nvSpPr>
        <p:spPr>
          <a:xfrm>
            <a:off x="714103" y="1723097"/>
            <a:ext cx="1045609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Alternative risk transfer mechanisms. Possible common elements: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tailor made for specific needs of the risk taker;</a:t>
            </a:r>
            <a:endParaRPr lang="it-IT" sz="2200" dirty="0" smtClean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multidimensional coverage: multiannual and/or multi-risk;</a:t>
            </a:r>
            <a:endParaRPr lang="it-IT" sz="2200" dirty="0" smtClean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replace pure risk transfer with risk financing;</a:t>
            </a:r>
            <a:endParaRPr lang="it-IT" sz="2200" dirty="0" smtClean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 it possible to underwrite risk by parties other than (re)insurers;</a:t>
            </a:r>
            <a:endParaRPr lang="it-IT" sz="2200" dirty="0" smtClean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incorporate financial instruments such as derivatives.</a:t>
            </a:r>
            <a:endParaRPr lang="it-IT" sz="2200" dirty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4"/>
          <p:cNvSpPr/>
          <p:nvPr/>
        </p:nvSpPr>
        <p:spPr>
          <a:xfrm flipV="1">
            <a:off x="685800" y="986806"/>
            <a:ext cx="10668000" cy="49146"/>
          </a:xfrm>
          <a:custGeom>
            <a:avLst/>
            <a:gdLst/>
            <a:ahLst/>
            <a:cxnLst/>
            <a:rect l="l" t="t" r="r" b="b"/>
            <a:pathLst>
              <a:path w="8209280">
                <a:moveTo>
                  <a:pt x="0" y="0"/>
                </a:moveTo>
                <a:lnTo>
                  <a:pt x="82088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3105"/>
            <a:ext cx="2996190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 flipV="1">
            <a:off x="685800" y="984216"/>
            <a:ext cx="10668000" cy="49146"/>
          </a:xfrm>
          <a:custGeom>
            <a:avLst/>
            <a:gdLst/>
            <a:ahLst/>
            <a:cxnLst/>
            <a:rect l="l" t="t" r="r" b="b"/>
            <a:pathLst>
              <a:path w="8209280">
                <a:moveTo>
                  <a:pt x="0" y="0"/>
                </a:moveTo>
                <a:lnTo>
                  <a:pt x="82088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36513" y="489166"/>
            <a:ext cx="483590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pc="-5" dirty="0" smtClean="0"/>
              <a:t>New </a:t>
            </a:r>
            <a:r>
              <a:rPr lang="it-IT" spc="-5" dirty="0" err="1" smtClean="0"/>
              <a:t>Challenges</a:t>
            </a:r>
            <a:r>
              <a:rPr lang="it-IT" spc="-5" dirty="0" smtClean="0"/>
              <a:t> for Market </a:t>
            </a:r>
            <a:r>
              <a:rPr lang="it-IT" spc="-5" dirty="0" err="1" smtClean="0"/>
              <a:t>Supervisors</a:t>
            </a:r>
            <a:r>
              <a:rPr lang="it-IT" spc="-5" dirty="0" smtClean="0"/>
              <a:t> </a:t>
            </a:r>
            <a:endParaRPr dirty="0"/>
          </a:p>
        </p:txBody>
      </p:sp>
      <p:sp>
        <p:nvSpPr>
          <p:cNvPr id="38" name="object 38"/>
          <p:cNvSpPr txBox="1">
            <a:spLocks noGrp="1"/>
          </p:cNvSpPr>
          <p:nvPr>
            <p:ph type="sldNum" sz="quarter" idx="7"/>
          </p:nvPr>
        </p:nvSpPr>
        <p:spPr>
          <a:xfrm flipH="1">
            <a:off x="11201398" y="6400801"/>
            <a:ext cx="152401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algn="r">
              <a:lnSpc>
                <a:spcPts val="1655"/>
              </a:lnSpc>
            </a:pPr>
            <a:fld id="{81D60167-4931-47E6-BA6A-407CBD079E47}" type="slidenum">
              <a:rPr dirty="0"/>
              <a:pPr marL="25400" algn="r">
                <a:lnSpc>
                  <a:spcPts val="1655"/>
                </a:lnSpc>
              </a:pPr>
              <a:t>3</a:t>
            </a:fld>
            <a:endParaRPr dirty="0"/>
          </a:p>
        </p:txBody>
      </p:sp>
      <p:sp>
        <p:nvSpPr>
          <p:cNvPr id="39" name="object 4"/>
          <p:cNvSpPr/>
          <p:nvPr/>
        </p:nvSpPr>
        <p:spPr>
          <a:xfrm flipV="1">
            <a:off x="685800" y="195028"/>
            <a:ext cx="10668000" cy="49146"/>
          </a:xfrm>
          <a:custGeom>
            <a:avLst/>
            <a:gdLst/>
            <a:ahLst/>
            <a:cxnLst/>
            <a:rect l="l" t="t" r="r" b="b"/>
            <a:pathLst>
              <a:path w="8209280">
                <a:moveTo>
                  <a:pt x="0" y="0"/>
                </a:moveTo>
                <a:lnTo>
                  <a:pt x="82088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"/>
          <p:cNvSpPr/>
          <p:nvPr/>
        </p:nvSpPr>
        <p:spPr>
          <a:xfrm flipV="1">
            <a:off x="655320" y="6082493"/>
            <a:ext cx="10668000" cy="49146"/>
          </a:xfrm>
          <a:custGeom>
            <a:avLst/>
            <a:gdLst/>
            <a:ahLst/>
            <a:cxnLst/>
            <a:rect l="l" t="t" r="r" b="b"/>
            <a:pathLst>
              <a:path w="8209280">
                <a:moveTo>
                  <a:pt x="0" y="0"/>
                </a:moveTo>
                <a:lnTo>
                  <a:pt x="82088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ettangolo 8"/>
          <p:cNvSpPr/>
          <p:nvPr/>
        </p:nvSpPr>
        <p:spPr>
          <a:xfrm>
            <a:off x="685800" y="2161126"/>
            <a:ext cx="9677379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ART </a:t>
            </a: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is </a:t>
            </a: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always: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</a:t>
            </a: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alternative </a:t>
            </a: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counterpart (i.e. self-insurance; reinsurance poll)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</a:t>
            </a:r>
            <a:endParaRPr lang="en-GB" sz="2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</a:t>
            </a: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alternative </a:t>
            </a: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 (i.e. insurance linked security; finite reinsurance)</a:t>
            </a:r>
            <a:endParaRPr lang="it-IT" sz="2200" dirty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3105"/>
            <a:ext cx="2996190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98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30001" y="500527"/>
            <a:ext cx="6836917" cy="307777"/>
          </a:xfrm>
        </p:spPr>
        <p:txBody>
          <a:bodyPr anchor="ctr"/>
          <a:lstStyle/>
          <a:p>
            <a:pPr algn="ctr"/>
            <a:r>
              <a:rPr lang="it-IT" spc="-5" dirty="0"/>
              <a:t>New </a:t>
            </a:r>
            <a:r>
              <a:rPr lang="it-IT" spc="-5" dirty="0" err="1"/>
              <a:t>Challenges</a:t>
            </a:r>
            <a:r>
              <a:rPr lang="it-IT" spc="-5" dirty="0"/>
              <a:t> for Market </a:t>
            </a:r>
            <a:r>
              <a:rPr lang="it-IT" spc="-5" dirty="0" err="1"/>
              <a:t>Supervisors</a:t>
            </a:r>
            <a:r>
              <a:rPr lang="it-IT" spc="-5" dirty="0"/>
              <a:t> </a:t>
            </a:r>
            <a:endParaRPr lang="it-IT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sz="half" idx="3"/>
          </p:nvPr>
        </p:nvPicPr>
        <p:blipFill>
          <a:blip r:embed="rId2"/>
          <a:stretch>
            <a:fillRect/>
          </a:stretch>
        </p:blipFill>
        <p:spPr>
          <a:xfrm>
            <a:off x="6492081" y="2099276"/>
            <a:ext cx="5303837" cy="3483203"/>
          </a:xfrm>
          <a:prstGeom prst="rect">
            <a:avLst/>
          </a:prstGeom>
          <a:ln w="38100" cap="sq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egnaposto contenuto 4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" y="2107132"/>
            <a:ext cx="5303838" cy="3483360"/>
          </a:xfrm>
          <a:prstGeom prst="rect">
            <a:avLst/>
          </a:prstGeom>
          <a:ln w="38100" cap="sq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ttangolo 5"/>
          <p:cNvSpPr/>
          <p:nvPr/>
        </p:nvSpPr>
        <p:spPr>
          <a:xfrm>
            <a:off x="304800" y="1117853"/>
            <a:ext cx="5181600" cy="886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Medical liability insurance for public healthcare facilities: premiums collected and number of insured facilities </a:t>
            </a:r>
            <a:endParaRPr lang="en-GB" sz="1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2010-2020)</a:t>
            </a:r>
            <a:endParaRPr lang="it-IT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248400" y="1120210"/>
            <a:ext cx="5547518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Medical liability risks of public healthcare facilities: financial resources for self-retention insurance and for conventional insurance</a:t>
            </a:r>
            <a:endParaRPr lang="it-IT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213183"/>
            <a:ext cx="10681118" cy="24386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1003501"/>
            <a:ext cx="10681118" cy="2438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3105"/>
            <a:ext cx="2996190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66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 flipV="1">
            <a:off x="685800" y="984216"/>
            <a:ext cx="10668000" cy="49146"/>
          </a:xfrm>
          <a:custGeom>
            <a:avLst/>
            <a:gdLst/>
            <a:ahLst/>
            <a:cxnLst/>
            <a:rect l="l" t="t" r="r" b="b"/>
            <a:pathLst>
              <a:path w="8209280">
                <a:moveTo>
                  <a:pt x="0" y="0"/>
                </a:moveTo>
                <a:lnTo>
                  <a:pt x="82088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36513" y="489166"/>
            <a:ext cx="483590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pc="-5" dirty="0" smtClean="0"/>
              <a:t>New </a:t>
            </a:r>
            <a:r>
              <a:rPr lang="it-IT" spc="-5" dirty="0" err="1" smtClean="0"/>
              <a:t>Challenges</a:t>
            </a:r>
            <a:r>
              <a:rPr lang="it-IT" spc="-5" dirty="0" smtClean="0"/>
              <a:t> for Market </a:t>
            </a:r>
            <a:r>
              <a:rPr lang="it-IT" spc="-5" dirty="0" err="1" smtClean="0"/>
              <a:t>Supervisors</a:t>
            </a:r>
            <a:r>
              <a:rPr lang="it-IT" spc="-5" dirty="0" smtClean="0"/>
              <a:t> </a:t>
            </a:r>
            <a:endParaRPr dirty="0"/>
          </a:p>
        </p:txBody>
      </p:sp>
      <p:sp>
        <p:nvSpPr>
          <p:cNvPr id="38" name="object 38"/>
          <p:cNvSpPr txBox="1">
            <a:spLocks noGrp="1"/>
          </p:cNvSpPr>
          <p:nvPr>
            <p:ph type="sldNum" sz="quarter" idx="7"/>
          </p:nvPr>
        </p:nvSpPr>
        <p:spPr>
          <a:xfrm flipH="1">
            <a:off x="11201398" y="6400801"/>
            <a:ext cx="152401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algn="r">
              <a:lnSpc>
                <a:spcPts val="1655"/>
              </a:lnSpc>
            </a:pPr>
            <a:fld id="{81D60167-4931-47E6-BA6A-407CBD079E47}" type="slidenum">
              <a:rPr dirty="0"/>
              <a:pPr marL="25400" algn="r">
                <a:lnSpc>
                  <a:spcPts val="1655"/>
                </a:lnSpc>
              </a:pPr>
              <a:t>5</a:t>
            </a:fld>
            <a:endParaRPr dirty="0"/>
          </a:p>
        </p:txBody>
      </p:sp>
      <p:sp>
        <p:nvSpPr>
          <p:cNvPr id="39" name="object 4"/>
          <p:cNvSpPr/>
          <p:nvPr/>
        </p:nvSpPr>
        <p:spPr>
          <a:xfrm flipV="1">
            <a:off x="685800" y="195028"/>
            <a:ext cx="10668000" cy="49146"/>
          </a:xfrm>
          <a:custGeom>
            <a:avLst/>
            <a:gdLst/>
            <a:ahLst/>
            <a:cxnLst/>
            <a:rect l="l" t="t" r="r" b="b"/>
            <a:pathLst>
              <a:path w="8209280">
                <a:moveTo>
                  <a:pt x="0" y="0"/>
                </a:moveTo>
                <a:lnTo>
                  <a:pt x="82088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"/>
          <p:cNvSpPr/>
          <p:nvPr/>
        </p:nvSpPr>
        <p:spPr>
          <a:xfrm flipV="1">
            <a:off x="655320" y="6082493"/>
            <a:ext cx="10668000" cy="49146"/>
          </a:xfrm>
          <a:custGeom>
            <a:avLst/>
            <a:gdLst/>
            <a:ahLst/>
            <a:cxnLst/>
            <a:rect l="l" t="t" r="r" b="b"/>
            <a:pathLst>
              <a:path w="8209280">
                <a:moveTo>
                  <a:pt x="0" y="0"/>
                </a:moveTo>
                <a:lnTo>
                  <a:pt x="82088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ttangolo 7"/>
          <p:cNvSpPr/>
          <p:nvPr/>
        </p:nvSpPr>
        <p:spPr>
          <a:xfrm>
            <a:off x="897708" y="1168669"/>
            <a:ext cx="10425612" cy="5138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en-GB" sz="2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Challenges for supervisors</a:t>
            </a:r>
          </a:p>
          <a:p>
            <a:pPr marL="285750" indent="-285750" algn="just">
              <a:lnSpc>
                <a:spcPct val="15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 the ART effective insurance risk transfer;</a:t>
            </a:r>
          </a:p>
          <a:p>
            <a:pPr marL="285750" indent="-285750" algn="just">
              <a:lnSpc>
                <a:spcPct val="15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 improper use (circumvention of capital requirements);</a:t>
            </a:r>
            <a:endParaRPr lang="it-IT" sz="2200" dirty="0" smtClean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 attention to possible substantial levels of basic risk or other (new) risks; </a:t>
            </a:r>
          </a:p>
          <a:p>
            <a:pPr marL="285750" indent="-285750" algn="just">
              <a:lnSpc>
                <a:spcPct val="15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prevent regulatory arbitrage between different legal systems;</a:t>
            </a:r>
          </a:p>
          <a:p>
            <a:pPr marL="285750" indent="-285750" algn="just">
              <a:lnSpc>
                <a:spcPct val="15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keep pace with increasingly innovative and bespoke forms of reinsurance and adjust competences and methodologies accordingly</a:t>
            </a: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t-IT" sz="2200" dirty="0" smtClean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push for convergence in international supervisory practices; </a:t>
            </a:r>
            <a:endParaRPr lang="it-IT" sz="2200" dirty="0" smtClean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July 2021 EIOPA </a:t>
            </a:r>
            <a:r>
              <a:rPr lang="en-GB" sz="22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 on the use of risk mitigation techniques</a:t>
            </a: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GB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t-IT" sz="2200" dirty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3105"/>
            <a:ext cx="2996190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9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77541" y="3387923"/>
            <a:ext cx="6836917" cy="615553"/>
          </a:xfrm>
        </p:spPr>
        <p:txBody>
          <a:bodyPr anchor="ctr"/>
          <a:lstStyle/>
          <a:p>
            <a:pPr algn="ctr"/>
            <a:r>
              <a:rPr lang="it-IT" sz="4000" dirty="0" err="1" smtClean="0">
                <a:solidFill>
                  <a:schemeClr val="accent1">
                    <a:lumMod val="50000"/>
                  </a:schemeClr>
                </a:solidFill>
              </a:rPr>
              <a:t>Thank</a:t>
            </a:r>
            <a:r>
              <a:rPr lang="it-IT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4000" dirty="0" err="1" smtClean="0">
                <a:solidFill>
                  <a:schemeClr val="accent1">
                    <a:lumMod val="50000"/>
                  </a:schemeClr>
                </a:solidFill>
              </a:rPr>
              <a:t>you</a:t>
            </a:r>
            <a:r>
              <a:rPr lang="it-IT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4000" dirty="0" err="1" smtClean="0">
                <a:solidFill>
                  <a:schemeClr val="accent1">
                    <a:lumMod val="50000"/>
                  </a:schemeClr>
                </a:solidFill>
              </a:rPr>
              <a:t>very</a:t>
            </a:r>
            <a:r>
              <a:rPr lang="it-IT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4000" dirty="0" err="1" smtClean="0">
                <a:solidFill>
                  <a:schemeClr val="accent1">
                    <a:lumMod val="50000"/>
                  </a:schemeClr>
                </a:solidFill>
              </a:rPr>
              <a:t>much</a:t>
            </a:r>
            <a:r>
              <a:rPr lang="it-IT" sz="4000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  <a:endParaRPr lang="it-IT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668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257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Office Theme</vt:lpstr>
      <vt:lpstr>New Challenges for Market Supervisors </vt:lpstr>
      <vt:lpstr>New Challenges for Market Supervisors </vt:lpstr>
      <vt:lpstr>New Challenges for Market Supervisors </vt:lpstr>
      <vt:lpstr>New Challenges for Market Supervisors </vt:lpstr>
      <vt:lpstr>New Challenges for Market Supervisors </vt:lpstr>
      <vt:lpstr>Thank you very much!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Siti farlocchi - Dati del fenomeno</dc:title>
  <dc:creator>Simonetta Formica (IVASS)</dc:creator>
  <cp:lastModifiedBy>Anna Emilia Perrone (IVASS)</cp:lastModifiedBy>
  <cp:revision>34</cp:revision>
  <dcterms:created xsi:type="dcterms:W3CDTF">2021-03-24T12:05:46Z</dcterms:created>
  <dcterms:modified xsi:type="dcterms:W3CDTF">2021-11-03T11:07:53Z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2021-03-24T00:00:00Z</vt:filetime>
  </property>
</Properties>
</file>