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62" r:id="rId11"/>
    <p:sldId id="265" r:id="rId12"/>
    <p:sldId id="266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>
        <p:scale>
          <a:sx n="114" d="100"/>
          <a:sy n="114" d="100"/>
        </p:scale>
        <p:origin x="472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284B-5A3C-7144-A123-2C5067CD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F62C-E2F0-6A4F-9F8C-91D4782A5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78C9-9C81-1942-962E-4B498EC7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2B518-7346-644C-A2C2-B6FCFC74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75BB1-6F4D-6D43-88C7-4E149FF3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00EC-4913-8344-BFA4-E752B3C0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73EF1-87FC-8344-9581-DF24AEABB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302B-8D0F-3847-AD2C-9D419FDC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2FF5-5FC8-594A-9850-A12A51CF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C280-ABF3-B648-A7C3-ACB89A91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0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592A5-D5F3-3240-B6AF-D77ED37FD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AF008-5B19-8F49-8C91-C74E379E5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F87A9-6F30-A54B-9CB1-4982CE05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13C3-7C41-B842-AD29-9D6916E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398E3-31AE-A349-B239-F7BB3222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D31-95DB-5B4C-B09E-94A194BD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086B-F960-104D-BC42-349B0548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394AF-F28D-D441-AD41-E5225074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763E-A146-6C41-9E8D-4CDF4DA3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23EF-7DA1-6442-886E-2A54C0F7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BFD7-B56E-834A-9A84-82B03B19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8F22-6304-4740-8A98-09FD0896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EC138-8EED-0440-B0C6-47C782CE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7755A-60F4-2747-B745-18B177C7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77CD5-2BBC-A84D-ACFB-8108BB84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171B-B776-C44D-99B3-3324D8C0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EAFD-9B99-D641-A570-EFB3A6CFE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D9EB7-9353-874F-8237-3A5BFE1A2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15B84-DB5E-5740-96BE-1CCE0EE2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A6E8A-34D6-C546-85CC-A30659C7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256BE-418B-1D4A-8F01-6C8C35B0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B7AD-74FF-E84E-BE0A-63BF4426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E18D2-3650-ED4E-9188-CF684233A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010F8-8679-B549-AD25-2AE2A012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9CEAC-687E-1B4C-B4DB-A88DF9DB5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11097-327D-A245-9F66-FEF3DABC4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0A65E-0E4F-A74C-B3D7-9D8FDFF8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99583-7D50-6E48-8A4E-0A48D88B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26E2F-0379-054B-8CAD-21029373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4A5C-244C-244B-B25D-FF9D16D7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C01E9-1EB7-CE40-AC52-F60E9D35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2C38-382B-E740-BB8A-9F8DC705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96700-0F6A-584B-A4BD-D83924E2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4DA96-0DCA-4D45-B392-A622DFA6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E51A8-B095-BF49-98F1-A560AB53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55D8D-EF9D-A240-8C06-0C2A526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57AE-E2C1-F143-BC19-9C9AED4A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5CE6-FB7C-6A4D-9C82-FDB7473E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AC81C-7B8F-FB46-8E03-3E17597F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6FA49-CB58-A140-B5A0-91CE0D54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CA7B-A433-ED4F-8186-02EF59E5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16D3F-C31E-9A40-89B8-1E01C3B3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A4FE-22F7-A34C-B29D-A0DAECE3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0BD1F-691E-C94A-B3DD-AB279E9AF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8DF11-B350-DC4E-AFA2-145216169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04290-3626-FA45-A866-0F527443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F5D21-C7CA-4848-A021-819ECD6D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51A3-427C-A047-B93F-4B78787E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EAF94-D7B6-6A47-A807-C0BA1D98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6CBE-2879-CD44-BA21-7D3BDCF4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5CE3-A06E-654F-8CBC-D45D7DBA2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E25C-A5EF-3C45-9CBD-9B6E6CEDA14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EE93-BE86-894E-8F2F-689FC5B6F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A1C6-848F-E047-89C4-26C03B226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8BF1-9267-404A-8E8E-488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eneraliglobalcorporate.com/solutions-for-you/parametric-insuranc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1AB7-1D59-CE49-80AF-F0F15D351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AIDA Webinar of 5</a:t>
            </a:r>
            <a:r>
              <a:rPr lang="en-US" sz="3500" b="1" baseline="30000" dirty="0"/>
              <a:t>th</a:t>
            </a:r>
            <a:r>
              <a:rPr lang="en-US" sz="3500" b="1" dirty="0"/>
              <a:t> November 2021</a:t>
            </a:r>
            <a:br>
              <a:rPr lang="en-US" sz="3500" b="1" dirty="0"/>
            </a:br>
            <a:endParaRPr lang="en-US" sz="35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D4B18-6CCE-424D-BFA5-2812D049F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HYBRID SEMINAR </a:t>
            </a:r>
            <a:endParaRPr lang="en-GB" dirty="0"/>
          </a:p>
          <a:p>
            <a:r>
              <a:rPr lang="en-GB" b="1" dirty="0"/>
              <a:t>INSURANCE BEYOND INSURANCE </a:t>
            </a:r>
            <a:endParaRPr lang="en-GB" dirty="0"/>
          </a:p>
          <a:p>
            <a:r>
              <a:rPr lang="en-GB" b="1" dirty="0" err="1"/>
              <a:t>Dr.</a:t>
            </a:r>
            <a:r>
              <a:rPr lang="en-GB" b="1" dirty="0"/>
              <a:t> </a:t>
            </a:r>
            <a:r>
              <a:rPr lang="en-GB" b="1" dirty="0" err="1"/>
              <a:t>Kyriaki</a:t>
            </a:r>
            <a:r>
              <a:rPr lang="en-GB" b="1" dirty="0"/>
              <a:t> </a:t>
            </a:r>
            <a:r>
              <a:rPr lang="en-GB" b="1" dirty="0" err="1"/>
              <a:t>Noussia</a:t>
            </a:r>
            <a:r>
              <a:rPr lang="en-GB" b="1" dirty="0"/>
              <a:t>: “New Technologies in Insurance Markets: the Case of Telematics”</a:t>
            </a:r>
            <a:endParaRPr lang="en-GB" dirty="0"/>
          </a:p>
          <a:p>
            <a:endParaRPr lang="en-US" dirty="0"/>
          </a:p>
        </p:txBody>
      </p:sp>
      <p:pic>
        <p:nvPicPr>
          <p:cNvPr id="1025" name="Picture 1" descr="page1image39014672">
            <a:extLst>
              <a:ext uri="{FF2B5EF4-FFF2-40B4-BE49-F238E27FC236}">
                <a16:creationId xmlns:a16="http://schemas.microsoft.com/office/drawing/2014/main" id="{A0495E6A-C334-564E-A781-258DAE2B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600200"/>
            <a:ext cx="12827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7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b="1" dirty="0" err="1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Insurtechs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 with Parametric Solutions</a:t>
            </a:r>
            <a:br>
              <a:rPr lang="en-GB" sz="3600" dirty="0"/>
            </a:b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Uncertainties in the </a:t>
            </a:r>
            <a:r>
              <a:rPr lang="en-GB" sz="3500" b="1" dirty="0" err="1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Digitasation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 Era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u="sng" dirty="0"/>
              <a:t>The market for parametric insurance is growing both in: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end-customer propositions 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solution provider technology.  </a:t>
            </a:r>
          </a:p>
          <a:p>
            <a:pPr>
              <a:buFont typeface="Wingdings" pitchFamily="2" charset="2"/>
              <a:buChar char="q"/>
            </a:pPr>
            <a:r>
              <a:rPr lang="en-GB" u="sng" dirty="0"/>
              <a:t>Various </a:t>
            </a:r>
            <a:r>
              <a:rPr lang="en-GB" u="sng" dirty="0" err="1"/>
              <a:t>InsurTechs</a:t>
            </a:r>
            <a:r>
              <a:rPr lang="en-GB" u="sng" dirty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en-GB" u="sng" dirty="0"/>
              <a:t>handle massive new data sources </a:t>
            </a:r>
            <a:r>
              <a:rPr lang="en-GB" dirty="0"/>
              <a:t>(including IoT, satellite imagery, sensors, radar, sonar, and third-party data) </a:t>
            </a:r>
          </a:p>
          <a:p>
            <a:pPr lvl="0">
              <a:buFont typeface="Wingdings" pitchFamily="2" charset="2"/>
              <a:buChar char="Ø"/>
            </a:pPr>
            <a:r>
              <a:rPr lang="en-GB" u="sng" dirty="0"/>
              <a:t> utilize proprietary data integration algorithms </a:t>
            </a:r>
          </a:p>
          <a:p>
            <a:pPr lvl="0">
              <a:buFont typeface="Wingdings" pitchFamily="2" charset="2"/>
              <a:buChar char="v"/>
            </a:pPr>
            <a:r>
              <a:rPr lang="en-GB" dirty="0"/>
              <a:t>for machine learning risk models </a:t>
            </a:r>
          </a:p>
          <a:p>
            <a:pPr lvl="0">
              <a:buFont typeface="Wingdings" pitchFamily="2" charset="2"/>
              <a:buChar char="v"/>
            </a:pPr>
            <a:r>
              <a:rPr lang="en-GB" dirty="0"/>
              <a:t>to provide underwriting insights. </a:t>
            </a:r>
          </a:p>
          <a:p>
            <a:pPr marL="0" indent="0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b="1" dirty="0" err="1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Insurtechs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 with Parametric Solutions</a:t>
            </a:r>
            <a:br>
              <a:rPr lang="en-GB" sz="3600" dirty="0"/>
            </a:b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Uncertainties in the </a:t>
            </a:r>
            <a:r>
              <a:rPr lang="en-GB" sz="3500" b="1" dirty="0" err="1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Digitasation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 Era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b="1" u="sng" dirty="0"/>
              <a:t>Advantages</a:t>
            </a:r>
          </a:p>
          <a:p>
            <a:pPr>
              <a:buFontTx/>
              <a:buChar char="-"/>
            </a:pPr>
            <a:r>
              <a:rPr lang="en-GB" dirty="0"/>
              <a:t>Increased data usage </a:t>
            </a:r>
          </a:p>
          <a:p>
            <a:pPr>
              <a:buFontTx/>
              <a:buChar char="-"/>
            </a:pPr>
            <a:r>
              <a:rPr lang="en-GB" dirty="0"/>
              <a:t>expanded predictive analytics capabilities for the reinsurer/insurer</a:t>
            </a:r>
          </a:p>
          <a:p>
            <a:pPr marL="0" indent="0">
              <a:buNone/>
            </a:pPr>
            <a:r>
              <a:rPr lang="en-GB" dirty="0"/>
              <a:t>      =&gt; straight-forward and affordable coverage for assureds. </a:t>
            </a:r>
          </a:p>
          <a:p>
            <a:pPr>
              <a:buFontTx/>
              <a:buChar char="-"/>
            </a:pPr>
            <a:r>
              <a:rPr lang="en-GB" dirty="0"/>
              <a:t>reduction of uncertainty around risk predictors </a:t>
            </a:r>
          </a:p>
          <a:p>
            <a:pPr marL="0" indent="0">
              <a:buNone/>
            </a:pPr>
            <a:r>
              <a:rPr lang="en-GB" dirty="0"/>
              <a:t>(high uncertainty – higher premiums or no coverage) </a:t>
            </a:r>
          </a:p>
          <a:p>
            <a:pPr>
              <a:buFontTx/>
              <a:buChar char="-"/>
            </a:pPr>
            <a:r>
              <a:rPr lang="en-GB" dirty="0"/>
              <a:t>Reduction  of costs (no need as in traditional insurance for claims assessors and other requirements for claims)</a:t>
            </a:r>
          </a:p>
          <a:p>
            <a:pPr marL="0" indent="0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6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b="1" dirty="0" err="1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Insurtechs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 with Parametric Solutions</a:t>
            </a:r>
            <a:br>
              <a:rPr lang="en-GB" sz="3600" dirty="0"/>
            </a:b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Uncertainties in the </a:t>
            </a:r>
            <a:r>
              <a:rPr lang="en-GB" sz="3500" b="1" dirty="0" err="1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Digitasation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 Era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b="1" u="sng" dirty="0"/>
              <a:t>Disadvantages</a:t>
            </a:r>
          </a:p>
          <a:p>
            <a:pPr>
              <a:buFontTx/>
              <a:buChar char="-"/>
            </a:pPr>
            <a:r>
              <a:rPr lang="en-GB" dirty="0"/>
              <a:t>IoT and parametric insurance – to identify the right data source </a:t>
            </a:r>
          </a:p>
          <a:p>
            <a:pPr>
              <a:buFontTx/>
              <a:buChar char="-"/>
            </a:pPr>
            <a:r>
              <a:rPr lang="en-GB" dirty="0"/>
              <a:t>Need for considerations for IoT data stream disruption </a:t>
            </a:r>
          </a:p>
          <a:p>
            <a:pPr>
              <a:buFontTx/>
              <a:buChar char="-"/>
            </a:pPr>
            <a:r>
              <a:rPr lang="en-GB" dirty="0"/>
              <a:t>Need for contingency for missing data</a:t>
            </a:r>
          </a:p>
          <a:p>
            <a:pPr>
              <a:buFontTx/>
              <a:buChar char="-"/>
            </a:pPr>
            <a:r>
              <a:rPr lang="en-GB" dirty="0"/>
              <a:t>Solutions to be developed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data fallback (platforms/ </a:t>
            </a:r>
            <a:r>
              <a:rPr lang="en-GB" dirty="0" err="1"/>
              <a:t>IoTdata</a:t>
            </a:r>
            <a:r>
              <a:rPr lang="en-GB" dirty="0"/>
              <a:t> integration with wider cloud infrastructure)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1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Uncertainties in the </a:t>
            </a:r>
            <a:r>
              <a:rPr lang="en-GB" sz="3500" b="1" dirty="0" err="1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Digitasation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 Era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u="sng" dirty="0"/>
              <a:t>Uncertainties faced by insurance industry </a:t>
            </a:r>
            <a:r>
              <a:rPr lang="en-GB" b="1" u="sng"/>
              <a:t>in the Digitisation </a:t>
            </a:r>
            <a:r>
              <a:rPr lang="en-GB" b="1" u="sng" dirty="0"/>
              <a:t>era</a:t>
            </a:r>
            <a:endParaRPr lang="en-GB" dirty="0"/>
          </a:p>
          <a:p>
            <a:pPr lvl="0" fontAlgn="base"/>
            <a:r>
              <a:rPr lang="en-GB" dirty="0"/>
              <a:t>The issue of data protection - possible update of the GDPR?</a:t>
            </a:r>
          </a:p>
          <a:p>
            <a:pPr lvl="0" fontAlgn="base"/>
            <a:r>
              <a:rPr lang="en-GB" dirty="0"/>
              <a:t>Uncertainties due to constraints put by the GDPR on personal data </a:t>
            </a:r>
          </a:p>
          <a:p>
            <a:pPr lvl="0" fontAlgn="base"/>
            <a:r>
              <a:rPr lang="en-GB" dirty="0"/>
              <a:t>Will the same constraints exist for the use of corporate data?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35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1AB7-1D59-CE49-80AF-F0F15D351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AIDA Webinar of 5</a:t>
            </a:r>
            <a:r>
              <a:rPr lang="en-US" sz="3500" b="1" baseline="30000" dirty="0"/>
              <a:t>th</a:t>
            </a:r>
            <a:r>
              <a:rPr lang="en-US" sz="3500" b="1" dirty="0"/>
              <a:t> November 2021</a:t>
            </a:r>
            <a:br>
              <a:rPr lang="en-US" sz="3500" b="1" dirty="0"/>
            </a:b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THANK YOU FOR LISTENING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D4B18-6CCE-424D-BFA5-2812D049F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HYBRID SEMINAR </a:t>
            </a:r>
            <a:endParaRPr lang="en-GB" dirty="0"/>
          </a:p>
          <a:p>
            <a:r>
              <a:rPr lang="en-GB" b="1" dirty="0"/>
              <a:t>INSURANCE BEYOND INSURANCE </a:t>
            </a:r>
            <a:endParaRPr lang="en-GB" dirty="0"/>
          </a:p>
          <a:p>
            <a:r>
              <a:rPr lang="en-GB" b="1" dirty="0" err="1"/>
              <a:t>Dr.</a:t>
            </a:r>
            <a:r>
              <a:rPr lang="en-GB" b="1" dirty="0"/>
              <a:t> </a:t>
            </a:r>
            <a:r>
              <a:rPr lang="en-GB" b="1" dirty="0" err="1"/>
              <a:t>Kyriaki</a:t>
            </a:r>
            <a:r>
              <a:rPr lang="en-GB" b="1" dirty="0"/>
              <a:t> </a:t>
            </a:r>
            <a:r>
              <a:rPr lang="en-GB" b="1" dirty="0" err="1"/>
              <a:t>Noussia</a:t>
            </a:r>
            <a:r>
              <a:rPr lang="en-GB" b="1" dirty="0"/>
              <a:t>: “New Technologies in Insurance Markets: the Case of Telematics”</a:t>
            </a:r>
            <a:endParaRPr lang="en-GB" dirty="0"/>
          </a:p>
          <a:p>
            <a:endParaRPr lang="en-US" dirty="0"/>
          </a:p>
        </p:txBody>
      </p:sp>
      <p:pic>
        <p:nvPicPr>
          <p:cNvPr id="1025" name="Picture 1" descr="page1image39014672">
            <a:extLst>
              <a:ext uri="{FF2B5EF4-FFF2-40B4-BE49-F238E27FC236}">
                <a16:creationId xmlns:a16="http://schemas.microsoft.com/office/drawing/2014/main" id="{A0495E6A-C334-564E-A781-258DAE2B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600200"/>
            <a:ext cx="12827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0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Formation of insurance contracts: legal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No formal requirement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except for marine insurance contracts</a:t>
            </a:r>
          </a:p>
          <a:p>
            <a:pPr marL="285750" indent="-285750"/>
            <a:r>
              <a:rPr lang="en-US" dirty="0"/>
              <a:t>Section 22 MIA 1906:</a:t>
            </a:r>
          </a:p>
          <a:p>
            <a:pPr marL="0" indent="0">
              <a:buNone/>
            </a:pPr>
            <a:r>
              <a:rPr lang="en-US" i="1" dirty="0"/>
              <a:t>“</a:t>
            </a:r>
            <a:r>
              <a:rPr lang="en-GB" i="1" dirty="0"/>
              <a:t>a contract of </a:t>
            </a:r>
            <a:r>
              <a:rPr lang="en-GB" i="1" u="sng" dirty="0"/>
              <a:t>marine insurance </a:t>
            </a:r>
            <a:r>
              <a:rPr lang="en-GB" i="1" dirty="0"/>
              <a:t>is inadmissible in evidence unless it is embodied in a marine policy in accordance with this Act” </a:t>
            </a:r>
            <a:r>
              <a:rPr lang="en-GB" dirty="0"/>
              <a:t>(BUT cf. the statement of the Law Commission whereby it was pointed out that s. 22 is ‘outdated and problematic’) </a:t>
            </a:r>
          </a:p>
          <a:p>
            <a:pPr marL="285750" indent="-285750"/>
            <a:r>
              <a:rPr lang="en-GB" dirty="0"/>
              <a:t>Contract law rules apply as to the formation of a contract: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GB" dirty="0"/>
              <a:t>Offer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GB" dirty="0"/>
              <a:t>Acceptance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GB" dirty="0"/>
              <a:t>Consideration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GB" dirty="0"/>
              <a:t>Intention to create legal relations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GB" dirty="0"/>
              <a:t>Certainty of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0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Online Formation of insurance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Ways to conclude insurance contracts concluded online:</a:t>
            </a:r>
          </a:p>
          <a:p>
            <a:r>
              <a:rPr lang="en-US" b="1" u="sng" dirty="0"/>
              <a:t>Standard practice:  </a:t>
            </a:r>
          </a:p>
          <a:p>
            <a:pPr>
              <a:buFont typeface="Wingdings" pitchFamily="2" charset="2"/>
              <a:buChar char="à"/>
            </a:pPr>
            <a:r>
              <a:rPr lang="en-US" dirty="0"/>
              <a:t>insurance company’s website/ comparison websites / insurance broker website</a:t>
            </a:r>
          </a:p>
          <a:p>
            <a:pPr>
              <a:buFont typeface="Wingdings" pitchFamily="2" charset="2"/>
              <a:buChar char="à"/>
            </a:pPr>
            <a:r>
              <a:rPr lang="en-US" dirty="0"/>
              <a:t>An online click by the buyer to accept the offer i.e., the price and T&amp;Cs (this way the “consideration” and the “intention to create legal relationship” elements are achieved)</a:t>
            </a:r>
          </a:p>
          <a:p>
            <a:pPr>
              <a:buFont typeface="Wingdings" pitchFamily="2" charset="2"/>
              <a:buChar char="à"/>
            </a:pPr>
            <a:r>
              <a:rPr lang="en-US" dirty="0"/>
              <a:t>London Market: Electronic placement platform: PPL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2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Online Formation of insurance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London Market: Electronic placement platform: PPL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PPL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London Market's electronic placing platform </a:t>
            </a:r>
          </a:p>
          <a:p>
            <a:pPr marL="0" indent="0">
              <a:buNone/>
            </a:pPr>
            <a:r>
              <a:rPr lang="en-GB" dirty="0"/>
              <a:t>           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enables brokers/ insurers to quote, negotiate, bind, endorse </a:t>
            </a:r>
          </a:p>
          <a:p>
            <a:pPr marL="0" indent="0">
              <a:buNone/>
            </a:pPr>
            <a:r>
              <a:rPr lang="en-GB" dirty="0"/>
              <a:t>                  business digitally</a:t>
            </a:r>
          </a:p>
          <a:p>
            <a:pPr marL="0" indent="0">
              <a:buNone/>
            </a:pPr>
            <a:r>
              <a:rPr lang="en-GB" dirty="0"/>
              <a:t>           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risks can be placed electronically 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	 </a:t>
            </a:r>
            <a:r>
              <a:rPr lang="en-GB" dirty="0"/>
              <a:t>to support face-to-face negotiations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removing paper from the process </a:t>
            </a:r>
          </a:p>
          <a:p>
            <a:pPr marL="0" indent="0">
              <a:buNone/>
            </a:pPr>
            <a:r>
              <a:rPr lang="en-GB" dirty="0"/>
              <a:t>          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 creating a digital information flow and audit trail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8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Online Formation of insurance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London Market: Electronic placement platform: PPL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Electronic environment</a:t>
            </a:r>
            <a:r>
              <a:rPr lang="en-US" dirty="0">
                <a:sym typeface="Wingdings" pitchFamily="2" charset="2"/>
              </a:rPr>
              <a:t> in place prior to the digitization of last years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Covid-19 </a:t>
            </a:r>
            <a:r>
              <a:rPr lang="en-GB" dirty="0">
                <a:sym typeface="Wingdings" pitchFamily="2" charset="2"/>
              </a:rPr>
              <a:t> high acceleration of online and digital transactions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                         - </a:t>
            </a:r>
            <a:r>
              <a:rPr lang="en-US" dirty="0"/>
              <a:t>less ‘face to face’ dealing in London market </a:t>
            </a:r>
          </a:p>
          <a:p>
            <a:pPr marL="0" indent="0">
              <a:buNone/>
            </a:pPr>
            <a:r>
              <a:rPr lang="en-US" dirty="0"/>
              <a:t>                         - replaced by electronic means of communication</a:t>
            </a:r>
            <a:endParaRPr lang="en-GB" dirty="0"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en-GB" dirty="0">
                <a:sym typeface="Wingdings" pitchFamily="2" charset="2"/>
              </a:rPr>
              <a:t>4</a:t>
            </a:r>
            <a:r>
              <a:rPr lang="en-GB" baseline="30000" dirty="0">
                <a:sym typeface="Wingdings" pitchFamily="2" charset="2"/>
              </a:rPr>
              <a:t>th</a:t>
            </a:r>
            <a:r>
              <a:rPr lang="en-GB" dirty="0">
                <a:sym typeface="Wingdings" pitchFamily="2" charset="2"/>
              </a:rPr>
              <a:t> Industrial Revolution challenges</a:t>
            </a:r>
          </a:p>
          <a:p>
            <a:pPr>
              <a:buFont typeface="Wingdings" pitchFamily="2" charset="2"/>
              <a:buChar char="q"/>
            </a:pPr>
            <a:r>
              <a:rPr lang="en-GB" dirty="0">
                <a:sym typeface="Wingdings" pitchFamily="2" charset="2"/>
              </a:rPr>
              <a:t>Digitisation challenges</a:t>
            </a:r>
          </a:p>
          <a:p>
            <a:pPr>
              <a:buFont typeface="Wingdings" pitchFamily="2" charset="2"/>
              <a:buChar char="q"/>
            </a:pPr>
            <a:r>
              <a:rPr lang="en-GB" dirty="0">
                <a:sym typeface="Wingdings" pitchFamily="2" charset="2"/>
              </a:rPr>
              <a:t>GDPR</a:t>
            </a:r>
          </a:p>
          <a:p>
            <a:pPr>
              <a:buFont typeface="Wingdings" pitchFamily="2" charset="2"/>
              <a:buChar char="q"/>
            </a:pPr>
            <a:r>
              <a:rPr lang="en-GB" dirty="0">
                <a:sym typeface="Wingdings" pitchFamily="2" charset="2"/>
              </a:rPr>
              <a:t> Various sectors affected – including insurance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6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The case for Telematics: 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continuous data flows / parametric insurance 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GB" b="1" dirty="0"/>
              <a:t> </a:t>
            </a:r>
            <a:r>
              <a:rPr lang="en-GB" b="1" u="sng" dirty="0"/>
              <a:t>Challenges posed by the new digital environment in the practice of insurance business</a:t>
            </a:r>
            <a:endParaRPr lang="en-GB" dirty="0"/>
          </a:p>
          <a:p>
            <a:pPr marL="0" indent="0" fontAlgn="base">
              <a:buNone/>
            </a:pP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Telematics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continuous data flows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 parametric insurance</a:t>
            </a:r>
          </a:p>
          <a:p>
            <a:pPr fontAlgn="base"/>
            <a:r>
              <a:rPr lang="en-GB" dirty="0"/>
              <a:t>e.g., </a:t>
            </a:r>
            <a:r>
              <a:rPr lang="en-GB" dirty="0" err="1"/>
              <a:t>Telepass</a:t>
            </a:r>
            <a:r>
              <a:rPr lang="en-GB" dirty="0"/>
              <a:t> (Italy) sole processor of electronic toll payments on Italy’s highways,  </a:t>
            </a:r>
          </a:p>
          <a:p>
            <a:r>
              <a:rPr lang="en-GB" dirty="0"/>
              <a:t>2019 : </a:t>
            </a:r>
            <a:r>
              <a:rPr lang="en-GB" dirty="0" err="1"/>
              <a:t>Telepass</a:t>
            </a:r>
            <a:r>
              <a:rPr lang="en-GB" dirty="0"/>
              <a:t> launched a car insurance brokerage service</a:t>
            </a:r>
          </a:p>
          <a:p>
            <a:pPr marL="0" indent="0">
              <a:buNone/>
            </a:pPr>
            <a:r>
              <a:rPr lang="en-GB" dirty="0"/>
              <a:t>                  Use of </a:t>
            </a:r>
            <a:r>
              <a:rPr lang="en-GB" dirty="0" err="1"/>
              <a:t>Telepass</a:t>
            </a:r>
            <a:r>
              <a:rPr lang="en-GB" dirty="0"/>
              <a:t> data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tailored insurance products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on behalf of insurance companies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for commission on converted leads.                                         </a:t>
            </a:r>
          </a:p>
          <a:p>
            <a:r>
              <a:rPr lang="en-GB" dirty="0" err="1"/>
              <a:t>Insurewave</a:t>
            </a:r>
            <a:r>
              <a:rPr lang="en-GB" dirty="0"/>
              <a:t> (MAERSK)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(marine insurance)</a:t>
            </a:r>
          </a:p>
          <a:p>
            <a:r>
              <a:rPr lang="en-GB" dirty="0"/>
              <a:t> Telematics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aid in all but large size / complex insurance claims </a:t>
            </a:r>
          </a:p>
          <a:p>
            <a:r>
              <a:rPr lang="en-GB" dirty="0"/>
              <a:t>(travel / earthquake insurance or insurance of keys for cryptocurrency)</a:t>
            </a:r>
          </a:p>
          <a:p>
            <a:pPr lvl="0" fontAlgn="base">
              <a:buFont typeface="Wingdings" pitchFamily="2" charset="2"/>
              <a:buChar char="q"/>
            </a:pPr>
            <a:r>
              <a:rPr lang="en-GB" dirty="0"/>
              <a:t> Tendencies </a:t>
            </a:r>
          </a:p>
          <a:p>
            <a:pPr marL="0" lvl="0" indent="0" fontAlgn="base">
              <a:buNone/>
            </a:pPr>
            <a:r>
              <a:rPr lang="en-GB" dirty="0"/>
              <a:t>     – digital (mainstream now and in future) </a:t>
            </a:r>
          </a:p>
          <a:p>
            <a:pPr marL="0" lvl="0" indent="0" fontAlgn="base">
              <a:buNone/>
            </a:pPr>
            <a:r>
              <a:rPr lang="en-GB" dirty="0"/>
              <a:t>         aimed to be the main distribution means</a:t>
            </a:r>
          </a:p>
          <a:p>
            <a:pPr marL="0" indent="0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63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The case for Telematics: 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continuous data flows / parametric insurance 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 </a:t>
            </a:r>
            <a:r>
              <a:rPr lang="en-GB" b="1" u="sng" dirty="0"/>
              <a:t>March 2021 </a:t>
            </a:r>
            <a:endParaRPr lang="en-GB" b="1" dirty="0"/>
          </a:p>
          <a:p>
            <a:pPr lvl="0"/>
            <a:r>
              <a:rPr lang="en-GB" dirty="0"/>
              <a:t>Lloyd’s launched pioneering earthquake insurance policy in New Zealand, in partnership with insurance start-up Bounce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cutting-edge technology and real-time </a:t>
            </a:r>
            <a:r>
              <a:rPr lang="en-GB" dirty="0" err="1"/>
              <a:t>GeoNet</a:t>
            </a:r>
            <a:r>
              <a:rPr lang="en-GB" dirty="0"/>
              <a:t> data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automatically pay customers within five days following a strong earthquake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 affordable earthquake insurance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fast claims payments </a:t>
            </a:r>
          </a:p>
          <a:p>
            <a:pPr marL="0" indent="0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73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The case for Telematics: 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Broadway" panose="020F0502020204030204" pitchFamily="34" charset="0"/>
              </a:rPr>
              <a:t>continuous data flows / parametric insurance 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/>
              <a:t>Method:  </a:t>
            </a:r>
            <a:r>
              <a:rPr lang="en-GB" u="sng" dirty="0"/>
              <a:t>tracking Peak Ground Velocity (PGV) </a:t>
            </a:r>
            <a:endParaRPr lang="en-GB" dirty="0"/>
          </a:p>
          <a:p>
            <a:pPr lvl="0"/>
            <a:r>
              <a:rPr lang="en-GB" dirty="0"/>
              <a:t>PGV-  triggers payment at levels of 20 centimetres per second and above</a:t>
            </a:r>
          </a:p>
          <a:p>
            <a:pPr lvl="0"/>
            <a:r>
              <a:rPr lang="en-GB" dirty="0"/>
              <a:t>DOES NOT replace conventional earthquake insurance re significant losses</a:t>
            </a:r>
          </a:p>
          <a:p>
            <a:pPr lvl="0"/>
            <a:r>
              <a:rPr lang="en-GB" dirty="0"/>
              <a:t>Provides immediate cash flow </a:t>
            </a:r>
          </a:p>
          <a:p>
            <a:pPr lvl="0"/>
            <a:r>
              <a:rPr lang="en-GB" dirty="0"/>
              <a:t>to cover many expenses to allow financial recovery. </a:t>
            </a:r>
          </a:p>
          <a:p>
            <a:pPr lvl="0"/>
            <a:r>
              <a:rPr lang="en-GB" dirty="0"/>
              <a:t>Removes any potential conflicts of interest </a:t>
            </a:r>
          </a:p>
          <a:p>
            <a:pPr lvl="0"/>
            <a:r>
              <a:rPr lang="en-GB" dirty="0"/>
              <a:t>Provides transparency to customers </a:t>
            </a:r>
          </a:p>
          <a:p>
            <a:pPr lvl="0"/>
            <a:r>
              <a:rPr lang="en-GB" dirty="0"/>
              <a:t>Payment eligibility is based on shaking intensity</a:t>
            </a:r>
          </a:p>
          <a:p>
            <a:pPr lvl="0"/>
            <a:r>
              <a:rPr lang="en-GB" dirty="0"/>
              <a:t>Payments based on ‘steps’</a:t>
            </a:r>
          </a:p>
          <a:p>
            <a:pPr lvl="0"/>
            <a:r>
              <a:rPr lang="en-GB" dirty="0"/>
              <a:t>The stronger the earthquake the more of the cover is paid out.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1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4E275-0933-7246-B89C-B8CD918B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The case for Telematics: </a:t>
            </a:r>
            <a:r>
              <a:rPr lang="en-GB" sz="3700" b="1" dirty="0">
                <a:solidFill>
                  <a:srgbClr val="FFFFFF"/>
                </a:solidFill>
                <a:latin typeface="Broadway" panose="020F0502020204030204" pitchFamily="34" charset="0"/>
              </a:rPr>
              <a:t>continuous data flows / parametric insurance </a:t>
            </a:r>
            <a:endParaRPr lang="en-US" sz="3700" b="1" dirty="0">
              <a:solidFill>
                <a:srgbClr val="FFFFFF"/>
              </a:solidFill>
              <a:latin typeface="Broadw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7C30-3BAF-8645-827F-74809A39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fontAlgn="base"/>
            <a:r>
              <a:rPr lang="en-GB" sz="2000" b="1" dirty="0"/>
              <a:t>Example from the Generali website </a:t>
            </a:r>
            <a:r>
              <a:rPr lang="en-GB" sz="2000" b="1" dirty="0">
                <a:hlinkClick r:id="rId2"/>
              </a:rPr>
              <a:t>https://www.generaliglobalcorporate.com/solutions-for-you/parametric-insurance.html</a:t>
            </a:r>
            <a:r>
              <a:rPr lang="en-GB" sz="2000" b="1" dirty="0"/>
              <a:t>  </a:t>
            </a:r>
            <a:endParaRPr lang="en-GB" sz="2000" dirty="0"/>
          </a:p>
          <a:p>
            <a:pPr marL="0" indent="0" fontAlgn="base">
              <a:buNone/>
            </a:pPr>
            <a:endParaRPr lang="en-GB" sz="2000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F212EE8E-4F33-D84E-A74D-1CDF1D3B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489" y="473654"/>
            <a:ext cx="3227801" cy="5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910</Words>
  <Application>Microsoft Macintosh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Broadway</vt:lpstr>
      <vt:lpstr>Calibri</vt:lpstr>
      <vt:lpstr>Calibri Light</vt:lpstr>
      <vt:lpstr>Courier New</vt:lpstr>
      <vt:lpstr>Wingdings</vt:lpstr>
      <vt:lpstr>Office Theme</vt:lpstr>
      <vt:lpstr>AIDA Webinar of 5th November 2021 </vt:lpstr>
      <vt:lpstr>Formation of insurance contracts: legal requirements</vt:lpstr>
      <vt:lpstr>Online Formation of insurance contracts</vt:lpstr>
      <vt:lpstr>Online Formation of insurance contracts</vt:lpstr>
      <vt:lpstr>Online Formation of insurance contracts</vt:lpstr>
      <vt:lpstr>The case for Telematics: continuous data flows / parametric insurance </vt:lpstr>
      <vt:lpstr>The case for Telematics: continuous data flows / parametric insurance </vt:lpstr>
      <vt:lpstr>The case for Telematics: continuous data flows / parametric insurance </vt:lpstr>
      <vt:lpstr>The case for Telematics: continuous data flows / parametric insurance </vt:lpstr>
      <vt:lpstr>Insurtechs with Parametric Solutions Uncertainties in the Digitasation Era</vt:lpstr>
      <vt:lpstr>Insurtechs with Parametric Solutions Uncertainties in the Digitasation Era</vt:lpstr>
      <vt:lpstr>Insurtechs with Parametric Solutions Uncertainties in the Digitasation Era</vt:lpstr>
      <vt:lpstr>Uncertainties in the Digitasation Era</vt:lpstr>
      <vt:lpstr>AIDA Webinar of 5th November 2021 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AIDA Webinar of 5th November 2021 </dc:title>
  <dc:creator>Kyriaki Noussia</dc:creator>
  <cp:lastModifiedBy>Kyriaki Noussia</cp:lastModifiedBy>
  <cp:revision>10</cp:revision>
  <dcterms:created xsi:type="dcterms:W3CDTF">2021-11-01T10:31:18Z</dcterms:created>
  <dcterms:modified xsi:type="dcterms:W3CDTF">2021-11-01T11:38:39Z</dcterms:modified>
</cp:coreProperties>
</file>