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0" r:id="rId6"/>
  </p:sldMasterIdLst>
  <p:notesMasterIdLst>
    <p:notesMasterId r:id="rId22"/>
  </p:notesMasterIdLst>
  <p:sldIdLst>
    <p:sldId id="267" r:id="rId7"/>
    <p:sldId id="275" r:id="rId8"/>
    <p:sldId id="257" r:id="rId9"/>
    <p:sldId id="258" r:id="rId10"/>
    <p:sldId id="259" r:id="rId11"/>
    <p:sldId id="256" r:id="rId12"/>
    <p:sldId id="260" r:id="rId13"/>
    <p:sldId id="261" r:id="rId14"/>
    <p:sldId id="262" r:id="rId15"/>
    <p:sldId id="263" r:id="rId16"/>
    <p:sldId id="264" r:id="rId17"/>
    <p:sldId id="265" r:id="rId18"/>
    <p:sldId id="266" r:id="rId19"/>
    <p:sldId id="27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15A28-C171-41D5-91CD-AD7DB7A4E198}" v="4" dt="2021-09-20T09:28:55.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111" d="100"/>
          <a:sy n="111" d="100"/>
        </p:scale>
        <p:origin x="13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Foster" userId="f74fd991-663b-4710-8d70-66e4089eaf12" providerId="ADAL" clId="{407D2E99-D41E-4DC2-8739-F6C263270840}"/>
    <pc:docChg chg="delSld">
      <pc:chgData name="Sandra Foster" userId="f74fd991-663b-4710-8d70-66e4089eaf12" providerId="ADAL" clId="{407D2E99-D41E-4DC2-8739-F6C263270840}" dt="2021-09-17T09:10:19.138" v="0" actId="2696"/>
      <pc:docMkLst>
        <pc:docMk/>
      </pc:docMkLst>
      <pc:sldChg chg="del">
        <pc:chgData name="Sandra Foster" userId="f74fd991-663b-4710-8d70-66e4089eaf12" providerId="ADAL" clId="{407D2E99-D41E-4DC2-8739-F6C263270840}" dt="2021-09-17T09:10:19.138" v="0" actId="2696"/>
        <pc:sldMkLst>
          <pc:docMk/>
          <pc:sldMk cId="0" sldId="267"/>
        </pc:sldMkLst>
      </pc:sldChg>
    </pc:docChg>
  </pc:docChgLst>
  <pc:docChgLst>
    <pc:chgData name="Sandra Foster" userId="f74fd991-663b-4710-8d70-66e4089eaf12" providerId="ADAL" clId="{69915A28-C171-41D5-91CD-AD7DB7A4E198}"/>
    <pc:docChg chg="addSld delSld modSld delMainMaster">
      <pc:chgData name="Sandra Foster" userId="f74fd991-663b-4710-8d70-66e4089eaf12" providerId="ADAL" clId="{69915A28-C171-41D5-91CD-AD7DB7A4E198}" dt="2021-09-20T09:29:01.948" v="4" actId="2696"/>
      <pc:docMkLst>
        <pc:docMk/>
      </pc:docMkLst>
      <pc:sldChg chg="del">
        <pc:chgData name="Sandra Foster" userId="f74fd991-663b-4710-8d70-66e4089eaf12" providerId="ADAL" clId="{69915A28-C171-41D5-91CD-AD7DB7A4E198}" dt="2021-09-20T09:27:02.647" v="2" actId="2696"/>
        <pc:sldMkLst>
          <pc:docMk/>
          <pc:sldMk cId="0" sldId="268"/>
        </pc:sldMkLst>
      </pc:sldChg>
      <pc:sldChg chg="del">
        <pc:chgData name="Sandra Foster" userId="f74fd991-663b-4710-8d70-66e4089eaf12" providerId="ADAL" clId="{69915A28-C171-41D5-91CD-AD7DB7A4E198}" dt="2021-09-20T09:29:01.948" v="4" actId="2696"/>
        <pc:sldMkLst>
          <pc:docMk/>
          <pc:sldMk cId="0" sldId="269"/>
        </pc:sldMkLst>
      </pc:sldChg>
      <pc:sldChg chg="del">
        <pc:chgData name="Sandra Foster" userId="f74fd991-663b-4710-8d70-66e4089eaf12" providerId="ADAL" clId="{69915A28-C171-41D5-91CD-AD7DB7A4E198}" dt="2021-09-20T09:27:36.371" v="3" actId="2696"/>
        <pc:sldMkLst>
          <pc:docMk/>
          <pc:sldMk cId="0" sldId="270"/>
        </pc:sldMkLst>
      </pc:sldChg>
      <pc:sldChg chg="add del">
        <pc:chgData name="Sandra Foster" userId="f74fd991-663b-4710-8d70-66e4089eaf12" providerId="ADAL" clId="{69915A28-C171-41D5-91CD-AD7DB7A4E198}" dt="2021-09-20T09:26:56.496" v="1" actId="2696"/>
        <pc:sldMkLst>
          <pc:docMk/>
          <pc:sldMk cId="1353209701" sldId="271"/>
        </pc:sldMkLst>
      </pc:sldChg>
      <pc:sldMasterChg chg="del delSldLayout">
        <pc:chgData name="Sandra Foster" userId="f74fd991-663b-4710-8d70-66e4089eaf12" providerId="ADAL" clId="{69915A28-C171-41D5-91CD-AD7DB7A4E198}" dt="2021-09-20T09:26:56.496" v="1" actId="2696"/>
        <pc:sldMasterMkLst>
          <pc:docMk/>
          <pc:sldMasterMk cId="560064531" sldId="2147483670"/>
        </pc:sldMasterMkLst>
        <pc:sldLayoutChg chg="del">
          <pc:chgData name="Sandra Foster" userId="f74fd991-663b-4710-8d70-66e4089eaf12" providerId="ADAL" clId="{69915A28-C171-41D5-91CD-AD7DB7A4E198}" dt="2021-09-20T09:26:56.496" v="1" actId="2696"/>
          <pc:sldLayoutMkLst>
            <pc:docMk/>
            <pc:sldMasterMk cId="560064531" sldId="2147483670"/>
            <pc:sldLayoutMk cId="171426896" sldId="2147483671"/>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2640299652" sldId="2147483672"/>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1881282241" sldId="2147483673"/>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3485341755" sldId="2147483674"/>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3595954671" sldId="2147483675"/>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1421555529" sldId="2147483676"/>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2689306965" sldId="2147483677"/>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3803738616" sldId="2147483678"/>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1605274128" sldId="2147483679"/>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31954934" sldId="2147483680"/>
          </pc:sldLayoutMkLst>
        </pc:sldLayoutChg>
        <pc:sldLayoutChg chg="del">
          <pc:chgData name="Sandra Foster" userId="f74fd991-663b-4710-8d70-66e4089eaf12" providerId="ADAL" clId="{69915A28-C171-41D5-91CD-AD7DB7A4E198}" dt="2021-09-20T09:26:56.496" v="1" actId="2696"/>
          <pc:sldLayoutMkLst>
            <pc:docMk/>
            <pc:sldMasterMk cId="560064531" sldId="2147483670"/>
            <pc:sldLayoutMk cId="3255980900"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BC198-8173-4C09-92D5-7A6B1BC4BF0E}"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2ED38-2E0B-4D04-BC37-7224F368F13F}" type="slidenum">
              <a:rPr lang="en-US" smtClean="0"/>
              <a:t>‹#›</a:t>
            </a:fld>
            <a:endParaRPr lang="en-US"/>
          </a:p>
        </p:txBody>
      </p:sp>
    </p:spTree>
    <p:extLst>
      <p:ext uri="{BB962C8B-B14F-4D97-AF65-F5344CB8AC3E}">
        <p14:creationId xmlns:p14="http://schemas.microsoft.com/office/powerpoint/2010/main" val="5582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3</a:t>
            </a:fld>
            <a:endParaRPr lang="en-US" dirty="0"/>
          </a:p>
        </p:txBody>
      </p:sp>
    </p:spTree>
    <p:extLst>
      <p:ext uri="{BB962C8B-B14F-4D97-AF65-F5344CB8AC3E}">
        <p14:creationId xmlns:p14="http://schemas.microsoft.com/office/powerpoint/2010/main" val="184992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4</a:t>
            </a:fld>
            <a:endParaRPr lang="en-US" dirty="0"/>
          </a:p>
        </p:txBody>
      </p:sp>
    </p:spTree>
    <p:extLst>
      <p:ext uri="{BB962C8B-B14F-4D97-AF65-F5344CB8AC3E}">
        <p14:creationId xmlns:p14="http://schemas.microsoft.com/office/powerpoint/2010/main" val="222411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5</a:t>
            </a:fld>
            <a:endParaRPr lang="en-US" dirty="0"/>
          </a:p>
        </p:txBody>
      </p:sp>
    </p:spTree>
    <p:extLst>
      <p:ext uri="{BB962C8B-B14F-4D97-AF65-F5344CB8AC3E}">
        <p14:creationId xmlns:p14="http://schemas.microsoft.com/office/powerpoint/2010/main" val="20554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Diversity is about difference, it is a fact,</a:t>
            </a:r>
            <a:r>
              <a:rPr lang="en-GB" baseline="0" dirty="0"/>
              <a:t> difference exists.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Inclusion is about behaviours and with every behaviour, we choose how to behave.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 won’t go into all the studies out there that demonstrate</a:t>
            </a:r>
            <a:r>
              <a:rPr lang="en-GB" baseline="0" dirty="0"/>
              <a:t> that more diversity in business leads to:</a:t>
            </a:r>
          </a:p>
          <a:p>
            <a:pPr marL="171450" indent="-171450">
              <a:buFont typeface="Arial" panose="020B0604020202020204" pitchFamily="34" charset="0"/>
              <a:buChar char="•"/>
            </a:pPr>
            <a:endParaRPr lang="en-GB" baseline="0" dirty="0"/>
          </a:p>
          <a:p>
            <a:pPr marL="628650" lvl="1" indent="-171450">
              <a:buFont typeface="Arial" panose="020B0604020202020204" pitchFamily="34" charset="0"/>
              <a:buChar char="•"/>
            </a:pPr>
            <a:r>
              <a:rPr lang="en-GB" baseline="0" dirty="0"/>
              <a:t>Less risky decisions;</a:t>
            </a:r>
          </a:p>
          <a:p>
            <a:pPr marL="628650" lvl="1" indent="-171450">
              <a:buFont typeface="Arial" panose="020B0604020202020204" pitchFamily="34" charset="0"/>
              <a:buChar char="•"/>
            </a:pPr>
            <a:r>
              <a:rPr lang="en-GB" baseline="0" dirty="0"/>
              <a:t>Greater sales; </a:t>
            </a:r>
          </a:p>
          <a:p>
            <a:pPr marL="628650" lvl="1" indent="-171450">
              <a:buFont typeface="Arial" panose="020B0604020202020204" pitchFamily="34" charset="0"/>
              <a:buChar char="•"/>
            </a:pPr>
            <a:r>
              <a:rPr lang="en-GB" baseline="0" dirty="0"/>
              <a:t>Greater innovation; </a:t>
            </a:r>
          </a:p>
          <a:p>
            <a:pPr marL="628650" lvl="1" indent="-171450">
              <a:buFont typeface="Arial" panose="020B0604020202020204" pitchFamily="34" charset="0"/>
              <a:buChar char="•"/>
            </a:pPr>
            <a:r>
              <a:rPr lang="en-GB" baseline="0" dirty="0"/>
              <a:t>Higher profits; </a:t>
            </a:r>
          </a:p>
          <a:p>
            <a:pPr marL="628650" lvl="1" indent="-171450">
              <a:buFont typeface="Arial" panose="020B0604020202020204" pitchFamily="34" charset="0"/>
              <a:buChar char="•"/>
            </a:pPr>
            <a:r>
              <a:rPr lang="en-GB" baseline="0" dirty="0"/>
              <a:t>Higher RoEs.</a:t>
            </a:r>
          </a:p>
          <a:p>
            <a:pPr marL="628650" lvl="1"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These studies exist, but for me frankly, they miss the point. </a:t>
            </a:r>
          </a:p>
          <a:p>
            <a:pPr marL="171450" lvl="0"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Making progress on diversity and inclusion is about ethics. Is it ethical to not be inclusive? Is it ethical to be discriminatory?</a:t>
            </a:r>
          </a:p>
          <a:p>
            <a:pPr marL="171450" lvl="0"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I am not saying that managing a diverse team is easy, it could actually be harder, but if done well, can lead to superior results. </a:t>
            </a:r>
          </a:p>
          <a:p>
            <a:pPr marL="171450" lvl="0" indent="-171450">
              <a:buFont typeface="Arial" panose="020B0604020202020204" pitchFamily="34" charset="0"/>
              <a:buChar char="•"/>
            </a:pPr>
            <a:endParaRPr lang="en-GB" baseline="0" dirty="0"/>
          </a:p>
          <a:p>
            <a:pPr marL="171450" lvl="0" indent="-171450">
              <a:buFont typeface="Arial" panose="020B0604020202020204" pitchFamily="34" charset="0"/>
              <a:buChar char="•"/>
            </a:pPr>
            <a:r>
              <a:rPr lang="en-GB" baseline="0" dirty="0"/>
              <a:t>You will see business benefits from improved inclusion and diversity, but measuring them can be hard. </a:t>
            </a:r>
          </a:p>
          <a:p>
            <a:pPr marL="171450" lvl="0" indent="-171450">
              <a:buFont typeface="Arial" panose="020B0604020202020204" pitchFamily="34" charset="0"/>
              <a:buChar char="•"/>
            </a:pPr>
            <a:endParaRPr lang="en-GB" baseline="0" dirty="0"/>
          </a:p>
          <a:p>
            <a:pPr marL="628650" lvl="1" indent="-171450">
              <a:buFont typeface="Arial" panose="020B0604020202020204" pitchFamily="34" charset="0"/>
              <a:buChar char="•"/>
            </a:pPr>
            <a:endParaRPr lang="en-GB" baseline="0"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6</a:t>
            </a:fld>
            <a:endParaRPr lang="en-US" dirty="0"/>
          </a:p>
        </p:txBody>
      </p:sp>
    </p:spTree>
    <p:extLst>
      <p:ext uri="{BB962C8B-B14F-4D97-AF65-F5344CB8AC3E}">
        <p14:creationId xmlns:p14="http://schemas.microsoft.com/office/powerpoint/2010/main" val="290927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77787B"/>
                </a:solidFill>
              </a:rPr>
              <a:t>Employee &amp; Social Pressures </a:t>
            </a:r>
            <a:r>
              <a:rPr lang="en-GB" sz="1200" dirty="0">
                <a:solidFill>
                  <a:srgbClr val="77787B"/>
                </a:solidFill>
              </a:rPr>
              <a:t>– There is social pressure building to ensure that businesses act ethically, one of way of demonstrating this is through work to ensure that firms are inclusive and reflect the societies that they operate in.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77787B"/>
                </a:solidFill>
              </a:rPr>
              <a:t>Regulator Interest</a:t>
            </a:r>
            <a:r>
              <a:rPr lang="en-GB" sz="1200" dirty="0">
                <a:solidFill>
                  <a:srgbClr val="77787B"/>
                </a:solidFill>
              </a:rPr>
              <a:t> – In the UK the Financial Conduct Authority and Prudential Regulation Authority have made culture, including diversity and inclusion, a focus of their work. Lloyd’s has also rolled out a voluntary framework on culture, inclusion, and diversity.  </a:t>
            </a:r>
          </a:p>
          <a:p>
            <a:pPr marL="171450"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PRA issued a letter on Board diversity</a:t>
            </a:r>
            <a:r>
              <a:rPr lang="en-GB" baseline="0" dirty="0"/>
              <a:t> in March 2020.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The FCA is looking at including diversity in its oversight of the Senior Managers Certification Regime.</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Lloyd’s recently introduced</a:t>
            </a:r>
            <a:r>
              <a:rPr lang="en-GB" baseline="0" dirty="0"/>
              <a:t> voluntary culture and behaviour standards… these likely won’t be voluntary for long. </a:t>
            </a:r>
          </a:p>
          <a:p>
            <a:pPr marL="628650" lvl="1" indent="-171450">
              <a:buFont typeface="Arial" panose="020B0604020202020204" pitchFamily="34" charset="0"/>
              <a:buChar cha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solidFill>
                  <a:srgbClr val="77787B"/>
                </a:solidFill>
              </a:rPr>
              <a:t>Trade Body &amp; Customer Focus </a:t>
            </a:r>
            <a:r>
              <a:rPr lang="en-GB" sz="1200" dirty="0">
                <a:solidFill>
                  <a:srgbClr val="77787B"/>
                </a:solidFill>
              </a:rPr>
              <a:t>– Federation of European Risk Management Associations, the British Insurance Brokers’ Association, ANRA in Italy, and many more are looking at ways to improve inclusion and diversity in insurance. </a:t>
            </a:r>
          </a:p>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7</a:t>
            </a:fld>
            <a:endParaRPr lang="en-US" dirty="0"/>
          </a:p>
        </p:txBody>
      </p:sp>
    </p:spTree>
    <p:extLst>
      <p:ext uri="{BB962C8B-B14F-4D97-AF65-F5344CB8AC3E}">
        <p14:creationId xmlns:p14="http://schemas.microsoft.com/office/powerpoint/2010/main" val="383378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9</a:t>
            </a:fld>
            <a:endParaRPr lang="en-US" dirty="0"/>
          </a:p>
        </p:txBody>
      </p:sp>
    </p:spTree>
    <p:extLst>
      <p:ext uri="{BB962C8B-B14F-4D97-AF65-F5344CB8AC3E}">
        <p14:creationId xmlns:p14="http://schemas.microsoft.com/office/powerpoint/2010/main" val="212581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30000"/>
              </a:lnSpc>
              <a:buClr>
                <a:srgbClr val="FF9700"/>
              </a:buClr>
              <a:buFont typeface="Arial"/>
              <a:buChar char="•"/>
            </a:pPr>
            <a:r>
              <a:rPr lang="en-GB" sz="1400" b="1" dirty="0">
                <a:solidFill>
                  <a:prstClr val="black"/>
                </a:solidFill>
                <a:latin typeface="Arial"/>
                <a:cs typeface="Arial"/>
              </a:rPr>
              <a:t>Collaboration</a:t>
            </a:r>
          </a:p>
          <a:p>
            <a:pPr marL="628650" lvl="1" indent="-171450">
              <a:lnSpc>
                <a:spcPct val="130000"/>
              </a:lnSpc>
              <a:buClr>
                <a:srgbClr val="FF9700"/>
              </a:buClr>
              <a:buFont typeface="Arial"/>
              <a:buChar char="•"/>
            </a:pPr>
            <a:r>
              <a:rPr lang="en-GB" sz="1400" dirty="0">
                <a:solidFill>
                  <a:prstClr val="black"/>
                </a:solidFill>
                <a:latin typeface="Arial"/>
                <a:cs typeface="Arial"/>
              </a:rPr>
              <a:t>Lots of collaboration across Partner Networks.</a:t>
            </a:r>
          </a:p>
          <a:p>
            <a:pPr marL="628650" lvl="1" indent="-171450">
              <a:lnSpc>
                <a:spcPct val="130000"/>
              </a:lnSpc>
              <a:buClr>
                <a:srgbClr val="FF9700"/>
              </a:buClr>
              <a:buFont typeface="Arial"/>
              <a:buChar char="•"/>
            </a:pPr>
            <a:r>
              <a:rPr lang="en-GB" sz="1400" dirty="0">
                <a:solidFill>
                  <a:prstClr val="black"/>
                </a:solidFill>
                <a:latin typeface="Arial"/>
                <a:cs typeface="Arial"/>
              </a:rPr>
              <a:t>Collaboration with the CII, ABI, Insurance Supper Club, Insider Progress, and London Market Forums.</a:t>
            </a:r>
          </a:p>
          <a:p>
            <a:pPr marL="171450" indent="-171450">
              <a:lnSpc>
                <a:spcPct val="130000"/>
              </a:lnSpc>
              <a:buClr>
                <a:srgbClr val="FF9700"/>
              </a:buClr>
              <a:buFont typeface="Arial"/>
              <a:buChar char="•"/>
            </a:pPr>
            <a:endParaRPr lang="en-GB" sz="1400" b="1" dirty="0">
              <a:solidFill>
                <a:prstClr val="black"/>
              </a:solidFill>
              <a:latin typeface="Arial"/>
              <a:cs typeface="Arial"/>
            </a:endParaRPr>
          </a:p>
          <a:p>
            <a:pPr marL="171450" indent="-171450">
              <a:lnSpc>
                <a:spcPct val="130000"/>
              </a:lnSpc>
              <a:buClr>
                <a:srgbClr val="FF9700"/>
              </a:buClr>
              <a:buFont typeface="Arial"/>
              <a:buChar char="•"/>
            </a:pPr>
            <a:r>
              <a:rPr lang="en-GB" sz="1400" b="1" dirty="0">
                <a:solidFill>
                  <a:prstClr val="black"/>
                </a:solidFill>
                <a:latin typeface="Arial"/>
                <a:cs typeface="Arial"/>
              </a:rPr>
              <a:t>Going Virtual</a:t>
            </a:r>
          </a:p>
          <a:p>
            <a:pPr marL="628650" lvl="1" indent="-171450">
              <a:lnSpc>
                <a:spcPct val="130000"/>
              </a:lnSpc>
              <a:buClr>
                <a:srgbClr val="FF9700"/>
              </a:buClr>
              <a:buFont typeface="Arial"/>
              <a:buChar char="•"/>
            </a:pPr>
            <a:r>
              <a:rPr lang="en-GB" sz="1400" dirty="0">
                <a:solidFill>
                  <a:prstClr val="black"/>
                </a:solidFill>
                <a:latin typeface="Arial"/>
                <a:cs typeface="Arial"/>
              </a:rPr>
              <a:t>Over 65 virtual events delivered in 2020!</a:t>
            </a:r>
          </a:p>
          <a:p>
            <a:pPr marL="171450" indent="-171450">
              <a:lnSpc>
                <a:spcPct val="130000"/>
              </a:lnSpc>
              <a:buClr>
                <a:srgbClr val="FF9700"/>
              </a:buClr>
              <a:buFont typeface="Arial"/>
              <a:buChar char="•"/>
            </a:pPr>
            <a:endParaRPr lang="en-GB" sz="1400" b="1" dirty="0">
              <a:solidFill>
                <a:prstClr val="black"/>
              </a:solidFill>
              <a:latin typeface="Arial"/>
              <a:cs typeface="Arial"/>
            </a:endParaRPr>
          </a:p>
          <a:p>
            <a:pPr marL="171450" indent="-171450">
              <a:lnSpc>
                <a:spcPct val="130000"/>
              </a:lnSpc>
              <a:buClr>
                <a:srgbClr val="FF9700"/>
              </a:buClr>
              <a:buFont typeface="Arial"/>
              <a:buChar char="•"/>
            </a:pPr>
            <a:r>
              <a:rPr lang="en-GB" sz="1400" b="1" dirty="0">
                <a:solidFill>
                  <a:prstClr val="black"/>
                </a:solidFill>
                <a:latin typeface="Arial"/>
                <a:cs typeface="Arial"/>
              </a:rPr>
              <a:t>Mentoring / Connecting </a:t>
            </a:r>
          </a:p>
          <a:p>
            <a:pPr marL="628650" lvl="1" indent="-171450">
              <a:lnSpc>
                <a:spcPct val="130000"/>
              </a:lnSpc>
              <a:buClr>
                <a:srgbClr val="FF9700"/>
              </a:buClr>
              <a:buFont typeface="Arial"/>
              <a:buChar char="•"/>
            </a:pPr>
            <a:r>
              <a:rPr lang="en-GB" sz="1400" dirty="0">
                <a:solidFill>
                  <a:prstClr val="black"/>
                </a:solidFill>
                <a:latin typeface="Arial"/>
                <a:cs typeface="Arial"/>
              </a:rPr>
              <a:t>On-line mentoring built out by iCAN.</a:t>
            </a:r>
          </a:p>
          <a:p>
            <a:pPr marL="628650" lvl="1" indent="-171450">
              <a:lnSpc>
                <a:spcPct val="130000"/>
              </a:lnSpc>
              <a:buClr>
                <a:srgbClr val="FF9700"/>
              </a:buClr>
              <a:buFont typeface="Arial"/>
              <a:buChar char="•"/>
            </a:pPr>
            <a:r>
              <a:rPr lang="en-GB" sz="1400" dirty="0">
                <a:solidFill>
                  <a:prstClr val="black"/>
                </a:solidFill>
                <a:latin typeface="Arial"/>
                <a:cs typeface="Arial"/>
              </a:rPr>
              <a:t>Virtual ‘coffee’ dates.</a:t>
            </a:r>
          </a:p>
          <a:p>
            <a:pPr marL="628650" lvl="1" indent="-171450">
              <a:lnSpc>
                <a:spcPct val="130000"/>
              </a:lnSpc>
              <a:buClr>
                <a:srgbClr val="FF9700"/>
              </a:buClr>
              <a:buFont typeface="Arial"/>
              <a:buChar char="•"/>
            </a:pPr>
            <a:r>
              <a:rPr lang="en-GB" sz="1400" dirty="0">
                <a:solidFill>
                  <a:prstClr val="black"/>
                </a:solidFill>
                <a:latin typeface="Arial"/>
                <a:cs typeface="Arial"/>
              </a:rPr>
              <a:t>Wellbeing sessions.</a:t>
            </a:r>
          </a:p>
          <a:p>
            <a:pPr marL="171450" indent="-171450">
              <a:lnSpc>
                <a:spcPct val="130000"/>
              </a:lnSpc>
              <a:buClr>
                <a:srgbClr val="FF9700"/>
              </a:buClr>
              <a:buFont typeface="Arial"/>
              <a:buChar char="•"/>
            </a:pPr>
            <a:endParaRPr lang="en-GB" sz="1400" b="1" dirty="0">
              <a:solidFill>
                <a:prstClr val="black"/>
              </a:solidFill>
              <a:latin typeface="Arial"/>
              <a:cs typeface="Arial"/>
            </a:endParaRPr>
          </a:p>
          <a:p>
            <a:pPr marL="171450" indent="-171450">
              <a:lnSpc>
                <a:spcPct val="130000"/>
              </a:lnSpc>
              <a:buClr>
                <a:srgbClr val="FF9700"/>
              </a:buClr>
              <a:buFont typeface="Arial"/>
              <a:buChar char="•"/>
            </a:pPr>
            <a:r>
              <a:rPr lang="en-GB" sz="1400" b="1" dirty="0">
                <a:solidFill>
                  <a:prstClr val="black"/>
                </a:solidFill>
                <a:latin typeface="Arial"/>
                <a:cs typeface="Arial"/>
              </a:rPr>
              <a:t>Celebration </a:t>
            </a:r>
          </a:p>
          <a:p>
            <a:pPr marL="628650" lvl="1" indent="-171450">
              <a:lnSpc>
                <a:spcPct val="130000"/>
              </a:lnSpc>
              <a:buClr>
                <a:srgbClr val="FF9700"/>
              </a:buClr>
              <a:buFont typeface="Arial"/>
              <a:buChar char="•"/>
            </a:pPr>
            <a:r>
              <a:rPr lang="en-GB" sz="1400" dirty="0">
                <a:solidFill>
                  <a:prstClr val="black"/>
                </a:solidFill>
                <a:latin typeface="Arial"/>
                <a:cs typeface="Arial"/>
              </a:rPr>
              <a:t>All Partner Networks were nominated for, shortlisted, or won industry and/or national awards for their work.</a:t>
            </a:r>
          </a:p>
          <a:p>
            <a:pPr marL="628650" lvl="1" indent="-171450">
              <a:lnSpc>
                <a:spcPct val="130000"/>
              </a:lnSpc>
              <a:buClr>
                <a:srgbClr val="FF9700"/>
              </a:buClr>
              <a:buFont typeface="Arial"/>
              <a:buChar char="•"/>
            </a:pPr>
            <a:r>
              <a:rPr lang="en-GB" sz="1400" dirty="0">
                <a:solidFill>
                  <a:prstClr val="black"/>
                </a:solidFill>
                <a:latin typeface="Arial"/>
                <a:cs typeface="Arial"/>
              </a:rPr>
              <a:t>All Partner Networks had volunteers and/or Steering Committee members shortlisted or winners of awards.</a:t>
            </a:r>
          </a:p>
          <a:p>
            <a:pPr marL="628650" lvl="1" indent="-171450">
              <a:lnSpc>
                <a:spcPct val="130000"/>
              </a:lnSpc>
              <a:buClr>
                <a:srgbClr val="FF9700"/>
              </a:buClr>
              <a:buFont typeface="Arial"/>
              <a:buChar char="•"/>
            </a:pPr>
            <a:endParaRPr lang="en-GB" sz="1400" dirty="0">
              <a:solidFill>
                <a:prstClr val="black"/>
              </a:solidFill>
              <a:latin typeface="Arial"/>
              <a:cs typeface="Arial"/>
            </a:endParaRPr>
          </a:p>
          <a:p>
            <a:pPr marL="171450" lvl="1" indent="-171450">
              <a:lnSpc>
                <a:spcPct val="130000"/>
              </a:lnSpc>
              <a:buClr>
                <a:srgbClr val="FF9700"/>
              </a:buClr>
              <a:buFont typeface="Arial"/>
              <a:buChar char="•"/>
            </a:pPr>
            <a:r>
              <a:rPr lang="en-GB" sz="1400" dirty="0">
                <a:solidFill>
                  <a:prstClr val="black"/>
                </a:solidFill>
                <a:latin typeface="Arial"/>
                <a:cs typeface="Arial"/>
              </a:rPr>
              <a:t>All partner networks meet the ‘Partner Network Requirement’s’ for both 2020 and 2021 –</a:t>
            </a:r>
            <a:r>
              <a:rPr lang="en-GB" sz="1400" i="1" dirty="0">
                <a:solidFill>
                  <a:prstClr val="black"/>
                </a:solidFill>
                <a:latin typeface="Arial"/>
                <a:cs typeface="Arial"/>
              </a:rPr>
              <a:t> evidence of supporting I@L strategy.</a:t>
            </a:r>
          </a:p>
          <a:p>
            <a:pPr marL="171450" lvl="1" indent="-171450">
              <a:lnSpc>
                <a:spcPct val="130000"/>
              </a:lnSpc>
              <a:buClr>
                <a:srgbClr val="FF9700"/>
              </a:buClr>
              <a:buFont typeface="Arial"/>
              <a:buChar char="•"/>
            </a:pPr>
            <a:endParaRPr lang="en-GB" sz="1400" i="1" dirty="0">
              <a:solidFill>
                <a:prstClr val="black"/>
              </a:solidFill>
              <a:latin typeface="Arial"/>
              <a:cs typeface="Arial"/>
            </a:endParaRPr>
          </a:p>
          <a:p>
            <a:pPr marL="628650" lvl="2" indent="-171450">
              <a:lnSpc>
                <a:spcPct val="130000"/>
              </a:lnSpc>
              <a:buClr>
                <a:srgbClr val="FF9700"/>
              </a:buClr>
              <a:buFont typeface="Arial"/>
              <a:buChar char="•"/>
            </a:pPr>
            <a:r>
              <a:rPr lang="en-GB" sz="1400" b="1" dirty="0">
                <a:solidFill>
                  <a:prstClr val="black"/>
                </a:solidFill>
                <a:latin typeface="Arial"/>
                <a:cs typeface="Arial"/>
              </a:rPr>
              <a:t>The annual reviews and 2021 plans support that the Partner Networks are working to support I@L’s strategy. </a:t>
            </a:r>
          </a:p>
          <a:p>
            <a:pPr marL="171450" lvl="1" indent="-171450">
              <a:lnSpc>
                <a:spcPct val="130000"/>
              </a:lnSpc>
              <a:buClr>
                <a:srgbClr val="FF9700"/>
              </a:buClr>
              <a:buFont typeface="Arial"/>
              <a:buChar char="•"/>
            </a:pPr>
            <a:endParaRPr lang="en-GB" sz="1400" dirty="0">
              <a:solidFill>
                <a:prstClr val="black"/>
              </a:solidFill>
              <a:latin typeface="Arial"/>
              <a:cs typeface="Arial"/>
            </a:endParaRPr>
          </a:p>
          <a:p>
            <a:pPr marL="171450" lvl="1" indent="-171450">
              <a:lnSpc>
                <a:spcPct val="130000"/>
              </a:lnSpc>
              <a:buClr>
                <a:srgbClr val="FF9700"/>
              </a:buClr>
              <a:buFont typeface="Arial"/>
              <a:buChar char="•"/>
            </a:pPr>
            <a:r>
              <a:rPr lang="en-GB" sz="1400" dirty="0">
                <a:solidFill>
                  <a:prstClr val="black"/>
                </a:solidFill>
                <a:latin typeface="Arial"/>
                <a:cs typeface="Arial"/>
              </a:rPr>
              <a:t>One partner network shortlisted or a winner of a D&amp;I award by year-end 2020 – </a:t>
            </a:r>
            <a:r>
              <a:rPr lang="en-GB" sz="1400" i="1" dirty="0">
                <a:solidFill>
                  <a:prstClr val="black"/>
                </a:solidFill>
                <a:latin typeface="Arial"/>
                <a:cs typeface="Arial"/>
              </a:rPr>
              <a:t>evidence of improved governance supporting excellence in partner networks</a:t>
            </a:r>
            <a:r>
              <a:rPr lang="en-GB" sz="1400" dirty="0">
                <a:solidFill>
                  <a:prstClr val="black"/>
                </a:solidFill>
                <a:latin typeface="Arial"/>
                <a:cs typeface="Arial"/>
              </a:rPr>
              <a:t>.</a:t>
            </a:r>
          </a:p>
          <a:p>
            <a:pPr marL="0" lvl="1">
              <a:lnSpc>
                <a:spcPct val="130000"/>
              </a:lnSpc>
              <a:buClr>
                <a:srgbClr val="FF9700"/>
              </a:buClr>
            </a:pPr>
            <a:endParaRPr lang="en-GB" sz="1400" dirty="0">
              <a:solidFill>
                <a:prstClr val="black"/>
              </a:solidFill>
              <a:latin typeface="Arial"/>
              <a:cs typeface="Arial"/>
            </a:endParaRPr>
          </a:p>
          <a:p>
            <a:pPr marL="628650" lvl="2" indent="-171450">
              <a:lnSpc>
                <a:spcPct val="130000"/>
              </a:lnSpc>
              <a:buClr>
                <a:srgbClr val="FF9700"/>
              </a:buClr>
              <a:buFont typeface="Arial"/>
              <a:buChar char="•"/>
            </a:pPr>
            <a:r>
              <a:rPr lang="en-GB" sz="1400" b="1" dirty="0">
                <a:solidFill>
                  <a:prstClr val="black"/>
                </a:solidFill>
                <a:latin typeface="Arial"/>
                <a:cs typeface="Arial"/>
              </a:rPr>
              <a:t>All Partner Networks had volunteers and/or Steering Committee members nominated for, shortlisted, or winners of awards in 2020.</a:t>
            </a:r>
          </a:p>
          <a:p>
            <a:pPr marL="628650" lvl="2" indent="-171450">
              <a:lnSpc>
                <a:spcPct val="130000"/>
              </a:lnSpc>
              <a:buClr>
                <a:srgbClr val="FF9700"/>
              </a:buClr>
              <a:buFont typeface="Arial"/>
              <a:buChar char="•"/>
            </a:pPr>
            <a:r>
              <a:rPr lang="en-GB" sz="1400" b="1" dirty="0">
                <a:solidFill>
                  <a:prstClr val="black"/>
                </a:solidFill>
                <a:latin typeface="Arial"/>
                <a:cs typeface="Arial"/>
              </a:rPr>
              <a:t>GIN won the Women in Insurance Award in 2020.</a:t>
            </a:r>
          </a:p>
          <a:p>
            <a:pPr marL="171450" lvl="1" indent="-171450">
              <a:lnSpc>
                <a:spcPct val="130000"/>
              </a:lnSpc>
              <a:buClr>
                <a:srgbClr val="FF9700"/>
              </a:buClr>
              <a:buFont typeface="Arial"/>
              <a:buChar char="•"/>
            </a:pPr>
            <a:endParaRPr lang="en-GB" sz="1400" dirty="0">
              <a:solidFill>
                <a:prstClr val="black"/>
              </a:solidFill>
              <a:latin typeface="Arial"/>
              <a:cs typeface="Arial"/>
            </a:endParaRPr>
          </a:p>
          <a:p>
            <a:pPr marL="171450" lvl="1" indent="-171450">
              <a:lnSpc>
                <a:spcPct val="130000"/>
              </a:lnSpc>
              <a:buClr>
                <a:srgbClr val="FF9700"/>
              </a:buClr>
              <a:buFont typeface="Arial"/>
              <a:buChar char="•"/>
            </a:pPr>
            <a:r>
              <a:rPr lang="en-GB" sz="1400" dirty="0">
                <a:solidFill>
                  <a:prstClr val="black"/>
                </a:solidFill>
                <a:latin typeface="Arial"/>
                <a:cs typeface="Arial"/>
              </a:rPr>
              <a:t>Aggregated membership / mailing list subscribers of partner networks increased by 50% from Jan 2020 of application and year-end 2021 – </a:t>
            </a:r>
            <a:r>
              <a:rPr lang="en-GB" sz="1400" i="1" dirty="0">
                <a:solidFill>
                  <a:prstClr val="black"/>
                </a:solidFill>
                <a:latin typeface="Arial"/>
                <a:cs typeface="Arial"/>
              </a:rPr>
              <a:t>demonstrating increased market engagement.</a:t>
            </a:r>
          </a:p>
          <a:p>
            <a:pPr marL="171450" lvl="1" indent="-171450">
              <a:lnSpc>
                <a:spcPct val="130000"/>
              </a:lnSpc>
              <a:buClr>
                <a:srgbClr val="FF9700"/>
              </a:buClr>
              <a:buFont typeface="Arial"/>
              <a:buChar char="•"/>
            </a:pPr>
            <a:endParaRPr lang="en-GB" sz="1400" i="1" dirty="0">
              <a:solidFill>
                <a:prstClr val="black"/>
              </a:solidFill>
              <a:latin typeface="Arial"/>
              <a:cs typeface="Arial"/>
            </a:endParaRPr>
          </a:p>
          <a:p>
            <a:pPr marL="628650" lvl="2" indent="-171450">
              <a:lnSpc>
                <a:spcPct val="130000"/>
              </a:lnSpc>
              <a:buClr>
                <a:srgbClr val="FF9700"/>
              </a:buClr>
              <a:buFont typeface="Arial"/>
              <a:buChar char="•"/>
            </a:pPr>
            <a:r>
              <a:rPr lang="en-GB" sz="1400" b="1" dirty="0">
                <a:solidFill>
                  <a:prstClr val="black"/>
                </a:solidFill>
                <a:latin typeface="Arial"/>
                <a:cs typeface="Arial"/>
              </a:rPr>
              <a:t>1 Jan 2019 – c. 1,670; 1 Jan 2020 – c. 4,250; 1 Jan 2021 – c. 6,040 members.</a:t>
            </a:r>
          </a:p>
          <a:p>
            <a:pPr marL="628650" lvl="2" indent="-171450">
              <a:lnSpc>
                <a:spcPct val="130000"/>
              </a:lnSpc>
              <a:buClr>
                <a:srgbClr val="FF9700"/>
              </a:buClr>
              <a:buFont typeface="Arial"/>
              <a:buChar char="•"/>
            </a:pPr>
            <a:r>
              <a:rPr lang="en-GB" sz="1400" b="1" dirty="0">
                <a:solidFill>
                  <a:prstClr val="black"/>
                </a:solidFill>
                <a:latin typeface="Arial"/>
                <a:cs typeface="Arial"/>
              </a:rPr>
              <a:t>42% growth in 2020 and 262% from 2019.</a:t>
            </a:r>
          </a:p>
          <a:p>
            <a:pPr marL="171450" lvl="1" indent="-171450">
              <a:lnSpc>
                <a:spcPct val="130000"/>
              </a:lnSpc>
              <a:buClr>
                <a:srgbClr val="FF9700"/>
              </a:buClr>
              <a:buFont typeface="Arial"/>
              <a:buChar char="•"/>
            </a:pPr>
            <a:endParaRPr lang="en-GB" sz="1400" dirty="0">
              <a:solidFill>
                <a:prstClr val="black"/>
              </a:solidFill>
              <a:latin typeface="Arial"/>
              <a:cs typeface="Arial"/>
            </a:endParaRPr>
          </a:p>
          <a:p>
            <a:pPr marL="628650" lvl="1" indent="-171450">
              <a:lnSpc>
                <a:spcPct val="130000"/>
              </a:lnSpc>
              <a:buClr>
                <a:srgbClr val="FF9700"/>
              </a:buClr>
              <a:buFont typeface="Arial"/>
              <a:buChar char="•"/>
            </a:pPr>
            <a:endParaRPr lang="en-GB" sz="1400" dirty="0">
              <a:solidFill>
                <a:prstClr val="black"/>
              </a:solidFill>
              <a:latin typeface="Arial"/>
              <a:cs typeface="Arial"/>
            </a:endParaRPr>
          </a:p>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10</a:t>
            </a:fld>
            <a:endParaRPr lang="en-US" dirty="0"/>
          </a:p>
        </p:txBody>
      </p:sp>
    </p:spTree>
    <p:extLst>
      <p:ext uri="{BB962C8B-B14F-4D97-AF65-F5344CB8AC3E}">
        <p14:creationId xmlns:p14="http://schemas.microsoft.com/office/powerpoint/2010/main" val="394538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11</a:t>
            </a:fld>
            <a:endParaRPr lang="en-US" dirty="0"/>
          </a:p>
        </p:txBody>
      </p:sp>
    </p:spTree>
    <p:extLst>
      <p:ext uri="{BB962C8B-B14F-4D97-AF65-F5344CB8AC3E}">
        <p14:creationId xmlns:p14="http://schemas.microsoft.com/office/powerpoint/2010/main" val="353545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E1E175-C204-4270-BB8E-DE2170750AC0}" type="slidenum">
              <a:rPr lang="en-US" smtClean="0"/>
              <a:t>12</a:t>
            </a:fld>
            <a:endParaRPr lang="en-US" dirty="0"/>
          </a:p>
        </p:txBody>
      </p:sp>
    </p:spTree>
    <p:extLst>
      <p:ext uri="{BB962C8B-B14F-4D97-AF65-F5344CB8AC3E}">
        <p14:creationId xmlns:p14="http://schemas.microsoft.com/office/powerpoint/2010/main" val="194674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924842-C5FC-4A0D-912A-D9D4BEDB9AC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336135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24842-C5FC-4A0D-912A-D9D4BEDB9AC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122437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24842-C5FC-4A0D-912A-D9D4BEDB9AC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26592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303156" y="3766834"/>
            <a:ext cx="6829348" cy="630995"/>
          </a:xfrm>
          <a:prstGeom prst="rect">
            <a:avLst/>
          </a:prstGeom>
        </p:spPr>
        <p:txBody>
          <a:bodyPr anchor="ctr">
            <a:normAutofit/>
          </a:bodyPr>
          <a:lstStyle>
            <a:lvl1pPr algn="r">
              <a:defRPr sz="2800" b="1" cap="all">
                <a:solidFill>
                  <a:srgbClr val="E35205"/>
                </a:solidFill>
              </a:defRPr>
            </a:lvl1pPr>
          </a:lstStyle>
          <a:p>
            <a:r>
              <a:rPr lang="en-US" dirty="0"/>
              <a:t>Click to edit Master title style</a:t>
            </a:r>
          </a:p>
        </p:txBody>
      </p:sp>
      <p:sp>
        <p:nvSpPr>
          <p:cNvPr id="3" name="Text Placeholder 2"/>
          <p:cNvSpPr>
            <a:spLocks noGrp="1"/>
          </p:cNvSpPr>
          <p:nvPr>
            <p:ph type="body" idx="1" hasCustomPrompt="1"/>
          </p:nvPr>
        </p:nvSpPr>
        <p:spPr>
          <a:xfrm>
            <a:off x="4303156" y="4398452"/>
            <a:ext cx="6829347" cy="564298"/>
          </a:xfrm>
          <a:prstGeom prst="rect">
            <a:avLst/>
          </a:prstGeom>
        </p:spPr>
        <p:txBody>
          <a:bodyPr anchor="ctr">
            <a:normAutofit/>
          </a:bodyPr>
          <a:lstStyle>
            <a:lvl1pPr marL="0" indent="0" algn="r">
              <a:buNone/>
              <a:defRPr lang="en-US" sz="2000" b="0" kern="1200" dirty="0" smtClean="0">
                <a:solidFill>
                  <a:schemeClr val="bg1">
                    <a:lumMod val="5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pic>
        <p:nvPicPr>
          <p:cNvPr id="8" name="Picture 7" descr="v.png"/>
          <p:cNvPicPr>
            <a:picLocks noChangeAspect="1"/>
          </p:cNvPicPr>
          <p:nvPr userDrawn="1"/>
        </p:nvPicPr>
        <p:blipFill rotWithShape="1">
          <a:blip r:embed="rId2">
            <a:extLst>
              <a:ext uri="{28A0092B-C50C-407E-A947-70E740481C1C}">
                <a14:useLocalDpi xmlns:a14="http://schemas.microsoft.com/office/drawing/2010/main" val="0"/>
              </a:ext>
            </a:extLst>
          </a:blip>
          <a:srcRect l="26446"/>
          <a:stretch/>
        </p:blipFill>
        <p:spPr>
          <a:xfrm>
            <a:off x="-35520" y="279808"/>
            <a:ext cx="5620208" cy="6858000"/>
          </a:xfrm>
          <a:prstGeom prst="rect">
            <a:avLst/>
          </a:prstGeom>
        </p:spPr>
      </p:pic>
      <p:cxnSp>
        <p:nvCxnSpPr>
          <p:cNvPr id="5" name="Straight Connector 4"/>
          <p:cNvCxnSpPr/>
          <p:nvPr userDrawn="1"/>
        </p:nvCxnSpPr>
        <p:spPr>
          <a:xfrm>
            <a:off x="4726082" y="3798940"/>
            <a:ext cx="6406421"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96001" y="1345232"/>
            <a:ext cx="5333393" cy="2257915"/>
          </a:xfrm>
          <a:prstGeom prst="rect">
            <a:avLst/>
          </a:prstGeom>
        </p:spPr>
      </p:pic>
      <p:sp>
        <p:nvSpPr>
          <p:cNvPr id="10" name="Text Placeholder 9"/>
          <p:cNvSpPr>
            <a:spLocks noGrp="1"/>
          </p:cNvSpPr>
          <p:nvPr>
            <p:ph type="body" sz="quarter" idx="10" hasCustomPrompt="1"/>
          </p:nvPr>
        </p:nvSpPr>
        <p:spPr>
          <a:xfrm>
            <a:off x="6997576" y="4962750"/>
            <a:ext cx="4134927" cy="360234"/>
          </a:xfrm>
          <a:prstGeom prst="rect">
            <a:avLst/>
          </a:prstGeom>
        </p:spPr>
        <p:txBody>
          <a:bodyPr>
            <a:normAutofit/>
          </a:bodyPr>
          <a:lstStyle>
            <a:lvl1pPr algn="r">
              <a:defRPr sz="1800" b="0">
                <a:solidFill>
                  <a:srgbClr val="E35205"/>
                </a:solidFill>
              </a:defRPr>
            </a:lvl1pPr>
          </a:lstStyle>
          <a:p>
            <a:pPr lvl="0"/>
            <a:r>
              <a:rPr lang="en-US" dirty="0"/>
              <a:t>Date</a:t>
            </a:r>
          </a:p>
        </p:txBody>
      </p:sp>
    </p:spTree>
    <p:extLst>
      <p:ext uri="{BB962C8B-B14F-4D97-AF65-F5344CB8AC3E}">
        <p14:creationId xmlns:p14="http://schemas.microsoft.com/office/powerpoint/2010/main" val="217657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3" name="Picture 12" descr="v.png"/>
          <p:cNvPicPr>
            <a:picLocks noChangeAspect="1"/>
          </p:cNvPicPr>
          <p:nvPr userDrawn="1"/>
        </p:nvPicPr>
        <p:blipFill rotWithShape="1">
          <a:blip r:embed="rId2">
            <a:extLst>
              <a:ext uri="{28A0092B-C50C-407E-A947-70E740481C1C}">
                <a14:useLocalDpi xmlns:a14="http://schemas.microsoft.com/office/drawing/2010/main" val="0"/>
              </a:ext>
            </a:extLst>
          </a:blip>
          <a:srcRect l="31953"/>
          <a:stretch/>
        </p:blipFill>
        <p:spPr>
          <a:xfrm>
            <a:off x="-26640" y="1349850"/>
            <a:ext cx="4322100" cy="5700870"/>
          </a:xfrm>
          <a:prstGeom prst="rect">
            <a:avLst/>
          </a:prstGeom>
        </p:spPr>
      </p:pic>
      <p:sp>
        <p:nvSpPr>
          <p:cNvPr id="7" name="Slide Number Placeholder 5"/>
          <p:cNvSpPr>
            <a:spLocks noGrp="1"/>
          </p:cNvSpPr>
          <p:nvPr>
            <p:ph type="sldNum" sz="quarter" idx="12"/>
          </p:nvPr>
        </p:nvSpPr>
        <p:spPr>
          <a:xfrm>
            <a:off x="10988540" y="6356352"/>
            <a:ext cx="632507" cy="365125"/>
          </a:xfrm>
          <a:prstGeom prst="rect">
            <a:avLst/>
          </a:prstGeom>
        </p:spPr>
        <p:txBody>
          <a:bodyPr anchor="ctr"/>
          <a:lstStyle>
            <a:lvl1pPr algn="r">
              <a:defRPr sz="1200" b="0">
                <a:solidFill>
                  <a:srgbClr val="77787B"/>
                </a:solidFill>
              </a:defRPr>
            </a:lvl1pPr>
          </a:lstStyle>
          <a:p>
            <a:fld id="{E229327C-8337-AB4D-B6FC-58014A87FAEA}" type="slidenum">
              <a:rPr lang="en-US" smtClean="0"/>
              <a:pPr/>
              <a:t>‹#›</a:t>
            </a:fld>
            <a:endParaRPr lang="en-US" dirty="0"/>
          </a:p>
        </p:txBody>
      </p:sp>
      <p:cxnSp>
        <p:nvCxnSpPr>
          <p:cNvPr id="9" name="Straight Connector 8"/>
          <p:cNvCxnSpPr/>
          <p:nvPr userDrawn="1"/>
        </p:nvCxnSpPr>
        <p:spPr>
          <a:xfrm>
            <a:off x="0" y="947045"/>
            <a:ext cx="8494029"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21951" y="66903"/>
            <a:ext cx="10258236" cy="450164"/>
          </a:xfrm>
          <a:prstGeom prst="rect">
            <a:avLst/>
          </a:prstGeom>
        </p:spPr>
        <p:txBody>
          <a:bodyPr anchor="t">
            <a:noAutofit/>
          </a:bodyPr>
          <a:lstStyle>
            <a:lvl1pPr>
              <a:defRPr lang="en-US" sz="2400" b="1" kern="1200" cap="all" dirty="0">
                <a:solidFill>
                  <a:srgbClr val="E35205"/>
                </a:solidFill>
                <a:latin typeface="+mj-lt"/>
                <a:ea typeface="+mj-ea"/>
                <a:cs typeface="+mj-cs"/>
              </a:defRPr>
            </a:lvl1pPr>
          </a:lstStyle>
          <a:p>
            <a:r>
              <a:rPr lang="en-US" dirty="0"/>
              <a:t>CLICK TO ADD TITLE</a:t>
            </a:r>
          </a:p>
        </p:txBody>
      </p:sp>
      <p:sp>
        <p:nvSpPr>
          <p:cNvPr id="20" name="Text Placeholder 2"/>
          <p:cNvSpPr>
            <a:spLocks noGrp="1"/>
          </p:cNvSpPr>
          <p:nvPr>
            <p:ph type="body" idx="1" hasCustomPrompt="1"/>
          </p:nvPr>
        </p:nvSpPr>
        <p:spPr>
          <a:xfrm>
            <a:off x="521951" y="517068"/>
            <a:ext cx="10258236" cy="382593"/>
          </a:xfrm>
          <a:prstGeom prst="rect">
            <a:avLst/>
          </a:prstGeom>
        </p:spPr>
        <p:txBody>
          <a:bodyPr anchor="ctr">
            <a:noAutofit/>
          </a:bodyPr>
          <a:lstStyle>
            <a:lvl1pPr marL="0" indent="0" algn="l">
              <a:buNone/>
              <a:defRPr sz="2000" b="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22" name="Content Placeholder 2"/>
          <p:cNvSpPr>
            <a:spLocks noGrp="1"/>
          </p:cNvSpPr>
          <p:nvPr>
            <p:ph idx="13" hasCustomPrompt="1"/>
          </p:nvPr>
        </p:nvSpPr>
        <p:spPr>
          <a:xfrm>
            <a:off x="515290" y="1340496"/>
            <a:ext cx="11105757" cy="4583511"/>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sz="2800">
                <a:solidFill>
                  <a:srgbClr val="B1B4B6"/>
                </a:solidFill>
              </a:defRPr>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sz="2600">
                <a:solidFill>
                  <a:srgbClr val="B1B4B6"/>
                </a:solidFill>
              </a:defRPr>
            </a:lvl2pPr>
            <a:lvl3pPr marL="1143000" marR="0" indent="-2286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lang="en-US" sz="1600" baseline="0">
                <a:solidFill>
                  <a:srgbClr val="B1B4B6"/>
                </a:solidFil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lang="en-US" sz="1800">
                <a:solidFill>
                  <a:srgbClr val="B1B4B6"/>
                </a:solidFil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lang="en-US" sz="1800">
                <a:solidFill>
                  <a:srgbClr val="B1B4B6"/>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77787B"/>
                </a:solidFill>
                <a:effectLst/>
                <a:uLnTx/>
                <a:uFillTx/>
                <a:latin typeface="+mn-lt"/>
                <a:ea typeface="+mn-ea"/>
                <a:cs typeface="+mn-cs"/>
              </a:rPr>
              <a:t>Click to edit header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77787B"/>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77787B"/>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77787B"/>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rgbClr val="77787B"/>
                </a:solidFill>
                <a:effectLst/>
                <a:uLnTx/>
                <a:uFillTx/>
                <a:latin typeface="+mn-lt"/>
                <a:ea typeface="+mn-ea"/>
                <a:cs typeface="+mn-cs"/>
              </a:rPr>
              <a:t>Fifth level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77787B"/>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77787B"/>
              </a:solidFill>
              <a:effectLst/>
              <a:uLnTx/>
              <a:uFillTx/>
              <a:latin typeface="+mn-lt"/>
              <a:ea typeface="+mn-ea"/>
              <a:cs typeface="+mn-cs"/>
            </a:endParaRPr>
          </a:p>
        </p:txBody>
      </p:sp>
    </p:spTree>
    <p:extLst>
      <p:ext uri="{BB962C8B-B14F-4D97-AF65-F5344CB8AC3E}">
        <p14:creationId xmlns:p14="http://schemas.microsoft.com/office/powerpoint/2010/main" val="690491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3" name="Picture 12" descr="v.png"/>
          <p:cNvPicPr>
            <a:picLocks noChangeAspect="1"/>
          </p:cNvPicPr>
          <p:nvPr userDrawn="1"/>
        </p:nvPicPr>
        <p:blipFill rotWithShape="1">
          <a:blip r:embed="rId2">
            <a:extLst>
              <a:ext uri="{28A0092B-C50C-407E-A947-70E740481C1C}">
                <a14:useLocalDpi xmlns:a14="http://schemas.microsoft.com/office/drawing/2010/main" val="0"/>
              </a:ext>
            </a:extLst>
          </a:blip>
          <a:srcRect l="31953"/>
          <a:stretch/>
        </p:blipFill>
        <p:spPr>
          <a:xfrm>
            <a:off x="-26640" y="1349850"/>
            <a:ext cx="4322100" cy="5700870"/>
          </a:xfrm>
          <a:prstGeom prst="rect">
            <a:avLst/>
          </a:prstGeom>
        </p:spPr>
      </p:pic>
      <p:sp>
        <p:nvSpPr>
          <p:cNvPr id="7" name="Slide Number Placeholder 5"/>
          <p:cNvSpPr>
            <a:spLocks noGrp="1"/>
          </p:cNvSpPr>
          <p:nvPr>
            <p:ph type="sldNum" sz="quarter" idx="12"/>
          </p:nvPr>
        </p:nvSpPr>
        <p:spPr>
          <a:xfrm>
            <a:off x="10988540" y="6356352"/>
            <a:ext cx="632507" cy="365125"/>
          </a:xfrm>
          <a:prstGeom prst="rect">
            <a:avLst/>
          </a:prstGeom>
        </p:spPr>
        <p:txBody>
          <a:bodyPr anchor="ctr"/>
          <a:lstStyle>
            <a:lvl1pPr algn="r">
              <a:defRPr sz="1200" b="0">
                <a:solidFill>
                  <a:srgbClr val="77787B"/>
                </a:solidFill>
              </a:defRPr>
            </a:lvl1pPr>
          </a:lstStyle>
          <a:p>
            <a:fld id="{E229327C-8337-AB4D-B6FC-58014A87FAEA}" type="slidenum">
              <a:rPr lang="en-US" smtClean="0"/>
              <a:pPr/>
              <a:t>‹#›</a:t>
            </a:fld>
            <a:endParaRPr lang="en-US" dirty="0"/>
          </a:p>
        </p:txBody>
      </p:sp>
      <p:cxnSp>
        <p:nvCxnSpPr>
          <p:cNvPr id="9" name="Straight Connector 8"/>
          <p:cNvCxnSpPr/>
          <p:nvPr userDrawn="1"/>
        </p:nvCxnSpPr>
        <p:spPr>
          <a:xfrm>
            <a:off x="0" y="947045"/>
            <a:ext cx="8494029"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521951" y="66903"/>
            <a:ext cx="10258236" cy="450164"/>
          </a:xfrm>
          <a:prstGeom prst="rect">
            <a:avLst/>
          </a:prstGeom>
        </p:spPr>
        <p:txBody>
          <a:bodyPr anchor="t">
            <a:noAutofit/>
          </a:bodyPr>
          <a:lstStyle>
            <a:lvl1pPr>
              <a:defRPr lang="en-US" sz="2400" b="1" kern="1200" cap="all" dirty="0">
                <a:solidFill>
                  <a:srgbClr val="E35205"/>
                </a:solidFill>
                <a:latin typeface="+mj-lt"/>
                <a:ea typeface="+mj-ea"/>
                <a:cs typeface="+mj-cs"/>
              </a:defRPr>
            </a:lvl1pPr>
          </a:lstStyle>
          <a:p>
            <a:r>
              <a:rPr lang="en-US" dirty="0"/>
              <a:t>CLICK TO ADD TITLE</a:t>
            </a:r>
          </a:p>
        </p:txBody>
      </p:sp>
      <p:sp>
        <p:nvSpPr>
          <p:cNvPr id="20" name="Text Placeholder 2"/>
          <p:cNvSpPr>
            <a:spLocks noGrp="1"/>
          </p:cNvSpPr>
          <p:nvPr>
            <p:ph type="body" idx="1" hasCustomPrompt="1"/>
          </p:nvPr>
        </p:nvSpPr>
        <p:spPr>
          <a:xfrm>
            <a:off x="521951" y="517068"/>
            <a:ext cx="10258236" cy="382593"/>
          </a:xfrm>
          <a:prstGeom prst="rect">
            <a:avLst/>
          </a:prstGeom>
        </p:spPr>
        <p:txBody>
          <a:bodyPr anchor="ctr">
            <a:noAutofit/>
          </a:bodyPr>
          <a:lstStyle>
            <a:lvl1pPr marL="0" indent="0" algn="l">
              <a:buNone/>
              <a:defRPr sz="2000" b="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subtitle</a:t>
            </a:r>
          </a:p>
        </p:txBody>
      </p:sp>
      <p:sp>
        <p:nvSpPr>
          <p:cNvPr id="22" name="Content Placeholder 2"/>
          <p:cNvSpPr>
            <a:spLocks noGrp="1"/>
          </p:cNvSpPr>
          <p:nvPr>
            <p:ph idx="13" hasCustomPrompt="1"/>
          </p:nvPr>
        </p:nvSpPr>
        <p:spPr>
          <a:xfrm>
            <a:off x="515290" y="1340496"/>
            <a:ext cx="11105757" cy="4583511"/>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sz="2800">
                <a:solidFill>
                  <a:srgbClr val="B1B4B6"/>
                </a:solidFill>
              </a:defRPr>
            </a:lvl1pPr>
            <a:lvl2pPr marL="742950" marR="0"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lang="en-US" sz="2600">
                <a:solidFill>
                  <a:srgbClr val="B1B4B6"/>
                </a:solidFill>
              </a:defRPr>
            </a:lvl2pPr>
            <a:lvl3pPr marL="1143000" marR="0" indent="-2286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lang="en-US" sz="1600" baseline="0">
                <a:solidFill>
                  <a:srgbClr val="B1B4B6"/>
                </a:solidFill>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lang="en-US" sz="1800">
                <a:solidFill>
                  <a:srgbClr val="B1B4B6"/>
                </a:solidFill>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lang="en-US" sz="1800">
                <a:solidFill>
                  <a:srgbClr val="B1B4B6"/>
                </a:solidFil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77787B"/>
                </a:solidFill>
                <a:effectLst/>
                <a:uLnTx/>
                <a:uFillTx/>
                <a:latin typeface="+mn-lt"/>
                <a:ea typeface="+mn-ea"/>
                <a:cs typeface="+mn-cs"/>
              </a:rPr>
              <a:t>Click to edit header</a:t>
            </a:r>
          </a:p>
          <a:p>
            <a:pPr marL="742950" marR="0" lvl="1" indent="-285750" algn="l" defTabSz="4572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77787B"/>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77787B"/>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400" b="0" i="0" u="none" strike="noStrike" kern="1200" cap="none" spc="0" normalizeH="0" baseline="0" noProof="0" dirty="0">
                <a:ln>
                  <a:noFill/>
                </a:ln>
                <a:solidFill>
                  <a:srgbClr val="77787B"/>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a:ln>
                  <a:noFill/>
                </a:ln>
                <a:solidFill>
                  <a:srgbClr val="77787B"/>
                </a:solidFill>
                <a:effectLst/>
                <a:uLnTx/>
                <a:uFillTx/>
                <a:latin typeface="+mn-lt"/>
                <a:ea typeface="+mn-ea"/>
                <a:cs typeface="+mn-cs"/>
              </a:rPr>
              <a:t>Fifth level</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77787B"/>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77787B"/>
              </a:solidFill>
              <a:effectLst/>
              <a:uLnTx/>
              <a:uFillTx/>
              <a:latin typeface="+mn-lt"/>
              <a:ea typeface="+mn-ea"/>
              <a:cs typeface="+mn-cs"/>
            </a:endParaRPr>
          </a:p>
        </p:txBody>
      </p:sp>
    </p:spTree>
    <p:extLst>
      <p:ext uri="{BB962C8B-B14F-4D97-AF65-F5344CB8AC3E}">
        <p14:creationId xmlns:p14="http://schemas.microsoft.com/office/powerpoint/2010/main" val="166475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5" descr="v.png"/>
          <p:cNvPicPr>
            <a:picLocks noChangeAspect="1"/>
          </p:cNvPicPr>
          <p:nvPr userDrawn="1"/>
        </p:nvPicPr>
        <p:blipFill rotWithShape="1">
          <a:blip r:embed="rId2">
            <a:extLst>
              <a:ext uri="{28A0092B-C50C-407E-A947-70E740481C1C}">
                <a14:useLocalDpi xmlns:a14="http://schemas.microsoft.com/office/drawing/2010/main" val="0"/>
              </a:ext>
            </a:extLst>
          </a:blip>
          <a:srcRect l="26446"/>
          <a:stretch/>
        </p:blipFill>
        <p:spPr>
          <a:xfrm>
            <a:off x="-35520" y="279808"/>
            <a:ext cx="5620208" cy="6858000"/>
          </a:xfrm>
          <a:prstGeom prst="rect">
            <a:avLst/>
          </a:prstGeom>
        </p:spPr>
      </p:pic>
      <p:cxnSp>
        <p:nvCxnSpPr>
          <p:cNvPr id="4" name="Straight Connector 3"/>
          <p:cNvCxnSpPr/>
          <p:nvPr userDrawn="1"/>
        </p:nvCxnSpPr>
        <p:spPr>
          <a:xfrm>
            <a:off x="3143545" y="3949610"/>
            <a:ext cx="6406421" cy="0"/>
          </a:xfrm>
          <a:prstGeom prst="line">
            <a:avLst/>
          </a:prstGeom>
          <a:ln w="38100" cmpd="sng"/>
          <a:effectLst/>
        </p:spPr>
        <p:style>
          <a:lnRef idx="2">
            <a:schemeClr val="accent1"/>
          </a:lnRef>
          <a:fillRef idx="0">
            <a:schemeClr val="accent1"/>
          </a:fillRef>
          <a:effectRef idx="1">
            <a:schemeClr val="accent1"/>
          </a:effectRef>
          <a:fontRef idx="minor">
            <a:schemeClr val="tx1"/>
          </a:fontRef>
        </p:style>
      </p:cxnSp>
      <p:pic>
        <p:nvPicPr>
          <p:cNvPr id="5" name="Picture 4"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5281" y="1549708"/>
            <a:ext cx="5333393" cy="2257915"/>
          </a:xfrm>
          <a:prstGeom prst="rect">
            <a:avLst/>
          </a:prstGeom>
        </p:spPr>
      </p:pic>
      <p:sp>
        <p:nvSpPr>
          <p:cNvPr id="2" name="TextBox 1"/>
          <p:cNvSpPr txBox="1"/>
          <p:nvPr userDrawn="1"/>
        </p:nvSpPr>
        <p:spPr>
          <a:xfrm>
            <a:off x="26458" y="4378167"/>
            <a:ext cx="12165542" cy="584776"/>
          </a:xfrm>
          <a:prstGeom prst="rect">
            <a:avLst/>
          </a:prstGeom>
          <a:noFill/>
        </p:spPr>
        <p:txBody>
          <a:bodyPr wrap="square" rtlCol="0">
            <a:spAutoFit/>
          </a:bodyPr>
          <a:lstStyle/>
          <a:p>
            <a:pPr algn="ctr"/>
            <a:r>
              <a:rPr lang="en-US" sz="3200" b="1" dirty="0">
                <a:solidFill>
                  <a:schemeClr val="accent1"/>
                </a:solidFill>
              </a:rPr>
              <a:t>THANK YOU</a:t>
            </a:r>
          </a:p>
        </p:txBody>
      </p:sp>
    </p:spTree>
    <p:extLst>
      <p:ext uri="{BB962C8B-B14F-4D97-AF65-F5344CB8AC3E}">
        <p14:creationId xmlns:p14="http://schemas.microsoft.com/office/powerpoint/2010/main" val="100403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8746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1006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90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495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924842-C5FC-4A0D-912A-D9D4BEDB9AC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1413121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9784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5C21A-8076-461F-9F92-B8DAA12A6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FB904-D8A3-4969-8332-24A3C49390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AFFF44-2248-40B7-AF96-17FA8BCFF90F}"/>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5" name="Footer Placeholder 4">
            <a:extLst>
              <a:ext uri="{FF2B5EF4-FFF2-40B4-BE49-F238E27FC236}">
                <a16:creationId xmlns:a16="http://schemas.microsoft.com/office/drawing/2014/main" id="{8BE8834E-D3EB-4E1B-84B9-D06BB85C4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6A9B8-7E47-4871-8FE5-618EC1BF769F}"/>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1911316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F09E-BC43-4CCD-8D0B-DF2E74A0E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D305C-376B-4825-94B3-DF20F615A5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BBFDA-24AE-4171-8CB9-31EA7C7CF5C0}"/>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5" name="Footer Placeholder 4">
            <a:extLst>
              <a:ext uri="{FF2B5EF4-FFF2-40B4-BE49-F238E27FC236}">
                <a16:creationId xmlns:a16="http://schemas.microsoft.com/office/drawing/2014/main" id="{0615071B-89D6-49E4-9BF2-D0F537282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AB390-D62A-4F0B-8EDF-31BF6C21AA1C}"/>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74769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B4C0-5C54-4228-8D9C-9F1184E07C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79CDB4-C612-4D74-8EA5-ACD861481E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247958-3FB0-4398-A890-7C1AA2E25118}"/>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5" name="Footer Placeholder 4">
            <a:extLst>
              <a:ext uri="{FF2B5EF4-FFF2-40B4-BE49-F238E27FC236}">
                <a16:creationId xmlns:a16="http://schemas.microsoft.com/office/drawing/2014/main" id="{CED2845D-079E-4BF5-AA7B-10C901246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2227B-419B-4257-AE88-1622A48ECC65}"/>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2961999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87A1-9932-4B03-B695-02B06C0A25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A29D15-023B-4700-8834-DA93353CB4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C0B245-8192-410B-9212-FA8C56DFE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AE86B-E60F-4A24-A0BD-74F2F3599E33}"/>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6" name="Footer Placeholder 5">
            <a:extLst>
              <a:ext uri="{FF2B5EF4-FFF2-40B4-BE49-F238E27FC236}">
                <a16:creationId xmlns:a16="http://schemas.microsoft.com/office/drawing/2014/main" id="{4911D1B4-724F-4F83-825F-6B0E90448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9196C-4EB6-42D6-8EB5-02B45C3C4736}"/>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605041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43C2-CB8F-4FCB-B8D0-09BA7A754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76523A-C634-45BE-A7DB-CDE45BBBF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F13BAC-D5EB-43AE-9711-C3C1553CE7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E542EB-2606-4350-B8D2-C2B79A321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4B691-D492-42DA-B85A-7CA297EEE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8811C6-F8C2-4D57-85DB-4690F0A1BECA}"/>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8" name="Footer Placeholder 7">
            <a:extLst>
              <a:ext uri="{FF2B5EF4-FFF2-40B4-BE49-F238E27FC236}">
                <a16:creationId xmlns:a16="http://schemas.microsoft.com/office/drawing/2014/main" id="{64B4A8C3-0B4B-44E6-B767-E3AB513402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80C423-589D-40A3-B3B5-53313C09F8C5}"/>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3554269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4BCD-05DF-4637-B819-5F8E8E40F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102126-F413-47D5-9B93-FF5EDCFA8CE5}"/>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4" name="Footer Placeholder 3">
            <a:extLst>
              <a:ext uri="{FF2B5EF4-FFF2-40B4-BE49-F238E27FC236}">
                <a16:creationId xmlns:a16="http://schemas.microsoft.com/office/drawing/2014/main" id="{269D252A-AE5C-4B4B-B689-1463847E91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C4648B-2FAF-42CE-A0BA-B598E3FDA6AF}"/>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28277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91D1-14C8-483B-B94B-08EABA40520A}"/>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3" name="Footer Placeholder 2">
            <a:extLst>
              <a:ext uri="{FF2B5EF4-FFF2-40B4-BE49-F238E27FC236}">
                <a16:creationId xmlns:a16="http://schemas.microsoft.com/office/drawing/2014/main" id="{36F78BAF-FBB7-410A-BC36-BF4F0E3484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3B2732-C17F-4283-A34E-0C2B6894D13B}"/>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3025402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E184-9DF5-4E26-BEE9-F7B6A5E89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EB624A-7F95-4BCF-B087-7FF5B5150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5B5CF0-D40B-4493-BD3A-9C840EA2D2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E0485-BC2B-42F6-9085-9C277C854A9F}"/>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6" name="Footer Placeholder 5">
            <a:extLst>
              <a:ext uri="{FF2B5EF4-FFF2-40B4-BE49-F238E27FC236}">
                <a16:creationId xmlns:a16="http://schemas.microsoft.com/office/drawing/2014/main" id="{6F2E9365-8C42-4106-A9F5-B88D2D05B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56D3A-814E-4E7B-A303-0B8521160B09}"/>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3086437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3665-99B4-488E-876A-E8B55249A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D2CFD-B115-41D9-85B8-1B884D4C0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82CFAF-C0CC-4304-B89E-547E02174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8F044-5C84-4A49-AD24-9EE767DA8F66}"/>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6" name="Footer Placeholder 5">
            <a:extLst>
              <a:ext uri="{FF2B5EF4-FFF2-40B4-BE49-F238E27FC236}">
                <a16:creationId xmlns:a16="http://schemas.microsoft.com/office/drawing/2014/main" id="{83993811-9942-417C-B8E2-DCC229205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EDEB6-FDE5-4FD1-AC12-9C93BAE8DE51}"/>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973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924842-C5FC-4A0D-912A-D9D4BEDB9AC4}"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27847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8AA0-DBAE-43F6-A3A3-9D2A96DB5A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C18E7-7380-4A63-8E00-ACB85F958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C3AA0-F966-4CD8-A804-222D52A77C5B}"/>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5" name="Footer Placeholder 4">
            <a:extLst>
              <a:ext uri="{FF2B5EF4-FFF2-40B4-BE49-F238E27FC236}">
                <a16:creationId xmlns:a16="http://schemas.microsoft.com/office/drawing/2014/main" id="{94760521-7817-4416-B589-45E0DE05D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7415F-B96C-4485-A149-9917CADB45B0}"/>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1837804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DFAEE-E60E-4263-A7A0-80F215A5B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77F206-537D-4DFD-928C-A852C9724F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EAF8F-4A37-48DC-B979-D0C14FD66B78}"/>
              </a:ext>
            </a:extLst>
          </p:cNvPr>
          <p:cNvSpPr>
            <a:spLocks noGrp="1"/>
          </p:cNvSpPr>
          <p:nvPr>
            <p:ph type="dt" sz="half" idx="10"/>
          </p:nvPr>
        </p:nvSpPr>
        <p:spPr/>
        <p:txBody>
          <a:bodyPr/>
          <a:lstStyle/>
          <a:p>
            <a:fld id="{B5086685-7C67-4E80-BA82-73C6311D2C5A}" type="datetimeFigureOut">
              <a:rPr lang="en-US" smtClean="0"/>
              <a:t>10/5/2021</a:t>
            </a:fld>
            <a:endParaRPr lang="en-US"/>
          </a:p>
        </p:txBody>
      </p:sp>
      <p:sp>
        <p:nvSpPr>
          <p:cNvPr id="5" name="Footer Placeholder 4">
            <a:extLst>
              <a:ext uri="{FF2B5EF4-FFF2-40B4-BE49-F238E27FC236}">
                <a16:creationId xmlns:a16="http://schemas.microsoft.com/office/drawing/2014/main" id="{B815F52D-8C1A-4C5E-828A-3F3D385DF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27B96-D849-4ADC-AF47-56052E9E15B2}"/>
              </a:ext>
            </a:extLst>
          </p:cNvPr>
          <p:cNvSpPr>
            <a:spLocks noGrp="1"/>
          </p:cNvSpPr>
          <p:nvPr>
            <p:ph type="sldNum" sz="quarter" idx="12"/>
          </p:nvPr>
        </p:nvSpPr>
        <p:spPr/>
        <p:txBody>
          <a:bodyPr/>
          <a:lstStyle/>
          <a:p>
            <a:fld id="{27FB8A67-FD34-46E0-9E94-1C04F02AD07B}" type="slidenum">
              <a:rPr lang="en-US" smtClean="0"/>
              <a:t>‹#›</a:t>
            </a:fld>
            <a:endParaRPr lang="en-US"/>
          </a:p>
        </p:txBody>
      </p:sp>
    </p:spTree>
    <p:extLst>
      <p:ext uri="{BB962C8B-B14F-4D97-AF65-F5344CB8AC3E}">
        <p14:creationId xmlns:p14="http://schemas.microsoft.com/office/powerpoint/2010/main" val="607732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924842-C5FC-4A0D-912A-D9D4BEDB9AC4}"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371648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924842-C5FC-4A0D-912A-D9D4BEDB9AC4}"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191604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924842-C5FC-4A0D-912A-D9D4BEDB9AC4}"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291359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24842-C5FC-4A0D-912A-D9D4BEDB9AC4}"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398627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924842-C5FC-4A0D-912A-D9D4BEDB9AC4}"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21193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924842-C5FC-4A0D-912A-D9D4BEDB9AC4}"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2D0736-BD5F-4E23-A54D-CE338CCA4D95}" type="slidenum">
              <a:rPr lang="en-US" smtClean="0"/>
              <a:t>‹#›</a:t>
            </a:fld>
            <a:endParaRPr lang="en-US"/>
          </a:p>
        </p:txBody>
      </p:sp>
    </p:spTree>
    <p:extLst>
      <p:ext uri="{BB962C8B-B14F-4D97-AF65-F5344CB8AC3E}">
        <p14:creationId xmlns:p14="http://schemas.microsoft.com/office/powerpoint/2010/main" val="63676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24842-C5FC-4A0D-912A-D9D4BEDB9AC4}"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D0736-BD5F-4E23-A54D-CE338CCA4D95}" type="slidenum">
              <a:rPr lang="en-US" smtClean="0"/>
              <a:t>‹#›</a:t>
            </a:fld>
            <a:endParaRPr lang="en-US"/>
          </a:p>
        </p:txBody>
      </p:sp>
    </p:spTree>
    <p:extLst>
      <p:ext uri="{BB962C8B-B14F-4D97-AF65-F5344CB8AC3E}">
        <p14:creationId xmlns:p14="http://schemas.microsoft.com/office/powerpoint/2010/main" val="9638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1"/>
            <a:ext cx="12191999" cy="6857999"/>
          </a:xfrm>
          <a:prstGeom prst="rect">
            <a:avLst/>
          </a:prstGeom>
        </p:spPr>
      </p:pic>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0215917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A557B"/>
            </a:gs>
            <a:gs pos="23000">
              <a:srgbClr val="1A557B"/>
            </a:gs>
            <a:gs pos="69000">
              <a:srgbClr val="174B6B"/>
            </a:gs>
            <a:gs pos="97000">
              <a:srgbClr val="174B6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E79D5-2D37-4CB5-9B6E-6B0043F5BD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AD221A-7DDD-4A5D-A23A-FA5925416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0C694-189B-417D-ABE4-373CC6FEC1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86685-7C67-4E80-BA82-73C6311D2C5A}" type="datetimeFigureOut">
              <a:rPr lang="en-US" smtClean="0"/>
              <a:t>10/5/2021</a:t>
            </a:fld>
            <a:endParaRPr lang="en-US"/>
          </a:p>
        </p:txBody>
      </p:sp>
      <p:sp>
        <p:nvSpPr>
          <p:cNvPr id="5" name="Footer Placeholder 4">
            <a:extLst>
              <a:ext uri="{FF2B5EF4-FFF2-40B4-BE49-F238E27FC236}">
                <a16:creationId xmlns:a16="http://schemas.microsoft.com/office/drawing/2014/main" id="{15332B1F-7DD3-499E-AAA9-098E36D5E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3CFB07-CA59-4FB0-98A9-46D4D4AF7B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B8A67-FD34-46E0-9E94-1C04F02AD07B}" type="slidenum">
              <a:rPr lang="en-US" smtClean="0"/>
              <a:t>‹#›</a:t>
            </a:fld>
            <a:endParaRPr lang="en-US"/>
          </a:p>
        </p:txBody>
      </p:sp>
    </p:spTree>
    <p:extLst>
      <p:ext uri="{BB962C8B-B14F-4D97-AF65-F5344CB8AC3E}">
        <p14:creationId xmlns:p14="http://schemas.microsoft.com/office/powerpoint/2010/main" val="37186732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jk_JyL5PriAhWZDGMBHdcjCGYQjRx6BAgBEAU&amp;url=https://www.idawn.co.uk/&amp;psig=AOvVaw0_8yQiihPnj67Wi8nLKGF-&amp;ust=1561213615764708" TargetMode="External"/><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hyperlink" Target="https://diveinfestival.com/" TargetMode="External"/><Relationship Id="rId13" Type="http://schemas.openxmlformats.org/officeDocument/2006/relationships/image" Target="../media/image30.png"/><Relationship Id="rId3" Type="http://schemas.openxmlformats.org/officeDocument/2006/relationships/hyperlink" Target="https://www.enei.org.uk/diversity-inclusion/" TargetMode="External"/><Relationship Id="rId7" Type="http://schemas.openxmlformats.org/officeDocument/2006/relationships/hyperlink" Target="https://events.insuranceinsider.com/InsiderProgress/" TargetMode="External"/><Relationship Id="rId12"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inclusionatlloyds.com/" TargetMode="External"/><Relationship Id="rId11" Type="http://schemas.openxmlformats.org/officeDocument/2006/relationships/image" Target="../media/image28.png"/><Relationship Id="rId5" Type="http://schemas.openxmlformats.org/officeDocument/2006/relationships/hyperlink" Target="https://www.abi.org.uk/about-the-abi/abi-diversity-hub/" TargetMode="External"/><Relationship Id="rId10" Type="http://schemas.openxmlformats.org/officeDocument/2006/relationships/image" Target="../media/image27.png"/><Relationship Id="rId4" Type="http://schemas.openxmlformats.org/officeDocument/2006/relationships/hyperlink" Target="https://www.lloyds.com/about-lloyds/future-culture-at-Lloyds" TargetMode="External"/><Relationship Id="rId9" Type="http://schemas.openxmlformats.org/officeDocument/2006/relationships/hyperlink" Target="https://inclusiveinsurancepledge.co.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27732" y="1937630"/>
            <a:ext cx="1891877" cy="1891030"/>
          </a:xfrm>
          <a:custGeom>
            <a:avLst/>
            <a:gdLst/>
            <a:ahLst/>
            <a:cxnLst/>
            <a:rect l="l" t="t" r="r" b="b"/>
            <a:pathLst>
              <a:path w="2837815" h="2836545">
                <a:moveTo>
                  <a:pt x="2837611" y="0"/>
                </a:moveTo>
                <a:lnTo>
                  <a:pt x="0" y="0"/>
                </a:lnTo>
                <a:lnTo>
                  <a:pt x="0" y="116801"/>
                </a:lnTo>
                <a:lnTo>
                  <a:pt x="0" y="2836189"/>
                </a:lnTo>
                <a:lnTo>
                  <a:pt x="117017" y="2836189"/>
                </a:lnTo>
                <a:lnTo>
                  <a:pt x="117017" y="116801"/>
                </a:lnTo>
                <a:lnTo>
                  <a:pt x="2837611" y="116801"/>
                </a:lnTo>
                <a:lnTo>
                  <a:pt x="2837611" y="0"/>
                </a:lnTo>
                <a:close/>
              </a:path>
            </a:pathLst>
          </a:custGeom>
          <a:solidFill>
            <a:srgbClr val="FFFDFD"/>
          </a:solidFill>
        </p:spPr>
        <p:txBody>
          <a:bodyPr wrap="square" lIns="0" tIns="0" rIns="0" bIns="0" rtlCol="0"/>
          <a:lstStyle/>
          <a:p>
            <a:pPr defTabSz="609630"/>
            <a:endParaRPr sz="1200">
              <a:solidFill>
                <a:prstClr val="black"/>
              </a:solidFill>
              <a:latin typeface="Calibri"/>
            </a:endParaRPr>
          </a:p>
        </p:txBody>
      </p:sp>
      <p:sp>
        <p:nvSpPr>
          <p:cNvPr id="3" name="object 3"/>
          <p:cNvSpPr/>
          <p:nvPr/>
        </p:nvSpPr>
        <p:spPr>
          <a:xfrm>
            <a:off x="8173492" y="3652376"/>
            <a:ext cx="1891877" cy="1891030"/>
          </a:xfrm>
          <a:custGeom>
            <a:avLst/>
            <a:gdLst/>
            <a:ahLst/>
            <a:cxnLst/>
            <a:rect l="l" t="t" r="r" b="b"/>
            <a:pathLst>
              <a:path w="2837815" h="2836545">
                <a:moveTo>
                  <a:pt x="2837611" y="0"/>
                </a:moveTo>
                <a:lnTo>
                  <a:pt x="2720594" y="0"/>
                </a:lnTo>
                <a:lnTo>
                  <a:pt x="2720594" y="2719387"/>
                </a:lnTo>
                <a:lnTo>
                  <a:pt x="0" y="2719387"/>
                </a:lnTo>
                <a:lnTo>
                  <a:pt x="0" y="2836189"/>
                </a:lnTo>
                <a:lnTo>
                  <a:pt x="2837611" y="2836189"/>
                </a:lnTo>
                <a:lnTo>
                  <a:pt x="2837611" y="2719387"/>
                </a:lnTo>
                <a:lnTo>
                  <a:pt x="2837611" y="0"/>
                </a:lnTo>
                <a:close/>
              </a:path>
            </a:pathLst>
          </a:custGeom>
          <a:solidFill>
            <a:srgbClr val="FFFDFD"/>
          </a:solidFill>
        </p:spPr>
        <p:txBody>
          <a:bodyPr wrap="square" lIns="0" tIns="0" rIns="0" bIns="0" rtlCol="0"/>
          <a:lstStyle/>
          <a:p>
            <a:pPr defTabSz="609630"/>
            <a:endParaRPr sz="1200">
              <a:solidFill>
                <a:prstClr val="black"/>
              </a:solidFill>
              <a:latin typeface="Calibri"/>
            </a:endParaRPr>
          </a:p>
        </p:txBody>
      </p:sp>
      <p:pic>
        <p:nvPicPr>
          <p:cNvPr id="4" name="object 4"/>
          <p:cNvPicPr/>
          <p:nvPr/>
        </p:nvPicPr>
        <p:blipFill>
          <a:blip r:embed="rId2" cstate="print"/>
          <a:stretch>
            <a:fillRect/>
          </a:stretch>
        </p:blipFill>
        <p:spPr>
          <a:xfrm>
            <a:off x="9613929" y="332931"/>
            <a:ext cx="2298699" cy="1149349"/>
          </a:xfrm>
          <a:prstGeom prst="rect">
            <a:avLst/>
          </a:prstGeom>
        </p:spPr>
      </p:pic>
      <p:grpSp>
        <p:nvGrpSpPr>
          <p:cNvPr id="5" name="object 5"/>
          <p:cNvGrpSpPr/>
          <p:nvPr/>
        </p:nvGrpSpPr>
        <p:grpSpPr>
          <a:xfrm>
            <a:off x="2594864" y="2326639"/>
            <a:ext cx="7057390" cy="2550160"/>
            <a:chOff x="3892295" y="3489959"/>
            <a:chExt cx="10586085" cy="3825240"/>
          </a:xfrm>
        </p:grpSpPr>
        <p:pic>
          <p:nvPicPr>
            <p:cNvPr id="6" name="object 6"/>
            <p:cNvPicPr/>
            <p:nvPr/>
          </p:nvPicPr>
          <p:blipFill>
            <a:blip r:embed="rId3" cstate="print"/>
            <a:stretch>
              <a:fillRect/>
            </a:stretch>
          </p:blipFill>
          <p:spPr>
            <a:xfrm>
              <a:off x="3892295" y="3489959"/>
              <a:ext cx="10585703" cy="3051047"/>
            </a:xfrm>
            <a:prstGeom prst="rect">
              <a:avLst/>
            </a:prstGeom>
          </p:spPr>
        </p:pic>
        <p:pic>
          <p:nvPicPr>
            <p:cNvPr id="7" name="object 7"/>
            <p:cNvPicPr/>
            <p:nvPr/>
          </p:nvPicPr>
          <p:blipFill>
            <a:blip r:embed="rId4" cstate="print"/>
            <a:stretch>
              <a:fillRect/>
            </a:stretch>
          </p:blipFill>
          <p:spPr>
            <a:xfrm>
              <a:off x="4983479" y="6190487"/>
              <a:ext cx="8299703" cy="1124711"/>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29327C-8337-AB4D-B6FC-58014A87FAEA}" type="slidenum">
              <a:rPr lang="en-US" smtClean="0"/>
              <a:pPr/>
              <a:t>10</a:t>
            </a:fld>
            <a:endParaRPr lang="en-US" dirty="0"/>
          </a:p>
        </p:txBody>
      </p:sp>
      <p:sp>
        <p:nvSpPr>
          <p:cNvPr id="6" name="Title 1"/>
          <p:cNvSpPr>
            <a:spLocks noGrp="1"/>
          </p:cNvSpPr>
          <p:nvPr>
            <p:ph type="title"/>
          </p:nvPr>
        </p:nvSpPr>
        <p:spPr>
          <a:xfrm>
            <a:off x="523403" y="66903"/>
            <a:ext cx="10255565" cy="450164"/>
          </a:xfrm>
        </p:spPr>
        <p:txBody>
          <a:bodyPr/>
          <a:lstStyle/>
          <a:p>
            <a:r>
              <a:rPr lang="en-US" dirty="0"/>
              <a:t>Inclusion@Lloyd’s Partner Networks</a:t>
            </a:r>
          </a:p>
        </p:txBody>
      </p:sp>
      <p:sp>
        <p:nvSpPr>
          <p:cNvPr id="7" name="Text Placeholder 2"/>
          <p:cNvSpPr>
            <a:spLocks noGrp="1"/>
          </p:cNvSpPr>
          <p:nvPr>
            <p:ph type="body" idx="1"/>
          </p:nvPr>
        </p:nvSpPr>
        <p:spPr>
          <a:xfrm>
            <a:off x="523403" y="517068"/>
            <a:ext cx="10255565" cy="382593"/>
          </a:xfrm>
        </p:spPr>
        <p:txBody>
          <a:bodyPr/>
          <a:lstStyle/>
          <a:p>
            <a:r>
              <a:rPr lang="en-GB" b="1" dirty="0"/>
              <a:t>Collaboration, community, engagement, and progress</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243" y="1452189"/>
            <a:ext cx="2460236" cy="103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descr="iCAN -line@3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584" y="5403426"/>
            <a:ext cx="2979061" cy="710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j1\AppData\Local\Temp\3\Rar$DIa0.908\Small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3734" y="1247334"/>
            <a:ext cx="2245366" cy="1356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ej1\AppData\Local\Microsoft\Windows\Temporary Internet Files\Content.Outlook\E6UWSD3J\Gender Inclusion Network Logo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4696" y="2884626"/>
            <a:ext cx="1949811" cy="13562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4618" y="4795223"/>
            <a:ext cx="1232717" cy="17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_" descr="Image result for iDAWN disability">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6278" y="2632600"/>
            <a:ext cx="1800279" cy="167910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a:spLocks noGrp="1"/>
          </p:cNvSpPr>
          <p:nvPr>
            <p:ph idx="13"/>
          </p:nvPr>
        </p:nvSpPr>
        <p:spPr>
          <a:xfrm>
            <a:off x="516744" y="1340495"/>
            <a:ext cx="6294245" cy="5015856"/>
          </a:xfrm>
        </p:spPr>
        <p:txBody>
          <a:bodyPr>
            <a:normAutofit fontScale="92500"/>
          </a:bodyPr>
          <a:lstStyle/>
          <a:p>
            <a:pPr>
              <a:spcBef>
                <a:spcPts val="0"/>
              </a:spcBef>
            </a:pPr>
            <a:r>
              <a:rPr lang="en-GB" sz="2400" b="1" dirty="0">
                <a:solidFill>
                  <a:srgbClr val="77787B"/>
                </a:solidFill>
              </a:rPr>
              <a:t>The I@L Partner Networks – </a:t>
            </a:r>
            <a:r>
              <a:rPr lang="en-GB" sz="2400" dirty="0">
                <a:solidFill>
                  <a:srgbClr val="77787B"/>
                </a:solidFill>
              </a:rPr>
              <a:t>A group of six volunteer led cross-market I&amp;D networks that benefit from limited I@L financial support, who collaborate to drive progress across the industry. </a:t>
            </a:r>
          </a:p>
          <a:p>
            <a:pPr>
              <a:lnSpc>
                <a:spcPct val="150000"/>
              </a:lnSpc>
            </a:pPr>
            <a:r>
              <a:rPr lang="en-GB" sz="2400" b="1" dirty="0">
                <a:solidFill>
                  <a:srgbClr val="77787B"/>
                </a:solidFill>
              </a:rPr>
              <a:t>What Can You Do?</a:t>
            </a:r>
          </a:p>
          <a:p>
            <a:pPr lvl="1">
              <a:lnSpc>
                <a:spcPct val="150000"/>
              </a:lnSpc>
              <a:buFont typeface="Arial" panose="020B0604020202020204" pitchFamily="34" charset="0"/>
              <a:buChar char="•"/>
            </a:pPr>
            <a:r>
              <a:rPr lang="en-GB" sz="2400" dirty="0">
                <a:solidFill>
                  <a:srgbClr val="77787B"/>
                </a:solidFill>
              </a:rPr>
              <a:t>Collaborative events.</a:t>
            </a:r>
          </a:p>
          <a:p>
            <a:pPr lvl="1">
              <a:lnSpc>
                <a:spcPct val="150000"/>
              </a:lnSpc>
              <a:buFont typeface="Arial" panose="020B0604020202020204" pitchFamily="34" charset="0"/>
              <a:buChar char="•"/>
            </a:pPr>
            <a:r>
              <a:rPr lang="en-GB" sz="2400" dirty="0">
                <a:solidFill>
                  <a:srgbClr val="77787B"/>
                </a:solidFill>
              </a:rPr>
              <a:t>Sponsorship / partnership.</a:t>
            </a:r>
          </a:p>
          <a:p>
            <a:pPr lvl="1">
              <a:lnSpc>
                <a:spcPct val="150000"/>
              </a:lnSpc>
              <a:buFont typeface="Arial" panose="020B0604020202020204" pitchFamily="34" charset="0"/>
              <a:buChar char="•"/>
            </a:pPr>
            <a:r>
              <a:rPr lang="en-GB" sz="2400" dirty="0">
                <a:solidFill>
                  <a:srgbClr val="77787B"/>
                </a:solidFill>
              </a:rPr>
              <a:t>Promote to staff and new hires.</a:t>
            </a:r>
          </a:p>
          <a:p>
            <a:pPr lvl="1">
              <a:lnSpc>
                <a:spcPct val="150000"/>
              </a:lnSpc>
              <a:buFont typeface="Arial" panose="020B0604020202020204" pitchFamily="34" charset="0"/>
              <a:buChar char="•"/>
            </a:pPr>
            <a:r>
              <a:rPr lang="en-GB" sz="2400" dirty="0">
                <a:solidFill>
                  <a:srgbClr val="77787B"/>
                </a:solidFill>
              </a:rPr>
              <a:t>Engagement with internal ERGs / Committees.</a:t>
            </a:r>
          </a:p>
        </p:txBody>
      </p:sp>
    </p:spTree>
    <p:extLst>
      <p:ext uri="{BB962C8B-B14F-4D97-AF65-F5344CB8AC3E}">
        <p14:creationId xmlns:p14="http://schemas.microsoft.com/office/powerpoint/2010/main" val="427811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29327C-8337-AB4D-B6FC-58014A87FAEA}" type="slidenum">
              <a:rPr lang="en-US" smtClean="0"/>
              <a:pPr/>
              <a:t>11</a:t>
            </a:fld>
            <a:endParaRPr lang="en-US" dirty="0"/>
          </a:p>
        </p:txBody>
      </p:sp>
      <p:sp>
        <p:nvSpPr>
          <p:cNvPr id="6" name="Title 1"/>
          <p:cNvSpPr>
            <a:spLocks noGrp="1"/>
          </p:cNvSpPr>
          <p:nvPr>
            <p:ph type="title"/>
          </p:nvPr>
        </p:nvSpPr>
        <p:spPr>
          <a:xfrm>
            <a:off x="523403" y="66903"/>
            <a:ext cx="10255565" cy="450164"/>
          </a:xfrm>
        </p:spPr>
        <p:txBody>
          <a:bodyPr/>
          <a:lstStyle/>
          <a:p>
            <a:r>
              <a:rPr lang="en-US" dirty="0"/>
              <a:t>Discussion</a:t>
            </a:r>
          </a:p>
        </p:txBody>
      </p:sp>
      <p:sp>
        <p:nvSpPr>
          <p:cNvPr id="7" name="Text Placeholder 2"/>
          <p:cNvSpPr>
            <a:spLocks noGrp="1"/>
          </p:cNvSpPr>
          <p:nvPr>
            <p:ph type="body" idx="1"/>
          </p:nvPr>
        </p:nvSpPr>
        <p:spPr>
          <a:xfrm>
            <a:off x="523403" y="517068"/>
            <a:ext cx="10255565" cy="382593"/>
          </a:xfrm>
        </p:spPr>
        <p:txBody>
          <a:bodyPr/>
          <a:lstStyle/>
          <a:p>
            <a:r>
              <a:rPr lang="en-GB" b="1" dirty="0"/>
              <a:t>What do you think?</a:t>
            </a:r>
          </a:p>
        </p:txBody>
      </p:sp>
      <p:pic>
        <p:nvPicPr>
          <p:cNvPr id="3" name="Picture 2"/>
          <p:cNvPicPr>
            <a:picLocks noChangeAspect="1"/>
          </p:cNvPicPr>
          <p:nvPr/>
        </p:nvPicPr>
        <p:blipFill>
          <a:blip r:embed="rId3"/>
          <a:stretch>
            <a:fillRect/>
          </a:stretch>
        </p:blipFill>
        <p:spPr>
          <a:xfrm>
            <a:off x="2438401" y="1349824"/>
            <a:ext cx="7315200" cy="4876800"/>
          </a:xfrm>
          <a:prstGeom prst="rect">
            <a:avLst/>
          </a:prstGeom>
        </p:spPr>
      </p:pic>
    </p:spTree>
    <p:extLst>
      <p:ext uri="{BB962C8B-B14F-4D97-AF65-F5344CB8AC3E}">
        <p14:creationId xmlns:p14="http://schemas.microsoft.com/office/powerpoint/2010/main" val="356331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idx="1"/>
          </p:nvPr>
        </p:nvSpPr>
        <p:spPr/>
        <p:txBody>
          <a:bodyPr/>
          <a:lstStyle/>
          <a:p>
            <a:r>
              <a:rPr lang="en-US" b="1" dirty="0"/>
              <a:t>Relevant industry resources</a:t>
            </a:r>
          </a:p>
        </p:txBody>
      </p:sp>
      <p:sp>
        <p:nvSpPr>
          <p:cNvPr id="4" name="Content Placeholder 3"/>
          <p:cNvSpPr>
            <a:spLocks noGrp="1"/>
          </p:cNvSpPr>
          <p:nvPr>
            <p:ph idx="13"/>
          </p:nvPr>
        </p:nvSpPr>
        <p:spPr>
          <a:xfrm>
            <a:off x="516744" y="1340495"/>
            <a:ext cx="5846828" cy="5156558"/>
          </a:xfrm>
        </p:spPr>
        <p:txBody>
          <a:bodyPr>
            <a:normAutofit fontScale="92500" lnSpcReduction="20000"/>
          </a:bodyPr>
          <a:lstStyle/>
          <a:p>
            <a:r>
              <a:rPr lang="en-GB" sz="1900" b="1" dirty="0">
                <a:solidFill>
                  <a:srgbClr val="77787B"/>
                </a:solidFill>
              </a:rPr>
              <a:t>Employers’ Network for Equality &amp; Inclusion - </a:t>
            </a:r>
            <a:r>
              <a:rPr lang="en-GB" sz="1900" b="1" dirty="0">
                <a:solidFill>
                  <a:srgbClr val="77787B"/>
                </a:solidFill>
                <a:hlinkClick r:id="rId3"/>
              </a:rPr>
              <a:t>https://www.enei.org.uk/diversity-inclusion/</a:t>
            </a:r>
            <a:r>
              <a:rPr lang="en-GB" sz="1900" b="1" dirty="0">
                <a:solidFill>
                  <a:srgbClr val="77787B"/>
                </a:solidFill>
              </a:rPr>
              <a:t>. </a:t>
            </a:r>
          </a:p>
          <a:p>
            <a:endParaRPr lang="en-GB" sz="1900" b="1" dirty="0">
              <a:solidFill>
                <a:srgbClr val="77787B"/>
              </a:solidFill>
            </a:endParaRPr>
          </a:p>
          <a:p>
            <a:r>
              <a:rPr lang="en-GB" sz="1900" b="1" dirty="0">
                <a:solidFill>
                  <a:srgbClr val="77787B"/>
                </a:solidFill>
              </a:rPr>
              <a:t>Culture at Lloyd’s - </a:t>
            </a:r>
            <a:r>
              <a:rPr lang="en-GB" sz="1900" b="1" dirty="0">
                <a:solidFill>
                  <a:srgbClr val="77787B"/>
                </a:solidFill>
                <a:hlinkClick r:id="rId4"/>
              </a:rPr>
              <a:t>https://www.lloyds.com/about-lloyds/future-culture-at-Lloyds</a:t>
            </a:r>
            <a:r>
              <a:rPr lang="en-GB" sz="1900" b="1" dirty="0">
                <a:solidFill>
                  <a:srgbClr val="77787B"/>
                </a:solidFill>
              </a:rPr>
              <a:t>. </a:t>
            </a:r>
          </a:p>
          <a:p>
            <a:endParaRPr lang="en-GB" sz="1900" b="1" dirty="0">
              <a:solidFill>
                <a:srgbClr val="77787B"/>
              </a:solidFill>
            </a:endParaRPr>
          </a:p>
          <a:p>
            <a:r>
              <a:rPr lang="en-GB" sz="1900" b="1" dirty="0">
                <a:solidFill>
                  <a:srgbClr val="77787B"/>
                </a:solidFill>
              </a:rPr>
              <a:t>Association of British Insurers - </a:t>
            </a:r>
            <a:r>
              <a:rPr lang="en-GB" sz="1900" b="1" dirty="0">
                <a:solidFill>
                  <a:srgbClr val="77787B"/>
                </a:solidFill>
                <a:hlinkClick r:id="rId5"/>
              </a:rPr>
              <a:t>https://www.abi.org.uk/about-the-abi/abi-diversity-hub/</a:t>
            </a:r>
            <a:r>
              <a:rPr lang="en-GB" sz="1900" b="1" dirty="0">
                <a:solidFill>
                  <a:srgbClr val="77787B"/>
                </a:solidFill>
              </a:rPr>
              <a:t>, </a:t>
            </a:r>
          </a:p>
          <a:p>
            <a:endParaRPr lang="en-GB" sz="1900" b="1" dirty="0">
              <a:solidFill>
                <a:srgbClr val="77787B"/>
              </a:solidFill>
            </a:endParaRPr>
          </a:p>
          <a:p>
            <a:r>
              <a:rPr lang="en-GB" sz="1900" b="1" dirty="0">
                <a:solidFill>
                  <a:srgbClr val="77787B"/>
                </a:solidFill>
              </a:rPr>
              <a:t>Inclusion@Lloyd’s – </a:t>
            </a:r>
            <a:r>
              <a:rPr lang="en-GB" sz="1900" b="1" dirty="0">
                <a:solidFill>
                  <a:srgbClr val="77787B"/>
                </a:solidFill>
                <a:hlinkClick r:id="rId6"/>
              </a:rPr>
              <a:t>https://inclusionatlloyds.com/</a:t>
            </a:r>
            <a:r>
              <a:rPr lang="en-GB" sz="1900" b="1" dirty="0">
                <a:solidFill>
                  <a:srgbClr val="77787B"/>
                </a:solidFill>
              </a:rPr>
              <a:t>. </a:t>
            </a:r>
          </a:p>
          <a:p>
            <a:endParaRPr lang="en-GB" sz="1900" b="1" dirty="0">
              <a:solidFill>
                <a:srgbClr val="77787B"/>
              </a:solidFill>
            </a:endParaRPr>
          </a:p>
          <a:p>
            <a:r>
              <a:rPr lang="en-GB" sz="1900" b="1" dirty="0">
                <a:solidFill>
                  <a:srgbClr val="77787B"/>
                </a:solidFill>
              </a:rPr>
              <a:t>Insider Progress – </a:t>
            </a:r>
            <a:r>
              <a:rPr lang="en-GB" sz="1900" b="1" dirty="0">
                <a:solidFill>
                  <a:srgbClr val="77787B"/>
                </a:solidFill>
                <a:hlinkClick r:id="rId7"/>
              </a:rPr>
              <a:t>https://events.insuranceinsider.com/InsiderProgress/</a:t>
            </a:r>
            <a:r>
              <a:rPr lang="en-GB" sz="1900" b="1" dirty="0">
                <a:solidFill>
                  <a:srgbClr val="77787B"/>
                </a:solidFill>
              </a:rPr>
              <a:t>.</a:t>
            </a:r>
          </a:p>
          <a:p>
            <a:endParaRPr lang="en-GB" sz="1900" b="1" dirty="0">
              <a:solidFill>
                <a:srgbClr val="77787B"/>
              </a:solidFill>
            </a:endParaRPr>
          </a:p>
          <a:p>
            <a:r>
              <a:rPr lang="en-GB" sz="1900" b="1" dirty="0">
                <a:solidFill>
                  <a:srgbClr val="77787B"/>
                </a:solidFill>
              </a:rPr>
              <a:t>Dive In Festival - </a:t>
            </a:r>
            <a:r>
              <a:rPr lang="en-GB" sz="1900" b="1" dirty="0">
                <a:solidFill>
                  <a:srgbClr val="77787B"/>
                </a:solidFill>
                <a:hlinkClick r:id="rId8"/>
              </a:rPr>
              <a:t>https://diveinfestival.com/</a:t>
            </a:r>
            <a:r>
              <a:rPr lang="en-GB" sz="1900" b="1" dirty="0">
                <a:solidFill>
                  <a:srgbClr val="77787B"/>
                </a:solidFill>
              </a:rPr>
              <a:t>. </a:t>
            </a:r>
          </a:p>
          <a:p>
            <a:endParaRPr lang="en-GB" sz="1900" b="1" dirty="0">
              <a:solidFill>
                <a:srgbClr val="77787B"/>
              </a:solidFill>
            </a:endParaRPr>
          </a:p>
          <a:p>
            <a:r>
              <a:rPr lang="en-GB" sz="1900" b="1" dirty="0">
                <a:solidFill>
                  <a:srgbClr val="77787B"/>
                </a:solidFill>
              </a:rPr>
              <a:t>Inclusive Behaviours Pledge - </a:t>
            </a:r>
            <a:r>
              <a:rPr lang="en-GB" sz="1900" b="1" dirty="0">
                <a:solidFill>
                  <a:srgbClr val="77787B"/>
                </a:solidFill>
                <a:hlinkClick r:id="rId9"/>
              </a:rPr>
              <a:t>https://inclusiveinsurancepledge.co.uk/</a:t>
            </a:r>
            <a:r>
              <a:rPr lang="en-GB" sz="1900" b="1" dirty="0">
                <a:solidFill>
                  <a:srgbClr val="77787B"/>
                </a:solidFill>
              </a:rPr>
              <a:t>. </a:t>
            </a:r>
          </a:p>
          <a:p>
            <a:endParaRPr lang="en-GB" sz="1900" b="1" dirty="0">
              <a:solidFill>
                <a:srgbClr val="77787B"/>
              </a:solidFill>
            </a:endParaRPr>
          </a:p>
          <a:p>
            <a:pPr marL="0" indent="0">
              <a:buNone/>
            </a:pPr>
            <a:endParaRPr lang="en-GB" sz="2400" b="1" dirty="0">
              <a:solidFill>
                <a:srgbClr val="77787B"/>
              </a:solidFill>
            </a:endParaRPr>
          </a:p>
          <a:p>
            <a:endParaRPr lang="en-GB" sz="2400" dirty="0">
              <a:solidFill>
                <a:srgbClr val="77787B"/>
              </a:solidFill>
            </a:endParaRPr>
          </a:p>
          <a:p>
            <a:endParaRPr lang="en-GB" sz="2400" dirty="0">
              <a:solidFill>
                <a:srgbClr val="77787B"/>
              </a:solidFill>
            </a:endParaRPr>
          </a:p>
          <a:p>
            <a:pPr marL="0" indent="0">
              <a:buNone/>
            </a:pPr>
            <a:endParaRPr lang="en-GB" sz="2400" dirty="0">
              <a:solidFill>
                <a:srgbClr val="77787B"/>
              </a:solidFill>
            </a:endParaRPr>
          </a:p>
          <a:p>
            <a:pPr marL="0" indent="0">
              <a:buNone/>
              <a:defRPr/>
            </a:pPr>
            <a:endParaRPr lang="en-US" sz="2400" dirty="0">
              <a:solidFill>
                <a:srgbClr val="77787B"/>
              </a:solidFill>
            </a:endParaRPr>
          </a:p>
        </p:txBody>
      </p:sp>
      <p:sp>
        <p:nvSpPr>
          <p:cNvPr id="5" name="Slide Number Placeholder 4"/>
          <p:cNvSpPr>
            <a:spLocks noGrp="1"/>
          </p:cNvSpPr>
          <p:nvPr>
            <p:ph type="sldNum" sz="quarter" idx="12"/>
          </p:nvPr>
        </p:nvSpPr>
        <p:spPr/>
        <p:txBody>
          <a:bodyPr/>
          <a:lstStyle/>
          <a:p>
            <a:fld id="{E229327C-8337-AB4D-B6FC-58014A87FAEA}" type="slidenum">
              <a:rPr lang="en-US" smtClean="0"/>
              <a:pPr/>
              <a:t>12</a:t>
            </a:fld>
            <a:endParaRPr lang="en-US" dirty="0"/>
          </a:p>
        </p:txBody>
      </p:sp>
      <p:pic>
        <p:nvPicPr>
          <p:cNvPr id="21" name="Picture 20"/>
          <p:cNvPicPr>
            <a:picLocks noChangeAspect="1"/>
          </p:cNvPicPr>
          <p:nvPr/>
        </p:nvPicPr>
        <p:blipFill>
          <a:blip r:embed="rId10"/>
          <a:stretch>
            <a:fillRect/>
          </a:stretch>
        </p:blipFill>
        <p:spPr>
          <a:xfrm>
            <a:off x="9119096" y="5263335"/>
            <a:ext cx="2514600" cy="876300"/>
          </a:xfrm>
          <a:prstGeom prst="rect">
            <a:avLst/>
          </a:prstGeom>
        </p:spPr>
      </p:pic>
      <p:pic>
        <p:nvPicPr>
          <p:cNvPr id="22" name="Picture 21"/>
          <p:cNvPicPr>
            <a:picLocks noChangeAspect="1"/>
          </p:cNvPicPr>
          <p:nvPr/>
        </p:nvPicPr>
        <p:blipFill>
          <a:blip r:embed="rId11"/>
          <a:stretch>
            <a:fillRect/>
          </a:stretch>
        </p:blipFill>
        <p:spPr>
          <a:xfrm>
            <a:off x="7040219" y="3742346"/>
            <a:ext cx="1333500" cy="1333500"/>
          </a:xfrm>
          <a:prstGeom prst="rect">
            <a:avLst/>
          </a:prstGeom>
        </p:spPr>
      </p:pic>
      <p:pic>
        <p:nvPicPr>
          <p:cNvPr id="23" name="Picture 22"/>
          <p:cNvPicPr>
            <a:picLocks noChangeAspect="1"/>
          </p:cNvPicPr>
          <p:nvPr/>
        </p:nvPicPr>
        <p:blipFill>
          <a:blip r:embed="rId12"/>
          <a:stretch>
            <a:fillRect/>
          </a:stretch>
        </p:blipFill>
        <p:spPr>
          <a:xfrm>
            <a:off x="6363572" y="1393766"/>
            <a:ext cx="3028950" cy="1514475"/>
          </a:xfrm>
          <a:prstGeom prst="rect">
            <a:avLst/>
          </a:prstGeom>
        </p:spPr>
      </p:pic>
      <p:pic>
        <p:nvPicPr>
          <p:cNvPr id="24" name="Picture 23"/>
          <p:cNvPicPr>
            <a:picLocks noChangeAspect="1"/>
          </p:cNvPicPr>
          <p:nvPr/>
        </p:nvPicPr>
        <p:blipFill>
          <a:blip r:embed="rId13"/>
          <a:stretch>
            <a:fillRect/>
          </a:stretch>
        </p:blipFill>
        <p:spPr>
          <a:xfrm>
            <a:off x="9273449" y="2137481"/>
            <a:ext cx="2466975" cy="1847850"/>
          </a:xfrm>
          <a:prstGeom prst="rect">
            <a:avLst/>
          </a:prstGeom>
        </p:spPr>
      </p:pic>
    </p:spTree>
    <p:extLst>
      <p:ext uri="{BB962C8B-B14F-4D97-AF65-F5344CB8AC3E}">
        <p14:creationId xmlns:p14="http://schemas.microsoft.com/office/powerpoint/2010/main" val="40930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524B4C-8EF5-4E5D-87FD-AEDD268B6CAE}"/>
              </a:ext>
            </a:extLst>
          </p:cNvPr>
          <p:cNvSpPr txBox="1"/>
          <p:nvPr/>
        </p:nvSpPr>
        <p:spPr>
          <a:xfrm>
            <a:off x="69010" y="1803069"/>
            <a:ext cx="11904454" cy="830997"/>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noProof="0" dirty="0" smtClean="0">
                <a:ln>
                  <a:noFill/>
                </a:ln>
                <a:solidFill>
                  <a:srgbClr val="FFFDFD"/>
                </a:solidFill>
                <a:effectLst/>
                <a:uLnTx/>
                <a:uFillTx/>
                <a:latin typeface="Arial" panose="020B0604020202020204" pitchFamily="34" charset="0"/>
                <a:ea typeface="Malgun Gothic" panose="020B0503020000020004" pitchFamily="34" charset="-127"/>
                <a:cs typeface="Arial" panose="020B0604020202020204" pitchFamily="34" charset="0"/>
              </a:rPr>
              <a:t>In-house Counsel Committee</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7" name="TextBox 6">
            <a:extLst>
              <a:ext uri="{FF2B5EF4-FFF2-40B4-BE49-F238E27FC236}">
                <a16:creationId xmlns:a16="http://schemas.microsoft.com/office/drawing/2014/main" id="{35C81A88-A4A0-4A39-B791-76FE8F6F39CB}"/>
              </a:ext>
            </a:extLst>
          </p:cNvPr>
          <p:cNvSpPr txBox="1"/>
          <p:nvPr/>
        </p:nvSpPr>
        <p:spPr>
          <a:xfrm>
            <a:off x="69011" y="2995076"/>
            <a:ext cx="11904453" cy="36933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FFFDFD"/>
                </a:solidFill>
                <a:effectLst/>
                <a:uLnTx/>
                <a:uFillTx/>
                <a:latin typeface="Arial" panose="020B0604020202020204" pitchFamily="34" charset="0"/>
                <a:cs typeface="Arial" panose="020B0604020202020204" pitchFamily="34" charset="0"/>
              </a:rPr>
              <a:t>Visi</a:t>
            </a:r>
            <a:r>
              <a:rPr lang="en-US" sz="3600" b="1" dirty="0" smtClean="0">
                <a:solidFill>
                  <a:srgbClr val="FFFDFD"/>
                </a:solidFill>
                <a:latin typeface="Arial" panose="020B0604020202020204" pitchFamily="34" charset="0"/>
                <a:cs typeface="Arial" panose="020B0604020202020204" pitchFamily="34" charset="0"/>
              </a:rPr>
              <a:t>t us 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FDF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CH" b="1" dirty="0" smtClean="0">
                <a:solidFill>
                  <a:srgbClr val="FFFDFD"/>
                </a:solidFill>
                <a:latin typeface="Arial" panose="020B0604020202020204" pitchFamily="34" charset="0"/>
                <a:cs typeface="Arial" panose="020B0604020202020204" pitchFamily="34" charset="0"/>
              </a:rPr>
              <a:t>AIDA Europe Website</a:t>
            </a:r>
          </a:p>
          <a:p>
            <a:pPr algn="ctr"/>
            <a:r>
              <a:rPr lang="en-US" dirty="0" smtClean="0">
                <a:solidFill>
                  <a:schemeClr val="bg1"/>
                </a:solidFill>
              </a:rPr>
              <a:t>https</a:t>
            </a:r>
            <a:r>
              <a:rPr lang="en-US" dirty="0">
                <a:solidFill>
                  <a:schemeClr val="bg1"/>
                </a:solidFill>
              </a:rPr>
              <a:t>://</a:t>
            </a:r>
            <a:r>
              <a:rPr lang="en-US" dirty="0" smtClean="0">
                <a:solidFill>
                  <a:schemeClr val="bg1"/>
                </a:solidFill>
              </a:rPr>
              <a:t>aidainsurance.org/regional-groupings/aida-europe/governance-structure/</a:t>
            </a:r>
          </a:p>
          <a:p>
            <a:pPr algn="ctr"/>
            <a:r>
              <a:rPr lang="en-US" dirty="0" err="1" smtClean="0">
                <a:solidFill>
                  <a:schemeClr val="bg1"/>
                </a:solidFill>
              </a:rPr>
              <a:t>aida</a:t>
            </a:r>
            <a:r>
              <a:rPr lang="en-US" dirty="0" smtClean="0">
                <a:solidFill>
                  <a:schemeClr val="bg1"/>
                </a:solidFill>
              </a:rPr>
              <a:t>-</a:t>
            </a:r>
            <a:r>
              <a:rPr lang="en-US" dirty="0" err="1" smtClean="0">
                <a:solidFill>
                  <a:schemeClr val="bg1"/>
                </a:solidFill>
              </a:rPr>
              <a:t>europe</a:t>
            </a:r>
            <a:r>
              <a:rPr lang="en-US" dirty="0" smtClean="0">
                <a:solidFill>
                  <a:schemeClr val="bg1"/>
                </a:solidFill>
              </a:rPr>
              <a:t>-in-house-counsel-committee</a:t>
            </a:r>
          </a:p>
          <a:p>
            <a:pPr algn="ctr"/>
            <a:endParaRPr lang="en-US" dirty="0">
              <a:solidFill>
                <a:schemeClr val="bg1"/>
              </a:solidFill>
            </a:endParaRPr>
          </a:p>
          <a:p>
            <a:pPr algn="ctr"/>
            <a:r>
              <a:rPr lang="en-US" b="1" dirty="0">
                <a:solidFill>
                  <a:srgbClr val="FFFDFD"/>
                </a:solidFill>
                <a:latin typeface="Arial" panose="020B0604020202020204" pitchFamily="34" charset="0"/>
                <a:cs typeface="Arial" panose="020B0604020202020204" pitchFamily="34" charset="0"/>
              </a:rPr>
              <a:t>LinkedIn</a:t>
            </a:r>
          </a:p>
          <a:p>
            <a:pPr algn="ctr"/>
            <a:r>
              <a:rPr lang="en-US" dirty="0">
                <a:solidFill>
                  <a:schemeClr val="bg1"/>
                </a:solidFill>
              </a:rPr>
              <a:t>https://www.linkedin.com/groups/8606681</a:t>
            </a:r>
            <a:r>
              <a:rPr lang="en-US" dirty="0" smtClean="0">
                <a:solidFill>
                  <a:schemeClr val="bg1"/>
                </a:solidFill>
              </a:rPr>
              <a:t>/</a:t>
            </a:r>
          </a:p>
          <a:p>
            <a:pPr algn="ctr"/>
            <a:endParaRPr lang="de-CH" dirty="0" smtClean="0">
              <a:solidFill>
                <a:schemeClr val="bg1"/>
              </a:solidFill>
            </a:endParaRPr>
          </a:p>
          <a:p>
            <a:pPr algn="ctr"/>
            <a:r>
              <a:rPr lang="de-CH" b="1" dirty="0" err="1" smtClean="0">
                <a:solidFill>
                  <a:srgbClr val="FFFDFD"/>
                </a:solidFill>
                <a:latin typeface="Arial" panose="020B0604020202020204" pitchFamily="34" charset="0"/>
                <a:cs typeface="Arial" panose="020B0604020202020204" pitchFamily="34" charset="0"/>
              </a:rPr>
              <a:t>or</a:t>
            </a:r>
            <a:r>
              <a:rPr lang="de-CH" b="1" dirty="0" smtClean="0">
                <a:solidFill>
                  <a:srgbClr val="FFFDFD"/>
                </a:solidFill>
                <a:latin typeface="Arial" panose="020B0604020202020204" pitchFamily="34" charset="0"/>
                <a:cs typeface="Arial" panose="020B0604020202020204" pitchFamily="34" charset="0"/>
              </a:rPr>
              <a:t> </a:t>
            </a:r>
            <a:r>
              <a:rPr lang="de-CH" b="1" dirty="0" err="1">
                <a:solidFill>
                  <a:srgbClr val="FFFDFD"/>
                </a:solidFill>
                <a:latin typeface="Arial" panose="020B0604020202020204" pitchFamily="34" charset="0"/>
                <a:cs typeface="Arial" panose="020B0604020202020204" pitchFamily="34" charset="0"/>
              </a:rPr>
              <a:t>reach</a:t>
            </a:r>
            <a:r>
              <a:rPr lang="de-CH" b="1" dirty="0">
                <a:solidFill>
                  <a:srgbClr val="FFFDFD"/>
                </a:solidFill>
                <a:latin typeface="Arial" panose="020B0604020202020204" pitchFamily="34" charset="0"/>
                <a:cs typeface="Arial" panose="020B0604020202020204" pitchFamily="34" charset="0"/>
              </a:rPr>
              <a:t> out </a:t>
            </a:r>
            <a:endParaRPr lang="de-CH" b="1" dirty="0" smtClean="0">
              <a:solidFill>
                <a:srgbClr val="FFFDFD"/>
              </a:solidFill>
              <a:latin typeface="Arial" panose="020B0604020202020204" pitchFamily="34" charset="0"/>
              <a:cs typeface="Arial" panose="020B0604020202020204" pitchFamily="34" charset="0"/>
            </a:endParaRPr>
          </a:p>
          <a:p>
            <a:pPr algn="ctr"/>
            <a:r>
              <a:rPr lang="de-CH" b="1" dirty="0" err="1" smtClean="0">
                <a:solidFill>
                  <a:srgbClr val="FFFDFD"/>
                </a:solidFill>
                <a:latin typeface="Arial" panose="020B0604020202020204" pitchFamily="34" charset="0"/>
                <a:cs typeface="Arial" panose="020B0604020202020204" pitchFamily="34" charset="0"/>
              </a:rPr>
              <a:t>by</a:t>
            </a:r>
            <a:r>
              <a:rPr lang="de-CH" b="1" dirty="0" smtClean="0">
                <a:solidFill>
                  <a:srgbClr val="FFFDFD"/>
                </a:solidFill>
                <a:latin typeface="Arial" panose="020B0604020202020204" pitchFamily="34" charset="0"/>
                <a:cs typeface="Arial" panose="020B0604020202020204" pitchFamily="34" charset="0"/>
              </a:rPr>
              <a:t> </a:t>
            </a:r>
            <a:r>
              <a:rPr lang="de-CH" b="1" dirty="0">
                <a:solidFill>
                  <a:srgbClr val="FFFDFD"/>
                </a:solidFill>
                <a:latin typeface="Arial" panose="020B0604020202020204" pitchFamily="34" charset="0"/>
                <a:cs typeface="Arial" panose="020B0604020202020204" pitchFamily="34" charset="0"/>
              </a:rPr>
              <a:t>email</a:t>
            </a:r>
          </a:p>
          <a:p>
            <a:pPr algn="ctr"/>
            <a:r>
              <a:rPr lang="de-CH" dirty="0" smtClean="0">
                <a:solidFill>
                  <a:schemeClr val="bg1"/>
                </a:solidFill>
              </a:rPr>
              <a:t> </a:t>
            </a:r>
            <a:r>
              <a:rPr lang="de-CH" dirty="0" err="1" smtClean="0">
                <a:solidFill>
                  <a:schemeClr val="bg1"/>
                </a:solidFill>
              </a:rPr>
              <a:t>pirmin.stalder</a:t>
            </a:r>
            <a:r>
              <a:rPr lang="de-CH" dirty="0" smtClean="0">
                <a:solidFill>
                  <a:schemeClr val="bg1"/>
                </a:solidFill>
              </a:rPr>
              <a:t>(at)lgtcp.com</a:t>
            </a:r>
            <a:endParaRPr lang="en-US" dirty="0">
              <a:solidFill>
                <a:schemeClr val="bg1"/>
              </a:solidFill>
            </a:endParaRPr>
          </a:p>
        </p:txBody>
      </p:sp>
      <p:pic>
        <p:nvPicPr>
          <p:cNvPr id="9" name="Picture 2" descr="A picture containing text&#10;&#10;Description automatically generated">
            <a:extLst>
              <a:ext uri="{FF2B5EF4-FFF2-40B4-BE49-F238E27FC236}">
                <a16:creationId xmlns:a16="http://schemas.microsoft.com/office/drawing/2014/main" id="{1C1BDE83-06D4-4F60-9EC5-CB08C3A8D050}"/>
              </a:ext>
            </a:extLst>
          </p:cNvPr>
          <p:cNvPicPr>
            <a:picLocks noChangeAspect="1"/>
          </p:cNvPicPr>
          <p:nvPr/>
        </p:nvPicPr>
        <p:blipFill rotWithShape="1">
          <a:blip r:embed="rId2"/>
          <a:srcRect l="78644" t="3490" r="1965" b="75220"/>
          <a:stretch/>
        </p:blipFill>
        <p:spPr>
          <a:xfrm>
            <a:off x="4685959" y="343238"/>
            <a:ext cx="2374232" cy="1459831"/>
          </a:xfrm>
          <a:prstGeom prst="rect">
            <a:avLst/>
          </a:prstGeom>
        </p:spPr>
      </p:pic>
    </p:spTree>
    <p:extLst>
      <p:ext uri="{BB962C8B-B14F-4D97-AF65-F5344CB8AC3E}">
        <p14:creationId xmlns:p14="http://schemas.microsoft.com/office/powerpoint/2010/main" val="1000528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3CD607-8A6A-4779-B08D-E3FB0BC32E72}"/>
              </a:ext>
            </a:extLst>
          </p:cNvPr>
          <p:cNvSpPr txBox="1"/>
          <p:nvPr/>
        </p:nvSpPr>
        <p:spPr>
          <a:xfrm>
            <a:off x="240631" y="1192268"/>
            <a:ext cx="11566358"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rPr>
              <a:t>FORTHCOMING AIDA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rPr>
              <a:t>EUROPE WEBINARS IN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all" spc="0" normalizeH="0" baseline="0" noProof="0" dirty="0">
              <a:ln>
                <a:noFill/>
              </a:ln>
              <a:solidFill>
                <a:srgbClr val="FFFDFD"/>
              </a:solidFill>
              <a:effectLst/>
              <a:uLnTx/>
              <a:uFillTx/>
              <a:latin typeface="YACgEaSMfJc 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all"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DFD"/>
                </a:solidFill>
                <a:effectLst/>
                <a:uLnTx/>
                <a:uFillTx/>
                <a:latin typeface="Arial" panose="020B0604020202020204" pitchFamily="34" charset="0"/>
                <a:ea typeface="+mn-ea"/>
                <a:cs typeface="Arial" panose="020B0604020202020204" pitchFamily="34" charset="0"/>
              </a:rPr>
              <a:t>14 </a:t>
            </a:r>
            <a:r>
              <a:rPr kumimoji="0" lang="en-US" sz="2000" b="0" i="0" u="none" strike="noStrike" kern="1200" cap="none"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rPr>
              <a:t>October 2021 - Transparency in Insurance Regulation and Supervisory Law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rPr>
              <a:t>2 December 2021 - Insurance and Human Rights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rPr>
              <a:t>Visit AIDA Europe website pages for further details: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DFD"/>
                </a:solidFill>
                <a:effectLst/>
                <a:uLnTx/>
                <a:uFillTx/>
                <a:latin typeface="Arial" panose="020B0604020202020204" pitchFamily="34" charset="0"/>
                <a:ea typeface="+mn-ea"/>
                <a:cs typeface="Arial" panose="020B0604020202020204" pitchFamily="34" charset="0"/>
              </a:rPr>
              <a:t> https://aidainsurance.org/regional-groupings/aida-europe</a:t>
            </a:r>
          </a:p>
        </p:txBody>
      </p:sp>
      <p:pic>
        <p:nvPicPr>
          <p:cNvPr id="7" name="Picture 2" descr="A picture containing text&#10;&#10;Description automatically generated">
            <a:extLst>
              <a:ext uri="{FF2B5EF4-FFF2-40B4-BE49-F238E27FC236}">
                <a16:creationId xmlns:a16="http://schemas.microsoft.com/office/drawing/2014/main" id="{1511D021-F70B-41FD-8BA6-0599379D0303}"/>
              </a:ext>
            </a:extLst>
          </p:cNvPr>
          <p:cNvPicPr>
            <a:picLocks noChangeAspect="1"/>
          </p:cNvPicPr>
          <p:nvPr/>
        </p:nvPicPr>
        <p:blipFill rotWithShape="1">
          <a:blip r:embed="rId2"/>
          <a:srcRect l="78644" t="3490" r="1965" b="75220"/>
          <a:stretch/>
        </p:blipFill>
        <p:spPr>
          <a:xfrm>
            <a:off x="9577137" y="240632"/>
            <a:ext cx="2374232" cy="1459831"/>
          </a:xfrm>
          <a:prstGeom prst="rect">
            <a:avLst/>
          </a:prstGeom>
        </p:spPr>
      </p:pic>
    </p:spTree>
    <p:extLst>
      <p:ext uri="{BB962C8B-B14F-4D97-AF65-F5344CB8AC3E}">
        <p14:creationId xmlns:p14="http://schemas.microsoft.com/office/powerpoint/2010/main" val="381322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524B4C-8EF5-4E5D-87FD-AEDD268B6CAE}"/>
              </a:ext>
            </a:extLst>
          </p:cNvPr>
          <p:cNvSpPr txBox="1"/>
          <p:nvPr/>
        </p:nvSpPr>
        <p:spPr>
          <a:xfrm>
            <a:off x="662720" y="1803069"/>
            <a:ext cx="10482607" cy="646331"/>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dirty="0" smtClean="0">
                <a:ln>
                  <a:noFill/>
                </a:ln>
                <a:solidFill>
                  <a:srgbClr val="FFFDFD"/>
                </a:solidFill>
                <a:effectLst/>
                <a:uLnTx/>
                <a:uFillTx/>
                <a:latin typeface="Arial" panose="020B0604020202020204" pitchFamily="34" charset="0"/>
                <a:ea typeface="Malgun Gothic" panose="020B0503020000020004" pitchFamily="34" charset="-127"/>
                <a:cs typeface="Arial" panose="020B0604020202020204" pitchFamily="34" charset="0"/>
              </a:rPr>
              <a:t>In-house Counsel Committee</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algun Gothic" panose="020B0503020000020004" pitchFamily="34" charset="-127"/>
              <a:cs typeface="Arial" panose="020B0604020202020204" pitchFamily="34" charset="0"/>
            </a:endParaRPr>
          </a:p>
        </p:txBody>
      </p:sp>
      <p:sp>
        <p:nvSpPr>
          <p:cNvPr id="7" name="TextBox 6">
            <a:extLst>
              <a:ext uri="{FF2B5EF4-FFF2-40B4-BE49-F238E27FC236}">
                <a16:creationId xmlns:a16="http://schemas.microsoft.com/office/drawing/2014/main" id="{35C81A88-A4A0-4A39-B791-76FE8F6F39CB}"/>
              </a:ext>
            </a:extLst>
          </p:cNvPr>
          <p:cNvSpPr txBox="1"/>
          <p:nvPr/>
        </p:nvSpPr>
        <p:spPr>
          <a:xfrm>
            <a:off x="241540" y="3141728"/>
            <a:ext cx="11602528"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DFD"/>
                </a:solidFill>
                <a:effectLst/>
                <a:uLnTx/>
                <a:uFillTx/>
                <a:latin typeface="Arial" panose="020B0604020202020204" pitchFamily="34" charset="0"/>
                <a:cs typeface="Arial" panose="020B0604020202020204" pitchFamily="34" charset="0"/>
              </a:rPr>
              <a:t>A Celebration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DFD"/>
                </a:solidFill>
                <a:effectLst/>
                <a:uLnTx/>
                <a:uFillTx/>
                <a:latin typeface="Arial" panose="020B0604020202020204" pitchFamily="34" charset="0"/>
                <a:cs typeface="Arial" panose="020B0604020202020204" pitchFamily="34" charset="0"/>
              </a:rPr>
              <a:t>Inclusion</a:t>
            </a:r>
            <a:r>
              <a:rPr kumimoji="0" lang="en-US" sz="4000" b="1" i="0" u="none" strike="noStrike" kern="1200" cap="none" spc="0" normalizeH="0" noProof="0" dirty="0" smtClean="0">
                <a:ln>
                  <a:noFill/>
                </a:ln>
                <a:solidFill>
                  <a:srgbClr val="FFFDFD"/>
                </a:solidFill>
                <a:effectLst/>
                <a:uLnTx/>
                <a:uFillTx/>
                <a:latin typeface="Arial" panose="020B0604020202020204" pitchFamily="34" charset="0"/>
                <a:cs typeface="Arial" panose="020B0604020202020204" pitchFamily="34" charset="0"/>
              </a:rPr>
              <a:t> &amp; Diversity in 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CH" sz="4000" b="1" baseline="0" dirty="0">
              <a:solidFill>
                <a:srgbClr val="FFFDFD"/>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2800" b="1" i="0" u="none" strike="noStrike" kern="1200" cap="none" spc="0" normalizeH="0" noProof="0" dirty="0" err="1" smtClean="0">
                <a:ln>
                  <a:noFill/>
                </a:ln>
                <a:solidFill>
                  <a:srgbClr val="FFFDFD"/>
                </a:solidFill>
                <a:effectLst/>
                <a:uLnTx/>
                <a:uFillTx/>
                <a:latin typeface="Arial" panose="020B0604020202020204" pitchFamily="34" charset="0"/>
                <a:cs typeface="Arial" panose="020B0604020202020204" pitchFamily="34" charset="0"/>
              </a:rPr>
              <a:t>Collaboration</a:t>
            </a:r>
            <a:r>
              <a:rPr kumimoji="0" lang="de-CH" sz="2800" b="1" i="0" u="none" strike="noStrike" kern="1200" cap="none" spc="0" normalizeH="0" noProof="0" dirty="0" smtClean="0">
                <a:ln>
                  <a:noFill/>
                </a:ln>
                <a:solidFill>
                  <a:srgbClr val="FFFDFD"/>
                </a:solidFill>
                <a:effectLst/>
                <a:uLnTx/>
                <a:uFillTx/>
                <a:latin typeface="Arial" panose="020B0604020202020204" pitchFamily="34" charset="0"/>
                <a:cs typeface="Arial" panose="020B0604020202020204" pitchFamily="34" charset="0"/>
              </a:rPr>
              <a:t>, Community, Engagement, Progress</a:t>
            </a:r>
            <a:endParaRPr kumimoji="0" lang="en-US" sz="2800" b="1" i="0" u="none" strike="noStrike" kern="1200" cap="none" spc="0" normalizeH="0" baseline="0" noProof="0" dirty="0">
              <a:ln>
                <a:noFill/>
              </a:ln>
              <a:solidFill>
                <a:srgbClr val="FFFDFD"/>
              </a:solidFill>
              <a:effectLst/>
              <a:uLnTx/>
              <a:uFillTx/>
              <a:latin typeface="Arial" panose="020B0604020202020204" pitchFamily="34" charset="0"/>
              <a:cs typeface="Arial" panose="020B0604020202020204" pitchFamily="34" charset="0"/>
            </a:endParaRPr>
          </a:p>
        </p:txBody>
      </p:sp>
      <p:pic>
        <p:nvPicPr>
          <p:cNvPr id="9" name="Picture 2" descr="A picture containing text&#10;&#10;Description automatically generated">
            <a:extLst>
              <a:ext uri="{FF2B5EF4-FFF2-40B4-BE49-F238E27FC236}">
                <a16:creationId xmlns:a16="http://schemas.microsoft.com/office/drawing/2014/main" id="{1C1BDE83-06D4-4F60-9EC5-CB08C3A8D050}"/>
              </a:ext>
            </a:extLst>
          </p:cNvPr>
          <p:cNvPicPr>
            <a:picLocks noChangeAspect="1"/>
          </p:cNvPicPr>
          <p:nvPr/>
        </p:nvPicPr>
        <p:blipFill rotWithShape="1">
          <a:blip r:embed="rId2"/>
          <a:srcRect l="78644" t="3490" r="1965" b="75220"/>
          <a:stretch/>
        </p:blipFill>
        <p:spPr>
          <a:xfrm>
            <a:off x="4746341" y="343238"/>
            <a:ext cx="2374232" cy="1459831"/>
          </a:xfrm>
          <a:prstGeom prst="rect">
            <a:avLst/>
          </a:prstGeom>
        </p:spPr>
      </p:pic>
    </p:spTree>
    <p:extLst>
      <p:ext uri="{BB962C8B-B14F-4D97-AF65-F5344CB8AC3E}">
        <p14:creationId xmlns:p14="http://schemas.microsoft.com/office/powerpoint/2010/main" val="31656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Inclusion@Lloyd’s</a:t>
            </a:r>
            <a:endParaRPr lang="en-US" dirty="0"/>
          </a:p>
        </p:txBody>
      </p:sp>
      <p:sp>
        <p:nvSpPr>
          <p:cNvPr id="4" name="Text Placeholder 3"/>
          <p:cNvSpPr>
            <a:spLocks noGrp="1"/>
          </p:cNvSpPr>
          <p:nvPr>
            <p:ph type="body" sz="quarter" idx="10"/>
          </p:nvPr>
        </p:nvSpPr>
        <p:spPr/>
        <p:txBody>
          <a:bodyPr>
            <a:normAutofit/>
          </a:bodyPr>
          <a:lstStyle/>
          <a:p>
            <a:r>
              <a:rPr lang="en-US" dirty="0"/>
              <a:t>September 2021</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761996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29327C-8337-AB4D-B6FC-58014A87FAEA}" type="slidenum">
              <a:rPr lang="en-US" smtClean="0"/>
              <a:pPr/>
              <a:t>4</a:t>
            </a:fld>
            <a:endParaRPr lang="en-US" dirty="0"/>
          </a:p>
        </p:txBody>
      </p:sp>
      <p:sp>
        <p:nvSpPr>
          <p:cNvPr id="5" name="Content Placeholder 4"/>
          <p:cNvSpPr>
            <a:spLocks noGrp="1"/>
          </p:cNvSpPr>
          <p:nvPr>
            <p:ph idx="13"/>
          </p:nvPr>
        </p:nvSpPr>
        <p:spPr>
          <a:xfrm>
            <a:off x="516744" y="1340495"/>
            <a:ext cx="11102865" cy="5015856"/>
          </a:xfrm>
        </p:spPr>
        <p:txBody>
          <a:bodyPr>
            <a:normAutofit/>
          </a:bodyPr>
          <a:lstStyle/>
          <a:p>
            <a:pPr>
              <a:lnSpc>
                <a:spcPct val="150000"/>
              </a:lnSpc>
            </a:pPr>
            <a:r>
              <a:rPr lang="en-GB" sz="2400" dirty="0">
                <a:solidFill>
                  <a:srgbClr val="77787B"/>
                </a:solidFill>
              </a:rPr>
              <a:t>About Me</a:t>
            </a:r>
          </a:p>
          <a:p>
            <a:pPr>
              <a:lnSpc>
                <a:spcPct val="150000"/>
              </a:lnSpc>
            </a:pPr>
            <a:r>
              <a:rPr lang="en-GB" sz="2400" dirty="0">
                <a:solidFill>
                  <a:srgbClr val="77787B"/>
                </a:solidFill>
              </a:rPr>
              <a:t>Understanding Inclusion &amp; Diversity</a:t>
            </a:r>
          </a:p>
          <a:p>
            <a:pPr>
              <a:lnSpc>
                <a:spcPct val="150000"/>
              </a:lnSpc>
            </a:pPr>
            <a:r>
              <a:rPr lang="en-GB" sz="2400" dirty="0">
                <a:solidFill>
                  <a:srgbClr val="77787B"/>
                </a:solidFill>
              </a:rPr>
              <a:t>Insurance Market &amp; Social Trends</a:t>
            </a:r>
          </a:p>
          <a:p>
            <a:pPr>
              <a:lnSpc>
                <a:spcPct val="150000"/>
              </a:lnSpc>
            </a:pPr>
            <a:r>
              <a:rPr lang="en-GB" sz="2400" dirty="0">
                <a:solidFill>
                  <a:srgbClr val="77787B"/>
                </a:solidFill>
              </a:rPr>
              <a:t>Where to Get Started?</a:t>
            </a:r>
          </a:p>
          <a:p>
            <a:pPr>
              <a:lnSpc>
                <a:spcPct val="150000"/>
              </a:lnSpc>
            </a:pPr>
            <a:r>
              <a:rPr lang="en-GB" sz="2400" dirty="0">
                <a:solidFill>
                  <a:srgbClr val="77787B"/>
                </a:solidFill>
              </a:rPr>
              <a:t>How to Measure I&amp;D Progress?</a:t>
            </a:r>
          </a:p>
          <a:p>
            <a:pPr>
              <a:lnSpc>
                <a:spcPct val="150000"/>
              </a:lnSpc>
            </a:pPr>
            <a:r>
              <a:rPr lang="en-GB" sz="2400" dirty="0">
                <a:solidFill>
                  <a:srgbClr val="77787B"/>
                </a:solidFill>
              </a:rPr>
              <a:t>Inclusion@Lloyd’s Partner Networks</a:t>
            </a:r>
          </a:p>
          <a:p>
            <a:pPr>
              <a:lnSpc>
                <a:spcPct val="150000"/>
              </a:lnSpc>
            </a:pPr>
            <a:r>
              <a:rPr lang="en-GB" sz="2400" dirty="0">
                <a:solidFill>
                  <a:srgbClr val="77787B"/>
                </a:solidFill>
              </a:rPr>
              <a:t>Discussion</a:t>
            </a:r>
          </a:p>
          <a:p>
            <a:pPr>
              <a:lnSpc>
                <a:spcPct val="150000"/>
              </a:lnSpc>
            </a:pPr>
            <a:r>
              <a:rPr lang="en-GB" sz="2400" dirty="0">
                <a:solidFill>
                  <a:srgbClr val="77787B"/>
                </a:solidFill>
              </a:rPr>
              <a:t>Resources</a:t>
            </a:r>
          </a:p>
          <a:p>
            <a:pPr>
              <a:lnSpc>
                <a:spcPct val="150000"/>
              </a:lnSpc>
            </a:pPr>
            <a:endParaRPr lang="en-GB" sz="2400" dirty="0">
              <a:solidFill>
                <a:srgbClr val="77787B"/>
              </a:solidFill>
            </a:endParaRPr>
          </a:p>
          <a:p>
            <a:pPr>
              <a:lnSpc>
                <a:spcPct val="150000"/>
              </a:lnSpc>
            </a:pPr>
            <a:endParaRPr lang="en-GB" sz="2400" dirty="0">
              <a:solidFill>
                <a:srgbClr val="77787B"/>
              </a:solidFill>
            </a:endParaRPr>
          </a:p>
        </p:txBody>
      </p:sp>
      <p:sp>
        <p:nvSpPr>
          <p:cNvPr id="6" name="Title 1"/>
          <p:cNvSpPr>
            <a:spLocks noGrp="1"/>
          </p:cNvSpPr>
          <p:nvPr>
            <p:ph type="title"/>
          </p:nvPr>
        </p:nvSpPr>
        <p:spPr>
          <a:xfrm>
            <a:off x="523403" y="66903"/>
            <a:ext cx="10255565" cy="450164"/>
          </a:xfrm>
        </p:spPr>
        <p:txBody>
          <a:bodyPr/>
          <a:lstStyle/>
          <a:p>
            <a:r>
              <a:rPr lang="en-US" dirty="0"/>
              <a:t>agenda</a:t>
            </a:r>
          </a:p>
        </p:txBody>
      </p:sp>
    </p:spTree>
    <p:extLst>
      <p:ext uri="{BB962C8B-B14F-4D97-AF65-F5344CB8AC3E}">
        <p14:creationId xmlns:p14="http://schemas.microsoft.com/office/powerpoint/2010/main" val="3602072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2764" t="9290"/>
          <a:stretch/>
        </p:blipFill>
        <p:spPr>
          <a:xfrm rot="5400000">
            <a:off x="4324834" y="2221261"/>
            <a:ext cx="4567638" cy="3564000"/>
          </a:xfrm>
          <a:prstGeom prst="rect">
            <a:avLst/>
          </a:prstGeom>
        </p:spPr>
      </p:pic>
      <p:sp>
        <p:nvSpPr>
          <p:cNvPr id="2" name="Slide Number Placeholder 1"/>
          <p:cNvSpPr>
            <a:spLocks noGrp="1"/>
          </p:cNvSpPr>
          <p:nvPr>
            <p:ph type="sldNum" sz="quarter" idx="12"/>
          </p:nvPr>
        </p:nvSpPr>
        <p:spPr/>
        <p:txBody>
          <a:bodyPr/>
          <a:lstStyle/>
          <a:p>
            <a:fld id="{E229327C-8337-AB4D-B6FC-58014A87FAEA}" type="slidenum">
              <a:rPr lang="en-US" smtClean="0"/>
              <a:pPr/>
              <a:t>5</a:t>
            </a:fld>
            <a:endParaRPr lang="en-US" dirty="0"/>
          </a:p>
        </p:txBody>
      </p:sp>
      <p:sp>
        <p:nvSpPr>
          <p:cNvPr id="6" name="Title 1"/>
          <p:cNvSpPr>
            <a:spLocks noGrp="1"/>
          </p:cNvSpPr>
          <p:nvPr>
            <p:ph type="title"/>
          </p:nvPr>
        </p:nvSpPr>
        <p:spPr>
          <a:xfrm>
            <a:off x="523403" y="66903"/>
            <a:ext cx="10255565" cy="450164"/>
          </a:xfrm>
        </p:spPr>
        <p:txBody>
          <a:bodyPr/>
          <a:lstStyle/>
          <a:p>
            <a:r>
              <a:rPr lang="en-US" dirty="0"/>
              <a:t>About Me</a:t>
            </a:r>
          </a:p>
        </p:txBody>
      </p:sp>
      <p:sp>
        <p:nvSpPr>
          <p:cNvPr id="7" name="Text Placeholder 2"/>
          <p:cNvSpPr>
            <a:spLocks noGrp="1"/>
          </p:cNvSpPr>
          <p:nvPr>
            <p:ph type="body" idx="1"/>
          </p:nvPr>
        </p:nvSpPr>
        <p:spPr>
          <a:xfrm>
            <a:off x="523403" y="517068"/>
            <a:ext cx="10255565" cy="382593"/>
          </a:xfrm>
        </p:spPr>
        <p:txBody>
          <a:bodyPr/>
          <a:lstStyle/>
          <a:p>
            <a:r>
              <a:rPr lang="en-GB" b="1" dirty="0"/>
              <a:t>How do I identify? It is complicated…</a:t>
            </a:r>
          </a:p>
        </p:txBody>
      </p:sp>
      <p:pic>
        <p:nvPicPr>
          <p:cNvPr id="1026" name="Picture 2" descr="68703a4d-7f97-4784-ab42-cbee686b7f93@GBRP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909" y="1211080"/>
            <a:ext cx="2918700" cy="50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5"/>
          <a:srcRect l="22398" r="21062"/>
          <a:stretch/>
        </p:blipFill>
        <p:spPr>
          <a:xfrm>
            <a:off x="661156" y="2344224"/>
            <a:ext cx="3882453" cy="3942857"/>
          </a:xfrm>
          <a:prstGeom prst="rect">
            <a:avLst/>
          </a:prstGeom>
        </p:spPr>
      </p:pic>
      <p:pic>
        <p:nvPicPr>
          <p:cNvPr id="3" name="Picture 2_"/>
          <p:cNvPicPr>
            <a:picLocks noChangeAspect="1"/>
          </p:cNvPicPr>
          <p:nvPr/>
        </p:nvPicPr>
        <p:blipFill>
          <a:blip r:embed="rId6"/>
          <a:stretch>
            <a:fillRect/>
          </a:stretch>
        </p:blipFill>
        <p:spPr>
          <a:xfrm>
            <a:off x="2879439" y="1132815"/>
            <a:ext cx="1792087" cy="1080000"/>
          </a:xfrm>
          <a:prstGeom prst="rect">
            <a:avLst/>
          </a:prstGeom>
        </p:spPr>
      </p:pic>
      <p:pic>
        <p:nvPicPr>
          <p:cNvPr id="5" name="Picture 4"/>
          <p:cNvPicPr>
            <a:picLocks noChangeAspect="1"/>
          </p:cNvPicPr>
          <p:nvPr/>
        </p:nvPicPr>
        <p:blipFill>
          <a:blip r:embed="rId7"/>
          <a:stretch>
            <a:fillRect/>
          </a:stretch>
        </p:blipFill>
        <p:spPr>
          <a:xfrm>
            <a:off x="661155" y="1132816"/>
            <a:ext cx="2133922" cy="1066961"/>
          </a:xfrm>
          <a:prstGeom prst="rect">
            <a:avLst/>
          </a:prstGeom>
        </p:spPr>
      </p:pic>
    </p:spTree>
    <p:extLst>
      <p:ext uri="{BB962C8B-B14F-4D97-AF65-F5344CB8AC3E}">
        <p14:creationId xmlns:p14="http://schemas.microsoft.com/office/powerpoint/2010/main" val="790990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Inclusion &amp; Diversity</a:t>
            </a:r>
          </a:p>
        </p:txBody>
      </p:sp>
      <p:sp>
        <p:nvSpPr>
          <p:cNvPr id="3" name="Text Placeholder 2"/>
          <p:cNvSpPr>
            <a:spLocks noGrp="1"/>
          </p:cNvSpPr>
          <p:nvPr>
            <p:ph type="body" idx="1"/>
          </p:nvPr>
        </p:nvSpPr>
        <p:spPr/>
        <p:txBody>
          <a:bodyPr/>
          <a:lstStyle/>
          <a:p>
            <a:r>
              <a:rPr lang="en-US" b="1" dirty="0"/>
              <a:t>Keep it simple</a:t>
            </a:r>
          </a:p>
        </p:txBody>
      </p:sp>
      <p:sp>
        <p:nvSpPr>
          <p:cNvPr id="4" name="Content Placeholder 3"/>
          <p:cNvSpPr>
            <a:spLocks noGrp="1"/>
          </p:cNvSpPr>
          <p:nvPr>
            <p:ph idx="13"/>
          </p:nvPr>
        </p:nvSpPr>
        <p:spPr/>
        <p:txBody>
          <a:bodyPr>
            <a:normAutofit/>
          </a:bodyPr>
          <a:lstStyle/>
          <a:p>
            <a:r>
              <a:rPr lang="en-GB" sz="2400" b="1" dirty="0">
                <a:solidFill>
                  <a:srgbClr val="77787B"/>
                </a:solidFill>
              </a:rPr>
              <a:t>Diversity</a:t>
            </a:r>
            <a:r>
              <a:rPr lang="en-GB" sz="2400" dirty="0">
                <a:solidFill>
                  <a:srgbClr val="77787B"/>
                </a:solidFill>
              </a:rPr>
              <a:t> - A range of many people or things that are different from each other - the quality or fact of including a range of many people or things.</a:t>
            </a:r>
          </a:p>
          <a:p>
            <a:pPr marL="0" indent="0">
              <a:buNone/>
            </a:pPr>
            <a:endParaRPr lang="en-GB" sz="2400" dirty="0">
              <a:solidFill>
                <a:srgbClr val="77787B"/>
              </a:solidFill>
            </a:endParaRPr>
          </a:p>
          <a:p>
            <a:pPr lvl="1"/>
            <a:r>
              <a:rPr lang="en-GB" sz="2200" b="1" dirty="0">
                <a:solidFill>
                  <a:srgbClr val="E35205"/>
                </a:solidFill>
              </a:rPr>
              <a:t>Diversity is a fact.</a:t>
            </a:r>
          </a:p>
          <a:p>
            <a:endParaRPr lang="en-GB" sz="2400" dirty="0">
              <a:solidFill>
                <a:srgbClr val="77787B"/>
              </a:solidFill>
            </a:endParaRPr>
          </a:p>
          <a:p>
            <a:r>
              <a:rPr lang="en-GB" sz="2400" b="1" dirty="0">
                <a:solidFill>
                  <a:srgbClr val="77787B"/>
                </a:solidFill>
              </a:rPr>
              <a:t>Inclusion</a:t>
            </a:r>
            <a:r>
              <a:rPr lang="en-GB" sz="2400" dirty="0">
                <a:solidFill>
                  <a:srgbClr val="77787B"/>
                </a:solidFill>
              </a:rPr>
              <a:t> - The fact of including somebody/something; the fact of being included; the fact or policy of providing equal opportunities and resources for people who might otherwise not get them, for example people who are disabled or belong to minority groups.</a:t>
            </a:r>
          </a:p>
          <a:p>
            <a:pPr marL="0" indent="0">
              <a:buNone/>
            </a:pPr>
            <a:endParaRPr lang="en-GB" sz="2400" dirty="0">
              <a:solidFill>
                <a:srgbClr val="77787B"/>
              </a:solidFill>
            </a:endParaRPr>
          </a:p>
          <a:p>
            <a:pPr lvl="1"/>
            <a:r>
              <a:rPr lang="en-GB" sz="2200" b="1" dirty="0">
                <a:solidFill>
                  <a:srgbClr val="E35205"/>
                </a:solidFill>
              </a:rPr>
              <a:t>Inclusion is a choice. </a:t>
            </a:r>
          </a:p>
          <a:p>
            <a:pPr marL="0" indent="0">
              <a:buNone/>
              <a:defRPr/>
            </a:pPr>
            <a:endParaRPr lang="en-US" sz="2400" dirty="0">
              <a:solidFill>
                <a:srgbClr val="77787B"/>
              </a:solidFill>
            </a:endParaRPr>
          </a:p>
        </p:txBody>
      </p:sp>
      <p:sp>
        <p:nvSpPr>
          <p:cNvPr id="5" name="Slide Number Placeholder 4"/>
          <p:cNvSpPr>
            <a:spLocks noGrp="1"/>
          </p:cNvSpPr>
          <p:nvPr>
            <p:ph type="sldNum" sz="quarter" idx="12"/>
          </p:nvPr>
        </p:nvSpPr>
        <p:spPr/>
        <p:txBody>
          <a:bodyPr/>
          <a:lstStyle/>
          <a:p>
            <a:fld id="{E229327C-8337-AB4D-B6FC-58014A87FAEA}" type="slidenum">
              <a:rPr lang="en-US" smtClean="0"/>
              <a:pPr/>
              <a:t>6</a:t>
            </a:fld>
            <a:endParaRPr lang="en-US" dirty="0"/>
          </a:p>
        </p:txBody>
      </p:sp>
    </p:spTree>
    <p:extLst>
      <p:ext uri="{BB962C8B-B14F-4D97-AF65-F5344CB8AC3E}">
        <p14:creationId xmlns:p14="http://schemas.microsoft.com/office/powerpoint/2010/main" val="87030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29327C-8337-AB4D-B6FC-58014A87FAEA}" type="slidenum">
              <a:rPr lang="en-US" smtClean="0"/>
              <a:pPr/>
              <a:t>7</a:t>
            </a:fld>
            <a:endParaRPr lang="en-US" dirty="0"/>
          </a:p>
        </p:txBody>
      </p:sp>
      <p:sp>
        <p:nvSpPr>
          <p:cNvPr id="7" name="TextBox 6"/>
          <p:cNvSpPr txBox="1"/>
          <p:nvPr/>
        </p:nvSpPr>
        <p:spPr>
          <a:xfrm>
            <a:off x="2068326" y="1457432"/>
            <a:ext cx="2911246" cy="523220"/>
          </a:xfrm>
          <a:prstGeom prst="rect">
            <a:avLst/>
          </a:prstGeom>
          <a:noFill/>
        </p:spPr>
        <p:txBody>
          <a:bodyPr wrap="none" rtlCol="0">
            <a:spAutoFit/>
          </a:bodyPr>
          <a:lstStyle/>
          <a:p>
            <a:r>
              <a:rPr lang="en-US" sz="2800" b="1" dirty="0">
                <a:solidFill>
                  <a:schemeClr val="tx1">
                    <a:lumMod val="65000"/>
                    <a:lumOff val="35000"/>
                  </a:schemeClr>
                </a:solidFill>
              </a:rPr>
              <a:t>Social Momentum</a:t>
            </a:r>
          </a:p>
        </p:txBody>
      </p:sp>
      <p:sp>
        <p:nvSpPr>
          <p:cNvPr id="10" name="TextBox 9"/>
          <p:cNvSpPr txBox="1"/>
          <p:nvPr/>
        </p:nvSpPr>
        <p:spPr>
          <a:xfrm>
            <a:off x="2068326" y="2859668"/>
            <a:ext cx="3010952" cy="523220"/>
          </a:xfrm>
          <a:prstGeom prst="rect">
            <a:avLst/>
          </a:prstGeom>
          <a:noFill/>
        </p:spPr>
        <p:txBody>
          <a:bodyPr wrap="none" rtlCol="0">
            <a:spAutoFit/>
          </a:bodyPr>
          <a:lstStyle/>
          <a:p>
            <a:r>
              <a:rPr lang="en-US" sz="2800" b="1" dirty="0">
                <a:solidFill>
                  <a:schemeClr val="tx1">
                    <a:lumMod val="65000"/>
                    <a:lumOff val="35000"/>
                  </a:schemeClr>
                </a:solidFill>
              </a:rPr>
              <a:t>Employee Pressure</a:t>
            </a:r>
          </a:p>
        </p:txBody>
      </p:sp>
      <p:sp>
        <p:nvSpPr>
          <p:cNvPr id="13" name="TextBox 12"/>
          <p:cNvSpPr txBox="1"/>
          <p:nvPr/>
        </p:nvSpPr>
        <p:spPr>
          <a:xfrm>
            <a:off x="2068326" y="4073631"/>
            <a:ext cx="3162084" cy="523220"/>
          </a:xfrm>
          <a:prstGeom prst="rect">
            <a:avLst/>
          </a:prstGeom>
          <a:noFill/>
        </p:spPr>
        <p:txBody>
          <a:bodyPr wrap="none" rtlCol="0">
            <a:spAutoFit/>
          </a:bodyPr>
          <a:lstStyle/>
          <a:p>
            <a:r>
              <a:rPr lang="en-US" sz="2800" b="1" dirty="0">
                <a:solidFill>
                  <a:schemeClr val="tx1">
                    <a:lumMod val="65000"/>
                    <a:lumOff val="35000"/>
                  </a:schemeClr>
                </a:solidFill>
              </a:rPr>
              <a:t>Regulatory Pressure</a:t>
            </a:r>
          </a:p>
        </p:txBody>
      </p:sp>
      <p:sp>
        <p:nvSpPr>
          <p:cNvPr id="16" name="TextBox 15"/>
          <p:cNvSpPr txBox="1"/>
          <p:nvPr/>
        </p:nvSpPr>
        <p:spPr>
          <a:xfrm>
            <a:off x="2068326" y="5300283"/>
            <a:ext cx="3280706" cy="523220"/>
          </a:xfrm>
          <a:prstGeom prst="rect">
            <a:avLst/>
          </a:prstGeom>
          <a:noFill/>
        </p:spPr>
        <p:txBody>
          <a:bodyPr wrap="none" rtlCol="0">
            <a:spAutoFit/>
          </a:bodyPr>
          <a:lstStyle/>
          <a:p>
            <a:r>
              <a:rPr lang="en-US" sz="2800" b="1" dirty="0">
                <a:solidFill>
                  <a:schemeClr val="tx1">
                    <a:lumMod val="65000"/>
                    <a:lumOff val="35000"/>
                  </a:schemeClr>
                </a:solidFill>
              </a:rPr>
              <a:t>Industry Momentum</a:t>
            </a:r>
          </a:p>
        </p:txBody>
      </p:sp>
      <p:sp>
        <p:nvSpPr>
          <p:cNvPr id="32" name="Title 1"/>
          <p:cNvSpPr>
            <a:spLocks noGrp="1"/>
          </p:cNvSpPr>
          <p:nvPr>
            <p:ph type="title"/>
          </p:nvPr>
        </p:nvSpPr>
        <p:spPr>
          <a:xfrm>
            <a:off x="523403" y="66903"/>
            <a:ext cx="10255565" cy="450164"/>
          </a:xfrm>
        </p:spPr>
        <p:txBody>
          <a:bodyPr/>
          <a:lstStyle/>
          <a:p>
            <a:r>
              <a:rPr lang="en-US" dirty="0"/>
              <a:t>Insurance market &amp; Social trends</a:t>
            </a:r>
          </a:p>
        </p:txBody>
      </p:sp>
      <p:sp>
        <p:nvSpPr>
          <p:cNvPr id="33" name="Text Placeholder 2"/>
          <p:cNvSpPr>
            <a:spLocks noGrp="1"/>
          </p:cNvSpPr>
          <p:nvPr>
            <p:ph type="body" idx="1"/>
          </p:nvPr>
        </p:nvSpPr>
        <p:spPr>
          <a:xfrm>
            <a:off x="523403" y="517068"/>
            <a:ext cx="10255565" cy="382593"/>
          </a:xfrm>
        </p:spPr>
        <p:txBody>
          <a:bodyPr/>
          <a:lstStyle/>
          <a:p>
            <a:r>
              <a:rPr lang="en-US" b="1" dirty="0"/>
              <a:t>The momentum is building</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363" y="988638"/>
            <a:ext cx="1403064" cy="140400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644" y="2610210"/>
            <a:ext cx="1040502" cy="1040502"/>
          </a:xfrm>
          <a:prstGeom prst="rect">
            <a:avLst/>
          </a:prstGeom>
        </p:spPr>
      </p:pic>
      <p:grpSp>
        <p:nvGrpSpPr>
          <p:cNvPr id="46" name="Group 45"/>
          <p:cNvGrpSpPr/>
          <p:nvPr/>
        </p:nvGrpSpPr>
        <p:grpSpPr>
          <a:xfrm>
            <a:off x="928176" y="3868285"/>
            <a:ext cx="999441" cy="995257"/>
            <a:chOff x="6001397" y="4512031"/>
            <a:chExt cx="999441" cy="995257"/>
          </a:xfrm>
        </p:grpSpPr>
        <p:sp>
          <p:nvSpPr>
            <p:cNvPr id="47" name="Oval 46"/>
            <p:cNvSpPr/>
            <p:nvPr/>
          </p:nvSpPr>
          <p:spPr>
            <a:xfrm>
              <a:off x="6001397" y="4512031"/>
              <a:ext cx="999441" cy="995257"/>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defRPr/>
              </a:pPr>
              <a:endParaRPr lang="en-US" dirty="0">
                <a:solidFill>
                  <a:srgbClr val="231F20">
                    <a:lumMod val="65000"/>
                    <a:lumOff val="35000"/>
                  </a:srgbClr>
                </a:solidFill>
                <a:latin typeface="Arial"/>
              </a:endParaRPr>
            </a:p>
          </p:txBody>
        </p:sp>
        <p:sp>
          <p:nvSpPr>
            <p:cNvPr id="48" name="Oval 47"/>
            <p:cNvSpPr/>
            <p:nvPr/>
          </p:nvSpPr>
          <p:spPr>
            <a:xfrm>
              <a:off x="6121862" y="4636058"/>
              <a:ext cx="748151" cy="748151"/>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defRPr/>
              </a:pPr>
              <a:endParaRPr lang="en-US" dirty="0">
                <a:solidFill>
                  <a:srgbClr val="231F20">
                    <a:lumMod val="65000"/>
                    <a:lumOff val="35000"/>
                  </a:srgbClr>
                </a:solidFill>
                <a:latin typeface="Arial"/>
              </a:endParaRPr>
            </a:p>
          </p:txBody>
        </p:sp>
        <p:grpSp>
          <p:nvGrpSpPr>
            <p:cNvPr id="49" name="Group 28">
              <a:extLst>
                <a:ext uri="{FF2B5EF4-FFF2-40B4-BE49-F238E27FC236}">
                  <a16:creationId xmlns:a16="http://schemas.microsoft.com/office/drawing/2014/main" id="{8584AF69-978D-426A-85DF-6931BCE2B895}"/>
                </a:ext>
              </a:extLst>
            </p:cNvPr>
            <p:cNvGrpSpPr>
              <a:grpSpLocks noChangeAspect="1"/>
            </p:cNvGrpSpPr>
            <p:nvPr/>
          </p:nvGrpSpPr>
          <p:grpSpPr bwMode="auto">
            <a:xfrm>
              <a:off x="6250742" y="4765618"/>
              <a:ext cx="475489" cy="473976"/>
              <a:chOff x="5025" y="2169"/>
              <a:chExt cx="314" cy="313"/>
            </a:xfrm>
            <a:solidFill>
              <a:schemeClr val="bg1"/>
            </a:solidFill>
          </p:grpSpPr>
          <p:sp>
            <p:nvSpPr>
              <p:cNvPr id="50" name="Freeform 30">
                <a:extLst>
                  <a:ext uri="{FF2B5EF4-FFF2-40B4-BE49-F238E27FC236}">
                    <a16:creationId xmlns:a16="http://schemas.microsoft.com/office/drawing/2014/main" id="{8E01C066-D9C4-4FD0-87F4-532126F78667}"/>
                  </a:ext>
                </a:extLst>
              </p:cNvPr>
              <p:cNvSpPr>
                <a:spLocks/>
              </p:cNvSpPr>
              <p:nvPr/>
            </p:nvSpPr>
            <p:spPr bwMode="auto">
              <a:xfrm>
                <a:off x="5110" y="2272"/>
                <a:ext cx="137" cy="122"/>
              </a:xfrm>
              <a:custGeom>
                <a:avLst/>
                <a:gdLst>
                  <a:gd name="T0" fmla="*/ 51 w 1506"/>
                  <a:gd name="T1" fmla="*/ 0 h 1351"/>
                  <a:gd name="T2" fmla="*/ 419 w 1506"/>
                  <a:gd name="T3" fmla="*/ 0 h 1351"/>
                  <a:gd name="T4" fmla="*/ 635 w 1506"/>
                  <a:gd name="T5" fmla="*/ 195 h 1351"/>
                  <a:gd name="T6" fmla="*/ 1456 w 1506"/>
                  <a:gd name="T7" fmla="*/ 195 h 1351"/>
                  <a:gd name="T8" fmla="*/ 1471 w 1506"/>
                  <a:gd name="T9" fmla="*/ 198 h 1351"/>
                  <a:gd name="T10" fmla="*/ 1485 w 1506"/>
                  <a:gd name="T11" fmla="*/ 204 h 1351"/>
                  <a:gd name="T12" fmla="*/ 1496 w 1506"/>
                  <a:gd name="T13" fmla="*/ 216 h 1351"/>
                  <a:gd name="T14" fmla="*/ 1504 w 1506"/>
                  <a:gd name="T15" fmla="*/ 229 h 1351"/>
                  <a:gd name="T16" fmla="*/ 1506 w 1506"/>
                  <a:gd name="T17" fmla="*/ 246 h 1351"/>
                  <a:gd name="T18" fmla="*/ 1506 w 1506"/>
                  <a:gd name="T19" fmla="*/ 307 h 1351"/>
                  <a:gd name="T20" fmla="*/ 294 w 1506"/>
                  <a:gd name="T21" fmla="*/ 307 h 1351"/>
                  <a:gd name="T22" fmla="*/ 90 w 1506"/>
                  <a:gd name="T23" fmla="*/ 1351 h 1351"/>
                  <a:gd name="T24" fmla="*/ 51 w 1506"/>
                  <a:gd name="T25" fmla="*/ 1351 h 1351"/>
                  <a:gd name="T26" fmla="*/ 35 w 1506"/>
                  <a:gd name="T27" fmla="*/ 1349 h 1351"/>
                  <a:gd name="T28" fmla="*/ 21 w 1506"/>
                  <a:gd name="T29" fmla="*/ 1342 h 1351"/>
                  <a:gd name="T30" fmla="*/ 10 w 1506"/>
                  <a:gd name="T31" fmla="*/ 1330 h 1351"/>
                  <a:gd name="T32" fmla="*/ 3 w 1506"/>
                  <a:gd name="T33" fmla="*/ 1317 h 1351"/>
                  <a:gd name="T34" fmla="*/ 0 w 1506"/>
                  <a:gd name="T35" fmla="*/ 1300 h 1351"/>
                  <a:gd name="T36" fmla="*/ 0 w 1506"/>
                  <a:gd name="T37" fmla="*/ 50 h 1351"/>
                  <a:gd name="T38" fmla="*/ 3 w 1506"/>
                  <a:gd name="T39" fmla="*/ 34 h 1351"/>
                  <a:gd name="T40" fmla="*/ 10 w 1506"/>
                  <a:gd name="T41" fmla="*/ 21 h 1351"/>
                  <a:gd name="T42" fmla="*/ 21 w 1506"/>
                  <a:gd name="T43" fmla="*/ 9 h 1351"/>
                  <a:gd name="T44" fmla="*/ 35 w 1506"/>
                  <a:gd name="T45" fmla="*/ 2 h 1351"/>
                  <a:gd name="T46" fmla="*/ 51 w 1506"/>
                  <a:gd name="T47" fmla="*/ 0 h 1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6" h="1351">
                    <a:moveTo>
                      <a:pt x="51" y="0"/>
                    </a:moveTo>
                    <a:lnTo>
                      <a:pt x="419" y="0"/>
                    </a:lnTo>
                    <a:lnTo>
                      <a:pt x="635" y="195"/>
                    </a:lnTo>
                    <a:lnTo>
                      <a:pt x="1456" y="195"/>
                    </a:lnTo>
                    <a:lnTo>
                      <a:pt x="1471" y="198"/>
                    </a:lnTo>
                    <a:lnTo>
                      <a:pt x="1485" y="204"/>
                    </a:lnTo>
                    <a:lnTo>
                      <a:pt x="1496" y="216"/>
                    </a:lnTo>
                    <a:lnTo>
                      <a:pt x="1504" y="229"/>
                    </a:lnTo>
                    <a:lnTo>
                      <a:pt x="1506" y="246"/>
                    </a:lnTo>
                    <a:lnTo>
                      <a:pt x="1506" y="307"/>
                    </a:lnTo>
                    <a:lnTo>
                      <a:pt x="294" y="307"/>
                    </a:lnTo>
                    <a:lnTo>
                      <a:pt x="90" y="1351"/>
                    </a:lnTo>
                    <a:lnTo>
                      <a:pt x="51" y="1351"/>
                    </a:lnTo>
                    <a:lnTo>
                      <a:pt x="35" y="1349"/>
                    </a:lnTo>
                    <a:lnTo>
                      <a:pt x="21" y="1342"/>
                    </a:lnTo>
                    <a:lnTo>
                      <a:pt x="10" y="1330"/>
                    </a:lnTo>
                    <a:lnTo>
                      <a:pt x="3" y="1317"/>
                    </a:lnTo>
                    <a:lnTo>
                      <a:pt x="0" y="1300"/>
                    </a:lnTo>
                    <a:lnTo>
                      <a:pt x="0" y="50"/>
                    </a:lnTo>
                    <a:lnTo>
                      <a:pt x="3" y="34"/>
                    </a:lnTo>
                    <a:lnTo>
                      <a:pt x="10" y="21"/>
                    </a:lnTo>
                    <a:lnTo>
                      <a:pt x="21" y="9"/>
                    </a:lnTo>
                    <a:lnTo>
                      <a:pt x="35" y="2"/>
                    </a:lnTo>
                    <a:lnTo>
                      <a:pt x="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defRPr/>
                </a:pPr>
                <a:endParaRPr lang="en-US" dirty="0">
                  <a:solidFill>
                    <a:srgbClr val="231F20"/>
                  </a:solidFill>
                  <a:latin typeface="Arial"/>
                </a:endParaRPr>
              </a:p>
            </p:txBody>
          </p:sp>
          <p:sp>
            <p:nvSpPr>
              <p:cNvPr id="51" name="Freeform 31">
                <a:extLst>
                  <a:ext uri="{FF2B5EF4-FFF2-40B4-BE49-F238E27FC236}">
                    <a16:creationId xmlns:a16="http://schemas.microsoft.com/office/drawing/2014/main" id="{AA2ACFA0-12F1-4706-A2D2-FF6701991B42}"/>
                  </a:ext>
                </a:extLst>
              </p:cNvPr>
              <p:cNvSpPr>
                <a:spLocks noEditPoints="1"/>
              </p:cNvSpPr>
              <p:nvPr/>
            </p:nvSpPr>
            <p:spPr bwMode="auto">
              <a:xfrm>
                <a:off x="5025" y="2169"/>
                <a:ext cx="314" cy="313"/>
              </a:xfrm>
              <a:custGeom>
                <a:avLst/>
                <a:gdLst>
                  <a:gd name="T0" fmla="*/ 914 w 3454"/>
                  <a:gd name="T1" fmla="*/ 962 h 3443"/>
                  <a:gd name="T2" fmla="*/ 824 w 3454"/>
                  <a:gd name="T3" fmla="*/ 1017 h 3443"/>
                  <a:gd name="T4" fmla="*/ 767 w 3454"/>
                  <a:gd name="T5" fmla="*/ 1107 h 3443"/>
                  <a:gd name="T6" fmla="*/ 756 w 3454"/>
                  <a:gd name="T7" fmla="*/ 2429 h 3443"/>
                  <a:gd name="T8" fmla="*/ 782 w 3454"/>
                  <a:gd name="T9" fmla="*/ 2534 h 3443"/>
                  <a:gd name="T10" fmla="*/ 850 w 3454"/>
                  <a:gd name="T11" fmla="*/ 2615 h 3443"/>
                  <a:gd name="T12" fmla="*/ 948 w 3454"/>
                  <a:gd name="T13" fmla="*/ 2655 h 3443"/>
                  <a:gd name="T14" fmla="*/ 2391 w 3454"/>
                  <a:gd name="T15" fmla="*/ 2658 h 3443"/>
                  <a:gd name="T16" fmla="*/ 2428 w 3454"/>
                  <a:gd name="T17" fmla="*/ 2654 h 3443"/>
                  <a:gd name="T18" fmla="*/ 2521 w 3454"/>
                  <a:gd name="T19" fmla="*/ 2615 h 3443"/>
                  <a:gd name="T20" fmla="*/ 2588 w 3454"/>
                  <a:gd name="T21" fmla="*/ 2539 h 3443"/>
                  <a:gd name="T22" fmla="*/ 2617 w 3454"/>
                  <a:gd name="T23" fmla="*/ 2441 h 3443"/>
                  <a:gd name="T24" fmla="*/ 2620 w 3454"/>
                  <a:gd name="T25" fmla="*/ 1375 h 3443"/>
                  <a:gd name="T26" fmla="*/ 2595 w 3454"/>
                  <a:gd name="T27" fmla="*/ 1270 h 3443"/>
                  <a:gd name="T28" fmla="*/ 2526 w 3454"/>
                  <a:gd name="T29" fmla="*/ 1189 h 3443"/>
                  <a:gd name="T30" fmla="*/ 2427 w 3454"/>
                  <a:gd name="T31" fmla="*/ 1149 h 3443"/>
                  <a:gd name="T32" fmla="*/ 1423 w 3454"/>
                  <a:gd name="T33" fmla="*/ 950 h 3443"/>
                  <a:gd name="T34" fmla="*/ 1832 w 3454"/>
                  <a:gd name="T35" fmla="*/ 3 h 3443"/>
                  <a:gd name="T36" fmla="*/ 2137 w 3454"/>
                  <a:gd name="T37" fmla="*/ 49 h 3443"/>
                  <a:gd name="T38" fmla="*/ 2422 w 3454"/>
                  <a:gd name="T39" fmla="*/ 145 h 3443"/>
                  <a:gd name="T40" fmla="*/ 2683 w 3454"/>
                  <a:gd name="T41" fmla="*/ 287 h 3443"/>
                  <a:gd name="T42" fmla="*/ 2913 w 3454"/>
                  <a:gd name="T43" fmla="*/ 471 h 3443"/>
                  <a:gd name="T44" fmla="*/ 3109 w 3454"/>
                  <a:gd name="T45" fmla="*/ 689 h 3443"/>
                  <a:gd name="T46" fmla="*/ 3266 w 3454"/>
                  <a:gd name="T47" fmla="*/ 939 h 3443"/>
                  <a:gd name="T48" fmla="*/ 3379 w 3454"/>
                  <a:gd name="T49" fmla="*/ 1215 h 3443"/>
                  <a:gd name="T50" fmla="*/ 3441 w 3454"/>
                  <a:gd name="T51" fmla="*/ 1514 h 3443"/>
                  <a:gd name="T52" fmla="*/ 3451 w 3454"/>
                  <a:gd name="T53" fmla="*/ 1826 h 3443"/>
                  <a:gd name="T54" fmla="*/ 3405 w 3454"/>
                  <a:gd name="T55" fmla="*/ 2130 h 3443"/>
                  <a:gd name="T56" fmla="*/ 3309 w 3454"/>
                  <a:gd name="T57" fmla="*/ 2414 h 3443"/>
                  <a:gd name="T58" fmla="*/ 3166 w 3454"/>
                  <a:gd name="T59" fmla="*/ 2674 h 3443"/>
                  <a:gd name="T60" fmla="*/ 2982 w 3454"/>
                  <a:gd name="T61" fmla="*/ 2904 h 3443"/>
                  <a:gd name="T62" fmla="*/ 2763 w 3454"/>
                  <a:gd name="T63" fmla="*/ 3099 h 3443"/>
                  <a:gd name="T64" fmla="*/ 2512 w 3454"/>
                  <a:gd name="T65" fmla="*/ 3255 h 3443"/>
                  <a:gd name="T66" fmla="*/ 2235 w 3454"/>
                  <a:gd name="T67" fmla="*/ 3368 h 3443"/>
                  <a:gd name="T68" fmla="*/ 1935 w 3454"/>
                  <a:gd name="T69" fmla="*/ 3430 h 3443"/>
                  <a:gd name="T70" fmla="*/ 1621 w 3454"/>
                  <a:gd name="T71" fmla="*/ 3440 h 3443"/>
                  <a:gd name="T72" fmla="*/ 1317 w 3454"/>
                  <a:gd name="T73" fmla="*/ 3394 h 3443"/>
                  <a:gd name="T74" fmla="*/ 1032 w 3454"/>
                  <a:gd name="T75" fmla="*/ 3298 h 3443"/>
                  <a:gd name="T76" fmla="*/ 771 w 3454"/>
                  <a:gd name="T77" fmla="*/ 3156 h 3443"/>
                  <a:gd name="T78" fmla="*/ 541 w 3454"/>
                  <a:gd name="T79" fmla="*/ 2972 h 3443"/>
                  <a:gd name="T80" fmla="*/ 345 w 3454"/>
                  <a:gd name="T81" fmla="*/ 2754 h 3443"/>
                  <a:gd name="T82" fmla="*/ 188 w 3454"/>
                  <a:gd name="T83" fmla="*/ 2504 h 3443"/>
                  <a:gd name="T84" fmla="*/ 75 w 3454"/>
                  <a:gd name="T85" fmla="*/ 2228 h 3443"/>
                  <a:gd name="T86" fmla="*/ 13 w 3454"/>
                  <a:gd name="T87" fmla="*/ 1929 h 3443"/>
                  <a:gd name="T88" fmla="*/ 3 w 3454"/>
                  <a:gd name="T89" fmla="*/ 1616 h 3443"/>
                  <a:gd name="T90" fmla="*/ 49 w 3454"/>
                  <a:gd name="T91" fmla="*/ 1313 h 3443"/>
                  <a:gd name="T92" fmla="*/ 145 w 3454"/>
                  <a:gd name="T93" fmla="*/ 1029 h 3443"/>
                  <a:gd name="T94" fmla="*/ 288 w 3454"/>
                  <a:gd name="T95" fmla="*/ 769 h 3443"/>
                  <a:gd name="T96" fmla="*/ 472 w 3454"/>
                  <a:gd name="T97" fmla="*/ 539 h 3443"/>
                  <a:gd name="T98" fmla="*/ 691 w 3454"/>
                  <a:gd name="T99" fmla="*/ 344 h 3443"/>
                  <a:gd name="T100" fmla="*/ 942 w 3454"/>
                  <a:gd name="T101" fmla="*/ 188 h 3443"/>
                  <a:gd name="T102" fmla="*/ 1219 w 3454"/>
                  <a:gd name="T103" fmla="*/ 75 h 3443"/>
                  <a:gd name="T104" fmla="*/ 1519 w 3454"/>
                  <a:gd name="T105" fmla="*/ 13 h 3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54" h="3443">
                    <a:moveTo>
                      <a:pt x="986" y="950"/>
                    </a:moveTo>
                    <a:lnTo>
                      <a:pt x="949" y="953"/>
                    </a:lnTo>
                    <a:lnTo>
                      <a:pt x="914" y="962"/>
                    </a:lnTo>
                    <a:lnTo>
                      <a:pt x="880" y="976"/>
                    </a:lnTo>
                    <a:lnTo>
                      <a:pt x="850" y="994"/>
                    </a:lnTo>
                    <a:lnTo>
                      <a:pt x="824" y="1017"/>
                    </a:lnTo>
                    <a:lnTo>
                      <a:pt x="801" y="1044"/>
                    </a:lnTo>
                    <a:lnTo>
                      <a:pt x="782" y="1074"/>
                    </a:lnTo>
                    <a:lnTo>
                      <a:pt x="767" y="1107"/>
                    </a:lnTo>
                    <a:lnTo>
                      <a:pt x="759" y="1142"/>
                    </a:lnTo>
                    <a:lnTo>
                      <a:pt x="756" y="1179"/>
                    </a:lnTo>
                    <a:lnTo>
                      <a:pt x="756" y="2429"/>
                    </a:lnTo>
                    <a:lnTo>
                      <a:pt x="759" y="2466"/>
                    </a:lnTo>
                    <a:lnTo>
                      <a:pt x="767" y="2502"/>
                    </a:lnTo>
                    <a:lnTo>
                      <a:pt x="782" y="2534"/>
                    </a:lnTo>
                    <a:lnTo>
                      <a:pt x="801" y="2565"/>
                    </a:lnTo>
                    <a:lnTo>
                      <a:pt x="824" y="2592"/>
                    </a:lnTo>
                    <a:lnTo>
                      <a:pt x="850" y="2615"/>
                    </a:lnTo>
                    <a:lnTo>
                      <a:pt x="880" y="2633"/>
                    </a:lnTo>
                    <a:lnTo>
                      <a:pt x="914" y="2647"/>
                    </a:lnTo>
                    <a:lnTo>
                      <a:pt x="948" y="2655"/>
                    </a:lnTo>
                    <a:lnTo>
                      <a:pt x="986" y="2658"/>
                    </a:lnTo>
                    <a:lnTo>
                      <a:pt x="2284" y="2658"/>
                    </a:lnTo>
                    <a:lnTo>
                      <a:pt x="2391" y="2658"/>
                    </a:lnTo>
                    <a:lnTo>
                      <a:pt x="2392" y="2658"/>
                    </a:lnTo>
                    <a:lnTo>
                      <a:pt x="2394" y="2658"/>
                    </a:lnTo>
                    <a:lnTo>
                      <a:pt x="2428" y="2654"/>
                    </a:lnTo>
                    <a:lnTo>
                      <a:pt x="2462" y="2646"/>
                    </a:lnTo>
                    <a:lnTo>
                      <a:pt x="2493" y="2632"/>
                    </a:lnTo>
                    <a:lnTo>
                      <a:pt x="2521" y="2615"/>
                    </a:lnTo>
                    <a:lnTo>
                      <a:pt x="2548" y="2593"/>
                    </a:lnTo>
                    <a:lnTo>
                      <a:pt x="2570" y="2568"/>
                    </a:lnTo>
                    <a:lnTo>
                      <a:pt x="2588" y="2539"/>
                    </a:lnTo>
                    <a:lnTo>
                      <a:pt x="2602" y="2509"/>
                    </a:lnTo>
                    <a:lnTo>
                      <a:pt x="2611" y="2476"/>
                    </a:lnTo>
                    <a:lnTo>
                      <a:pt x="2617" y="2441"/>
                    </a:lnTo>
                    <a:lnTo>
                      <a:pt x="2826" y="1436"/>
                    </a:lnTo>
                    <a:lnTo>
                      <a:pt x="2620" y="1436"/>
                    </a:lnTo>
                    <a:lnTo>
                      <a:pt x="2620" y="1375"/>
                    </a:lnTo>
                    <a:lnTo>
                      <a:pt x="2618" y="1338"/>
                    </a:lnTo>
                    <a:lnTo>
                      <a:pt x="2608" y="1302"/>
                    </a:lnTo>
                    <a:lnTo>
                      <a:pt x="2595" y="1270"/>
                    </a:lnTo>
                    <a:lnTo>
                      <a:pt x="2576" y="1239"/>
                    </a:lnTo>
                    <a:lnTo>
                      <a:pt x="2553" y="1212"/>
                    </a:lnTo>
                    <a:lnTo>
                      <a:pt x="2526" y="1189"/>
                    </a:lnTo>
                    <a:lnTo>
                      <a:pt x="2496" y="1171"/>
                    </a:lnTo>
                    <a:lnTo>
                      <a:pt x="2463" y="1157"/>
                    </a:lnTo>
                    <a:lnTo>
                      <a:pt x="2427" y="1149"/>
                    </a:lnTo>
                    <a:lnTo>
                      <a:pt x="2391" y="1146"/>
                    </a:lnTo>
                    <a:lnTo>
                      <a:pt x="1639" y="1146"/>
                    </a:lnTo>
                    <a:lnTo>
                      <a:pt x="1423" y="950"/>
                    </a:lnTo>
                    <a:lnTo>
                      <a:pt x="986" y="950"/>
                    </a:lnTo>
                    <a:close/>
                    <a:moveTo>
                      <a:pt x="1726" y="0"/>
                    </a:moveTo>
                    <a:lnTo>
                      <a:pt x="1832" y="3"/>
                    </a:lnTo>
                    <a:lnTo>
                      <a:pt x="1935" y="13"/>
                    </a:lnTo>
                    <a:lnTo>
                      <a:pt x="2038" y="28"/>
                    </a:lnTo>
                    <a:lnTo>
                      <a:pt x="2137" y="49"/>
                    </a:lnTo>
                    <a:lnTo>
                      <a:pt x="2235" y="75"/>
                    </a:lnTo>
                    <a:lnTo>
                      <a:pt x="2330" y="107"/>
                    </a:lnTo>
                    <a:lnTo>
                      <a:pt x="2422" y="145"/>
                    </a:lnTo>
                    <a:lnTo>
                      <a:pt x="2512" y="188"/>
                    </a:lnTo>
                    <a:lnTo>
                      <a:pt x="2599" y="235"/>
                    </a:lnTo>
                    <a:lnTo>
                      <a:pt x="2683" y="287"/>
                    </a:lnTo>
                    <a:lnTo>
                      <a:pt x="2763" y="344"/>
                    </a:lnTo>
                    <a:lnTo>
                      <a:pt x="2840" y="405"/>
                    </a:lnTo>
                    <a:lnTo>
                      <a:pt x="2913" y="471"/>
                    </a:lnTo>
                    <a:lnTo>
                      <a:pt x="2982" y="539"/>
                    </a:lnTo>
                    <a:lnTo>
                      <a:pt x="3048" y="612"/>
                    </a:lnTo>
                    <a:lnTo>
                      <a:pt x="3109" y="689"/>
                    </a:lnTo>
                    <a:lnTo>
                      <a:pt x="3166" y="769"/>
                    </a:lnTo>
                    <a:lnTo>
                      <a:pt x="3219" y="852"/>
                    </a:lnTo>
                    <a:lnTo>
                      <a:pt x="3266" y="939"/>
                    </a:lnTo>
                    <a:lnTo>
                      <a:pt x="3309" y="1029"/>
                    </a:lnTo>
                    <a:lnTo>
                      <a:pt x="3346" y="1121"/>
                    </a:lnTo>
                    <a:lnTo>
                      <a:pt x="3379" y="1215"/>
                    </a:lnTo>
                    <a:lnTo>
                      <a:pt x="3405" y="1313"/>
                    </a:lnTo>
                    <a:lnTo>
                      <a:pt x="3426" y="1412"/>
                    </a:lnTo>
                    <a:lnTo>
                      <a:pt x="3441" y="1514"/>
                    </a:lnTo>
                    <a:lnTo>
                      <a:pt x="3451" y="1616"/>
                    </a:lnTo>
                    <a:lnTo>
                      <a:pt x="3454" y="1720"/>
                    </a:lnTo>
                    <a:lnTo>
                      <a:pt x="3451" y="1826"/>
                    </a:lnTo>
                    <a:lnTo>
                      <a:pt x="3441" y="1929"/>
                    </a:lnTo>
                    <a:lnTo>
                      <a:pt x="3426" y="2031"/>
                    </a:lnTo>
                    <a:lnTo>
                      <a:pt x="3405" y="2130"/>
                    </a:lnTo>
                    <a:lnTo>
                      <a:pt x="3379" y="2228"/>
                    </a:lnTo>
                    <a:lnTo>
                      <a:pt x="3346" y="2322"/>
                    </a:lnTo>
                    <a:lnTo>
                      <a:pt x="3309" y="2414"/>
                    </a:lnTo>
                    <a:lnTo>
                      <a:pt x="3266" y="2504"/>
                    </a:lnTo>
                    <a:lnTo>
                      <a:pt x="3219" y="2591"/>
                    </a:lnTo>
                    <a:lnTo>
                      <a:pt x="3166" y="2674"/>
                    </a:lnTo>
                    <a:lnTo>
                      <a:pt x="3109" y="2754"/>
                    </a:lnTo>
                    <a:lnTo>
                      <a:pt x="3048" y="2831"/>
                    </a:lnTo>
                    <a:lnTo>
                      <a:pt x="2982" y="2904"/>
                    </a:lnTo>
                    <a:lnTo>
                      <a:pt x="2913" y="2972"/>
                    </a:lnTo>
                    <a:lnTo>
                      <a:pt x="2840" y="3038"/>
                    </a:lnTo>
                    <a:lnTo>
                      <a:pt x="2763" y="3099"/>
                    </a:lnTo>
                    <a:lnTo>
                      <a:pt x="2683" y="3156"/>
                    </a:lnTo>
                    <a:lnTo>
                      <a:pt x="2599" y="3208"/>
                    </a:lnTo>
                    <a:lnTo>
                      <a:pt x="2512" y="3255"/>
                    </a:lnTo>
                    <a:lnTo>
                      <a:pt x="2422" y="3298"/>
                    </a:lnTo>
                    <a:lnTo>
                      <a:pt x="2330" y="3336"/>
                    </a:lnTo>
                    <a:lnTo>
                      <a:pt x="2235" y="3368"/>
                    </a:lnTo>
                    <a:lnTo>
                      <a:pt x="2137" y="3394"/>
                    </a:lnTo>
                    <a:lnTo>
                      <a:pt x="2038" y="3415"/>
                    </a:lnTo>
                    <a:lnTo>
                      <a:pt x="1935" y="3430"/>
                    </a:lnTo>
                    <a:lnTo>
                      <a:pt x="1832" y="3440"/>
                    </a:lnTo>
                    <a:lnTo>
                      <a:pt x="1726" y="3443"/>
                    </a:lnTo>
                    <a:lnTo>
                      <a:pt x="1621" y="3440"/>
                    </a:lnTo>
                    <a:lnTo>
                      <a:pt x="1519" y="3430"/>
                    </a:lnTo>
                    <a:lnTo>
                      <a:pt x="1416" y="3415"/>
                    </a:lnTo>
                    <a:lnTo>
                      <a:pt x="1317" y="3394"/>
                    </a:lnTo>
                    <a:lnTo>
                      <a:pt x="1219" y="3368"/>
                    </a:lnTo>
                    <a:lnTo>
                      <a:pt x="1124" y="3336"/>
                    </a:lnTo>
                    <a:lnTo>
                      <a:pt x="1032" y="3298"/>
                    </a:lnTo>
                    <a:lnTo>
                      <a:pt x="942" y="3255"/>
                    </a:lnTo>
                    <a:lnTo>
                      <a:pt x="855" y="3208"/>
                    </a:lnTo>
                    <a:lnTo>
                      <a:pt x="771" y="3156"/>
                    </a:lnTo>
                    <a:lnTo>
                      <a:pt x="691" y="3099"/>
                    </a:lnTo>
                    <a:lnTo>
                      <a:pt x="614" y="3038"/>
                    </a:lnTo>
                    <a:lnTo>
                      <a:pt x="541" y="2972"/>
                    </a:lnTo>
                    <a:lnTo>
                      <a:pt x="472" y="2904"/>
                    </a:lnTo>
                    <a:lnTo>
                      <a:pt x="406" y="2831"/>
                    </a:lnTo>
                    <a:lnTo>
                      <a:pt x="345" y="2754"/>
                    </a:lnTo>
                    <a:lnTo>
                      <a:pt x="288" y="2674"/>
                    </a:lnTo>
                    <a:lnTo>
                      <a:pt x="236" y="2591"/>
                    </a:lnTo>
                    <a:lnTo>
                      <a:pt x="188" y="2504"/>
                    </a:lnTo>
                    <a:lnTo>
                      <a:pt x="145" y="2414"/>
                    </a:lnTo>
                    <a:lnTo>
                      <a:pt x="108" y="2322"/>
                    </a:lnTo>
                    <a:lnTo>
                      <a:pt x="75" y="2228"/>
                    </a:lnTo>
                    <a:lnTo>
                      <a:pt x="49" y="2130"/>
                    </a:lnTo>
                    <a:lnTo>
                      <a:pt x="28" y="2031"/>
                    </a:lnTo>
                    <a:lnTo>
                      <a:pt x="13" y="1929"/>
                    </a:lnTo>
                    <a:lnTo>
                      <a:pt x="3" y="1826"/>
                    </a:lnTo>
                    <a:lnTo>
                      <a:pt x="0" y="1720"/>
                    </a:lnTo>
                    <a:lnTo>
                      <a:pt x="3" y="1616"/>
                    </a:lnTo>
                    <a:lnTo>
                      <a:pt x="13" y="1514"/>
                    </a:lnTo>
                    <a:lnTo>
                      <a:pt x="28" y="1412"/>
                    </a:lnTo>
                    <a:lnTo>
                      <a:pt x="49" y="1313"/>
                    </a:lnTo>
                    <a:lnTo>
                      <a:pt x="75" y="1215"/>
                    </a:lnTo>
                    <a:lnTo>
                      <a:pt x="108" y="1121"/>
                    </a:lnTo>
                    <a:lnTo>
                      <a:pt x="145" y="1029"/>
                    </a:lnTo>
                    <a:lnTo>
                      <a:pt x="188" y="939"/>
                    </a:lnTo>
                    <a:lnTo>
                      <a:pt x="236" y="852"/>
                    </a:lnTo>
                    <a:lnTo>
                      <a:pt x="288" y="769"/>
                    </a:lnTo>
                    <a:lnTo>
                      <a:pt x="345" y="689"/>
                    </a:lnTo>
                    <a:lnTo>
                      <a:pt x="406" y="612"/>
                    </a:lnTo>
                    <a:lnTo>
                      <a:pt x="472" y="539"/>
                    </a:lnTo>
                    <a:lnTo>
                      <a:pt x="541" y="471"/>
                    </a:lnTo>
                    <a:lnTo>
                      <a:pt x="614" y="405"/>
                    </a:lnTo>
                    <a:lnTo>
                      <a:pt x="691" y="344"/>
                    </a:lnTo>
                    <a:lnTo>
                      <a:pt x="771" y="287"/>
                    </a:lnTo>
                    <a:lnTo>
                      <a:pt x="855" y="235"/>
                    </a:lnTo>
                    <a:lnTo>
                      <a:pt x="942" y="188"/>
                    </a:lnTo>
                    <a:lnTo>
                      <a:pt x="1032" y="145"/>
                    </a:lnTo>
                    <a:lnTo>
                      <a:pt x="1124" y="107"/>
                    </a:lnTo>
                    <a:lnTo>
                      <a:pt x="1219" y="75"/>
                    </a:lnTo>
                    <a:lnTo>
                      <a:pt x="1317" y="49"/>
                    </a:lnTo>
                    <a:lnTo>
                      <a:pt x="1416" y="28"/>
                    </a:lnTo>
                    <a:lnTo>
                      <a:pt x="1519" y="13"/>
                    </a:lnTo>
                    <a:lnTo>
                      <a:pt x="1621" y="3"/>
                    </a:lnTo>
                    <a:lnTo>
                      <a:pt x="17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defRPr/>
                </a:pPr>
                <a:endParaRPr lang="en-US" dirty="0">
                  <a:solidFill>
                    <a:srgbClr val="231F20"/>
                  </a:solidFill>
                  <a:latin typeface="Arial"/>
                </a:endParaRPr>
              </a:p>
            </p:txBody>
          </p:sp>
        </p:grpSp>
      </p:grpSp>
      <p:grpSp>
        <p:nvGrpSpPr>
          <p:cNvPr id="52" name="Group 51"/>
          <p:cNvGrpSpPr/>
          <p:nvPr/>
        </p:nvGrpSpPr>
        <p:grpSpPr>
          <a:xfrm>
            <a:off x="928176" y="5081114"/>
            <a:ext cx="999441" cy="995257"/>
            <a:chOff x="4806828" y="2304230"/>
            <a:chExt cx="999441" cy="995257"/>
          </a:xfrm>
        </p:grpSpPr>
        <p:sp>
          <p:nvSpPr>
            <p:cNvPr id="53" name="Oval 52"/>
            <p:cNvSpPr/>
            <p:nvPr/>
          </p:nvSpPr>
          <p:spPr>
            <a:xfrm>
              <a:off x="4806828" y="2304230"/>
              <a:ext cx="999441" cy="995257"/>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defRPr/>
              </a:pPr>
              <a:endParaRPr lang="en-US" dirty="0">
                <a:solidFill>
                  <a:srgbClr val="231F20">
                    <a:lumMod val="65000"/>
                    <a:lumOff val="35000"/>
                  </a:srgbClr>
                </a:solidFill>
                <a:latin typeface="Arial"/>
              </a:endParaRPr>
            </a:p>
          </p:txBody>
        </p:sp>
        <p:sp>
          <p:nvSpPr>
            <p:cNvPr id="54" name="Oval 53"/>
            <p:cNvSpPr/>
            <p:nvPr/>
          </p:nvSpPr>
          <p:spPr>
            <a:xfrm>
              <a:off x="4927293" y="2428257"/>
              <a:ext cx="748151" cy="748151"/>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457200">
                <a:defRPr/>
              </a:pPr>
              <a:endParaRPr lang="en-US" dirty="0">
                <a:solidFill>
                  <a:srgbClr val="231F20">
                    <a:lumMod val="65000"/>
                    <a:lumOff val="35000"/>
                  </a:srgbClr>
                </a:solidFill>
                <a:latin typeface="Arial"/>
              </a:endParaRPr>
            </a:p>
          </p:txBody>
        </p:sp>
        <p:sp>
          <p:nvSpPr>
            <p:cNvPr id="55" name="Freeform 1171">
              <a:extLst>
                <a:ext uri="{FF2B5EF4-FFF2-40B4-BE49-F238E27FC236}">
                  <a16:creationId xmlns:a16="http://schemas.microsoft.com/office/drawing/2014/main" id="{81FEC2E0-50D0-4CDE-9257-50B42A34E314}"/>
                </a:ext>
              </a:extLst>
            </p:cNvPr>
            <p:cNvSpPr>
              <a:spLocks/>
            </p:cNvSpPr>
            <p:nvPr/>
          </p:nvSpPr>
          <p:spPr bwMode="auto">
            <a:xfrm>
              <a:off x="5088879" y="2657215"/>
              <a:ext cx="372599" cy="279420"/>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algn="r" defTabSz="457200">
                <a:defRPr/>
              </a:pPr>
              <a:endParaRPr lang="en-US" dirty="0">
                <a:solidFill>
                  <a:srgbClr val="231F20">
                    <a:lumMod val="65000"/>
                    <a:lumOff val="35000"/>
                  </a:srgbClr>
                </a:solidFill>
                <a:latin typeface="Arial"/>
              </a:endParaRPr>
            </a:p>
          </p:txBody>
        </p:sp>
      </p:grpSp>
      <p:pic>
        <p:nvPicPr>
          <p:cNvPr id="56" name="Picture 55"/>
          <p:cNvPicPr>
            <a:picLocks noChangeAspect="1"/>
          </p:cNvPicPr>
          <p:nvPr/>
        </p:nvPicPr>
        <p:blipFill>
          <a:blip r:embed="rId5"/>
          <a:stretch>
            <a:fillRect/>
          </a:stretch>
        </p:blipFill>
        <p:spPr>
          <a:xfrm>
            <a:off x="6786630" y="2942769"/>
            <a:ext cx="3653555" cy="1440000"/>
          </a:xfrm>
          <a:prstGeom prst="rect">
            <a:avLst/>
          </a:prstGeom>
        </p:spPr>
      </p:pic>
      <p:pic>
        <p:nvPicPr>
          <p:cNvPr id="57" name="Picture 56"/>
          <p:cNvPicPr>
            <a:picLocks noChangeAspect="1"/>
          </p:cNvPicPr>
          <p:nvPr/>
        </p:nvPicPr>
        <p:blipFill>
          <a:blip r:embed="rId6"/>
          <a:stretch>
            <a:fillRect/>
          </a:stretch>
        </p:blipFill>
        <p:spPr>
          <a:xfrm>
            <a:off x="8842427" y="1132638"/>
            <a:ext cx="2520000" cy="1260000"/>
          </a:xfrm>
          <a:prstGeom prst="rect">
            <a:avLst/>
          </a:prstGeom>
        </p:spPr>
      </p:pic>
      <p:pic>
        <p:nvPicPr>
          <p:cNvPr id="58" name="Picture 57"/>
          <p:cNvPicPr>
            <a:picLocks noChangeAspect="1"/>
          </p:cNvPicPr>
          <p:nvPr/>
        </p:nvPicPr>
        <p:blipFill>
          <a:blip r:embed="rId7"/>
          <a:stretch>
            <a:fillRect/>
          </a:stretch>
        </p:blipFill>
        <p:spPr>
          <a:xfrm>
            <a:off x="5791202" y="1130712"/>
            <a:ext cx="2407177" cy="1260000"/>
          </a:xfrm>
          <a:prstGeom prst="rect">
            <a:avLst/>
          </a:prstGeom>
        </p:spPr>
      </p:pic>
      <p:pic>
        <p:nvPicPr>
          <p:cNvPr id="59" name="Picture 58"/>
          <p:cNvPicPr>
            <a:picLocks noChangeAspect="1"/>
          </p:cNvPicPr>
          <p:nvPr/>
        </p:nvPicPr>
        <p:blipFill>
          <a:blip r:embed="rId8"/>
          <a:stretch>
            <a:fillRect/>
          </a:stretch>
        </p:blipFill>
        <p:spPr>
          <a:xfrm>
            <a:off x="6475537" y="4491216"/>
            <a:ext cx="2705100" cy="1685925"/>
          </a:xfrm>
          <a:prstGeom prst="rect">
            <a:avLst/>
          </a:prstGeom>
        </p:spPr>
      </p:pic>
      <p:pic>
        <p:nvPicPr>
          <p:cNvPr id="60" name="Picture 59"/>
          <p:cNvPicPr>
            <a:picLocks noChangeAspect="1"/>
          </p:cNvPicPr>
          <p:nvPr/>
        </p:nvPicPr>
        <p:blipFill rotWithShape="1">
          <a:blip r:embed="rId9"/>
          <a:srcRect l="21039" r="21386"/>
          <a:stretch/>
        </p:blipFill>
        <p:spPr>
          <a:xfrm>
            <a:off x="9841598" y="4389657"/>
            <a:ext cx="1990103" cy="1944000"/>
          </a:xfrm>
          <a:prstGeom prst="rect">
            <a:avLst/>
          </a:prstGeom>
        </p:spPr>
      </p:pic>
    </p:spTree>
    <p:extLst>
      <p:ext uri="{BB962C8B-B14F-4D97-AF65-F5344CB8AC3E}">
        <p14:creationId xmlns:p14="http://schemas.microsoft.com/office/powerpoint/2010/main" val="281154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29327C-8337-AB4D-B6FC-58014A87FAEA}" type="slidenum">
              <a:rPr lang="en-US" smtClean="0"/>
              <a:pPr/>
              <a:t>8</a:t>
            </a:fld>
            <a:endParaRPr lang="en-US" dirty="0"/>
          </a:p>
        </p:txBody>
      </p:sp>
      <p:sp>
        <p:nvSpPr>
          <p:cNvPr id="5" name="Content Placeholder 4"/>
          <p:cNvSpPr>
            <a:spLocks noGrp="1"/>
          </p:cNvSpPr>
          <p:nvPr>
            <p:ph idx="13"/>
          </p:nvPr>
        </p:nvSpPr>
        <p:spPr>
          <a:xfrm>
            <a:off x="516744" y="1340495"/>
            <a:ext cx="11102865" cy="5015856"/>
          </a:xfrm>
        </p:spPr>
        <p:txBody>
          <a:bodyPr>
            <a:normAutofit fontScale="92500" lnSpcReduction="10000"/>
          </a:bodyPr>
          <a:lstStyle/>
          <a:p>
            <a:pPr>
              <a:lnSpc>
                <a:spcPct val="150000"/>
              </a:lnSpc>
            </a:pPr>
            <a:r>
              <a:rPr lang="en-GB" b="1" dirty="0">
                <a:solidFill>
                  <a:srgbClr val="77787B"/>
                </a:solidFill>
              </a:rPr>
              <a:t>Town Halls </a:t>
            </a:r>
            <a:r>
              <a:rPr lang="en-GB" dirty="0">
                <a:solidFill>
                  <a:srgbClr val="77787B"/>
                </a:solidFill>
              </a:rPr>
              <a:t>– Profile staff to ‘tell their story’</a:t>
            </a:r>
            <a:r>
              <a:rPr lang="en-US" dirty="0">
                <a:solidFill>
                  <a:srgbClr val="77787B"/>
                </a:solidFill>
              </a:rPr>
              <a:t>.</a:t>
            </a:r>
            <a:endParaRPr lang="en-GB" dirty="0">
              <a:solidFill>
                <a:srgbClr val="77787B"/>
              </a:solidFill>
            </a:endParaRPr>
          </a:p>
          <a:p>
            <a:pPr>
              <a:lnSpc>
                <a:spcPct val="150000"/>
              </a:lnSpc>
            </a:pPr>
            <a:r>
              <a:rPr lang="en-GB" b="1" dirty="0">
                <a:solidFill>
                  <a:srgbClr val="77787B"/>
                </a:solidFill>
              </a:rPr>
              <a:t>Newsletter</a:t>
            </a:r>
            <a:r>
              <a:rPr lang="en-GB" dirty="0">
                <a:solidFill>
                  <a:srgbClr val="77787B"/>
                </a:solidFill>
              </a:rPr>
              <a:t> – Share stories and experiences.</a:t>
            </a:r>
          </a:p>
          <a:p>
            <a:pPr>
              <a:lnSpc>
                <a:spcPct val="150000"/>
              </a:lnSpc>
            </a:pPr>
            <a:r>
              <a:rPr lang="en-GB" b="1" dirty="0">
                <a:solidFill>
                  <a:srgbClr val="77787B"/>
                </a:solidFill>
              </a:rPr>
              <a:t>External Partners </a:t>
            </a:r>
            <a:r>
              <a:rPr lang="en-GB" dirty="0">
                <a:solidFill>
                  <a:srgbClr val="77787B"/>
                </a:solidFill>
              </a:rPr>
              <a:t>- Leverage external I&amp;D networks for their expertise and events.</a:t>
            </a:r>
          </a:p>
          <a:p>
            <a:pPr>
              <a:lnSpc>
                <a:spcPct val="150000"/>
              </a:lnSpc>
            </a:pPr>
            <a:r>
              <a:rPr lang="en-GB" b="1" dirty="0">
                <a:solidFill>
                  <a:srgbClr val="77787B"/>
                </a:solidFill>
              </a:rPr>
              <a:t>Employee I&amp;D / Culture Committee </a:t>
            </a:r>
            <a:r>
              <a:rPr lang="en-GB" dirty="0">
                <a:solidFill>
                  <a:srgbClr val="77787B"/>
                </a:solidFill>
              </a:rPr>
              <a:t>– Staff led initiative with Board / ExCo representation. </a:t>
            </a:r>
          </a:p>
          <a:p>
            <a:pPr>
              <a:lnSpc>
                <a:spcPct val="150000"/>
              </a:lnSpc>
            </a:pPr>
            <a:r>
              <a:rPr lang="en-GB" b="1" dirty="0">
                <a:solidFill>
                  <a:srgbClr val="77787B"/>
                </a:solidFill>
              </a:rPr>
              <a:t>Focused Events </a:t>
            </a:r>
            <a:r>
              <a:rPr lang="en-GB" dirty="0">
                <a:solidFill>
                  <a:srgbClr val="77787B"/>
                </a:solidFill>
              </a:rPr>
              <a:t>- Promoting relevant I&amp;D days / months (e.g. Pride).</a:t>
            </a:r>
          </a:p>
          <a:p>
            <a:pPr>
              <a:lnSpc>
                <a:spcPct val="150000"/>
              </a:lnSpc>
            </a:pPr>
            <a:r>
              <a:rPr lang="en-GB" b="1" dirty="0">
                <a:solidFill>
                  <a:srgbClr val="77787B"/>
                </a:solidFill>
              </a:rPr>
              <a:t>Staff Data </a:t>
            </a:r>
            <a:r>
              <a:rPr lang="en-GB" dirty="0">
                <a:solidFill>
                  <a:srgbClr val="77787B"/>
                </a:solidFill>
              </a:rPr>
              <a:t>- Campaign to populate diversity data on HR system.</a:t>
            </a:r>
          </a:p>
        </p:txBody>
      </p:sp>
      <p:sp>
        <p:nvSpPr>
          <p:cNvPr id="6" name="Title 1"/>
          <p:cNvSpPr>
            <a:spLocks noGrp="1"/>
          </p:cNvSpPr>
          <p:nvPr>
            <p:ph type="title"/>
          </p:nvPr>
        </p:nvSpPr>
        <p:spPr>
          <a:xfrm>
            <a:off x="523403" y="66903"/>
            <a:ext cx="10255565" cy="450164"/>
          </a:xfrm>
        </p:spPr>
        <p:txBody>
          <a:bodyPr/>
          <a:lstStyle/>
          <a:p>
            <a:r>
              <a:rPr lang="en-US" dirty="0"/>
              <a:t>Where to get started?</a:t>
            </a:r>
          </a:p>
        </p:txBody>
      </p:sp>
      <p:sp>
        <p:nvSpPr>
          <p:cNvPr id="7" name="Text Placeholder 2"/>
          <p:cNvSpPr>
            <a:spLocks noGrp="1"/>
          </p:cNvSpPr>
          <p:nvPr>
            <p:ph type="body" idx="1"/>
          </p:nvPr>
        </p:nvSpPr>
        <p:spPr>
          <a:xfrm>
            <a:off x="523403" y="517068"/>
            <a:ext cx="10255565" cy="382593"/>
          </a:xfrm>
        </p:spPr>
        <p:txBody>
          <a:bodyPr/>
          <a:lstStyle/>
          <a:p>
            <a:r>
              <a:rPr lang="en-GB" b="1" dirty="0"/>
              <a:t>Start simple, stay focused, be realistic, be credible</a:t>
            </a:r>
          </a:p>
        </p:txBody>
      </p:sp>
    </p:spTree>
    <p:extLst>
      <p:ext uri="{BB962C8B-B14F-4D97-AF65-F5344CB8AC3E}">
        <p14:creationId xmlns:p14="http://schemas.microsoft.com/office/powerpoint/2010/main" val="631611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29327C-8337-AB4D-B6FC-58014A87FAEA}" type="slidenum">
              <a:rPr lang="en-US" smtClean="0"/>
              <a:pPr/>
              <a:t>9</a:t>
            </a:fld>
            <a:endParaRPr lang="en-US" dirty="0"/>
          </a:p>
        </p:txBody>
      </p:sp>
      <p:sp>
        <p:nvSpPr>
          <p:cNvPr id="5" name="Content Placeholder 4"/>
          <p:cNvSpPr>
            <a:spLocks noGrp="1"/>
          </p:cNvSpPr>
          <p:nvPr>
            <p:ph idx="13"/>
          </p:nvPr>
        </p:nvSpPr>
        <p:spPr>
          <a:xfrm>
            <a:off x="516744" y="1340495"/>
            <a:ext cx="11102865" cy="5015856"/>
          </a:xfrm>
        </p:spPr>
        <p:txBody>
          <a:bodyPr>
            <a:normAutofit/>
          </a:bodyPr>
          <a:lstStyle/>
          <a:p>
            <a:pPr>
              <a:lnSpc>
                <a:spcPct val="150000"/>
              </a:lnSpc>
            </a:pPr>
            <a:r>
              <a:rPr lang="en-GB" b="1" dirty="0">
                <a:solidFill>
                  <a:srgbClr val="77787B"/>
                </a:solidFill>
              </a:rPr>
              <a:t>Employee Engagement Survey </a:t>
            </a:r>
            <a:r>
              <a:rPr lang="en-GB" dirty="0">
                <a:solidFill>
                  <a:srgbClr val="77787B"/>
                </a:solidFill>
              </a:rPr>
              <a:t>– Develop a series of questions to measure inclusivity and create an ‘Inclusion Index’. This index should ‘move’ faster than your diversity data. </a:t>
            </a:r>
          </a:p>
          <a:p>
            <a:pPr>
              <a:lnSpc>
                <a:spcPct val="150000"/>
              </a:lnSpc>
            </a:pPr>
            <a:r>
              <a:rPr lang="en-GB" b="1" dirty="0">
                <a:solidFill>
                  <a:srgbClr val="77787B"/>
                </a:solidFill>
              </a:rPr>
              <a:t>HR System </a:t>
            </a:r>
            <a:r>
              <a:rPr lang="en-GB" dirty="0">
                <a:solidFill>
                  <a:srgbClr val="77787B"/>
                </a:solidFill>
              </a:rPr>
              <a:t>– Encourage self-declaration of diversity characteristics. </a:t>
            </a:r>
          </a:p>
          <a:p>
            <a:pPr>
              <a:lnSpc>
                <a:spcPct val="150000"/>
              </a:lnSpc>
            </a:pPr>
            <a:r>
              <a:rPr lang="en-GB" b="1" dirty="0">
                <a:solidFill>
                  <a:srgbClr val="77787B"/>
                </a:solidFill>
              </a:rPr>
              <a:t>External Indices </a:t>
            </a:r>
            <a:r>
              <a:rPr lang="en-GB" dirty="0">
                <a:solidFill>
                  <a:srgbClr val="77787B"/>
                </a:solidFill>
              </a:rPr>
              <a:t>– Participate, on an ad-hoc basis, in external I&amp;D indices. </a:t>
            </a:r>
          </a:p>
        </p:txBody>
      </p:sp>
      <p:sp>
        <p:nvSpPr>
          <p:cNvPr id="6" name="Title 1"/>
          <p:cNvSpPr>
            <a:spLocks noGrp="1"/>
          </p:cNvSpPr>
          <p:nvPr>
            <p:ph type="title"/>
          </p:nvPr>
        </p:nvSpPr>
        <p:spPr>
          <a:xfrm>
            <a:off x="523403" y="66903"/>
            <a:ext cx="10255565" cy="450164"/>
          </a:xfrm>
        </p:spPr>
        <p:txBody>
          <a:bodyPr/>
          <a:lstStyle/>
          <a:p>
            <a:r>
              <a:rPr lang="en-US" dirty="0"/>
              <a:t>How to measure I&amp;D progress?</a:t>
            </a:r>
          </a:p>
        </p:txBody>
      </p:sp>
      <p:sp>
        <p:nvSpPr>
          <p:cNvPr id="7" name="Text Placeholder 2"/>
          <p:cNvSpPr>
            <a:spLocks noGrp="1"/>
          </p:cNvSpPr>
          <p:nvPr>
            <p:ph type="body" idx="1"/>
          </p:nvPr>
        </p:nvSpPr>
        <p:spPr>
          <a:xfrm>
            <a:off x="523403" y="517068"/>
            <a:ext cx="10255565" cy="382593"/>
          </a:xfrm>
        </p:spPr>
        <p:txBody>
          <a:bodyPr/>
          <a:lstStyle/>
          <a:p>
            <a:r>
              <a:rPr lang="en-GB" b="1" dirty="0"/>
              <a:t>Focus on measuring inclusion </a:t>
            </a:r>
          </a:p>
        </p:txBody>
      </p:sp>
    </p:spTree>
    <p:extLst>
      <p:ext uri="{BB962C8B-B14F-4D97-AF65-F5344CB8AC3E}">
        <p14:creationId xmlns:p14="http://schemas.microsoft.com/office/powerpoint/2010/main" val="1159635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2C1CF068FC54183936D8943A09470" ma:contentTypeVersion="13" ma:contentTypeDescription="Create a new document." ma:contentTypeScope="" ma:versionID="6439370267a4d8f6a0aaf3ee6617dfe6">
  <xsd:schema xmlns:xsd="http://www.w3.org/2001/XMLSchema" xmlns:xs="http://www.w3.org/2001/XMLSchema" xmlns:p="http://schemas.microsoft.com/office/2006/metadata/properties" xmlns:ns2="97b6a06b-7f19-4e1b-a7d1-45b0d7a26823" xmlns:ns3="5d89e2ee-03ca-44d5-b0fb-d4751b9251e8" targetNamespace="http://schemas.microsoft.com/office/2006/metadata/properties" ma:root="true" ma:fieldsID="6397edf39084750b2394f5240952b82e" ns2:_="" ns3:_="">
    <xsd:import namespace="97b6a06b-7f19-4e1b-a7d1-45b0d7a26823"/>
    <xsd:import namespace="5d89e2ee-03ca-44d5-b0fb-d4751b9251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6a06b-7f19-4e1b-a7d1-45b0d7a268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89e2ee-03ca-44d5-b0fb-d4751b9251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A967E9-5B6C-4203-AA0C-D79EF64939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6a06b-7f19-4e1b-a7d1-45b0d7a26823"/>
    <ds:schemaRef ds:uri="5d89e2ee-03ca-44d5-b0fb-d4751b925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D8C09C-0F14-4780-B33F-0A84C9A3E034}">
  <ds:schemaRefs>
    <ds:schemaRef ds:uri="97b6a06b-7f19-4e1b-a7d1-45b0d7a26823"/>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d89e2ee-03ca-44d5-b0fb-d4751b9251e8"/>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C1E7D99-8255-490C-A62B-E4E9E7CA6B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Widescreen</PresentationFormat>
  <Paragraphs>177</Paragraphs>
  <Slides>15</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Malgun Gothic</vt:lpstr>
      <vt:lpstr>YACgEaSMfJc 0</vt:lpstr>
      <vt:lpstr>Arial</vt:lpstr>
      <vt:lpstr>Calibri</vt:lpstr>
      <vt:lpstr>Calibri Light</vt:lpstr>
      <vt:lpstr>Courier New</vt:lpstr>
      <vt:lpstr>Wingdings</vt:lpstr>
      <vt:lpstr>Office Theme</vt:lpstr>
      <vt:lpstr>1_Office Theme</vt:lpstr>
      <vt:lpstr>2_Office Theme</vt:lpstr>
      <vt:lpstr>PowerPoint Presentation</vt:lpstr>
      <vt:lpstr>PowerPoint Presentation</vt:lpstr>
      <vt:lpstr>Inclusion@Lloyd’s</vt:lpstr>
      <vt:lpstr>agenda</vt:lpstr>
      <vt:lpstr>About Me</vt:lpstr>
      <vt:lpstr>Understanding Inclusion &amp; Diversity</vt:lpstr>
      <vt:lpstr>Insurance market &amp; Social trends</vt:lpstr>
      <vt:lpstr>Where to get started?</vt:lpstr>
      <vt:lpstr>How to measure I&amp;D progress?</vt:lpstr>
      <vt:lpstr>Inclusion@Lloyd’s Partner Networks</vt:lpstr>
      <vt:lpstr>Discussion</vt:lpstr>
      <vt:lpstr>Resources</vt:lpstr>
      <vt:lpstr>PowerPoint Presentation</vt:lpstr>
      <vt:lpstr>PowerPoint Presentation</vt:lpstr>
      <vt:lpstr>PowerPoint Presentation</vt:lpstr>
    </vt:vector>
  </TitlesOfParts>
  <Company>LGT Financial Services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Inclusion@Lloyd’s</dc:title>
  <dc:creator>Pirmin Stalder</dc:creator>
  <cp:lastModifiedBy>Pirmin Stalder</cp:lastModifiedBy>
  <cp:revision>15</cp:revision>
  <dcterms:created xsi:type="dcterms:W3CDTF">2021-09-08T16:10:54Z</dcterms:created>
  <dcterms:modified xsi:type="dcterms:W3CDTF">2021-10-05T15:31:23Z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0x0101008142C1CF068FC54183936D8943A09470</vt:lpwstr>
  </property>
</Properties>
</file>