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0" r:id="rId5"/>
    <p:sldId id="258" r:id="rId6"/>
    <p:sldId id="260" r:id="rId7"/>
    <p:sldId id="261" r:id="rId8"/>
    <p:sldId id="271" r:id="rId9"/>
    <p:sldId id="262" r:id="rId10"/>
    <p:sldId id="287" r:id="rId11"/>
    <p:sldId id="284" r:id="rId12"/>
    <p:sldId id="278" r:id="rId13"/>
    <p:sldId id="281" r:id="rId14"/>
    <p:sldId id="282" r:id="rId15"/>
    <p:sldId id="285" r:id="rId16"/>
    <p:sldId id="283" r:id="rId17"/>
    <p:sldId id="286" r:id="rId18"/>
    <p:sldId id="288" r:id="rId19"/>
    <p:sldId id="279" r:id="rId20"/>
    <p:sldId id="280" r:id="rId21"/>
    <p:sldId id="273" r:id="rId22"/>
    <p:sldId id="263" r:id="rId23"/>
    <p:sldId id="264" r:id="rId24"/>
    <p:sldId id="265" r:id="rId25"/>
    <p:sldId id="266" r:id="rId26"/>
    <p:sldId id="275" r:id="rId27"/>
    <p:sldId id="267" r:id="rId28"/>
    <p:sldId id="289" r:id="rId29"/>
    <p:sldId id="290" r:id="rId30"/>
    <p:sldId id="291" r:id="rId31"/>
    <p:sldId id="292" r:id="rId32"/>
    <p:sldId id="293" r:id="rId33"/>
    <p:sldId id="294" r:id="rId34"/>
    <p:sldId id="274" r:id="rId35"/>
    <p:sldId id="272" r:id="rId36"/>
    <p:sldId id="276"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8" autoAdjust="0"/>
    <p:restoredTop sz="94660"/>
  </p:normalViewPr>
  <p:slideViewPr>
    <p:cSldViewPr snapToGrid="0">
      <p:cViewPr varScale="1">
        <p:scale>
          <a:sx n="80" d="100"/>
          <a:sy n="80" d="100"/>
        </p:scale>
        <p:origin x="62"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6BDDA6-DCB7-4A39-AE3B-D545A214637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GB"/>
          </a:p>
        </p:txBody>
      </p:sp>
      <p:sp>
        <p:nvSpPr>
          <p:cNvPr id="3" name="Alt Başlık 2">
            <a:extLst>
              <a:ext uri="{FF2B5EF4-FFF2-40B4-BE49-F238E27FC236}">
                <a16:creationId xmlns:a16="http://schemas.microsoft.com/office/drawing/2014/main" id="{76B0127F-A0BD-4B7E-8E14-0DED66073A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GB"/>
          </a:p>
        </p:txBody>
      </p:sp>
      <p:sp>
        <p:nvSpPr>
          <p:cNvPr id="4" name="Veri Yer Tutucusu 3">
            <a:extLst>
              <a:ext uri="{FF2B5EF4-FFF2-40B4-BE49-F238E27FC236}">
                <a16:creationId xmlns:a16="http://schemas.microsoft.com/office/drawing/2014/main" id="{1EF05E13-C0F0-4D23-A43D-B889E1EFE2A5}"/>
              </a:ext>
            </a:extLst>
          </p:cNvPr>
          <p:cNvSpPr>
            <a:spLocks noGrp="1"/>
          </p:cNvSpPr>
          <p:nvPr>
            <p:ph type="dt" sz="half" idx="10"/>
          </p:nvPr>
        </p:nvSpPr>
        <p:spPr/>
        <p:txBody>
          <a:bodyPr/>
          <a:lstStyle/>
          <a:p>
            <a:fld id="{D8343A46-5AA9-4D7D-97E4-A9D8E0E5D745}" type="datetimeFigureOut">
              <a:rPr lang="en-GB" smtClean="0"/>
              <a:t>13/09/2021</a:t>
            </a:fld>
            <a:endParaRPr lang="en-GB"/>
          </a:p>
        </p:txBody>
      </p:sp>
      <p:sp>
        <p:nvSpPr>
          <p:cNvPr id="5" name="Alt Bilgi Yer Tutucusu 4">
            <a:extLst>
              <a:ext uri="{FF2B5EF4-FFF2-40B4-BE49-F238E27FC236}">
                <a16:creationId xmlns:a16="http://schemas.microsoft.com/office/drawing/2014/main" id="{C1251120-65B9-4C5D-8302-F45389D7C801}"/>
              </a:ext>
            </a:extLst>
          </p:cNvPr>
          <p:cNvSpPr>
            <a:spLocks noGrp="1"/>
          </p:cNvSpPr>
          <p:nvPr>
            <p:ph type="ftr" sz="quarter" idx="11"/>
          </p:nvPr>
        </p:nvSpPr>
        <p:spPr/>
        <p:txBody>
          <a:bodyPr/>
          <a:lstStyle/>
          <a:p>
            <a:endParaRPr lang="en-GB"/>
          </a:p>
        </p:txBody>
      </p:sp>
      <p:sp>
        <p:nvSpPr>
          <p:cNvPr id="6" name="Slayt Numarası Yer Tutucusu 5">
            <a:extLst>
              <a:ext uri="{FF2B5EF4-FFF2-40B4-BE49-F238E27FC236}">
                <a16:creationId xmlns:a16="http://schemas.microsoft.com/office/drawing/2014/main" id="{2F7B3E5D-1397-4863-889A-D77753F3E3DB}"/>
              </a:ext>
            </a:extLst>
          </p:cNvPr>
          <p:cNvSpPr>
            <a:spLocks noGrp="1"/>
          </p:cNvSpPr>
          <p:nvPr>
            <p:ph type="sldNum" sz="quarter" idx="12"/>
          </p:nvPr>
        </p:nvSpPr>
        <p:spPr/>
        <p:txBody>
          <a:bodyPr/>
          <a:lstStyle/>
          <a:p>
            <a:fld id="{E39CA29E-C4DA-45D8-BE5E-50EBEA780E98}" type="slidenum">
              <a:rPr lang="en-GB" smtClean="0"/>
              <a:t>‹#›</a:t>
            </a:fld>
            <a:endParaRPr lang="en-GB"/>
          </a:p>
        </p:txBody>
      </p:sp>
    </p:spTree>
    <p:extLst>
      <p:ext uri="{BB962C8B-B14F-4D97-AF65-F5344CB8AC3E}">
        <p14:creationId xmlns:p14="http://schemas.microsoft.com/office/powerpoint/2010/main" val="3643498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8AF1F0-BE9B-4F87-9CEB-CF1779E3C8D5}"/>
              </a:ext>
            </a:extLst>
          </p:cNvPr>
          <p:cNvSpPr>
            <a:spLocks noGrp="1"/>
          </p:cNvSpPr>
          <p:nvPr>
            <p:ph type="title"/>
          </p:nvPr>
        </p:nvSpPr>
        <p:spPr/>
        <p:txBody>
          <a:bodyPr/>
          <a:lstStyle/>
          <a:p>
            <a:r>
              <a:rPr lang="tr-TR"/>
              <a:t>Asıl başlık stilini düzenlemek için tıklayın</a:t>
            </a:r>
            <a:endParaRPr lang="en-GB"/>
          </a:p>
        </p:txBody>
      </p:sp>
      <p:sp>
        <p:nvSpPr>
          <p:cNvPr id="3" name="Dikey Metin Yer Tutucusu 2">
            <a:extLst>
              <a:ext uri="{FF2B5EF4-FFF2-40B4-BE49-F238E27FC236}">
                <a16:creationId xmlns:a16="http://schemas.microsoft.com/office/drawing/2014/main" id="{FD88E11C-ED07-4FA1-9C3A-CDA50666563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4" name="Veri Yer Tutucusu 3">
            <a:extLst>
              <a:ext uri="{FF2B5EF4-FFF2-40B4-BE49-F238E27FC236}">
                <a16:creationId xmlns:a16="http://schemas.microsoft.com/office/drawing/2014/main" id="{A23B0584-ABDD-409D-9353-34572CADF458}"/>
              </a:ext>
            </a:extLst>
          </p:cNvPr>
          <p:cNvSpPr>
            <a:spLocks noGrp="1"/>
          </p:cNvSpPr>
          <p:nvPr>
            <p:ph type="dt" sz="half" idx="10"/>
          </p:nvPr>
        </p:nvSpPr>
        <p:spPr/>
        <p:txBody>
          <a:bodyPr/>
          <a:lstStyle/>
          <a:p>
            <a:fld id="{D8343A46-5AA9-4D7D-97E4-A9D8E0E5D745}" type="datetimeFigureOut">
              <a:rPr lang="en-GB" smtClean="0"/>
              <a:t>13/09/2021</a:t>
            </a:fld>
            <a:endParaRPr lang="en-GB"/>
          </a:p>
        </p:txBody>
      </p:sp>
      <p:sp>
        <p:nvSpPr>
          <p:cNvPr id="5" name="Alt Bilgi Yer Tutucusu 4">
            <a:extLst>
              <a:ext uri="{FF2B5EF4-FFF2-40B4-BE49-F238E27FC236}">
                <a16:creationId xmlns:a16="http://schemas.microsoft.com/office/drawing/2014/main" id="{F024D48A-A23F-44F9-8352-77356589411D}"/>
              </a:ext>
            </a:extLst>
          </p:cNvPr>
          <p:cNvSpPr>
            <a:spLocks noGrp="1"/>
          </p:cNvSpPr>
          <p:nvPr>
            <p:ph type="ftr" sz="quarter" idx="11"/>
          </p:nvPr>
        </p:nvSpPr>
        <p:spPr/>
        <p:txBody>
          <a:bodyPr/>
          <a:lstStyle/>
          <a:p>
            <a:endParaRPr lang="en-GB"/>
          </a:p>
        </p:txBody>
      </p:sp>
      <p:sp>
        <p:nvSpPr>
          <p:cNvPr id="6" name="Slayt Numarası Yer Tutucusu 5">
            <a:extLst>
              <a:ext uri="{FF2B5EF4-FFF2-40B4-BE49-F238E27FC236}">
                <a16:creationId xmlns:a16="http://schemas.microsoft.com/office/drawing/2014/main" id="{EF3E7E20-F604-4EC5-A40D-FC1BB60D4FCD}"/>
              </a:ext>
            </a:extLst>
          </p:cNvPr>
          <p:cNvSpPr>
            <a:spLocks noGrp="1"/>
          </p:cNvSpPr>
          <p:nvPr>
            <p:ph type="sldNum" sz="quarter" idx="12"/>
          </p:nvPr>
        </p:nvSpPr>
        <p:spPr/>
        <p:txBody>
          <a:bodyPr/>
          <a:lstStyle/>
          <a:p>
            <a:fld id="{E39CA29E-C4DA-45D8-BE5E-50EBEA780E98}" type="slidenum">
              <a:rPr lang="en-GB" smtClean="0"/>
              <a:t>‹#›</a:t>
            </a:fld>
            <a:endParaRPr lang="en-GB"/>
          </a:p>
        </p:txBody>
      </p:sp>
    </p:spTree>
    <p:extLst>
      <p:ext uri="{BB962C8B-B14F-4D97-AF65-F5344CB8AC3E}">
        <p14:creationId xmlns:p14="http://schemas.microsoft.com/office/powerpoint/2010/main" val="3007448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359E72F-C112-4724-9B75-FFC8B25DE32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GB"/>
          </a:p>
        </p:txBody>
      </p:sp>
      <p:sp>
        <p:nvSpPr>
          <p:cNvPr id="3" name="Dikey Metin Yer Tutucusu 2">
            <a:extLst>
              <a:ext uri="{FF2B5EF4-FFF2-40B4-BE49-F238E27FC236}">
                <a16:creationId xmlns:a16="http://schemas.microsoft.com/office/drawing/2014/main" id="{44F03A0C-2CFE-4FC9-AC81-9210F066888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4" name="Veri Yer Tutucusu 3">
            <a:extLst>
              <a:ext uri="{FF2B5EF4-FFF2-40B4-BE49-F238E27FC236}">
                <a16:creationId xmlns:a16="http://schemas.microsoft.com/office/drawing/2014/main" id="{F055B30C-AF19-4208-BA87-E0B4E9D327DD}"/>
              </a:ext>
            </a:extLst>
          </p:cNvPr>
          <p:cNvSpPr>
            <a:spLocks noGrp="1"/>
          </p:cNvSpPr>
          <p:nvPr>
            <p:ph type="dt" sz="half" idx="10"/>
          </p:nvPr>
        </p:nvSpPr>
        <p:spPr/>
        <p:txBody>
          <a:bodyPr/>
          <a:lstStyle/>
          <a:p>
            <a:fld id="{D8343A46-5AA9-4D7D-97E4-A9D8E0E5D745}" type="datetimeFigureOut">
              <a:rPr lang="en-GB" smtClean="0"/>
              <a:t>13/09/2021</a:t>
            </a:fld>
            <a:endParaRPr lang="en-GB"/>
          </a:p>
        </p:txBody>
      </p:sp>
      <p:sp>
        <p:nvSpPr>
          <p:cNvPr id="5" name="Alt Bilgi Yer Tutucusu 4">
            <a:extLst>
              <a:ext uri="{FF2B5EF4-FFF2-40B4-BE49-F238E27FC236}">
                <a16:creationId xmlns:a16="http://schemas.microsoft.com/office/drawing/2014/main" id="{4DE06135-2D80-45C8-88B0-7A01255A47A0}"/>
              </a:ext>
            </a:extLst>
          </p:cNvPr>
          <p:cNvSpPr>
            <a:spLocks noGrp="1"/>
          </p:cNvSpPr>
          <p:nvPr>
            <p:ph type="ftr" sz="quarter" idx="11"/>
          </p:nvPr>
        </p:nvSpPr>
        <p:spPr/>
        <p:txBody>
          <a:bodyPr/>
          <a:lstStyle/>
          <a:p>
            <a:endParaRPr lang="en-GB"/>
          </a:p>
        </p:txBody>
      </p:sp>
      <p:sp>
        <p:nvSpPr>
          <p:cNvPr id="6" name="Slayt Numarası Yer Tutucusu 5">
            <a:extLst>
              <a:ext uri="{FF2B5EF4-FFF2-40B4-BE49-F238E27FC236}">
                <a16:creationId xmlns:a16="http://schemas.microsoft.com/office/drawing/2014/main" id="{8005CB53-DC1A-4684-ACBD-EB00F6D9E4B4}"/>
              </a:ext>
            </a:extLst>
          </p:cNvPr>
          <p:cNvSpPr>
            <a:spLocks noGrp="1"/>
          </p:cNvSpPr>
          <p:nvPr>
            <p:ph type="sldNum" sz="quarter" idx="12"/>
          </p:nvPr>
        </p:nvSpPr>
        <p:spPr/>
        <p:txBody>
          <a:bodyPr/>
          <a:lstStyle/>
          <a:p>
            <a:fld id="{E39CA29E-C4DA-45D8-BE5E-50EBEA780E98}" type="slidenum">
              <a:rPr lang="en-GB" smtClean="0"/>
              <a:t>‹#›</a:t>
            </a:fld>
            <a:endParaRPr lang="en-GB"/>
          </a:p>
        </p:txBody>
      </p:sp>
    </p:spTree>
    <p:extLst>
      <p:ext uri="{BB962C8B-B14F-4D97-AF65-F5344CB8AC3E}">
        <p14:creationId xmlns:p14="http://schemas.microsoft.com/office/powerpoint/2010/main" val="4260455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DEF303-40D8-4A44-A6A3-91DF3541D5FF}"/>
              </a:ext>
            </a:extLst>
          </p:cNvPr>
          <p:cNvSpPr>
            <a:spLocks noGrp="1"/>
          </p:cNvSpPr>
          <p:nvPr>
            <p:ph type="title"/>
          </p:nvPr>
        </p:nvSpPr>
        <p:spPr/>
        <p:txBody>
          <a:bodyPr/>
          <a:lstStyle/>
          <a:p>
            <a:r>
              <a:rPr lang="tr-TR"/>
              <a:t>Asıl başlık stilini düzenlemek için tıklayın</a:t>
            </a:r>
            <a:endParaRPr lang="en-GB"/>
          </a:p>
        </p:txBody>
      </p:sp>
      <p:sp>
        <p:nvSpPr>
          <p:cNvPr id="3" name="İçerik Yer Tutucusu 2">
            <a:extLst>
              <a:ext uri="{FF2B5EF4-FFF2-40B4-BE49-F238E27FC236}">
                <a16:creationId xmlns:a16="http://schemas.microsoft.com/office/drawing/2014/main" id="{E1741829-17FF-4230-9D97-E8B4821B5EC9}"/>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4" name="Veri Yer Tutucusu 3">
            <a:extLst>
              <a:ext uri="{FF2B5EF4-FFF2-40B4-BE49-F238E27FC236}">
                <a16:creationId xmlns:a16="http://schemas.microsoft.com/office/drawing/2014/main" id="{B10214EA-E25E-4822-9D9A-37CE29C63790}"/>
              </a:ext>
            </a:extLst>
          </p:cNvPr>
          <p:cNvSpPr>
            <a:spLocks noGrp="1"/>
          </p:cNvSpPr>
          <p:nvPr>
            <p:ph type="dt" sz="half" idx="10"/>
          </p:nvPr>
        </p:nvSpPr>
        <p:spPr/>
        <p:txBody>
          <a:bodyPr/>
          <a:lstStyle/>
          <a:p>
            <a:fld id="{D8343A46-5AA9-4D7D-97E4-A9D8E0E5D745}" type="datetimeFigureOut">
              <a:rPr lang="en-GB" smtClean="0"/>
              <a:t>13/09/2021</a:t>
            </a:fld>
            <a:endParaRPr lang="en-GB"/>
          </a:p>
        </p:txBody>
      </p:sp>
      <p:sp>
        <p:nvSpPr>
          <p:cNvPr id="5" name="Alt Bilgi Yer Tutucusu 4">
            <a:extLst>
              <a:ext uri="{FF2B5EF4-FFF2-40B4-BE49-F238E27FC236}">
                <a16:creationId xmlns:a16="http://schemas.microsoft.com/office/drawing/2014/main" id="{621D14F3-C1C3-481D-BB2F-8B828C7FFD7C}"/>
              </a:ext>
            </a:extLst>
          </p:cNvPr>
          <p:cNvSpPr>
            <a:spLocks noGrp="1"/>
          </p:cNvSpPr>
          <p:nvPr>
            <p:ph type="ftr" sz="quarter" idx="11"/>
          </p:nvPr>
        </p:nvSpPr>
        <p:spPr/>
        <p:txBody>
          <a:bodyPr/>
          <a:lstStyle/>
          <a:p>
            <a:endParaRPr lang="en-GB"/>
          </a:p>
        </p:txBody>
      </p:sp>
      <p:sp>
        <p:nvSpPr>
          <p:cNvPr id="6" name="Slayt Numarası Yer Tutucusu 5">
            <a:extLst>
              <a:ext uri="{FF2B5EF4-FFF2-40B4-BE49-F238E27FC236}">
                <a16:creationId xmlns:a16="http://schemas.microsoft.com/office/drawing/2014/main" id="{E9075ED1-5311-4E3F-8919-47E73BED88BD}"/>
              </a:ext>
            </a:extLst>
          </p:cNvPr>
          <p:cNvSpPr>
            <a:spLocks noGrp="1"/>
          </p:cNvSpPr>
          <p:nvPr>
            <p:ph type="sldNum" sz="quarter" idx="12"/>
          </p:nvPr>
        </p:nvSpPr>
        <p:spPr/>
        <p:txBody>
          <a:bodyPr/>
          <a:lstStyle/>
          <a:p>
            <a:fld id="{E39CA29E-C4DA-45D8-BE5E-50EBEA780E98}" type="slidenum">
              <a:rPr lang="en-GB" smtClean="0"/>
              <a:t>‹#›</a:t>
            </a:fld>
            <a:endParaRPr lang="en-GB"/>
          </a:p>
        </p:txBody>
      </p:sp>
    </p:spTree>
    <p:extLst>
      <p:ext uri="{BB962C8B-B14F-4D97-AF65-F5344CB8AC3E}">
        <p14:creationId xmlns:p14="http://schemas.microsoft.com/office/powerpoint/2010/main" val="1902015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AEA97A-FE07-4BFF-8EBB-C59C7B4A700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GB"/>
          </a:p>
        </p:txBody>
      </p:sp>
      <p:sp>
        <p:nvSpPr>
          <p:cNvPr id="3" name="Metin Yer Tutucusu 2">
            <a:extLst>
              <a:ext uri="{FF2B5EF4-FFF2-40B4-BE49-F238E27FC236}">
                <a16:creationId xmlns:a16="http://schemas.microsoft.com/office/drawing/2014/main" id="{141DC0EA-2407-4F9F-9BA4-28EE612CEA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9A8222B-B4F3-4377-A73D-227B02CBB276}"/>
              </a:ext>
            </a:extLst>
          </p:cNvPr>
          <p:cNvSpPr>
            <a:spLocks noGrp="1"/>
          </p:cNvSpPr>
          <p:nvPr>
            <p:ph type="dt" sz="half" idx="10"/>
          </p:nvPr>
        </p:nvSpPr>
        <p:spPr/>
        <p:txBody>
          <a:bodyPr/>
          <a:lstStyle/>
          <a:p>
            <a:fld id="{D8343A46-5AA9-4D7D-97E4-A9D8E0E5D745}" type="datetimeFigureOut">
              <a:rPr lang="en-GB" smtClean="0"/>
              <a:t>13/09/2021</a:t>
            </a:fld>
            <a:endParaRPr lang="en-GB"/>
          </a:p>
        </p:txBody>
      </p:sp>
      <p:sp>
        <p:nvSpPr>
          <p:cNvPr id="5" name="Alt Bilgi Yer Tutucusu 4">
            <a:extLst>
              <a:ext uri="{FF2B5EF4-FFF2-40B4-BE49-F238E27FC236}">
                <a16:creationId xmlns:a16="http://schemas.microsoft.com/office/drawing/2014/main" id="{4C626A75-7769-44A6-A454-7FE53AD81EB0}"/>
              </a:ext>
            </a:extLst>
          </p:cNvPr>
          <p:cNvSpPr>
            <a:spLocks noGrp="1"/>
          </p:cNvSpPr>
          <p:nvPr>
            <p:ph type="ftr" sz="quarter" idx="11"/>
          </p:nvPr>
        </p:nvSpPr>
        <p:spPr/>
        <p:txBody>
          <a:bodyPr/>
          <a:lstStyle/>
          <a:p>
            <a:endParaRPr lang="en-GB"/>
          </a:p>
        </p:txBody>
      </p:sp>
      <p:sp>
        <p:nvSpPr>
          <p:cNvPr id="6" name="Slayt Numarası Yer Tutucusu 5">
            <a:extLst>
              <a:ext uri="{FF2B5EF4-FFF2-40B4-BE49-F238E27FC236}">
                <a16:creationId xmlns:a16="http://schemas.microsoft.com/office/drawing/2014/main" id="{47F0EF90-A948-4D73-A205-B040143D7FF9}"/>
              </a:ext>
            </a:extLst>
          </p:cNvPr>
          <p:cNvSpPr>
            <a:spLocks noGrp="1"/>
          </p:cNvSpPr>
          <p:nvPr>
            <p:ph type="sldNum" sz="quarter" idx="12"/>
          </p:nvPr>
        </p:nvSpPr>
        <p:spPr/>
        <p:txBody>
          <a:bodyPr/>
          <a:lstStyle/>
          <a:p>
            <a:fld id="{E39CA29E-C4DA-45D8-BE5E-50EBEA780E98}" type="slidenum">
              <a:rPr lang="en-GB" smtClean="0"/>
              <a:t>‹#›</a:t>
            </a:fld>
            <a:endParaRPr lang="en-GB"/>
          </a:p>
        </p:txBody>
      </p:sp>
    </p:spTree>
    <p:extLst>
      <p:ext uri="{BB962C8B-B14F-4D97-AF65-F5344CB8AC3E}">
        <p14:creationId xmlns:p14="http://schemas.microsoft.com/office/powerpoint/2010/main" val="1846804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9F6567-00DA-4071-B05B-33BF559D476B}"/>
              </a:ext>
            </a:extLst>
          </p:cNvPr>
          <p:cNvSpPr>
            <a:spLocks noGrp="1"/>
          </p:cNvSpPr>
          <p:nvPr>
            <p:ph type="title"/>
          </p:nvPr>
        </p:nvSpPr>
        <p:spPr/>
        <p:txBody>
          <a:bodyPr/>
          <a:lstStyle/>
          <a:p>
            <a:r>
              <a:rPr lang="tr-TR"/>
              <a:t>Asıl başlık stilini düzenlemek için tıklayın</a:t>
            </a:r>
            <a:endParaRPr lang="en-GB"/>
          </a:p>
        </p:txBody>
      </p:sp>
      <p:sp>
        <p:nvSpPr>
          <p:cNvPr id="3" name="İçerik Yer Tutucusu 2">
            <a:extLst>
              <a:ext uri="{FF2B5EF4-FFF2-40B4-BE49-F238E27FC236}">
                <a16:creationId xmlns:a16="http://schemas.microsoft.com/office/drawing/2014/main" id="{899C8C07-193B-44B7-B658-4A0D2F37E8E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4" name="İçerik Yer Tutucusu 3">
            <a:extLst>
              <a:ext uri="{FF2B5EF4-FFF2-40B4-BE49-F238E27FC236}">
                <a16:creationId xmlns:a16="http://schemas.microsoft.com/office/drawing/2014/main" id="{D07E0F38-503A-426E-B4F1-B47DD45DC2E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5" name="Veri Yer Tutucusu 4">
            <a:extLst>
              <a:ext uri="{FF2B5EF4-FFF2-40B4-BE49-F238E27FC236}">
                <a16:creationId xmlns:a16="http://schemas.microsoft.com/office/drawing/2014/main" id="{35AF0133-DC39-4202-9D15-80E10C6E192F}"/>
              </a:ext>
            </a:extLst>
          </p:cNvPr>
          <p:cNvSpPr>
            <a:spLocks noGrp="1"/>
          </p:cNvSpPr>
          <p:nvPr>
            <p:ph type="dt" sz="half" idx="10"/>
          </p:nvPr>
        </p:nvSpPr>
        <p:spPr/>
        <p:txBody>
          <a:bodyPr/>
          <a:lstStyle/>
          <a:p>
            <a:fld id="{D8343A46-5AA9-4D7D-97E4-A9D8E0E5D745}" type="datetimeFigureOut">
              <a:rPr lang="en-GB" smtClean="0"/>
              <a:t>13/09/2021</a:t>
            </a:fld>
            <a:endParaRPr lang="en-GB"/>
          </a:p>
        </p:txBody>
      </p:sp>
      <p:sp>
        <p:nvSpPr>
          <p:cNvPr id="6" name="Alt Bilgi Yer Tutucusu 5">
            <a:extLst>
              <a:ext uri="{FF2B5EF4-FFF2-40B4-BE49-F238E27FC236}">
                <a16:creationId xmlns:a16="http://schemas.microsoft.com/office/drawing/2014/main" id="{4D060D9D-3C6C-4803-B895-AC60E1B9E7B0}"/>
              </a:ext>
            </a:extLst>
          </p:cNvPr>
          <p:cNvSpPr>
            <a:spLocks noGrp="1"/>
          </p:cNvSpPr>
          <p:nvPr>
            <p:ph type="ftr" sz="quarter" idx="11"/>
          </p:nvPr>
        </p:nvSpPr>
        <p:spPr/>
        <p:txBody>
          <a:bodyPr/>
          <a:lstStyle/>
          <a:p>
            <a:endParaRPr lang="en-GB"/>
          </a:p>
        </p:txBody>
      </p:sp>
      <p:sp>
        <p:nvSpPr>
          <p:cNvPr id="7" name="Slayt Numarası Yer Tutucusu 6">
            <a:extLst>
              <a:ext uri="{FF2B5EF4-FFF2-40B4-BE49-F238E27FC236}">
                <a16:creationId xmlns:a16="http://schemas.microsoft.com/office/drawing/2014/main" id="{0AFA62B8-73CD-43FF-88BD-540465BF4F6B}"/>
              </a:ext>
            </a:extLst>
          </p:cNvPr>
          <p:cNvSpPr>
            <a:spLocks noGrp="1"/>
          </p:cNvSpPr>
          <p:nvPr>
            <p:ph type="sldNum" sz="quarter" idx="12"/>
          </p:nvPr>
        </p:nvSpPr>
        <p:spPr/>
        <p:txBody>
          <a:bodyPr/>
          <a:lstStyle/>
          <a:p>
            <a:fld id="{E39CA29E-C4DA-45D8-BE5E-50EBEA780E98}" type="slidenum">
              <a:rPr lang="en-GB" smtClean="0"/>
              <a:t>‹#›</a:t>
            </a:fld>
            <a:endParaRPr lang="en-GB"/>
          </a:p>
        </p:txBody>
      </p:sp>
    </p:spTree>
    <p:extLst>
      <p:ext uri="{BB962C8B-B14F-4D97-AF65-F5344CB8AC3E}">
        <p14:creationId xmlns:p14="http://schemas.microsoft.com/office/powerpoint/2010/main" val="1210305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75E7F4-3C39-4C0D-A3D2-3AA2ADE6FA0D}"/>
              </a:ext>
            </a:extLst>
          </p:cNvPr>
          <p:cNvSpPr>
            <a:spLocks noGrp="1"/>
          </p:cNvSpPr>
          <p:nvPr>
            <p:ph type="title"/>
          </p:nvPr>
        </p:nvSpPr>
        <p:spPr>
          <a:xfrm>
            <a:off x="839788" y="365125"/>
            <a:ext cx="10515600" cy="1325563"/>
          </a:xfrm>
        </p:spPr>
        <p:txBody>
          <a:bodyPr/>
          <a:lstStyle/>
          <a:p>
            <a:r>
              <a:rPr lang="tr-TR"/>
              <a:t>Asıl başlık stilini düzenlemek için tıklayın</a:t>
            </a:r>
            <a:endParaRPr lang="en-GB"/>
          </a:p>
        </p:txBody>
      </p:sp>
      <p:sp>
        <p:nvSpPr>
          <p:cNvPr id="3" name="Metin Yer Tutucusu 2">
            <a:extLst>
              <a:ext uri="{FF2B5EF4-FFF2-40B4-BE49-F238E27FC236}">
                <a16:creationId xmlns:a16="http://schemas.microsoft.com/office/drawing/2014/main" id="{AB7A5C00-4D92-4D17-895C-DD607D2F7D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BD7C95E-F6DD-4BEB-A89C-E9DDD02637B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5" name="Metin Yer Tutucusu 4">
            <a:extLst>
              <a:ext uri="{FF2B5EF4-FFF2-40B4-BE49-F238E27FC236}">
                <a16:creationId xmlns:a16="http://schemas.microsoft.com/office/drawing/2014/main" id="{4C6DA0AB-F1B2-4CAC-B194-8009078584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A93D4DA-4398-49CB-B606-392BD9B66862}"/>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7" name="Veri Yer Tutucusu 6">
            <a:extLst>
              <a:ext uri="{FF2B5EF4-FFF2-40B4-BE49-F238E27FC236}">
                <a16:creationId xmlns:a16="http://schemas.microsoft.com/office/drawing/2014/main" id="{34BDDD36-CFFF-4735-99EA-E12CA42AFF55}"/>
              </a:ext>
            </a:extLst>
          </p:cNvPr>
          <p:cNvSpPr>
            <a:spLocks noGrp="1"/>
          </p:cNvSpPr>
          <p:nvPr>
            <p:ph type="dt" sz="half" idx="10"/>
          </p:nvPr>
        </p:nvSpPr>
        <p:spPr/>
        <p:txBody>
          <a:bodyPr/>
          <a:lstStyle/>
          <a:p>
            <a:fld id="{D8343A46-5AA9-4D7D-97E4-A9D8E0E5D745}" type="datetimeFigureOut">
              <a:rPr lang="en-GB" smtClean="0"/>
              <a:t>13/09/2021</a:t>
            </a:fld>
            <a:endParaRPr lang="en-GB"/>
          </a:p>
        </p:txBody>
      </p:sp>
      <p:sp>
        <p:nvSpPr>
          <p:cNvPr id="8" name="Alt Bilgi Yer Tutucusu 7">
            <a:extLst>
              <a:ext uri="{FF2B5EF4-FFF2-40B4-BE49-F238E27FC236}">
                <a16:creationId xmlns:a16="http://schemas.microsoft.com/office/drawing/2014/main" id="{8ED561F4-3788-410A-9B74-5C669C4789CD}"/>
              </a:ext>
            </a:extLst>
          </p:cNvPr>
          <p:cNvSpPr>
            <a:spLocks noGrp="1"/>
          </p:cNvSpPr>
          <p:nvPr>
            <p:ph type="ftr" sz="quarter" idx="11"/>
          </p:nvPr>
        </p:nvSpPr>
        <p:spPr/>
        <p:txBody>
          <a:bodyPr/>
          <a:lstStyle/>
          <a:p>
            <a:endParaRPr lang="en-GB"/>
          </a:p>
        </p:txBody>
      </p:sp>
      <p:sp>
        <p:nvSpPr>
          <p:cNvPr id="9" name="Slayt Numarası Yer Tutucusu 8">
            <a:extLst>
              <a:ext uri="{FF2B5EF4-FFF2-40B4-BE49-F238E27FC236}">
                <a16:creationId xmlns:a16="http://schemas.microsoft.com/office/drawing/2014/main" id="{E32AF083-47E8-49D5-A87C-23E27039CB1E}"/>
              </a:ext>
            </a:extLst>
          </p:cNvPr>
          <p:cNvSpPr>
            <a:spLocks noGrp="1"/>
          </p:cNvSpPr>
          <p:nvPr>
            <p:ph type="sldNum" sz="quarter" idx="12"/>
          </p:nvPr>
        </p:nvSpPr>
        <p:spPr/>
        <p:txBody>
          <a:bodyPr/>
          <a:lstStyle/>
          <a:p>
            <a:fld id="{E39CA29E-C4DA-45D8-BE5E-50EBEA780E98}" type="slidenum">
              <a:rPr lang="en-GB" smtClean="0"/>
              <a:t>‹#›</a:t>
            </a:fld>
            <a:endParaRPr lang="en-GB"/>
          </a:p>
        </p:txBody>
      </p:sp>
    </p:spTree>
    <p:extLst>
      <p:ext uri="{BB962C8B-B14F-4D97-AF65-F5344CB8AC3E}">
        <p14:creationId xmlns:p14="http://schemas.microsoft.com/office/powerpoint/2010/main" val="1209382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70DB0D-4130-4D27-AEC7-95E86A3991BA}"/>
              </a:ext>
            </a:extLst>
          </p:cNvPr>
          <p:cNvSpPr>
            <a:spLocks noGrp="1"/>
          </p:cNvSpPr>
          <p:nvPr>
            <p:ph type="title"/>
          </p:nvPr>
        </p:nvSpPr>
        <p:spPr/>
        <p:txBody>
          <a:bodyPr/>
          <a:lstStyle/>
          <a:p>
            <a:r>
              <a:rPr lang="tr-TR"/>
              <a:t>Asıl başlık stilini düzenlemek için tıklayın</a:t>
            </a:r>
            <a:endParaRPr lang="en-GB"/>
          </a:p>
        </p:txBody>
      </p:sp>
      <p:sp>
        <p:nvSpPr>
          <p:cNvPr id="3" name="Veri Yer Tutucusu 2">
            <a:extLst>
              <a:ext uri="{FF2B5EF4-FFF2-40B4-BE49-F238E27FC236}">
                <a16:creationId xmlns:a16="http://schemas.microsoft.com/office/drawing/2014/main" id="{81FD08FC-F6B5-4B2B-8D0B-6E14F07BC931}"/>
              </a:ext>
            </a:extLst>
          </p:cNvPr>
          <p:cNvSpPr>
            <a:spLocks noGrp="1"/>
          </p:cNvSpPr>
          <p:nvPr>
            <p:ph type="dt" sz="half" idx="10"/>
          </p:nvPr>
        </p:nvSpPr>
        <p:spPr/>
        <p:txBody>
          <a:bodyPr/>
          <a:lstStyle/>
          <a:p>
            <a:fld id="{D8343A46-5AA9-4D7D-97E4-A9D8E0E5D745}" type="datetimeFigureOut">
              <a:rPr lang="en-GB" smtClean="0"/>
              <a:t>13/09/2021</a:t>
            </a:fld>
            <a:endParaRPr lang="en-GB"/>
          </a:p>
        </p:txBody>
      </p:sp>
      <p:sp>
        <p:nvSpPr>
          <p:cNvPr id="4" name="Alt Bilgi Yer Tutucusu 3">
            <a:extLst>
              <a:ext uri="{FF2B5EF4-FFF2-40B4-BE49-F238E27FC236}">
                <a16:creationId xmlns:a16="http://schemas.microsoft.com/office/drawing/2014/main" id="{83EFF054-9EB6-4490-8C6F-85E42FABA914}"/>
              </a:ext>
            </a:extLst>
          </p:cNvPr>
          <p:cNvSpPr>
            <a:spLocks noGrp="1"/>
          </p:cNvSpPr>
          <p:nvPr>
            <p:ph type="ftr" sz="quarter" idx="11"/>
          </p:nvPr>
        </p:nvSpPr>
        <p:spPr/>
        <p:txBody>
          <a:bodyPr/>
          <a:lstStyle/>
          <a:p>
            <a:endParaRPr lang="en-GB"/>
          </a:p>
        </p:txBody>
      </p:sp>
      <p:sp>
        <p:nvSpPr>
          <p:cNvPr id="5" name="Slayt Numarası Yer Tutucusu 4">
            <a:extLst>
              <a:ext uri="{FF2B5EF4-FFF2-40B4-BE49-F238E27FC236}">
                <a16:creationId xmlns:a16="http://schemas.microsoft.com/office/drawing/2014/main" id="{38331286-2BD4-40F9-9FC5-A5AFD401C47C}"/>
              </a:ext>
            </a:extLst>
          </p:cNvPr>
          <p:cNvSpPr>
            <a:spLocks noGrp="1"/>
          </p:cNvSpPr>
          <p:nvPr>
            <p:ph type="sldNum" sz="quarter" idx="12"/>
          </p:nvPr>
        </p:nvSpPr>
        <p:spPr/>
        <p:txBody>
          <a:bodyPr/>
          <a:lstStyle/>
          <a:p>
            <a:fld id="{E39CA29E-C4DA-45D8-BE5E-50EBEA780E98}" type="slidenum">
              <a:rPr lang="en-GB" smtClean="0"/>
              <a:t>‹#›</a:t>
            </a:fld>
            <a:endParaRPr lang="en-GB"/>
          </a:p>
        </p:txBody>
      </p:sp>
    </p:spTree>
    <p:extLst>
      <p:ext uri="{BB962C8B-B14F-4D97-AF65-F5344CB8AC3E}">
        <p14:creationId xmlns:p14="http://schemas.microsoft.com/office/powerpoint/2010/main" val="3762248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5EF70ED-6E74-4C3C-A3FA-5DC2B21084DD}"/>
              </a:ext>
            </a:extLst>
          </p:cNvPr>
          <p:cNvSpPr>
            <a:spLocks noGrp="1"/>
          </p:cNvSpPr>
          <p:nvPr>
            <p:ph type="dt" sz="half" idx="10"/>
          </p:nvPr>
        </p:nvSpPr>
        <p:spPr/>
        <p:txBody>
          <a:bodyPr/>
          <a:lstStyle/>
          <a:p>
            <a:fld id="{D8343A46-5AA9-4D7D-97E4-A9D8E0E5D745}" type="datetimeFigureOut">
              <a:rPr lang="en-GB" smtClean="0"/>
              <a:t>13/09/2021</a:t>
            </a:fld>
            <a:endParaRPr lang="en-GB"/>
          </a:p>
        </p:txBody>
      </p:sp>
      <p:sp>
        <p:nvSpPr>
          <p:cNvPr id="3" name="Alt Bilgi Yer Tutucusu 2">
            <a:extLst>
              <a:ext uri="{FF2B5EF4-FFF2-40B4-BE49-F238E27FC236}">
                <a16:creationId xmlns:a16="http://schemas.microsoft.com/office/drawing/2014/main" id="{D61CAF5E-9D2A-4C5F-B589-6B52DDC2AEEC}"/>
              </a:ext>
            </a:extLst>
          </p:cNvPr>
          <p:cNvSpPr>
            <a:spLocks noGrp="1"/>
          </p:cNvSpPr>
          <p:nvPr>
            <p:ph type="ftr" sz="quarter" idx="11"/>
          </p:nvPr>
        </p:nvSpPr>
        <p:spPr/>
        <p:txBody>
          <a:bodyPr/>
          <a:lstStyle/>
          <a:p>
            <a:endParaRPr lang="en-GB"/>
          </a:p>
        </p:txBody>
      </p:sp>
      <p:sp>
        <p:nvSpPr>
          <p:cNvPr id="4" name="Slayt Numarası Yer Tutucusu 3">
            <a:extLst>
              <a:ext uri="{FF2B5EF4-FFF2-40B4-BE49-F238E27FC236}">
                <a16:creationId xmlns:a16="http://schemas.microsoft.com/office/drawing/2014/main" id="{3A2A59C2-819B-4C9F-ABEE-16473F086ACB}"/>
              </a:ext>
            </a:extLst>
          </p:cNvPr>
          <p:cNvSpPr>
            <a:spLocks noGrp="1"/>
          </p:cNvSpPr>
          <p:nvPr>
            <p:ph type="sldNum" sz="quarter" idx="12"/>
          </p:nvPr>
        </p:nvSpPr>
        <p:spPr/>
        <p:txBody>
          <a:bodyPr/>
          <a:lstStyle/>
          <a:p>
            <a:fld id="{E39CA29E-C4DA-45D8-BE5E-50EBEA780E98}" type="slidenum">
              <a:rPr lang="en-GB" smtClean="0"/>
              <a:t>‹#›</a:t>
            </a:fld>
            <a:endParaRPr lang="en-GB"/>
          </a:p>
        </p:txBody>
      </p:sp>
    </p:spTree>
    <p:extLst>
      <p:ext uri="{BB962C8B-B14F-4D97-AF65-F5344CB8AC3E}">
        <p14:creationId xmlns:p14="http://schemas.microsoft.com/office/powerpoint/2010/main" val="1567584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0E0C36-AAE4-439E-A710-9BC85CDCE17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GB"/>
          </a:p>
        </p:txBody>
      </p:sp>
      <p:sp>
        <p:nvSpPr>
          <p:cNvPr id="3" name="İçerik Yer Tutucusu 2">
            <a:extLst>
              <a:ext uri="{FF2B5EF4-FFF2-40B4-BE49-F238E27FC236}">
                <a16:creationId xmlns:a16="http://schemas.microsoft.com/office/drawing/2014/main" id="{7419752C-1AB6-4456-9669-83EAD3F999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4" name="Metin Yer Tutucusu 3">
            <a:extLst>
              <a:ext uri="{FF2B5EF4-FFF2-40B4-BE49-F238E27FC236}">
                <a16:creationId xmlns:a16="http://schemas.microsoft.com/office/drawing/2014/main" id="{29316031-CAFF-49C5-8F8F-78BB6638A6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61674A4-39A3-46AD-A3DF-3BCBE7C6191A}"/>
              </a:ext>
            </a:extLst>
          </p:cNvPr>
          <p:cNvSpPr>
            <a:spLocks noGrp="1"/>
          </p:cNvSpPr>
          <p:nvPr>
            <p:ph type="dt" sz="half" idx="10"/>
          </p:nvPr>
        </p:nvSpPr>
        <p:spPr/>
        <p:txBody>
          <a:bodyPr/>
          <a:lstStyle/>
          <a:p>
            <a:fld id="{D8343A46-5AA9-4D7D-97E4-A9D8E0E5D745}" type="datetimeFigureOut">
              <a:rPr lang="en-GB" smtClean="0"/>
              <a:t>13/09/2021</a:t>
            </a:fld>
            <a:endParaRPr lang="en-GB"/>
          </a:p>
        </p:txBody>
      </p:sp>
      <p:sp>
        <p:nvSpPr>
          <p:cNvPr id="6" name="Alt Bilgi Yer Tutucusu 5">
            <a:extLst>
              <a:ext uri="{FF2B5EF4-FFF2-40B4-BE49-F238E27FC236}">
                <a16:creationId xmlns:a16="http://schemas.microsoft.com/office/drawing/2014/main" id="{5BD603A6-4F16-46A9-BD56-54452A3F9226}"/>
              </a:ext>
            </a:extLst>
          </p:cNvPr>
          <p:cNvSpPr>
            <a:spLocks noGrp="1"/>
          </p:cNvSpPr>
          <p:nvPr>
            <p:ph type="ftr" sz="quarter" idx="11"/>
          </p:nvPr>
        </p:nvSpPr>
        <p:spPr/>
        <p:txBody>
          <a:bodyPr/>
          <a:lstStyle/>
          <a:p>
            <a:endParaRPr lang="en-GB"/>
          </a:p>
        </p:txBody>
      </p:sp>
      <p:sp>
        <p:nvSpPr>
          <p:cNvPr id="7" name="Slayt Numarası Yer Tutucusu 6">
            <a:extLst>
              <a:ext uri="{FF2B5EF4-FFF2-40B4-BE49-F238E27FC236}">
                <a16:creationId xmlns:a16="http://schemas.microsoft.com/office/drawing/2014/main" id="{AD1DFF3F-C0FE-4150-AF4E-99A06D35C640}"/>
              </a:ext>
            </a:extLst>
          </p:cNvPr>
          <p:cNvSpPr>
            <a:spLocks noGrp="1"/>
          </p:cNvSpPr>
          <p:nvPr>
            <p:ph type="sldNum" sz="quarter" idx="12"/>
          </p:nvPr>
        </p:nvSpPr>
        <p:spPr/>
        <p:txBody>
          <a:bodyPr/>
          <a:lstStyle/>
          <a:p>
            <a:fld id="{E39CA29E-C4DA-45D8-BE5E-50EBEA780E98}" type="slidenum">
              <a:rPr lang="en-GB" smtClean="0"/>
              <a:t>‹#›</a:t>
            </a:fld>
            <a:endParaRPr lang="en-GB"/>
          </a:p>
        </p:txBody>
      </p:sp>
    </p:spTree>
    <p:extLst>
      <p:ext uri="{BB962C8B-B14F-4D97-AF65-F5344CB8AC3E}">
        <p14:creationId xmlns:p14="http://schemas.microsoft.com/office/powerpoint/2010/main" val="2417235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7A76CC-B878-4639-8194-C0643EE1ABA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GB"/>
          </a:p>
        </p:txBody>
      </p:sp>
      <p:sp>
        <p:nvSpPr>
          <p:cNvPr id="3" name="Resim Yer Tutucusu 2">
            <a:extLst>
              <a:ext uri="{FF2B5EF4-FFF2-40B4-BE49-F238E27FC236}">
                <a16:creationId xmlns:a16="http://schemas.microsoft.com/office/drawing/2014/main" id="{E93E7EAF-2F40-4403-9D72-C42B86097E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etin Yer Tutucusu 3">
            <a:extLst>
              <a:ext uri="{FF2B5EF4-FFF2-40B4-BE49-F238E27FC236}">
                <a16:creationId xmlns:a16="http://schemas.microsoft.com/office/drawing/2014/main" id="{1101A68F-357B-4CAC-8600-9A07EC800E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78B808E-522F-4C4C-B7F7-E920E79A3E8F}"/>
              </a:ext>
            </a:extLst>
          </p:cNvPr>
          <p:cNvSpPr>
            <a:spLocks noGrp="1"/>
          </p:cNvSpPr>
          <p:nvPr>
            <p:ph type="dt" sz="half" idx="10"/>
          </p:nvPr>
        </p:nvSpPr>
        <p:spPr/>
        <p:txBody>
          <a:bodyPr/>
          <a:lstStyle/>
          <a:p>
            <a:fld id="{D8343A46-5AA9-4D7D-97E4-A9D8E0E5D745}" type="datetimeFigureOut">
              <a:rPr lang="en-GB" smtClean="0"/>
              <a:t>13/09/2021</a:t>
            </a:fld>
            <a:endParaRPr lang="en-GB"/>
          </a:p>
        </p:txBody>
      </p:sp>
      <p:sp>
        <p:nvSpPr>
          <p:cNvPr id="6" name="Alt Bilgi Yer Tutucusu 5">
            <a:extLst>
              <a:ext uri="{FF2B5EF4-FFF2-40B4-BE49-F238E27FC236}">
                <a16:creationId xmlns:a16="http://schemas.microsoft.com/office/drawing/2014/main" id="{641BCBC3-5C39-4140-9A6D-C8683267DEAF}"/>
              </a:ext>
            </a:extLst>
          </p:cNvPr>
          <p:cNvSpPr>
            <a:spLocks noGrp="1"/>
          </p:cNvSpPr>
          <p:nvPr>
            <p:ph type="ftr" sz="quarter" idx="11"/>
          </p:nvPr>
        </p:nvSpPr>
        <p:spPr/>
        <p:txBody>
          <a:bodyPr/>
          <a:lstStyle/>
          <a:p>
            <a:endParaRPr lang="en-GB"/>
          </a:p>
        </p:txBody>
      </p:sp>
      <p:sp>
        <p:nvSpPr>
          <p:cNvPr id="7" name="Slayt Numarası Yer Tutucusu 6">
            <a:extLst>
              <a:ext uri="{FF2B5EF4-FFF2-40B4-BE49-F238E27FC236}">
                <a16:creationId xmlns:a16="http://schemas.microsoft.com/office/drawing/2014/main" id="{76FFD012-1F4A-4CD6-BF9B-379BB7067CB8}"/>
              </a:ext>
            </a:extLst>
          </p:cNvPr>
          <p:cNvSpPr>
            <a:spLocks noGrp="1"/>
          </p:cNvSpPr>
          <p:nvPr>
            <p:ph type="sldNum" sz="quarter" idx="12"/>
          </p:nvPr>
        </p:nvSpPr>
        <p:spPr/>
        <p:txBody>
          <a:bodyPr/>
          <a:lstStyle/>
          <a:p>
            <a:fld id="{E39CA29E-C4DA-45D8-BE5E-50EBEA780E98}" type="slidenum">
              <a:rPr lang="en-GB" smtClean="0"/>
              <a:t>‹#›</a:t>
            </a:fld>
            <a:endParaRPr lang="en-GB"/>
          </a:p>
        </p:txBody>
      </p:sp>
    </p:spTree>
    <p:extLst>
      <p:ext uri="{BB962C8B-B14F-4D97-AF65-F5344CB8AC3E}">
        <p14:creationId xmlns:p14="http://schemas.microsoft.com/office/powerpoint/2010/main" val="1319923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0FFA706-9EC8-451B-9A31-1D553CAADA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GB"/>
          </a:p>
        </p:txBody>
      </p:sp>
      <p:sp>
        <p:nvSpPr>
          <p:cNvPr id="3" name="Metin Yer Tutucusu 2">
            <a:extLst>
              <a:ext uri="{FF2B5EF4-FFF2-40B4-BE49-F238E27FC236}">
                <a16:creationId xmlns:a16="http://schemas.microsoft.com/office/drawing/2014/main" id="{AA6D640E-61F2-4564-92CB-480A8C180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4" name="Veri Yer Tutucusu 3">
            <a:extLst>
              <a:ext uri="{FF2B5EF4-FFF2-40B4-BE49-F238E27FC236}">
                <a16:creationId xmlns:a16="http://schemas.microsoft.com/office/drawing/2014/main" id="{3943D05E-7C90-4C67-8581-14D52EF9C6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43A46-5AA9-4D7D-97E4-A9D8E0E5D745}" type="datetimeFigureOut">
              <a:rPr lang="en-GB" smtClean="0"/>
              <a:t>13/09/2021</a:t>
            </a:fld>
            <a:endParaRPr lang="en-GB"/>
          </a:p>
        </p:txBody>
      </p:sp>
      <p:sp>
        <p:nvSpPr>
          <p:cNvPr id="5" name="Alt Bilgi Yer Tutucusu 4">
            <a:extLst>
              <a:ext uri="{FF2B5EF4-FFF2-40B4-BE49-F238E27FC236}">
                <a16:creationId xmlns:a16="http://schemas.microsoft.com/office/drawing/2014/main" id="{28678338-2DB2-4A00-B9D3-1005C158D7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yt Numarası Yer Tutucusu 5">
            <a:extLst>
              <a:ext uri="{FF2B5EF4-FFF2-40B4-BE49-F238E27FC236}">
                <a16:creationId xmlns:a16="http://schemas.microsoft.com/office/drawing/2014/main" id="{E32E6DC3-6C31-4E71-8BAC-13B7209C4C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9CA29E-C4DA-45D8-BE5E-50EBEA780E98}" type="slidenum">
              <a:rPr lang="en-GB" smtClean="0"/>
              <a:t>‹#›</a:t>
            </a:fld>
            <a:endParaRPr lang="en-GB"/>
          </a:p>
        </p:txBody>
      </p:sp>
    </p:spTree>
    <p:extLst>
      <p:ext uri="{BB962C8B-B14F-4D97-AF65-F5344CB8AC3E}">
        <p14:creationId xmlns:p14="http://schemas.microsoft.com/office/powerpoint/2010/main" val="809122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fedlex.admin.ch/eli/cc/1999/404/en#art_5"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edlex.admin.ch/eli/cc/24/233_245_233/en#lvl_0/lvl_B/lvl_I" TargetMode="External"/><Relationship Id="rId2" Type="http://schemas.openxmlformats.org/officeDocument/2006/relationships/hyperlink" Target="https://www.fedlex.admin.ch/eli/cc/24/233_245_233/en#lvl_0/lvl_B" TargetMode="External"/><Relationship Id="rId1" Type="http://schemas.openxmlformats.org/officeDocument/2006/relationships/slideLayout" Target="../slideLayouts/slideLayout2.xml"/><Relationship Id="rId4" Type="http://schemas.openxmlformats.org/officeDocument/2006/relationships/hyperlink" Target="https://www.fedlex.admin.ch/eli/cc/24/233_245_233/en#art_2"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fedlex.admin.ch/eli/cc/24/233_245_233/en#art_3" TargetMode="External"/><Relationship Id="rId2" Type="http://schemas.openxmlformats.org/officeDocument/2006/relationships/hyperlink" Target="https://www.fedlex.admin.ch/eli/cc/24/233_245_233/en#lvl_0/lvl_B/lvl_I_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fr.wikipedia.org/wiki/Code_civil_(Franc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dictionnaire-juridique.com/definition/bonne-foi.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4A0E9C-DE74-4CE2-B666-45F422E7C9CD}"/>
              </a:ext>
            </a:extLst>
          </p:cNvPr>
          <p:cNvSpPr>
            <a:spLocks noGrp="1"/>
          </p:cNvSpPr>
          <p:nvPr>
            <p:ph type="ctrTitle"/>
          </p:nvPr>
        </p:nvSpPr>
        <p:spPr/>
        <p:txBody>
          <a:bodyPr/>
          <a:lstStyle/>
          <a:p>
            <a:r>
              <a:rPr lang="en-US" dirty="0"/>
              <a:t>Good Faith and Fair Dealing</a:t>
            </a:r>
            <a:br>
              <a:rPr lang="tr-TR" dirty="0"/>
            </a:br>
            <a:r>
              <a:rPr lang="tr-TR" dirty="0"/>
              <a:t>in </a:t>
            </a:r>
            <a:r>
              <a:rPr lang="tr-TR"/>
              <a:t>Reinsurance</a:t>
            </a:r>
            <a:endParaRPr lang="en-US" dirty="0"/>
          </a:p>
        </p:txBody>
      </p:sp>
      <p:sp>
        <p:nvSpPr>
          <p:cNvPr id="3" name="Alt Başlık 2">
            <a:extLst>
              <a:ext uri="{FF2B5EF4-FFF2-40B4-BE49-F238E27FC236}">
                <a16:creationId xmlns:a16="http://schemas.microsoft.com/office/drawing/2014/main" id="{1D5E8325-7631-49FA-B944-AF93AAC06BBF}"/>
              </a:ext>
            </a:extLst>
          </p:cNvPr>
          <p:cNvSpPr>
            <a:spLocks noGrp="1"/>
          </p:cNvSpPr>
          <p:nvPr>
            <p:ph type="subTitle" idx="1"/>
          </p:nvPr>
        </p:nvSpPr>
        <p:spPr/>
        <p:txBody>
          <a:bodyPr/>
          <a:lstStyle/>
          <a:p>
            <a:endParaRPr lang="tr-TR" dirty="0"/>
          </a:p>
          <a:p>
            <a:r>
              <a:rPr lang="tr-TR" dirty="0"/>
              <a:t>Samim UNAN</a:t>
            </a:r>
          </a:p>
          <a:p>
            <a:r>
              <a:rPr lang="tr-TR" dirty="0"/>
              <a:t>Piri Reis </a:t>
            </a:r>
            <a:r>
              <a:rPr lang="en-US" dirty="0"/>
              <a:t>University, Istanbul  </a:t>
            </a:r>
          </a:p>
        </p:txBody>
      </p:sp>
    </p:spTree>
    <p:extLst>
      <p:ext uri="{BB962C8B-B14F-4D97-AF65-F5344CB8AC3E}">
        <p14:creationId xmlns:p14="http://schemas.microsoft.com/office/powerpoint/2010/main" val="1576060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A8C3D-C1C3-4928-982E-1E4A59C86454}"/>
              </a:ext>
            </a:extLst>
          </p:cNvPr>
          <p:cNvSpPr>
            <a:spLocks noGrp="1"/>
          </p:cNvSpPr>
          <p:nvPr>
            <p:ph type="title"/>
          </p:nvPr>
        </p:nvSpPr>
        <p:spPr/>
        <p:txBody>
          <a:bodyPr/>
          <a:lstStyle/>
          <a:p>
            <a:r>
              <a:rPr lang="en-US" dirty="0"/>
              <a:t>Good faith and fair dealing principle</a:t>
            </a:r>
            <a:br>
              <a:rPr lang="tr-TR" dirty="0"/>
            </a:br>
            <a:r>
              <a:rPr lang="en-US" dirty="0"/>
              <a:t>National level-France</a:t>
            </a:r>
          </a:p>
        </p:txBody>
      </p:sp>
      <p:sp>
        <p:nvSpPr>
          <p:cNvPr id="3" name="Content Placeholder 2">
            <a:extLst>
              <a:ext uri="{FF2B5EF4-FFF2-40B4-BE49-F238E27FC236}">
                <a16:creationId xmlns:a16="http://schemas.microsoft.com/office/drawing/2014/main" id="{AAD44BE0-E8B5-4891-9215-DBA564A445A4}"/>
              </a:ext>
            </a:extLst>
          </p:cNvPr>
          <p:cNvSpPr>
            <a:spLocks noGrp="1"/>
          </p:cNvSpPr>
          <p:nvPr>
            <p:ph idx="1"/>
          </p:nvPr>
        </p:nvSpPr>
        <p:spPr/>
        <p:txBody>
          <a:bodyPr/>
          <a:lstStyle/>
          <a:p>
            <a:r>
              <a:rPr lang="tr-TR" dirty="0"/>
              <a:t>François </a:t>
            </a:r>
            <a:r>
              <a:rPr lang="fr-FR" dirty="0"/>
              <a:t>Campagnola (Bonne foi et loyauté en droit des contrats </a:t>
            </a:r>
            <a:r>
              <a:rPr lang="tr-TR" dirty="0"/>
              <a:t>(https://www.village-justice.com/articles/Bonne-foi-loyaute-droit-des-contrats,23007.html):</a:t>
            </a:r>
          </a:p>
          <a:p>
            <a:r>
              <a:rPr lang="en-US" dirty="0"/>
              <a:t>A notion used frequently in order to </a:t>
            </a:r>
            <a:r>
              <a:rPr lang="en-US" dirty="0">
                <a:highlight>
                  <a:srgbClr val="FFFF00"/>
                </a:highlight>
              </a:rPr>
              <a:t>minimize the harshness of the legal rules </a:t>
            </a:r>
            <a:r>
              <a:rPr lang="en-US" dirty="0"/>
              <a:t> (especially when the application of the statutory rules leads to unequitable results for one of the parties). </a:t>
            </a:r>
          </a:p>
          <a:p>
            <a:endParaRPr lang="en-US" dirty="0"/>
          </a:p>
        </p:txBody>
      </p:sp>
    </p:spTree>
    <p:extLst>
      <p:ext uri="{BB962C8B-B14F-4D97-AF65-F5344CB8AC3E}">
        <p14:creationId xmlns:p14="http://schemas.microsoft.com/office/powerpoint/2010/main" val="1749502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A7263-38B7-4131-BFB8-2525B86865DD}"/>
              </a:ext>
            </a:extLst>
          </p:cNvPr>
          <p:cNvSpPr>
            <a:spLocks noGrp="1"/>
          </p:cNvSpPr>
          <p:nvPr>
            <p:ph type="title"/>
          </p:nvPr>
        </p:nvSpPr>
        <p:spPr/>
        <p:txBody>
          <a:bodyPr/>
          <a:lstStyle/>
          <a:p>
            <a:r>
              <a:rPr lang="en-US" dirty="0"/>
              <a:t>Good faith and fair dealing principle</a:t>
            </a:r>
            <a:br>
              <a:rPr lang="tr-TR" dirty="0"/>
            </a:br>
            <a:r>
              <a:rPr lang="en-US" dirty="0"/>
              <a:t>National level-France</a:t>
            </a:r>
          </a:p>
        </p:txBody>
      </p:sp>
      <p:sp>
        <p:nvSpPr>
          <p:cNvPr id="3" name="Content Placeholder 2">
            <a:extLst>
              <a:ext uri="{FF2B5EF4-FFF2-40B4-BE49-F238E27FC236}">
                <a16:creationId xmlns:a16="http://schemas.microsoft.com/office/drawing/2014/main" id="{32249EEE-21E8-49D8-AEF2-1A7014256F73}"/>
              </a:ext>
            </a:extLst>
          </p:cNvPr>
          <p:cNvSpPr>
            <a:spLocks noGrp="1"/>
          </p:cNvSpPr>
          <p:nvPr>
            <p:ph idx="1"/>
          </p:nvPr>
        </p:nvSpPr>
        <p:spPr/>
        <p:txBody>
          <a:bodyPr/>
          <a:lstStyle/>
          <a:p>
            <a:r>
              <a:rPr lang="en-US" dirty="0"/>
              <a:t>The good faith and fair dealing principle </a:t>
            </a:r>
            <a:r>
              <a:rPr lang="en-US" dirty="0">
                <a:highlight>
                  <a:srgbClr val="FFFF00"/>
                </a:highlight>
              </a:rPr>
              <a:t>is not an obligation</a:t>
            </a:r>
            <a:r>
              <a:rPr lang="en-US" dirty="0"/>
              <a:t>.</a:t>
            </a:r>
          </a:p>
          <a:p>
            <a:r>
              <a:rPr lang="en-US" dirty="0"/>
              <a:t>It is </a:t>
            </a:r>
            <a:r>
              <a:rPr lang="en-US" dirty="0">
                <a:highlight>
                  <a:srgbClr val="FFFF00"/>
                </a:highlight>
              </a:rPr>
              <a:t>not exhausted </a:t>
            </a:r>
            <a:r>
              <a:rPr lang="en-US" dirty="0"/>
              <a:t>by performance. </a:t>
            </a:r>
          </a:p>
          <a:p>
            <a:r>
              <a:rPr lang="en-US" dirty="0"/>
              <a:t>General requirement which is destined to shape the contractual relationship in its </a:t>
            </a:r>
            <a:r>
              <a:rPr lang="en-US" dirty="0">
                <a:highlight>
                  <a:srgbClr val="FFFF00"/>
                </a:highlight>
              </a:rPr>
              <a:t>integrity</a:t>
            </a:r>
            <a:r>
              <a:rPr lang="en-US" dirty="0"/>
              <a:t>. </a:t>
            </a:r>
          </a:p>
          <a:p>
            <a:r>
              <a:rPr lang="en-US" dirty="0"/>
              <a:t>The parties to the contract </a:t>
            </a:r>
            <a:r>
              <a:rPr lang="en-US" dirty="0">
                <a:highlight>
                  <a:srgbClr val="FFFF00"/>
                </a:highlight>
              </a:rPr>
              <a:t>may not derogate </a:t>
            </a:r>
            <a:r>
              <a:rPr lang="en-US" dirty="0"/>
              <a:t>from it. </a:t>
            </a:r>
          </a:p>
          <a:p>
            <a:r>
              <a:rPr lang="en-US" dirty="0"/>
              <a:t>It is imposed to </a:t>
            </a:r>
            <a:r>
              <a:rPr lang="en-US" dirty="0">
                <a:highlight>
                  <a:srgbClr val="FFFF00"/>
                </a:highlight>
              </a:rPr>
              <a:t>each and every party </a:t>
            </a:r>
            <a:r>
              <a:rPr lang="en-US" dirty="0"/>
              <a:t>to the contract without having regard to its quality of trader or professional or consumer. </a:t>
            </a:r>
          </a:p>
        </p:txBody>
      </p:sp>
    </p:spTree>
    <p:extLst>
      <p:ext uri="{BB962C8B-B14F-4D97-AF65-F5344CB8AC3E}">
        <p14:creationId xmlns:p14="http://schemas.microsoft.com/office/powerpoint/2010/main" val="475755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994BD-461F-4E6D-9112-2B31B058C7BB}"/>
              </a:ext>
            </a:extLst>
          </p:cNvPr>
          <p:cNvSpPr>
            <a:spLocks noGrp="1"/>
          </p:cNvSpPr>
          <p:nvPr>
            <p:ph type="title"/>
          </p:nvPr>
        </p:nvSpPr>
        <p:spPr/>
        <p:txBody>
          <a:bodyPr/>
          <a:lstStyle/>
          <a:p>
            <a:r>
              <a:rPr lang="en-US" dirty="0"/>
              <a:t>Good faith and fair dealing principle</a:t>
            </a:r>
            <a:br>
              <a:rPr lang="tr-TR" dirty="0"/>
            </a:br>
            <a:r>
              <a:rPr lang="en-US" dirty="0"/>
              <a:t>National level-France</a:t>
            </a:r>
          </a:p>
        </p:txBody>
      </p:sp>
      <p:sp>
        <p:nvSpPr>
          <p:cNvPr id="3" name="Content Placeholder 2">
            <a:extLst>
              <a:ext uri="{FF2B5EF4-FFF2-40B4-BE49-F238E27FC236}">
                <a16:creationId xmlns:a16="http://schemas.microsoft.com/office/drawing/2014/main" id="{25B66C79-F95C-4980-86EF-71929A29E8F5}"/>
              </a:ext>
            </a:extLst>
          </p:cNvPr>
          <p:cNvSpPr>
            <a:spLocks noGrp="1"/>
          </p:cNvSpPr>
          <p:nvPr>
            <p:ph idx="1"/>
          </p:nvPr>
        </p:nvSpPr>
        <p:spPr/>
        <p:txBody>
          <a:bodyPr/>
          <a:lstStyle/>
          <a:p>
            <a:r>
              <a:rPr lang="en-US" dirty="0">
                <a:highlight>
                  <a:srgbClr val="FFFF00"/>
                </a:highlight>
              </a:rPr>
              <a:t>Abuse of rights </a:t>
            </a:r>
          </a:p>
          <a:p>
            <a:r>
              <a:rPr lang="en-US" dirty="0"/>
              <a:t>Venire contra factum proprium</a:t>
            </a:r>
          </a:p>
          <a:p>
            <a:r>
              <a:rPr lang="en-US" dirty="0"/>
              <a:t>To try to take advantage of a situation acquired </a:t>
            </a:r>
            <a:r>
              <a:rPr lang="en-US" dirty="0">
                <a:highlight>
                  <a:srgbClr val="FFFF00"/>
                </a:highlight>
              </a:rPr>
              <a:t>unlawfully.</a:t>
            </a:r>
          </a:p>
          <a:p>
            <a:r>
              <a:rPr lang="en-US" dirty="0"/>
              <a:t>To invoke the form defect after having induced the other party that this defense will not be used. </a:t>
            </a:r>
          </a:p>
          <a:p>
            <a:r>
              <a:rPr lang="en-US" dirty="0"/>
              <a:t> To invoke time bar after having stalled the other party so that the other party has remained inactive until the end of the prescription period. </a:t>
            </a:r>
          </a:p>
        </p:txBody>
      </p:sp>
    </p:spTree>
    <p:extLst>
      <p:ext uri="{BB962C8B-B14F-4D97-AF65-F5344CB8AC3E}">
        <p14:creationId xmlns:p14="http://schemas.microsoft.com/office/powerpoint/2010/main" val="3430004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76162-237A-4A76-9F2A-84BEEB6C5403}"/>
              </a:ext>
            </a:extLst>
          </p:cNvPr>
          <p:cNvSpPr>
            <a:spLocks noGrp="1"/>
          </p:cNvSpPr>
          <p:nvPr>
            <p:ph type="title"/>
          </p:nvPr>
        </p:nvSpPr>
        <p:spPr/>
        <p:txBody>
          <a:bodyPr/>
          <a:lstStyle/>
          <a:p>
            <a:r>
              <a:rPr lang="en-US" dirty="0"/>
              <a:t>Good faith and fair dealing principle</a:t>
            </a:r>
            <a:br>
              <a:rPr lang="tr-TR" dirty="0"/>
            </a:br>
            <a:r>
              <a:rPr lang="en-US" dirty="0"/>
              <a:t>National level-France</a:t>
            </a:r>
          </a:p>
        </p:txBody>
      </p:sp>
      <p:sp>
        <p:nvSpPr>
          <p:cNvPr id="3" name="Content Placeholder 2">
            <a:extLst>
              <a:ext uri="{FF2B5EF4-FFF2-40B4-BE49-F238E27FC236}">
                <a16:creationId xmlns:a16="http://schemas.microsoft.com/office/drawing/2014/main" id="{2CD7A7C6-742A-4496-BED5-C58AB77F7727}"/>
              </a:ext>
            </a:extLst>
          </p:cNvPr>
          <p:cNvSpPr>
            <a:spLocks noGrp="1"/>
          </p:cNvSpPr>
          <p:nvPr>
            <p:ph idx="1"/>
          </p:nvPr>
        </p:nvSpPr>
        <p:spPr/>
        <p:txBody>
          <a:bodyPr>
            <a:normAutofit fontScale="92500" lnSpcReduction="20000"/>
          </a:bodyPr>
          <a:lstStyle/>
          <a:p>
            <a:endParaRPr lang="tr-TR" dirty="0"/>
          </a:p>
          <a:p>
            <a:r>
              <a:rPr lang="en-US" dirty="0">
                <a:highlight>
                  <a:srgbClr val="FFFF00"/>
                </a:highlight>
              </a:rPr>
              <a:t>Voluntary non-performance </a:t>
            </a:r>
            <a:r>
              <a:rPr lang="en-US" dirty="0"/>
              <a:t>of the contractual obligation may constitute a violation of the good faith and fair dealing principle   (</a:t>
            </a:r>
            <a:r>
              <a:rPr lang="en-US" dirty="0">
                <a:highlight>
                  <a:srgbClr val="FFFF00"/>
                </a:highlight>
              </a:rPr>
              <a:t>for example</a:t>
            </a:r>
            <a:r>
              <a:rPr lang="en-US" dirty="0"/>
              <a:t> obligor creating a situation which prevents the performance – obligor organizing his own insolvency).</a:t>
            </a:r>
          </a:p>
          <a:p>
            <a:r>
              <a:rPr lang="en-US" dirty="0"/>
              <a:t>Obligor acting with bad faith may lose his right to limit his liability or to invoke an exoneration clause.  </a:t>
            </a:r>
          </a:p>
          <a:p>
            <a:r>
              <a:rPr lang="en-US" dirty="0">
                <a:highlight>
                  <a:srgbClr val="FFFF00"/>
                </a:highlight>
              </a:rPr>
              <a:t>Duty to inform</a:t>
            </a:r>
            <a:r>
              <a:rPr lang="en-US" dirty="0"/>
              <a:t>: </a:t>
            </a:r>
            <a:r>
              <a:rPr lang="en-US" dirty="0">
                <a:highlight>
                  <a:srgbClr val="FFFF00"/>
                </a:highlight>
              </a:rPr>
              <a:t>General rule for contracts</a:t>
            </a:r>
            <a:r>
              <a:rPr lang="en-US" dirty="0"/>
              <a:t>. </a:t>
            </a:r>
          </a:p>
          <a:p>
            <a:pPr lvl="1"/>
            <a:r>
              <a:rPr lang="en-US" dirty="0"/>
              <a:t>Not only at the precontractual stage but also later during performance of the obligations.  </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2213659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5D127-80ED-455F-8254-56F35B59C2AE}"/>
              </a:ext>
            </a:extLst>
          </p:cNvPr>
          <p:cNvSpPr>
            <a:spLocks noGrp="1"/>
          </p:cNvSpPr>
          <p:nvPr>
            <p:ph type="title"/>
          </p:nvPr>
        </p:nvSpPr>
        <p:spPr/>
        <p:txBody>
          <a:bodyPr/>
          <a:lstStyle/>
          <a:p>
            <a:r>
              <a:rPr lang="en-US" dirty="0"/>
              <a:t>Good faith and fair dealing principle</a:t>
            </a:r>
            <a:br>
              <a:rPr lang="tr-TR" dirty="0"/>
            </a:br>
            <a:r>
              <a:rPr lang="en-US" dirty="0"/>
              <a:t>National level-France</a:t>
            </a:r>
          </a:p>
        </p:txBody>
      </p:sp>
      <p:sp>
        <p:nvSpPr>
          <p:cNvPr id="3" name="Content Placeholder 2">
            <a:extLst>
              <a:ext uri="{FF2B5EF4-FFF2-40B4-BE49-F238E27FC236}">
                <a16:creationId xmlns:a16="http://schemas.microsoft.com/office/drawing/2014/main" id="{ECDE5DB1-AD58-4F07-B1A0-1BF09BB34EE0}"/>
              </a:ext>
            </a:extLst>
          </p:cNvPr>
          <p:cNvSpPr>
            <a:spLocks noGrp="1"/>
          </p:cNvSpPr>
          <p:nvPr>
            <p:ph idx="1"/>
          </p:nvPr>
        </p:nvSpPr>
        <p:spPr/>
        <p:txBody>
          <a:bodyPr>
            <a:normAutofit/>
          </a:bodyPr>
          <a:lstStyle/>
          <a:p>
            <a:r>
              <a:rPr lang="en-US" dirty="0">
                <a:highlight>
                  <a:srgbClr val="FFFF00"/>
                </a:highlight>
              </a:rPr>
              <a:t>Interpretation of contracts</a:t>
            </a:r>
            <a:r>
              <a:rPr lang="en-US" dirty="0"/>
              <a:t>: The </a:t>
            </a:r>
            <a:r>
              <a:rPr lang="en-US" dirty="0">
                <a:highlight>
                  <a:srgbClr val="FFFF00"/>
                </a:highlight>
              </a:rPr>
              <a:t>common intention </a:t>
            </a:r>
            <a:r>
              <a:rPr lang="en-US" dirty="0"/>
              <a:t>of the parties is relevant rather than the literal application of the contractual provisions.</a:t>
            </a:r>
          </a:p>
          <a:p>
            <a:pPr lvl="1"/>
            <a:r>
              <a:rPr lang="en-US" dirty="0"/>
              <a:t>The obligor did not pay the sum of 1 (one) FF expressly stipulated. The other party terminated the contract pursuant to a contractual clause. Held that this was an abuse of right having regard to the aim of the contract (</a:t>
            </a:r>
            <a:r>
              <a:rPr lang="fr-FR" dirty="0"/>
              <a:t>Cour de cassation, Chambre civile 3, 6 Juin </a:t>
            </a:r>
            <a:r>
              <a:rPr lang="en-US" dirty="0"/>
              <a:t>1984 no.83-10946: long term lease contract</a:t>
            </a:r>
            <a:r>
              <a:rPr lang="tr-TR" dirty="0"/>
              <a:t>;</a:t>
            </a:r>
            <a:r>
              <a:rPr lang="en-US" dirty="0"/>
              <a:t> annual fee only one French Franc).  </a:t>
            </a:r>
          </a:p>
          <a:p>
            <a:pPr lvl="1"/>
            <a:r>
              <a:rPr lang="en-US" dirty="0"/>
              <a:t>(Termination of the contract on the ground of non-payment of the sale price in due time despite the fact that the buyer offered to pay ten minutes after the deadline, will be regarded contrary to the good faith principle in French law).  </a:t>
            </a:r>
          </a:p>
        </p:txBody>
      </p:sp>
    </p:spTree>
    <p:extLst>
      <p:ext uri="{BB962C8B-B14F-4D97-AF65-F5344CB8AC3E}">
        <p14:creationId xmlns:p14="http://schemas.microsoft.com/office/powerpoint/2010/main" val="3872331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F8A9A-FCD1-4A30-B174-8482E7FF08AE}"/>
              </a:ext>
            </a:extLst>
          </p:cNvPr>
          <p:cNvSpPr>
            <a:spLocks noGrp="1"/>
          </p:cNvSpPr>
          <p:nvPr>
            <p:ph type="title"/>
          </p:nvPr>
        </p:nvSpPr>
        <p:spPr/>
        <p:txBody>
          <a:bodyPr/>
          <a:lstStyle/>
          <a:p>
            <a:r>
              <a:rPr lang="en-US" dirty="0"/>
              <a:t>Good faith and fair dealing principle</a:t>
            </a:r>
            <a:br>
              <a:rPr lang="tr-TR" dirty="0"/>
            </a:br>
            <a:r>
              <a:rPr lang="en-US" dirty="0"/>
              <a:t>National level-France</a:t>
            </a:r>
          </a:p>
        </p:txBody>
      </p:sp>
      <p:sp>
        <p:nvSpPr>
          <p:cNvPr id="3" name="Content Placeholder 2">
            <a:extLst>
              <a:ext uri="{FF2B5EF4-FFF2-40B4-BE49-F238E27FC236}">
                <a16:creationId xmlns:a16="http://schemas.microsoft.com/office/drawing/2014/main" id="{2D7816F6-B477-4123-BC3B-D0709F75ABB6}"/>
              </a:ext>
            </a:extLst>
          </p:cNvPr>
          <p:cNvSpPr>
            <a:spLocks noGrp="1"/>
          </p:cNvSpPr>
          <p:nvPr>
            <p:ph idx="1"/>
          </p:nvPr>
        </p:nvSpPr>
        <p:spPr/>
        <p:txBody>
          <a:bodyPr/>
          <a:lstStyle/>
          <a:p>
            <a:r>
              <a:rPr lang="en-US" dirty="0">
                <a:highlight>
                  <a:srgbClr val="FFFF00"/>
                </a:highlight>
              </a:rPr>
              <a:t>Negotiations conducted in bad faith</a:t>
            </a:r>
            <a:r>
              <a:rPr lang="en-US" dirty="0"/>
              <a:t>: </a:t>
            </a:r>
          </a:p>
          <a:p>
            <a:pPr lvl="1"/>
            <a:r>
              <a:rPr lang="en-US" dirty="0"/>
              <a:t>A person who starts the negotiations or continues to negotiate without having the intention to reach a deal, or</a:t>
            </a:r>
          </a:p>
          <a:p>
            <a:pPr lvl="1"/>
            <a:r>
              <a:rPr lang="en-US" dirty="0"/>
              <a:t>A person who continues to negotiate only for dissuading the other to finalize a deal with a third person</a:t>
            </a:r>
          </a:p>
          <a:p>
            <a:pPr lvl="1"/>
            <a:r>
              <a:rPr lang="en-US" dirty="0"/>
              <a:t>A person who continues to negotiate with the aim of obtaining confidential information </a:t>
            </a:r>
          </a:p>
          <a:p>
            <a:r>
              <a:rPr lang="en-US" dirty="0">
                <a:highlight>
                  <a:srgbClr val="FFFF00"/>
                </a:highlight>
              </a:rPr>
              <a:t>Sudden rupture of the negotiations </a:t>
            </a:r>
            <a:r>
              <a:rPr lang="en-US" dirty="0"/>
              <a:t>or very late cessation of the negotiations may constitute violations of the good faith principle. </a:t>
            </a:r>
          </a:p>
        </p:txBody>
      </p:sp>
    </p:spTree>
    <p:extLst>
      <p:ext uri="{BB962C8B-B14F-4D97-AF65-F5344CB8AC3E}">
        <p14:creationId xmlns:p14="http://schemas.microsoft.com/office/powerpoint/2010/main" val="1003064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41A6F-DF19-4A1A-BEFC-5326AE3EAF16}"/>
              </a:ext>
            </a:extLst>
          </p:cNvPr>
          <p:cNvSpPr>
            <a:spLocks noGrp="1"/>
          </p:cNvSpPr>
          <p:nvPr>
            <p:ph type="title"/>
          </p:nvPr>
        </p:nvSpPr>
        <p:spPr/>
        <p:txBody>
          <a:bodyPr/>
          <a:lstStyle/>
          <a:p>
            <a:r>
              <a:rPr lang="en-US" dirty="0"/>
              <a:t>Good faith and fair dealing principle</a:t>
            </a:r>
            <a:br>
              <a:rPr lang="tr-TR" dirty="0"/>
            </a:br>
            <a:r>
              <a:rPr lang="en-US" dirty="0"/>
              <a:t>National level-France</a:t>
            </a:r>
          </a:p>
        </p:txBody>
      </p:sp>
      <p:sp>
        <p:nvSpPr>
          <p:cNvPr id="3" name="Content Placeholder 2">
            <a:extLst>
              <a:ext uri="{FF2B5EF4-FFF2-40B4-BE49-F238E27FC236}">
                <a16:creationId xmlns:a16="http://schemas.microsoft.com/office/drawing/2014/main" id="{92A89A17-6B6D-4CE1-B7BB-124D72D0BB94}"/>
              </a:ext>
            </a:extLst>
          </p:cNvPr>
          <p:cNvSpPr>
            <a:spLocks noGrp="1"/>
          </p:cNvSpPr>
          <p:nvPr>
            <p:ph idx="1"/>
          </p:nvPr>
        </p:nvSpPr>
        <p:spPr/>
        <p:txBody>
          <a:bodyPr>
            <a:normAutofit/>
          </a:bodyPr>
          <a:lstStyle/>
          <a:p>
            <a:r>
              <a:rPr lang="en-US" dirty="0">
                <a:highlight>
                  <a:srgbClr val="FFFF00"/>
                </a:highlight>
              </a:rPr>
              <a:t>Protection of the equilibrium between the contracting parties</a:t>
            </a:r>
            <a:r>
              <a:rPr lang="en-US" dirty="0"/>
              <a:t>:</a:t>
            </a:r>
          </a:p>
          <a:p>
            <a:pPr lvl="1"/>
            <a:r>
              <a:rPr lang="en-US" dirty="0">
                <a:highlight>
                  <a:srgbClr val="FFFF00"/>
                </a:highlight>
              </a:rPr>
              <a:t>Obligation to renegotiate</a:t>
            </a:r>
            <a:r>
              <a:rPr lang="en-US" dirty="0"/>
              <a:t> in case of subsequent (unforeseeable) alteration of the circumstances (variation of the contract)</a:t>
            </a:r>
            <a:r>
              <a:rPr lang="tr-TR" dirty="0"/>
              <a:t>. </a:t>
            </a:r>
          </a:p>
          <a:p>
            <a:pPr lvl="1"/>
            <a:r>
              <a:rPr lang="en-US" dirty="0"/>
              <a:t>However, if changing circumstances were not excessively burdensome for one of the parties but excessively beneficial for the other, the principle of good faith cannot be relied upon for claiming a part of the profit.    </a:t>
            </a:r>
          </a:p>
          <a:p>
            <a:r>
              <a:rPr lang="en-US" dirty="0"/>
              <a:t>Today certain countries have in their laws clear provisions imposing on the parties the obligation to renegotiate to remedy the unforeseen developments. Thus no need anymore to resort to «good faith». </a:t>
            </a:r>
          </a:p>
          <a:p>
            <a:pPr marL="0" indent="0">
              <a:buNone/>
            </a:pPr>
            <a:r>
              <a:rPr lang="tr-TR" dirty="0"/>
              <a:t>  </a:t>
            </a:r>
            <a:r>
              <a:rPr lang="en-US" dirty="0"/>
              <a:t>  </a:t>
            </a:r>
          </a:p>
        </p:txBody>
      </p:sp>
    </p:spTree>
    <p:extLst>
      <p:ext uri="{BB962C8B-B14F-4D97-AF65-F5344CB8AC3E}">
        <p14:creationId xmlns:p14="http://schemas.microsoft.com/office/powerpoint/2010/main" val="3649279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39AD4-2CAB-4756-9DC6-DF6C2BCCC309}"/>
              </a:ext>
            </a:extLst>
          </p:cNvPr>
          <p:cNvSpPr>
            <a:spLocks noGrp="1"/>
          </p:cNvSpPr>
          <p:nvPr>
            <p:ph type="title"/>
          </p:nvPr>
        </p:nvSpPr>
        <p:spPr/>
        <p:txBody>
          <a:bodyPr/>
          <a:lstStyle/>
          <a:p>
            <a:r>
              <a:rPr lang="en-US" dirty="0"/>
              <a:t>Good faith and fair dealing principle</a:t>
            </a:r>
            <a:br>
              <a:rPr lang="en-US" dirty="0"/>
            </a:br>
            <a:r>
              <a:rPr lang="en-US" dirty="0"/>
              <a:t>National level-France</a:t>
            </a:r>
          </a:p>
        </p:txBody>
      </p:sp>
      <p:sp>
        <p:nvSpPr>
          <p:cNvPr id="3" name="Content Placeholder 2">
            <a:extLst>
              <a:ext uri="{FF2B5EF4-FFF2-40B4-BE49-F238E27FC236}">
                <a16:creationId xmlns:a16="http://schemas.microsoft.com/office/drawing/2014/main" id="{7B73D104-7184-4E04-9124-9214DBFA5C91}"/>
              </a:ext>
            </a:extLst>
          </p:cNvPr>
          <p:cNvSpPr>
            <a:spLocks noGrp="1"/>
          </p:cNvSpPr>
          <p:nvPr>
            <p:ph idx="1"/>
          </p:nvPr>
        </p:nvSpPr>
        <p:spPr/>
        <p:txBody>
          <a:bodyPr/>
          <a:lstStyle/>
          <a:p>
            <a:endParaRPr lang="tr-TR" dirty="0"/>
          </a:p>
          <a:p>
            <a:r>
              <a:rPr lang="en-US" dirty="0">
                <a:highlight>
                  <a:srgbClr val="FFFF00"/>
                </a:highlight>
              </a:rPr>
              <a:t>Exercise of the right to terminate</a:t>
            </a:r>
            <a:r>
              <a:rPr lang="en-US" dirty="0"/>
              <a:t>: If the default of the other party is «minor» (marginal), violation of the «good faith principle». </a:t>
            </a:r>
          </a:p>
        </p:txBody>
      </p:sp>
    </p:spTree>
    <p:extLst>
      <p:ext uri="{BB962C8B-B14F-4D97-AF65-F5344CB8AC3E}">
        <p14:creationId xmlns:p14="http://schemas.microsoft.com/office/powerpoint/2010/main" val="1320327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339C0-1778-4F76-B94A-F70D18049D93}"/>
              </a:ext>
            </a:extLst>
          </p:cNvPr>
          <p:cNvSpPr>
            <a:spLocks noGrp="1"/>
          </p:cNvSpPr>
          <p:nvPr>
            <p:ph type="title"/>
          </p:nvPr>
        </p:nvSpPr>
        <p:spPr/>
        <p:txBody>
          <a:bodyPr/>
          <a:lstStyle/>
          <a:p>
            <a:r>
              <a:rPr lang="en-US" dirty="0"/>
              <a:t>Good faith and fair dealing</a:t>
            </a:r>
            <a:br>
              <a:rPr lang="en-US" dirty="0"/>
            </a:br>
            <a:r>
              <a:rPr lang="en-US" dirty="0"/>
              <a:t>National level- Summary</a:t>
            </a:r>
          </a:p>
        </p:txBody>
      </p:sp>
      <p:sp>
        <p:nvSpPr>
          <p:cNvPr id="3" name="Content Placeholder 2">
            <a:extLst>
              <a:ext uri="{FF2B5EF4-FFF2-40B4-BE49-F238E27FC236}">
                <a16:creationId xmlns:a16="http://schemas.microsoft.com/office/drawing/2014/main" id="{3EFBFF7D-A0C5-4403-B357-5234CD59A855}"/>
              </a:ext>
            </a:extLst>
          </p:cNvPr>
          <p:cNvSpPr>
            <a:spLocks noGrp="1"/>
          </p:cNvSpPr>
          <p:nvPr>
            <p:ph idx="1"/>
          </p:nvPr>
        </p:nvSpPr>
        <p:spPr/>
        <p:txBody>
          <a:bodyPr/>
          <a:lstStyle/>
          <a:p>
            <a:endParaRPr lang="tr-TR" dirty="0"/>
          </a:p>
          <a:p>
            <a:r>
              <a:rPr lang="en-US" dirty="0"/>
              <a:t>The principle of good faith and fair dealing is a </a:t>
            </a:r>
            <a:r>
              <a:rPr lang="en-US" dirty="0">
                <a:highlight>
                  <a:srgbClr val="FFFF00"/>
                </a:highlight>
              </a:rPr>
              <a:t>fundamental principle of law</a:t>
            </a:r>
            <a:r>
              <a:rPr lang="en-US" dirty="0"/>
              <a:t> (public as well as private) in a number of civil law countries</a:t>
            </a:r>
          </a:p>
          <a:p>
            <a:r>
              <a:rPr lang="en-US" dirty="0">
                <a:highlight>
                  <a:srgbClr val="FFFF00"/>
                </a:highlight>
              </a:rPr>
              <a:t>Very large </a:t>
            </a:r>
            <a:r>
              <a:rPr lang="en-US" dirty="0"/>
              <a:t>scope of application</a:t>
            </a:r>
          </a:p>
          <a:p>
            <a:r>
              <a:rPr lang="en-US" dirty="0">
                <a:highlight>
                  <a:srgbClr val="FFFF00"/>
                </a:highlight>
              </a:rPr>
              <a:t>Many legal institutions </a:t>
            </a:r>
            <a:r>
              <a:rPr lang="en-US" dirty="0"/>
              <a:t>have their roots in the good faith and fair dealing principle (such as information duties, abusive clauses)</a:t>
            </a:r>
          </a:p>
        </p:txBody>
      </p:sp>
    </p:spTree>
    <p:extLst>
      <p:ext uri="{BB962C8B-B14F-4D97-AF65-F5344CB8AC3E}">
        <p14:creationId xmlns:p14="http://schemas.microsoft.com/office/powerpoint/2010/main" val="1815114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80E08-4E20-47E9-BAF8-C07FD9DD6643}"/>
              </a:ext>
            </a:extLst>
          </p:cNvPr>
          <p:cNvSpPr>
            <a:spLocks noGrp="1"/>
          </p:cNvSpPr>
          <p:nvPr>
            <p:ph type="title"/>
          </p:nvPr>
        </p:nvSpPr>
        <p:spPr/>
        <p:txBody>
          <a:bodyPr/>
          <a:lstStyle/>
          <a:p>
            <a:r>
              <a:rPr lang="en-US" dirty="0"/>
              <a:t>Good faith and fair dealing principle</a:t>
            </a:r>
            <a:br>
              <a:rPr lang="tr-TR" dirty="0"/>
            </a:br>
            <a:r>
              <a:rPr lang="en-US" dirty="0"/>
              <a:t>International level –</a:t>
            </a:r>
            <a:r>
              <a:rPr lang="en-US" dirty="0" err="1"/>
              <a:t>Translex</a:t>
            </a:r>
            <a:r>
              <a:rPr lang="en-US" dirty="0"/>
              <a:t> Principles</a:t>
            </a:r>
          </a:p>
        </p:txBody>
      </p:sp>
      <p:sp>
        <p:nvSpPr>
          <p:cNvPr id="3" name="Content Placeholder 2">
            <a:extLst>
              <a:ext uri="{FF2B5EF4-FFF2-40B4-BE49-F238E27FC236}">
                <a16:creationId xmlns:a16="http://schemas.microsoft.com/office/drawing/2014/main" id="{1C6DF149-D7EE-406A-87E8-DA64F5CFDEE2}"/>
              </a:ext>
            </a:extLst>
          </p:cNvPr>
          <p:cNvSpPr>
            <a:spLocks noGrp="1"/>
          </p:cNvSpPr>
          <p:nvPr>
            <p:ph idx="1"/>
          </p:nvPr>
        </p:nvSpPr>
        <p:spPr/>
        <p:txBody>
          <a:bodyPr>
            <a:normAutofit fontScale="92500" lnSpcReduction="20000"/>
          </a:bodyPr>
          <a:lstStyle/>
          <a:p>
            <a:pPr algn="l"/>
            <a:r>
              <a:rPr lang="tr-TR" b="1" i="0" dirty="0" err="1">
                <a:solidFill>
                  <a:srgbClr val="333333"/>
                </a:solidFill>
                <a:effectLst/>
              </a:rPr>
              <a:t>Translex</a:t>
            </a:r>
            <a:r>
              <a:rPr lang="tr-TR" b="1" i="0" dirty="0">
                <a:solidFill>
                  <a:srgbClr val="333333"/>
                </a:solidFill>
                <a:effectLst/>
              </a:rPr>
              <a:t> </a:t>
            </a:r>
            <a:r>
              <a:rPr lang="en-GB" b="1" i="0" dirty="0">
                <a:solidFill>
                  <a:srgbClr val="333333"/>
                </a:solidFill>
                <a:effectLst/>
              </a:rPr>
              <a:t>Principle</a:t>
            </a:r>
            <a:r>
              <a:rPr lang="tr-TR" b="1" i="0" dirty="0">
                <a:solidFill>
                  <a:srgbClr val="333333"/>
                </a:solidFill>
                <a:effectLst/>
              </a:rPr>
              <a:t>s </a:t>
            </a:r>
          </a:p>
          <a:p>
            <a:pPr lvl="1"/>
            <a:r>
              <a:rPr lang="en-GB" b="0" i="1" dirty="0">
                <a:solidFill>
                  <a:srgbClr val="333333"/>
                </a:solidFill>
                <a:effectLst/>
              </a:rPr>
              <a:t>The </a:t>
            </a:r>
            <a:r>
              <a:rPr lang="en-GB" b="0" i="1" dirty="0" err="1">
                <a:solidFill>
                  <a:srgbClr val="333333"/>
                </a:solidFill>
                <a:effectLst/>
              </a:rPr>
              <a:t>TransLex</a:t>
            </a:r>
            <a:r>
              <a:rPr lang="en-GB" b="0" i="1" dirty="0">
                <a:solidFill>
                  <a:srgbClr val="333333"/>
                </a:solidFill>
                <a:effectLst/>
              </a:rPr>
              <a:t>-Principles are a systematic online-collection of principles and rules of transnational commercial law. They are being used by counsel and arbitrators in international arbitrations as well as contract drafters, academics and participants of moot court competitions in international arbitration across the globe.</a:t>
            </a:r>
            <a:endParaRPr lang="en-GB" b="1" i="1" dirty="0">
              <a:solidFill>
                <a:srgbClr val="333333"/>
              </a:solidFill>
              <a:effectLst/>
            </a:endParaRPr>
          </a:p>
          <a:p>
            <a:pPr algn="l"/>
            <a:r>
              <a:rPr lang="en-GB" b="1" i="0" dirty="0">
                <a:solidFill>
                  <a:srgbClr val="333333"/>
                </a:solidFill>
                <a:effectLst/>
              </a:rPr>
              <a:t>No. I.1.1 - Good faith and fair dealing in international trade</a:t>
            </a:r>
          </a:p>
          <a:p>
            <a:pPr algn="l"/>
            <a:r>
              <a:rPr lang="en-GB" b="0" i="0" dirty="0">
                <a:solidFill>
                  <a:srgbClr val="333333"/>
                </a:solidFill>
                <a:effectLst/>
              </a:rPr>
              <a:t>(a) Parties to international business transactions must act in accordance with </a:t>
            </a:r>
            <a:r>
              <a:rPr lang="en-GB" b="0" i="0" dirty="0">
                <a:solidFill>
                  <a:srgbClr val="333333"/>
                </a:solidFill>
                <a:effectLst/>
                <a:highlight>
                  <a:srgbClr val="FFFF00"/>
                </a:highlight>
              </a:rPr>
              <a:t>good faith and fair dealing </a:t>
            </a:r>
            <a:r>
              <a:rPr lang="en-GB" b="0" i="0" dirty="0">
                <a:solidFill>
                  <a:srgbClr val="333333"/>
                </a:solidFill>
                <a:effectLst/>
              </a:rPr>
              <a:t>in international trade. This standard applies to the </a:t>
            </a:r>
            <a:r>
              <a:rPr lang="en-GB" b="0" i="0" dirty="0">
                <a:solidFill>
                  <a:srgbClr val="333333"/>
                </a:solidFill>
                <a:effectLst/>
                <a:highlight>
                  <a:srgbClr val="FFFF00"/>
                </a:highlight>
              </a:rPr>
              <a:t>negotiation,</a:t>
            </a:r>
            <a:r>
              <a:rPr lang="en-GB" b="0" i="0" dirty="0">
                <a:solidFill>
                  <a:srgbClr val="333333"/>
                </a:solidFill>
                <a:effectLst/>
              </a:rPr>
              <a:t> </a:t>
            </a:r>
            <a:r>
              <a:rPr lang="en-GB" b="0" i="0" dirty="0">
                <a:solidFill>
                  <a:srgbClr val="333333"/>
                </a:solidFill>
                <a:effectLst/>
                <a:highlight>
                  <a:srgbClr val="FFFF00"/>
                </a:highlight>
              </a:rPr>
              <a:t>formation</a:t>
            </a:r>
            <a:r>
              <a:rPr lang="en-GB" b="0" i="0" dirty="0">
                <a:solidFill>
                  <a:srgbClr val="333333"/>
                </a:solidFill>
                <a:effectLst/>
              </a:rPr>
              <a:t>, </a:t>
            </a:r>
            <a:r>
              <a:rPr lang="en-GB" b="0" i="0" dirty="0">
                <a:solidFill>
                  <a:srgbClr val="333333"/>
                </a:solidFill>
                <a:effectLst/>
                <a:highlight>
                  <a:srgbClr val="FFFF00"/>
                </a:highlight>
              </a:rPr>
              <a:t>performance</a:t>
            </a:r>
            <a:r>
              <a:rPr lang="en-GB" b="0" i="0" dirty="0">
                <a:solidFill>
                  <a:srgbClr val="333333"/>
                </a:solidFill>
                <a:effectLst/>
              </a:rPr>
              <a:t> and </a:t>
            </a:r>
            <a:r>
              <a:rPr lang="en-GB" b="0" i="0" dirty="0">
                <a:solidFill>
                  <a:srgbClr val="333333"/>
                </a:solidFill>
                <a:effectLst/>
                <a:highlight>
                  <a:srgbClr val="FFFF00"/>
                </a:highlight>
              </a:rPr>
              <a:t>interpretation</a:t>
            </a:r>
            <a:r>
              <a:rPr lang="en-GB" b="0" i="0" dirty="0">
                <a:solidFill>
                  <a:srgbClr val="333333"/>
                </a:solidFill>
                <a:effectLst/>
              </a:rPr>
              <a:t> of international contracts. </a:t>
            </a:r>
          </a:p>
          <a:p>
            <a:pPr algn="l"/>
            <a:r>
              <a:rPr lang="en-GB" b="0" i="0" dirty="0">
                <a:solidFill>
                  <a:srgbClr val="333333"/>
                </a:solidFill>
                <a:effectLst/>
              </a:rPr>
              <a:t>(b) </a:t>
            </a:r>
            <a:r>
              <a:rPr lang="tr-TR" b="0" i="0" dirty="0">
                <a:solidFill>
                  <a:srgbClr val="333333"/>
                </a:solidFill>
                <a:effectLst/>
              </a:rPr>
              <a:t>….</a:t>
            </a:r>
          </a:p>
          <a:p>
            <a:pPr algn="l"/>
            <a:r>
              <a:rPr lang="en-GB" b="0" i="0" dirty="0">
                <a:solidFill>
                  <a:srgbClr val="333333"/>
                </a:solidFill>
                <a:effectLst/>
              </a:rPr>
              <a:t>(c) The parties </a:t>
            </a:r>
            <a:r>
              <a:rPr lang="en-GB" b="0" i="0" dirty="0">
                <a:solidFill>
                  <a:srgbClr val="333333"/>
                </a:solidFill>
                <a:effectLst/>
                <a:highlight>
                  <a:srgbClr val="FFFF00"/>
                </a:highlight>
              </a:rPr>
              <a:t>may not exclude or limit </a:t>
            </a:r>
            <a:r>
              <a:rPr lang="en-GB" b="0" i="0" dirty="0">
                <a:solidFill>
                  <a:srgbClr val="333333"/>
                </a:solidFill>
                <a:effectLst/>
              </a:rPr>
              <a:t>the application of this </a:t>
            </a:r>
            <a:r>
              <a:rPr lang="en-US" b="0" i="0" dirty="0">
                <a:solidFill>
                  <a:srgbClr val="333333"/>
                </a:solidFill>
                <a:effectLst/>
              </a:rPr>
              <a:t>principle </a:t>
            </a:r>
            <a:r>
              <a:rPr lang="en-GB" b="0" i="0" dirty="0">
                <a:solidFill>
                  <a:srgbClr val="333333"/>
                </a:solidFill>
                <a:effectLst/>
              </a:rPr>
              <a:t>to their legal relationship.</a:t>
            </a:r>
          </a:p>
          <a:p>
            <a:endParaRPr lang="en-US" dirty="0"/>
          </a:p>
        </p:txBody>
      </p:sp>
    </p:spTree>
    <p:extLst>
      <p:ext uri="{BB962C8B-B14F-4D97-AF65-F5344CB8AC3E}">
        <p14:creationId xmlns:p14="http://schemas.microsoft.com/office/powerpoint/2010/main" val="4197342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C1CF5C-B42F-47E8-9230-CD2F724FD21D}"/>
              </a:ext>
            </a:extLst>
          </p:cNvPr>
          <p:cNvSpPr>
            <a:spLocks noGrp="1"/>
          </p:cNvSpPr>
          <p:nvPr>
            <p:ph type="title"/>
          </p:nvPr>
        </p:nvSpPr>
        <p:spPr/>
        <p:txBody>
          <a:bodyPr/>
          <a:lstStyle/>
          <a:p>
            <a:r>
              <a:rPr lang="en-US" dirty="0"/>
              <a:t>Content of the presentation </a:t>
            </a:r>
          </a:p>
        </p:txBody>
      </p:sp>
      <p:sp>
        <p:nvSpPr>
          <p:cNvPr id="3" name="İçerik Yer Tutucusu 2">
            <a:extLst>
              <a:ext uri="{FF2B5EF4-FFF2-40B4-BE49-F238E27FC236}">
                <a16:creationId xmlns:a16="http://schemas.microsoft.com/office/drawing/2014/main" id="{59B41957-28FC-485E-A052-E40CF4CF81FA}"/>
              </a:ext>
            </a:extLst>
          </p:cNvPr>
          <p:cNvSpPr>
            <a:spLocks noGrp="1"/>
          </p:cNvSpPr>
          <p:nvPr>
            <p:ph idx="1"/>
          </p:nvPr>
        </p:nvSpPr>
        <p:spPr/>
        <p:txBody>
          <a:bodyPr/>
          <a:lstStyle/>
          <a:p>
            <a:endParaRPr lang="tr-TR" dirty="0"/>
          </a:p>
          <a:p>
            <a:endParaRPr lang="tr-TR" dirty="0"/>
          </a:p>
          <a:p>
            <a:r>
              <a:rPr lang="en-US" dirty="0"/>
              <a:t>«Good faith and fair dealing» as a general and fundamental principle</a:t>
            </a:r>
            <a:endParaRPr lang="tr-TR" dirty="0"/>
          </a:p>
          <a:p>
            <a:pPr lvl="1"/>
            <a:r>
              <a:rPr lang="en-US" dirty="0"/>
              <a:t>At national level</a:t>
            </a:r>
          </a:p>
          <a:p>
            <a:pPr lvl="1"/>
            <a:r>
              <a:rPr lang="en-US" dirty="0"/>
              <a:t>At international level</a:t>
            </a:r>
          </a:p>
          <a:p>
            <a:endParaRPr lang="tr-TR" dirty="0"/>
          </a:p>
          <a:p>
            <a:r>
              <a:rPr lang="en-US" dirty="0"/>
              <a:t>«Good faith and fair dealing» in the </a:t>
            </a:r>
            <a:r>
              <a:rPr lang="tr-TR" dirty="0"/>
              <a:t>PRICL</a:t>
            </a:r>
            <a:endParaRPr lang="en-US" dirty="0"/>
          </a:p>
          <a:p>
            <a:endParaRPr lang="en-US" dirty="0"/>
          </a:p>
        </p:txBody>
      </p:sp>
    </p:spTree>
    <p:extLst>
      <p:ext uri="{BB962C8B-B14F-4D97-AF65-F5344CB8AC3E}">
        <p14:creationId xmlns:p14="http://schemas.microsoft.com/office/powerpoint/2010/main" val="424373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A9C6A-F9FA-4F3A-BCA0-011881374E56}"/>
              </a:ext>
            </a:extLst>
          </p:cNvPr>
          <p:cNvSpPr>
            <a:spLocks noGrp="1"/>
          </p:cNvSpPr>
          <p:nvPr>
            <p:ph type="title"/>
          </p:nvPr>
        </p:nvSpPr>
        <p:spPr/>
        <p:txBody>
          <a:bodyPr/>
          <a:lstStyle/>
          <a:p>
            <a:r>
              <a:rPr lang="en-US" dirty="0"/>
              <a:t>Good faith and fair dealing principle</a:t>
            </a:r>
            <a:br>
              <a:rPr lang="tr-TR" dirty="0"/>
            </a:br>
            <a:r>
              <a:rPr lang="tr-TR" dirty="0"/>
              <a:t>International </a:t>
            </a:r>
            <a:r>
              <a:rPr lang="en-US" dirty="0"/>
              <a:t>level –</a:t>
            </a:r>
            <a:r>
              <a:rPr lang="en-US" dirty="0" err="1"/>
              <a:t>Translex</a:t>
            </a:r>
            <a:r>
              <a:rPr lang="en-US" dirty="0"/>
              <a:t> Principles</a:t>
            </a:r>
          </a:p>
        </p:txBody>
      </p:sp>
      <p:sp>
        <p:nvSpPr>
          <p:cNvPr id="3" name="Content Placeholder 2">
            <a:extLst>
              <a:ext uri="{FF2B5EF4-FFF2-40B4-BE49-F238E27FC236}">
                <a16:creationId xmlns:a16="http://schemas.microsoft.com/office/drawing/2014/main" id="{F006FA5A-95F6-4DA6-A17A-1EDA3A680EE1}"/>
              </a:ext>
            </a:extLst>
          </p:cNvPr>
          <p:cNvSpPr>
            <a:spLocks noGrp="1"/>
          </p:cNvSpPr>
          <p:nvPr>
            <p:ph idx="1"/>
          </p:nvPr>
        </p:nvSpPr>
        <p:spPr/>
        <p:txBody>
          <a:bodyPr>
            <a:normAutofit/>
          </a:bodyPr>
          <a:lstStyle/>
          <a:p>
            <a:r>
              <a:rPr lang="en-US" b="1" i="0" dirty="0" err="1">
                <a:solidFill>
                  <a:srgbClr val="333333"/>
                </a:solidFill>
                <a:effectLst/>
              </a:rPr>
              <a:t>Translex</a:t>
            </a:r>
            <a:r>
              <a:rPr lang="en-US" b="1" i="0" dirty="0">
                <a:solidFill>
                  <a:srgbClr val="333333"/>
                </a:solidFill>
                <a:effectLst/>
              </a:rPr>
              <a:t> Principles </a:t>
            </a:r>
          </a:p>
          <a:p>
            <a:pPr algn="l"/>
            <a:r>
              <a:rPr lang="en-GB" b="1" i="0" dirty="0">
                <a:solidFill>
                  <a:srgbClr val="333333"/>
                </a:solidFill>
                <a:effectLst/>
              </a:rPr>
              <a:t>No. I.1.2 - Prohibition of inconsistent </a:t>
            </a:r>
            <a:r>
              <a:rPr lang="en-US" b="1" i="0" dirty="0">
                <a:solidFill>
                  <a:srgbClr val="333333"/>
                </a:solidFill>
                <a:effectLst/>
              </a:rPr>
              <a:t>behavior </a:t>
            </a:r>
          </a:p>
          <a:p>
            <a:pPr algn="l"/>
            <a:r>
              <a:rPr lang="en-GB" b="0" i="0" dirty="0">
                <a:solidFill>
                  <a:srgbClr val="333333"/>
                </a:solidFill>
                <a:effectLst/>
              </a:rPr>
              <a:t>(a) A party cannot set itself </a:t>
            </a:r>
            <a:r>
              <a:rPr lang="en-GB" b="0" i="0" dirty="0">
                <a:solidFill>
                  <a:srgbClr val="333333"/>
                </a:solidFill>
                <a:effectLst/>
                <a:highlight>
                  <a:srgbClr val="FFFF00"/>
                </a:highlight>
              </a:rPr>
              <a:t>in contradiction to its previous conduct </a:t>
            </a:r>
            <a:r>
              <a:rPr lang="en-GB" b="0" i="0" dirty="0">
                <a:solidFill>
                  <a:srgbClr val="333333"/>
                </a:solidFill>
                <a:effectLst/>
              </a:rPr>
              <a:t>vis-à-vis another party if that latter party has acted in </a:t>
            </a:r>
            <a:r>
              <a:rPr lang="en-GB" b="0" i="0" dirty="0">
                <a:solidFill>
                  <a:srgbClr val="333333"/>
                </a:solidFill>
                <a:effectLst/>
                <a:highlight>
                  <a:srgbClr val="FFFF00"/>
                </a:highlight>
              </a:rPr>
              <a:t>reasonable reliance </a:t>
            </a:r>
            <a:r>
              <a:rPr lang="en-GB" b="0" i="0" dirty="0">
                <a:solidFill>
                  <a:srgbClr val="333333"/>
                </a:solidFill>
                <a:effectLst/>
              </a:rPr>
              <a:t>on such conduct ("</a:t>
            </a:r>
            <a:r>
              <a:rPr lang="en-GB" b="0" i="1" dirty="0">
                <a:solidFill>
                  <a:srgbClr val="333333"/>
                </a:solidFill>
                <a:effectLst/>
              </a:rPr>
              <a:t>venire contra factum proprium</a:t>
            </a:r>
            <a:r>
              <a:rPr lang="en-GB" b="0" i="0" dirty="0">
                <a:solidFill>
                  <a:srgbClr val="333333"/>
                </a:solidFill>
                <a:effectLst/>
              </a:rPr>
              <a:t>"; "</a:t>
            </a:r>
            <a:r>
              <a:rPr lang="fr-FR" b="0" i="1" dirty="0">
                <a:solidFill>
                  <a:srgbClr val="333333"/>
                </a:solidFill>
                <a:effectLst/>
              </a:rPr>
              <a:t>l'interdiction de se contredire au détriment d'autrui</a:t>
            </a:r>
            <a:r>
              <a:rPr lang="en-GB" b="0" i="0" dirty="0">
                <a:solidFill>
                  <a:srgbClr val="333333"/>
                </a:solidFill>
                <a:effectLst/>
              </a:rPr>
              <a:t>").</a:t>
            </a:r>
          </a:p>
          <a:p>
            <a:pPr algn="l"/>
            <a:r>
              <a:rPr lang="en-GB" b="0" i="0" dirty="0">
                <a:solidFill>
                  <a:srgbClr val="333333"/>
                </a:solidFill>
                <a:effectLst/>
              </a:rPr>
              <a:t>(b) Violation of this </a:t>
            </a:r>
            <a:r>
              <a:rPr lang="en-US" b="0" i="0" dirty="0">
                <a:solidFill>
                  <a:srgbClr val="333333"/>
                </a:solidFill>
                <a:effectLst/>
              </a:rPr>
              <a:t>principle </a:t>
            </a:r>
            <a:r>
              <a:rPr lang="en-GB" b="0" i="0" dirty="0">
                <a:solidFill>
                  <a:srgbClr val="333333"/>
                </a:solidFill>
                <a:effectLst/>
              </a:rPr>
              <a:t>may result in the loss, suspension, or modification of rights otherwise available to the party violating this Principle or in the creation of rights otherwise not available to the aggrieved party. </a:t>
            </a:r>
          </a:p>
          <a:p>
            <a:endParaRPr lang="en-US" dirty="0"/>
          </a:p>
        </p:txBody>
      </p:sp>
    </p:spTree>
    <p:extLst>
      <p:ext uri="{BB962C8B-B14F-4D97-AF65-F5344CB8AC3E}">
        <p14:creationId xmlns:p14="http://schemas.microsoft.com/office/powerpoint/2010/main" val="3281291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C4298-4583-40F3-B637-0F6255427178}"/>
              </a:ext>
            </a:extLst>
          </p:cNvPr>
          <p:cNvSpPr>
            <a:spLocks noGrp="1"/>
          </p:cNvSpPr>
          <p:nvPr>
            <p:ph type="title"/>
          </p:nvPr>
        </p:nvSpPr>
        <p:spPr/>
        <p:txBody>
          <a:bodyPr/>
          <a:lstStyle/>
          <a:p>
            <a:r>
              <a:rPr lang="en-US" dirty="0"/>
              <a:t>Good faith and fair dealing principle</a:t>
            </a:r>
            <a:br>
              <a:rPr lang="tr-TR" dirty="0"/>
            </a:br>
            <a:r>
              <a:rPr lang="tr-TR" dirty="0"/>
              <a:t>International </a:t>
            </a:r>
            <a:r>
              <a:rPr lang="en-US" dirty="0"/>
              <a:t>level </a:t>
            </a:r>
            <a:r>
              <a:rPr lang="tr-TR" dirty="0"/>
              <a:t>UNIDROIT PICC</a:t>
            </a:r>
            <a:endParaRPr lang="en-US" dirty="0"/>
          </a:p>
        </p:txBody>
      </p:sp>
      <p:sp>
        <p:nvSpPr>
          <p:cNvPr id="3" name="Content Placeholder 2">
            <a:extLst>
              <a:ext uri="{FF2B5EF4-FFF2-40B4-BE49-F238E27FC236}">
                <a16:creationId xmlns:a16="http://schemas.microsoft.com/office/drawing/2014/main" id="{1C1089F6-5368-420B-83EF-10A8F1671317}"/>
              </a:ext>
            </a:extLst>
          </p:cNvPr>
          <p:cNvSpPr>
            <a:spLocks noGrp="1"/>
          </p:cNvSpPr>
          <p:nvPr>
            <p:ph idx="1"/>
          </p:nvPr>
        </p:nvSpPr>
        <p:spPr/>
        <p:txBody>
          <a:bodyPr/>
          <a:lstStyle/>
          <a:p>
            <a:endParaRPr lang="tr-TR" dirty="0"/>
          </a:p>
          <a:p>
            <a:r>
              <a:rPr lang="en-US" dirty="0"/>
              <a:t>UNIDROIT PICC (Principles of International Commercial Contracts</a:t>
            </a:r>
            <a:r>
              <a:rPr lang="tr-TR" dirty="0"/>
              <a:t>)</a:t>
            </a:r>
            <a:r>
              <a:rPr lang="en-US" dirty="0"/>
              <a:t> </a:t>
            </a:r>
            <a:endParaRPr lang="tr-TR" dirty="0"/>
          </a:p>
          <a:p>
            <a:r>
              <a:rPr lang="en-GB" dirty="0"/>
              <a:t>ARTICLE 1.7 (</a:t>
            </a:r>
            <a:r>
              <a:rPr lang="en-GB" dirty="0">
                <a:highlight>
                  <a:srgbClr val="FFFF00"/>
                </a:highlight>
              </a:rPr>
              <a:t>Good faith and fair dealing</a:t>
            </a:r>
            <a:r>
              <a:rPr lang="en-GB" dirty="0"/>
              <a:t>) </a:t>
            </a:r>
            <a:endParaRPr lang="tr-TR" dirty="0"/>
          </a:p>
          <a:p>
            <a:r>
              <a:rPr lang="en-GB" dirty="0"/>
              <a:t>Each party must act in accordance with </a:t>
            </a:r>
            <a:r>
              <a:rPr lang="en-GB" dirty="0">
                <a:highlight>
                  <a:srgbClr val="FFFF00"/>
                </a:highlight>
              </a:rPr>
              <a:t>good faith and fair dealing </a:t>
            </a:r>
            <a:r>
              <a:rPr lang="en-GB" dirty="0"/>
              <a:t>in international trade. The parties </a:t>
            </a:r>
            <a:r>
              <a:rPr lang="en-GB" dirty="0">
                <a:highlight>
                  <a:srgbClr val="FFFF00"/>
                </a:highlight>
              </a:rPr>
              <a:t>may not exclude or limit </a:t>
            </a:r>
            <a:r>
              <a:rPr lang="en-GB" dirty="0"/>
              <a:t>this duty.</a:t>
            </a:r>
            <a:endParaRPr lang="en-US" dirty="0"/>
          </a:p>
        </p:txBody>
      </p:sp>
    </p:spTree>
    <p:extLst>
      <p:ext uri="{BB962C8B-B14F-4D97-AF65-F5344CB8AC3E}">
        <p14:creationId xmlns:p14="http://schemas.microsoft.com/office/powerpoint/2010/main" val="1492327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E04CB6-6489-4B45-A286-98F64087EB91}"/>
              </a:ext>
            </a:extLst>
          </p:cNvPr>
          <p:cNvSpPr>
            <a:spLocks noGrp="1"/>
          </p:cNvSpPr>
          <p:nvPr>
            <p:ph type="title"/>
          </p:nvPr>
        </p:nvSpPr>
        <p:spPr/>
        <p:txBody>
          <a:bodyPr/>
          <a:lstStyle/>
          <a:p>
            <a:r>
              <a:rPr lang="en-US" dirty="0"/>
              <a:t>Good faith and fair dealing principle</a:t>
            </a:r>
            <a:br>
              <a:rPr lang="tr-TR" dirty="0"/>
            </a:br>
            <a:r>
              <a:rPr lang="tr-TR" dirty="0"/>
              <a:t>International </a:t>
            </a:r>
            <a:r>
              <a:rPr lang="en-US" dirty="0"/>
              <a:t>level</a:t>
            </a:r>
            <a:r>
              <a:rPr lang="tr-TR" dirty="0"/>
              <a:t>- PECL</a:t>
            </a:r>
            <a:endParaRPr lang="en-US" dirty="0"/>
          </a:p>
        </p:txBody>
      </p:sp>
      <p:sp>
        <p:nvSpPr>
          <p:cNvPr id="3" name="İçerik Yer Tutucusu 2">
            <a:extLst>
              <a:ext uri="{FF2B5EF4-FFF2-40B4-BE49-F238E27FC236}">
                <a16:creationId xmlns:a16="http://schemas.microsoft.com/office/drawing/2014/main" id="{15CAC071-0D02-4187-A3DB-11BAD6BEBC44}"/>
              </a:ext>
            </a:extLst>
          </p:cNvPr>
          <p:cNvSpPr>
            <a:spLocks noGrp="1"/>
          </p:cNvSpPr>
          <p:nvPr>
            <p:ph idx="1"/>
          </p:nvPr>
        </p:nvSpPr>
        <p:spPr/>
        <p:txBody>
          <a:bodyPr/>
          <a:lstStyle/>
          <a:p>
            <a:endParaRPr lang="tr-TR" dirty="0"/>
          </a:p>
          <a:p>
            <a:r>
              <a:rPr lang="tr-TR" dirty="0"/>
              <a:t>PECL </a:t>
            </a:r>
            <a:r>
              <a:rPr lang="en-US" dirty="0"/>
              <a:t>(Principles of European Contract Law)</a:t>
            </a:r>
          </a:p>
          <a:p>
            <a:r>
              <a:rPr lang="en-GB" dirty="0"/>
              <a:t>Section 2 - General Obligations </a:t>
            </a:r>
            <a:endParaRPr lang="tr-TR" dirty="0"/>
          </a:p>
          <a:p>
            <a:r>
              <a:rPr lang="en-GB" dirty="0"/>
              <a:t>Article 1:201 (ex art. 1.106) - </a:t>
            </a:r>
            <a:r>
              <a:rPr lang="en-GB" dirty="0">
                <a:highlight>
                  <a:srgbClr val="FFFF00"/>
                </a:highlight>
              </a:rPr>
              <a:t>Good Faith and Fair Dealing </a:t>
            </a:r>
            <a:endParaRPr lang="tr-TR" dirty="0">
              <a:highlight>
                <a:srgbClr val="FFFF00"/>
              </a:highlight>
            </a:endParaRPr>
          </a:p>
          <a:p>
            <a:pPr marL="0" indent="0">
              <a:buNone/>
            </a:pPr>
            <a:r>
              <a:rPr lang="tr-TR" dirty="0"/>
              <a:t>	</a:t>
            </a:r>
            <a:r>
              <a:rPr lang="en-GB" dirty="0"/>
              <a:t>(1) Each party must act in accordance with </a:t>
            </a:r>
            <a:r>
              <a:rPr lang="en-GB" dirty="0">
                <a:highlight>
                  <a:srgbClr val="FFFF00"/>
                </a:highlight>
              </a:rPr>
              <a:t>good faith and fair </a:t>
            </a:r>
            <a:r>
              <a:rPr lang="tr-TR" dirty="0">
                <a:highlight>
                  <a:srgbClr val="FFFF00"/>
                </a:highlight>
              </a:rPr>
              <a:t>	</a:t>
            </a:r>
            <a:r>
              <a:rPr lang="en-GB" dirty="0">
                <a:highlight>
                  <a:srgbClr val="FFFF00"/>
                </a:highlight>
              </a:rPr>
              <a:t>dealing. </a:t>
            </a:r>
            <a:endParaRPr lang="tr-TR" dirty="0">
              <a:highlight>
                <a:srgbClr val="FFFF00"/>
              </a:highlight>
            </a:endParaRPr>
          </a:p>
          <a:p>
            <a:pPr marL="0" indent="0">
              <a:buNone/>
            </a:pPr>
            <a:r>
              <a:rPr lang="tr-TR" dirty="0"/>
              <a:t>	</a:t>
            </a:r>
            <a:r>
              <a:rPr lang="en-GB" dirty="0"/>
              <a:t>(2) The parties </a:t>
            </a:r>
            <a:r>
              <a:rPr lang="en-GB" dirty="0">
                <a:highlight>
                  <a:srgbClr val="FFFF00"/>
                </a:highlight>
              </a:rPr>
              <a:t>may not exclude or limit </a:t>
            </a:r>
            <a:r>
              <a:rPr lang="en-GB" dirty="0"/>
              <a:t>this duty.</a:t>
            </a:r>
            <a:endParaRPr lang="en-US" dirty="0"/>
          </a:p>
        </p:txBody>
      </p:sp>
    </p:spTree>
    <p:extLst>
      <p:ext uri="{BB962C8B-B14F-4D97-AF65-F5344CB8AC3E}">
        <p14:creationId xmlns:p14="http://schemas.microsoft.com/office/powerpoint/2010/main" val="3877070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1F6E75-C2BF-4E3B-9D2A-E25826394D00}"/>
              </a:ext>
            </a:extLst>
          </p:cNvPr>
          <p:cNvSpPr>
            <a:spLocks noGrp="1"/>
          </p:cNvSpPr>
          <p:nvPr>
            <p:ph type="title"/>
          </p:nvPr>
        </p:nvSpPr>
        <p:spPr/>
        <p:txBody>
          <a:bodyPr/>
          <a:lstStyle/>
          <a:p>
            <a:r>
              <a:rPr lang="en-US" dirty="0"/>
              <a:t>Good faith and fair dealing principle</a:t>
            </a:r>
            <a:br>
              <a:rPr lang="tr-TR" dirty="0"/>
            </a:br>
            <a:r>
              <a:rPr lang="en-US" dirty="0"/>
              <a:t>International level- PEICL</a:t>
            </a:r>
          </a:p>
        </p:txBody>
      </p:sp>
      <p:sp>
        <p:nvSpPr>
          <p:cNvPr id="3" name="İçerik Yer Tutucusu 2">
            <a:extLst>
              <a:ext uri="{FF2B5EF4-FFF2-40B4-BE49-F238E27FC236}">
                <a16:creationId xmlns:a16="http://schemas.microsoft.com/office/drawing/2014/main" id="{5A0025C7-6E92-47E3-AE08-2C60E21F1D89}"/>
              </a:ext>
            </a:extLst>
          </p:cNvPr>
          <p:cNvSpPr>
            <a:spLocks noGrp="1"/>
          </p:cNvSpPr>
          <p:nvPr>
            <p:ph idx="1"/>
          </p:nvPr>
        </p:nvSpPr>
        <p:spPr/>
        <p:txBody>
          <a:bodyPr/>
          <a:lstStyle/>
          <a:p>
            <a:pPr algn="just">
              <a:spcBef>
                <a:spcPts val="2400"/>
              </a:spcBef>
            </a:pPr>
            <a:r>
              <a:rPr lang="tr-TR" dirty="0">
                <a:effectLst/>
                <a:ea typeface="Times New Roman" panose="02020603050405020304" pitchFamily="18" charset="0"/>
              </a:rPr>
              <a:t>PEICL </a:t>
            </a:r>
            <a:r>
              <a:rPr lang="en-US" dirty="0">
                <a:effectLst/>
                <a:ea typeface="Times New Roman" panose="02020603050405020304" pitchFamily="18" charset="0"/>
              </a:rPr>
              <a:t>(</a:t>
            </a:r>
            <a:r>
              <a:rPr lang="en-US" dirty="0">
                <a:ea typeface="Times New Roman" panose="02020603050405020304" pitchFamily="18" charset="0"/>
              </a:rPr>
              <a:t>P</a:t>
            </a:r>
            <a:r>
              <a:rPr lang="en-US" dirty="0">
                <a:effectLst/>
                <a:ea typeface="Times New Roman" panose="02020603050405020304" pitchFamily="18" charset="0"/>
              </a:rPr>
              <a:t>rinciples of European Insurance Contract Law)</a:t>
            </a:r>
          </a:p>
          <a:p>
            <a:pPr algn="just">
              <a:spcBef>
                <a:spcPts val="2400"/>
              </a:spcBef>
            </a:pPr>
            <a:r>
              <a:rPr lang="en-GB" dirty="0">
                <a:effectLst/>
                <a:ea typeface="Times New Roman" panose="02020603050405020304" pitchFamily="18" charset="0"/>
              </a:rPr>
              <a:t>Article 1:104</a:t>
            </a:r>
          </a:p>
          <a:p>
            <a:pPr algn="just">
              <a:spcBef>
                <a:spcPts val="1200"/>
              </a:spcBef>
            </a:pPr>
            <a:r>
              <a:rPr lang="en-GB" dirty="0">
                <a:effectLst/>
                <a:ea typeface="Times New Roman" panose="02020603050405020304" pitchFamily="18" charset="0"/>
              </a:rPr>
              <a:t>Interpretation</a:t>
            </a:r>
          </a:p>
          <a:p>
            <a:pPr algn="just">
              <a:spcBef>
                <a:spcPts val="1200"/>
              </a:spcBef>
            </a:pPr>
            <a:r>
              <a:rPr lang="en-GB" dirty="0">
                <a:effectLst/>
                <a:ea typeface="Times New Roman" panose="02020603050405020304" pitchFamily="18" charset="0"/>
              </a:rPr>
              <a:t>The PEICL shall be interpreted in the light of their text, context, purpose and comparative background. In particular, </a:t>
            </a:r>
            <a:r>
              <a:rPr lang="en-GB" dirty="0">
                <a:effectLst/>
                <a:highlight>
                  <a:srgbClr val="FFFF00"/>
                </a:highlight>
                <a:ea typeface="Times New Roman" panose="02020603050405020304" pitchFamily="18" charset="0"/>
              </a:rPr>
              <a:t>regard should be had to the need to promote good faith and fair dealing in the insurance sector</a:t>
            </a:r>
            <a:r>
              <a:rPr lang="en-GB" dirty="0">
                <a:effectLst/>
                <a:ea typeface="Times New Roman" panose="02020603050405020304" pitchFamily="18" charset="0"/>
              </a:rPr>
              <a:t>, certainty in contractual relationships, uniformity of application and the adequate protection of policyholders.</a:t>
            </a:r>
          </a:p>
          <a:p>
            <a:endParaRPr lang="en-US" dirty="0"/>
          </a:p>
        </p:txBody>
      </p:sp>
    </p:spTree>
    <p:extLst>
      <p:ext uri="{BB962C8B-B14F-4D97-AF65-F5344CB8AC3E}">
        <p14:creationId xmlns:p14="http://schemas.microsoft.com/office/powerpoint/2010/main" val="2823752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1B13B1-9AC4-47C6-BF5A-E27A93CE0226}"/>
              </a:ext>
            </a:extLst>
          </p:cNvPr>
          <p:cNvSpPr>
            <a:spLocks noGrp="1"/>
          </p:cNvSpPr>
          <p:nvPr>
            <p:ph type="title"/>
          </p:nvPr>
        </p:nvSpPr>
        <p:spPr/>
        <p:txBody>
          <a:bodyPr/>
          <a:lstStyle/>
          <a:p>
            <a:r>
              <a:rPr lang="en-US" dirty="0"/>
              <a:t>Good faith and fair dealing principle</a:t>
            </a:r>
            <a:br>
              <a:rPr lang="tr-TR" dirty="0"/>
            </a:br>
            <a:r>
              <a:rPr lang="tr-TR" dirty="0"/>
              <a:t>International </a:t>
            </a:r>
            <a:r>
              <a:rPr lang="en-US" dirty="0"/>
              <a:t>level</a:t>
            </a:r>
            <a:r>
              <a:rPr lang="tr-TR" dirty="0"/>
              <a:t> - PEICL</a:t>
            </a:r>
            <a:endParaRPr lang="en-US" dirty="0"/>
          </a:p>
        </p:txBody>
      </p:sp>
      <p:sp>
        <p:nvSpPr>
          <p:cNvPr id="3" name="İçerik Yer Tutucusu 2">
            <a:extLst>
              <a:ext uri="{FF2B5EF4-FFF2-40B4-BE49-F238E27FC236}">
                <a16:creationId xmlns:a16="http://schemas.microsoft.com/office/drawing/2014/main" id="{6620280B-47AA-4983-B9BA-F3770876E8AF}"/>
              </a:ext>
            </a:extLst>
          </p:cNvPr>
          <p:cNvSpPr>
            <a:spLocks noGrp="1"/>
          </p:cNvSpPr>
          <p:nvPr>
            <p:ph idx="1"/>
          </p:nvPr>
        </p:nvSpPr>
        <p:spPr/>
        <p:txBody>
          <a:bodyPr>
            <a:normAutofit lnSpcReduction="10000"/>
          </a:bodyPr>
          <a:lstStyle/>
          <a:p>
            <a:pPr algn="just">
              <a:spcBef>
                <a:spcPts val="1200"/>
              </a:spcBef>
            </a:pPr>
            <a:endParaRPr lang="tr-TR" sz="1800" b="1" dirty="0">
              <a:effectLst/>
              <a:latin typeface="Times New Roman" panose="02020603050405020304" pitchFamily="18" charset="0"/>
              <a:ea typeface="Times New Roman" panose="02020603050405020304" pitchFamily="18" charset="0"/>
            </a:endParaRPr>
          </a:p>
          <a:p>
            <a:pPr algn="just">
              <a:spcBef>
                <a:spcPts val="1200"/>
              </a:spcBef>
            </a:pPr>
            <a:r>
              <a:rPr lang="tr-TR" sz="2400" dirty="0">
                <a:ea typeface="Times New Roman" panose="02020603050405020304" pitchFamily="18" charset="0"/>
              </a:rPr>
              <a:t>PEICL </a:t>
            </a:r>
          </a:p>
          <a:p>
            <a:pPr algn="just">
              <a:spcBef>
                <a:spcPts val="1200"/>
              </a:spcBef>
            </a:pPr>
            <a:r>
              <a:rPr lang="en-US" sz="2400" dirty="0">
                <a:ea typeface="Times New Roman" panose="02020603050405020304" pitchFamily="18" charset="0"/>
              </a:rPr>
              <a:t>Article </a:t>
            </a:r>
            <a:r>
              <a:rPr lang="tr-TR" sz="2400" dirty="0">
                <a:ea typeface="Times New Roman" panose="02020603050405020304" pitchFamily="18" charset="0"/>
              </a:rPr>
              <a:t>2:304</a:t>
            </a:r>
          </a:p>
          <a:p>
            <a:pPr algn="just">
              <a:spcBef>
                <a:spcPts val="1200"/>
              </a:spcBef>
            </a:pPr>
            <a:r>
              <a:rPr lang="en-GB" sz="2400" dirty="0">
                <a:effectLst/>
                <a:ea typeface="Times New Roman" panose="02020603050405020304" pitchFamily="18" charset="0"/>
              </a:rPr>
              <a:t>Abusive Clauses</a:t>
            </a:r>
          </a:p>
          <a:p>
            <a:pPr algn="just">
              <a:spcBef>
                <a:spcPts val="1200"/>
              </a:spcBef>
            </a:pPr>
            <a:r>
              <a:rPr lang="en-GB" sz="2400" dirty="0">
                <a:solidFill>
                  <a:srgbClr val="000000"/>
                </a:solidFill>
                <a:effectLst/>
                <a:ea typeface="Times New Roman" panose="02020603050405020304" pitchFamily="18" charset="0"/>
              </a:rPr>
              <a:t>(</a:t>
            </a:r>
            <a:r>
              <a:rPr lang="en-GB" sz="2400" dirty="0">
                <a:effectLst/>
                <a:ea typeface="Times New Roman" panose="02020603050405020304" pitchFamily="18" charset="0"/>
              </a:rPr>
              <a:t>1) A term which has not been individually negotiated shall not be binding on the policyholder, the insured or the beneficiary </a:t>
            </a:r>
            <a:r>
              <a:rPr lang="en-GB" sz="2400" dirty="0">
                <a:effectLst/>
                <a:highlight>
                  <a:srgbClr val="FFFF00"/>
                </a:highlight>
                <a:ea typeface="Times New Roman" panose="02020603050405020304" pitchFamily="18" charset="0"/>
              </a:rPr>
              <a:t>if, contrary to the requirements of good faith and fair dealing,</a:t>
            </a:r>
            <a:r>
              <a:rPr lang="en-GB" sz="2400" dirty="0">
                <a:effectLst/>
                <a:ea typeface="Times New Roman" panose="02020603050405020304" pitchFamily="18" charset="0"/>
              </a:rPr>
              <a:t> it causes a significant imbalance in his rights and obligations arising under the contract to his detriment, taking into account the nature of the insurance contract, all the other terms of the contract and the circumstances at the time the contract was concluded.</a:t>
            </a:r>
          </a:p>
          <a:p>
            <a:pPr algn="just">
              <a:tabLst>
                <a:tab pos="252095" algn="l"/>
              </a:tabLst>
            </a:pPr>
            <a:r>
              <a:rPr lang="tr-TR" sz="2400" dirty="0">
                <a:effectLst/>
                <a:ea typeface="Times New Roman" panose="02020603050405020304" pitchFamily="18" charset="0"/>
                <a:cs typeface="Times New Roman" panose="02020603050405020304" pitchFamily="18" charset="0"/>
              </a:rPr>
              <a:t>(</a:t>
            </a:r>
            <a:r>
              <a:rPr lang="en-GB" sz="2400" i="1" dirty="0">
                <a:effectLst/>
                <a:ea typeface="Times New Roman" panose="02020603050405020304" pitchFamily="18" charset="0"/>
                <a:cs typeface="Times New Roman" panose="02020603050405020304" pitchFamily="18" charset="0"/>
              </a:rPr>
              <a:t>This Article is modelled on Directive 93/13/EEC</a:t>
            </a:r>
            <a:r>
              <a:rPr lang="tr-TR" sz="2400" i="1" dirty="0">
                <a:effectLst/>
                <a:ea typeface="Times New Roman" panose="02020603050405020304" pitchFamily="18" charset="0"/>
                <a:cs typeface="Times New Roman" panose="02020603050405020304" pitchFamily="18" charset="0"/>
              </a:rPr>
              <a:t>)</a:t>
            </a:r>
            <a:r>
              <a:rPr lang="en-GB" sz="2400" i="1" dirty="0">
                <a:effectLst/>
                <a:ea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012237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2B2FFC-C32F-494A-9212-ADC0C5463CFC}"/>
              </a:ext>
            </a:extLst>
          </p:cNvPr>
          <p:cNvSpPr>
            <a:spLocks noGrp="1"/>
          </p:cNvSpPr>
          <p:nvPr>
            <p:ph type="title"/>
          </p:nvPr>
        </p:nvSpPr>
        <p:spPr/>
        <p:txBody>
          <a:bodyPr/>
          <a:lstStyle/>
          <a:p>
            <a:r>
              <a:rPr lang="tr-TR" dirty="0"/>
              <a:t>PRICL (</a:t>
            </a:r>
            <a:r>
              <a:rPr lang="en-US" dirty="0"/>
              <a:t>Principles of reinsurance contract law) </a:t>
            </a:r>
          </a:p>
        </p:txBody>
      </p:sp>
      <p:sp>
        <p:nvSpPr>
          <p:cNvPr id="3" name="İçerik Yer Tutucusu 2">
            <a:extLst>
              <a:ext uri="{FF2B5EF4-FFF2-40B4-BE49-F238E27FC236}">
                <a16:creationId xmlns:a16="http://schemas.microsoft.com/office/drawing/2014/main" id="{B83BCFA7-4CDF-44C1-9FF3-FF773A605478}"/>
              </a:ext>
            </a:extLst>
          </p:cNvPr>
          <p:cNvSpPr>
            <a:spLocks noGrp="1"/>
          </p:cNvSpPr>
          <p:nvPr>
            <p:ph idx="1"/>
          </p:nvPr>
        </p:nvSpPr>
        <p:spPr/>
        <p:txBody>
          <a:bodyPr/>
          <a:lstStyle/>
          <a:p>
            <a:r>
              <a:rPr lang="en-US" dirty="0"/>
              <a:t>Article </a:t>
            </a:r>
            <a:r>
              <a:rPr lang="en-GB" dirty="0"/>
              <a:t>1.1.6 (Interpretation and internal gaps) </a:t>
            </a:r>
            <a:endParaRPr lang="tr-TR" dirty="0"/>
          </a:p>
          <a:p>
            <a:endParaRPr lang="tr-TR" dirty="0"/>
          </a:p>
          <a:p>
            <a:r>
              <a:rPr lang="en-GB" dirty="0"/>
              <a:t>In the </a:t>
            </a:r>
            <a:r>
              <a:rPr lang="en-GB" dirty="0">
                <a:highlight>
                  <a:srgbClr val="FFFF00"/>
                </a:highlight>
              </a:rPr>
              <a:t>interpretation </a:t>
            </a:r>
            <a:r>
              <a:rPr lang="en-GB" dirty="0"/>
              <a:t>of the PRICL, regard is to be had to their international character and to their purposes including the need to promote the </a:t>
            </a:r>
            <a:r>
              <a:rPr lang="en-GB" dirty="0">
                <a:highlight>
                  <a:srgbClr val="FFFF00"/>
                </a:highlight>
              </a:rPr>
              <a:t>observance of good faith and fair dealing </a:t>
            </a:r>
            <a:r>
              <a:rPr lang="en-GB" dirty="0"/>
              <a:t>in the reinsurance sector and uniformity in the application of the PRICL. </a:t>
            </a:r>
            <a:endParaRPr lang="tr-TR" dirty="0"/>
          </a:p>
          <a:p>
            <a:r>
              <a:rPr lang="en-GB" dirty="0">
                <a:highlight>
                  <a:srgbClr val="FFFF00"/>
                </a:highlight>
              </a:rPr>
              <a:t>Issues</a:t>
            </a:r>
            <a:r>
              <a:rPr lang="en-GB" dirty="0"/>
              <a:t> within the scope of the PRICL but </a:t>
            </a:r>
            <a:r>
              <a:rPr lang="en-GB" dirty="0">
                <a:highlight>
                  <a:srgbClr val="FFFF00"/>
                </a:highlight>
              </a:rPr>
              <a:t>not expressly settled </a:t>
            </a:r>
            <a:r>
              <a:rPr lang="en-GB" dirty="0"/>
              <a:t>by them are insofar as possible to be settled </a:t>
            </a:r>
            <a:r>
              <a:rPr lang="en-GB" dirty="0">
                <a:highlight>
                  <a:srgbClr val="FFFF00"/>
                </a:highlight>
              </a:rPr>
              <a:t>in accordance with their underlying principles</a:t>
            </a:r>
            <a:endParaRPr lang="en-US" dirty="0">
              <a:highlight>
                <a:srgbClr val="FFFF00"/>
              </a:highlight>
            </a:endParaRPr>
          </a:p>
        </p:txBody>
      </p:sp>
    </p:spTree>
    <p:extLst>
      <p:ext uri="{BB962C8B-B14F-4D97-AF65-F5344CB8AC3E}">
        <p14:creationId xmlns:p14="http://schemas.microsoft.com/office/powerpoint/2010/main" val="426156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525CD-C07C-4910-B0FB-310827EE8A55}"/>
              </a:ext>
            </a:extLst>
          </p:cNvPr>
          <p:cNvSpPr>
            <a:spLocks noGrp="1"/>
          </p:cNvSpPr>
          <p:nvPr>
            <p:ph type="title"/>
          </p:nvPr>
        </p:nvSpPr>
        <p:spPr/>
        <p:txBody>
          <a:bodyPr/>
          <a:lstStyle/>
          <a:p>
            <a:r>
              <a:rPr lang="en-US" dirty="0"/>
              <a:t>PRICL (Principles of reinsurance contract law)</a:t>
            </a:r>
          </a:p>
        </p:txBody>
      </p:sp>
      <p:sp>
        <p:nvSpPr>
          <p:cNvPr id="3" name="Content Placeholder 2">
            <a:extLst>
              <a:ext uri="{FF2B5EF4-FFF2-40B4-BE49-F238E27FC236}">
                <a16:creationId xmlns:a16="http://schemas.microsoft.com/office/drawing/2014/main" id="{2D32EEDB-A3F8-43BD-B663-139050796EEF}"/>
              </a:ext>
            </a:extLst>
          </p:cNvPr>
          <p:cNvSpPr>
            <a:spLocks noGrp="1"/>
          </p:cNvSpPr>
          <p:nvPr>
            <p:ph idx="1"/>
          </p:nvPr>
        </p:nvSpPr>
        <p:spPr/>
        <p:txBody>
          <a:bodyPr/>
          <a:lstStyle/>
          <a:p>
            <a:r>
              <a:rPr lang="en-US" dirty="0">
                <a:highlight>
                  <a:srgbClr val="FFFF00"/>
                </a:highlight>
              </a:rPr>
              <a:t>Interpretation</a:t>
            </a:r>
            <a:r>
              <a:rPr lang="en-US" dirty="0"/>
              <a:t>: </a:t>
            </a:r>
          </a:p>
          <a:p>
            <a:r>
              <a:rPr lang="en-US" dirty="0"/>
              <a:t>PRICL aim at setting out criteria of interpretation which meet the needs of reinsurance. </a:t>
            </a:r>
          </a:p>
          <a:p>
            <a:r>
              <a:rPr lang="en-US" dirty="0"/>
              <a:t>This is why reference is made to the promotion of good faith and fair dealing in the reinsurance sector </a:t>
            </a:r>
          </a:p>
        </p:txBody>
      </p:sp>
    </p:spTree>
    <p:extLst>
      <p:ext uri="{BB962C8B-B14F-4D97-AF65-F5344CB8AC3E}">
        <p14:creationId xmlns:p14="http://schemas.microsoft.com/office/powerpoint/2010/main" val="10048579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8FAEE9-AEB9-4E05-B5D3-155ED540E1D1}"/>
              </a:ext>
            </a:extLst>
          </p:cNvPr>
          <p:cNvSpPr>
            <a:spLocks noGrp="1"/>
          </p:cNvSpPr>
          <p:nvPr>
            <p:ph type="title"/>
          </p:nvPr>
        </p:nvSpPr>
        <p:spPr/>
        <p:txBody>
          <a:bodyPr/>
          <a:lstStyle/>
          <a:p>
            <a:r>
              <a:rPr lang="en-US" dirty="0"/>
              <a:t>PRICL (Principles of reinsurance contract law)</a:t>
            </a:r>
          </a:p>
        </p:txBody>
      </p:sp>
      <p:sp>
        <p:nvSpPr>
          <p:cNvPr id="3" name="İçerik Yer Tutucusu 2">
            <a:extLst>
              <a:ext uri="{FF2B5EF4-FFF2-40B4-BE49-F238E27FC236}">
                <a16:creationId xmlns:a16="http://schemas.microsoft.com/office/drawing/2014/main" id="{D9101704-7F34-4F46-A2DD-FB3A7E5F06A4}"/>
              </a:ext>
            </a:extLst>
          </p:cNvPr>
          <p:cNvSpPr>
            <a:spLocks noGrp="1"/>
          </p:cNvSpPr>
          <p:nvPr>
            <p:ph idx="1"/>
          </p:nvPr>
        </p:nvSpPr>
        <p:spPr/>
        <p:txBody>
          <a:bodyPr>
            <a:normAutofit/>
          </a:bodyPr>
          <a:lstStyle/>
          <a:p>
            <a:r>
              <a:rPr lang="en-GB" sz="2000" dirty="0"/>
              <a:t>ARTICLE 2.1.2 (</a:t>
            </a:r>
            <a:r>
              <a:rPr lang="en-GB" sz="2000" dirty="0">
                <a:highlight>
                  <a:srgbClr val="FFFF00"/>
                </a:highlight>
              </a:rPr>
              <a:t>Duty of utmost good faith</a:t>
            </a:r>
            <a:r>
              <a:rPr lang="en-GB" sz="2000" dirty="0"/>
              <a:t>) </a:t>
            </a:r>
            <a:endParaRPr lang="tr-TR" sz="2000" dirty="0"/>
          </a:p>
          <a:p>
            <a:r>
              <a:rPr lang="en-GB" sz="2000" dirty="0"/>
              <a:t>The parties owe one another the duty of </a:t>
            </a:r>
            <a:r>
              <a:rPr lang="en-GB" sz="2000" dirty="0">
                <a:highlight>
                  <a:srgbClr val="FFFF00"/>
                </a:highlight>
              </a:rPr>
              <a:t>utmost good faith</a:t>
            </a:r>
            <a:r>
              <a:rPr lang="en-GB" sz="2000" dirty="0"/>
              <a:t>. “Utmost Good Faith” means </a:t>
            </a:r>
            <a:r>
              <a:rPr lang="en-GB" sz="2000" dirty="0">
                <a:highlight>
                  <a:srgbClr val="00FFFF"/>
                </a:highlight>
              </a:rPr>
              <a:t>honesty</a:t>
            </a:r>
            <a:r>
              <a:rPr lang="en-GB" sz="2000" dirty="0"/>
              <a:t> and </a:t>
            </a:r>
            <a:r>
              <a:rPr lang="en-GB" sz="2000" dirty="0">
                <a:highlight>
                  <a:srgbClr val="00FFFF"/>
                </a:highlight>
              </a:rPr>
              <a:t>transparency </a:t>
            </a:r>
            <a:r>
              <a:rPr lang="en-GB" sz="2000" dirty="0"/>
              <a:t>as well as </a:t>
            </a:r>
            <a:r>
              <a:rPr lang="en-GB" sz="2000" dirty="0">
                <a:highlight>
                  <a:srgbClr val="00FFFF"/>
                </a:highlight>
              </a:rPr>
              <a:t>fairly taking into account the interests of the other party</a:t>
            </a:r>
            <a:r>
              <a:rPr lang="en-GB" sz="2000" dirty="0"/>
              <a:t>.</a:t>
            </a:r>
            <a:endParaRPr lang="tr-TR" sz="2000" dirty="0"/>
          </a:p>
          <a:p>
            <a:pPr marL="0" indent="0">
              <a:buNone/>
            </a:pPr>
            <a:endParaRPr lang="tr-TR" sz="2000" dirty="0"/>
          </a:p>
          <a:p>
            <a:r>
              <a:rPr lang="en-US" sz="2000" dirty="0"/>
              <a:t>The duty to observe «utmost good faith» constitutes the </a:t>
            </a:r>
            <a:r>
              <a:rPr lang="en-US" sz="2000" dirty="0">
                <a:highlight>
                  <a:srgbClr val="FFFF00"/>
                </a:highlight>
              </a:rPr>
              <a:t>basis </a:t>
            </a:r>
            <a:r>
              <a:rPr lang="en-US" sz="2000" dirty="0"/>
              <a:t>for formulating the individual duties (</a:t>
            </a:r>
            <a:r>
              <a:rPr lang="en-US" sz="2000" dirty="0" err="1"/>
              <a:t>Heiss</a:t>
            </a:r>
            <a:r>
              <a:rPr lang="en-US" sz="2000" dirty="0"/>
              <a:t>, PRICL, Introduction, p.5). </a:t>
            </a:r>
          </a:p>
          <a:p>
            <a:endParaRPr lang="en-US" sz="2000" dirty="0"/>
          </a:p>
          <a:p>
            <a:r>
              <a:rPr lang="en-US" sz="2000" dirty="0"/>
              <a:t>Parties will </a:t>
            </a:r>
            <a:r>
              <a:rPr lang="en-US" sz="2000" dirty="0">
                <a:highlight>
                  <a:srgbClr val="FFFF00"/>
                </a:highlight>
              </a:rPr>
              <a:t>not be allowed to exclude </a:t>
            </a:r>
            <a:r>
              <a:rPr lang="en-US" sz="2000" dirty="0"/>
              <a:t>the application of this duty (They may </a:t>
            </a:r>
            <a:r>
              <a:rPr lang="en-US" sz="2000" dirty="0">
                <a:highlight>
                  <a:srgbClr val="FFFF00"/>
                </a:highlight>
              </a:rPr>
              <a:t>modify</a:t>
            </a:r>
            <a:r>
              <a:rPr lang="en-US" sz="2000" dirty="0"/>
              <a:t> particular aspects of it where appropriate – for example they may modify a particular duty  resulting from the application of utmost good faith) The duty to observe utmost good faith is a basic principle of law and should be considered mandatory (</a:t>
            </a:r>
            <a:r>
              <a:rPr lang="en-US" sz="2000" dirty="0" err="1"/>
              <a:t>Heiss</a:t>
            </a:r>
            <a:r>
              <a:rPr lang="en-US" sz="2000" dirty="0"/>
              <a:t>, PRICL Art.1.1.3, C.2).</a:t>
            </a:r>
          </a:p>
          <a:p>
            <a:r>
              <a:rPr lang="en-US" sz="2000" dirty="0">
                <a:highlight>
                  <a:srgbClr val="FFFF00"/>
                </a:highlight>
              </a:rPr>
              <a:t>Applicable </a:t>
            </a:r>
            <a:r>
              <a:rPr lang="tr-TR" sz="2000" dirty="0">
                <a:highlight>
                  <a:srgbClr val="FFFF00"/>
                </a:highlight>
              </a:rPr>
              <a:t>at</a:t>
            </a:r>
            <a:r>
              <a:rPr lang="en-US" sz="2000" dirty="0">
                <a:highlight>
                  <a:srgbClr val="FFFF00"/>
                </a:highlight>
              </a:rPr>
              <a:t> all stages</a:t>
            </a:r>
            <a:r>
              <a:rPr lang="en-US" sz="2000" dirty="0"/>
              <a:t>: Precontractual, entire performance (throughout the life of the contract). </a:t>
            </a:r>
            <a:r>
              <a:rPr lang="tr-TR" sz="2000" dirty="0"/>
              <a:t> </a:t>
            </a:r>
            <a:endParaRPr lang="en-US" sz="2000" dirty="0"/>
          </a:p>
        </p:txBody>
      </p:sp>
    </p:spTree>
    <p:extLst>
      <p:ext uri="{BB962C8B-B14F-4D97-AF65-F5344CB8AC3E}">
        <p14:creationId xmlns:p14="http://schemas.microsoft.com/office/powerpoint/2010/main" val="2572059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F5751-E5A3-4244-87EF-5E26CEE73004}"/>
              </a:ext>
            </a:extLst>
          </p:cNvPr>
          <p:cNvSpPr>
            <a:spLocks noGrp="1"/>
          </p:cNvSpPr>
          <p:nvPr>
            <p:ph type="title"/>
          </p:nvPr>
        </p:nvSpPr>
        <p:spPr/>
        <p:txBody>
          <a:bodyPr/>
          <a:lstStyle/>
          <a:p>
            <a:r>
              <a:rPr lang="en-US" dirty="0"/>
              <a:t>PRICL (Principles of reinsurance contract law)</a:t>
            </a:r>
          </a:p>
        </p:txBody>
      </p:sp>
      <p:sp>
        <p:nvSpPr>
          <p:cNvPr id="3" name="Content Placeholder 2">
            <a:extLst>
              <a:ext uri="{FF2B5EF4-FFF2-40B4-BE49-F238E27FC236}">
                <a16:creationId xmlns:a16="http://schemas.microsoft.com/office/drawing/2014/main" id="{3D650D8D-4E32-4B4F-955D-2DD989BB0152}"/>
              </a:ext>
            </a:extLst>
          </p:cNvPr>
          <p:cNvSpPr>
            <a:spLocks noGrp="1"/>
          </p:cNvSpPr>
          <p:nvPr>
            <p:ph idx="1"/>
          </p:nvPr>
        </p:nvSpPr>
        <p:spPr/>
        <p:txBody>
          <a:bodyPr>
            <a:normAutofit fontScale="92500" lnSpcReduction="10000"/>
          </a:bodyPr>
          <a:lstStyle/>
          <a:p>
            <a:r>
              <a:rPr lang="en-US" dirty="0">
                <a:highlight>
                  <a:srgbClr val="00FFFF"/>
                </a:highlight>
              </a:rPr>
              <a:t>Utmost</a:t>
            </a:r>
            <a:r>
              <a:rPr lang="en-US" dirty="0"/>
              <a:t> </a:t>
            </a:r>
            <a:r>
              <a:rPr lang="en-US" dirty="0">
                <a:highlight>
                  <a:srgbClr val="FFFF00"/>
                </a:highlight>
              </a:rPr>
              <a:t>good faith</a:t>
            </a:r>
            <a:r>
              <a:rPr lang="en-US" dirty="0"/>
              <a:t>: </a:t>
            </a:r>
          </a:p>
          <a:p>
            <a:pPr lvl="1"/>
            <a:r>
              <a:rPr lang="en-US" dirty="0"/>
              <a:t>«The term «utmost» is used to avoid any suggestion that the PRICL limit the duties of the parties compared to the existing reinsurance contract law </a:t>
            </a:r>
          </a:p>
          <a:p>
            <a:pPr lvl="1"/>
            <a:r>
              <a:rPr lang="en-US" dirty="0"/>
              <a:t>Otherwise the expression «utmost good faith» well established in the English speaking jurisdictions does not differ from the «good faith» concept of other jurisdictions. (</a:t>
            </a:r>
            <a:r>
              <a:rPr lang="en-US" dirty="0" err="1"/>
              <a:t>Stempel</a:t>
            </a:r>
            <a:r>
              <a:rPr lang="en-US" dirty="0"/>
              <a:t>, PRICL Art.2.1.2, C6).</a:t>
            </a:r>
          </a:p>
          <a:p>
            <a:r>
              <a:rPr lang="en-US" dirty="0"/>
              <a:t>Why the duty of utmost good faith is imposed? </a:t>
            </a:r>
          </a:p>
          <a:p>
            <a:pPr lvl="1"/>
            <a:r>
              <a:rPr lang="en-US" dirty="0"/>
              <a:t>Reinsurers depend on receiving adequate disclosure of material information from ceding insurers. </a:t>
            </a:r>
          </a:p>
          <a:p>
            <a:pPr lvl="1"/>
            <a:r>
              <a:rPr lang="en-US" dirty="0"/>
              <a:t>Result</a:t>
            </a:r>
            <a:r>
              <a:rPr lang="tr-TR" dirty="0"/>
              <a:t>:</a:t>
            </a:r>
            <a:r>
              <a:rPr lang="en-US" dirty="0"/>
              <a:t> imposition of rigorous duties of disclosure. </a:t>
            </a:r>
          </a:p>
          <a:p>
            <a:pPr lvl="1"/>
            <a:r>
              <a:rPr lang="en-US" dirty="0"/>
              <a:t>Reinsurers rely on risk evaluation and handling of claims by ceding companies and trust their contract partners (and reduce precontractual costs and monitoring costs) (</a:t>
            </a:r>
            <a:r>
              <a:rPr lang="en-US" dirty="0" err="1"/>
              <a:t>Stempel</a:t>
            </a:r>
            <a:r>
              <a:rPr lang="en-US" dirty="0"/>
              <a:t>, PRICL, Art.2.1.2, C.6)</a:t>
            </a:r>
          </a:p>
        </p:txBody>
      </p:sp>
    </p:spTree>
    <p:extLst>
      <p:ext uri="{BB962C8B-B14F-4D97-AF65-F5344CB8AC3E}">
        <p14:creationId xmlns:p14="http://schemas.microsoft.com/office/powerpoint/2010/main" val="3690718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AFDB4-A2DA-4ABB-86F1-F51DD52AF2D4}"/>
              </a:ext>
            </a:extLst>
          </p:cNvPr>
          <p:cNvSpPr>
            <a:spLocks noGrp="1"/>
          </p:cNvSpPr>
          <p:nvPr>
            <p:ph type="title"/>
          </p:nvPr>
        </p:nvSpPr>
        <p:spPr/>
        <p:txBody>
          <a:bodyPr/>
          <a:lstStyle/>
          <a:p>
            <a:r>
              <a:rPr lang="en-US" dirty="0"/>
              <a:t>PRICL (Principles of reinsurance contract law)</a:t>
            </a:r>
          </a:p>
        </p:txBody>
      </p:sp>
      <p:sp>
        <p:nvSpPr>
          <p:cNvPr id="3" name="Content Placeholder 2">
            <a:extLst>
              <a:ext uri="{FF2B5EF4-FFF2-40B4-BE49-F238E27FC236}">
                <a16:creationId xmlns:a16="http://schemas.microsoft.com/office/drawing/2014/main" id="{AE9042EF-BF6C-4C88-BDBE-2682101CA55A}"/>
              </a:ext>
            </a:extLst>
          </p:cNvPr>
          <p:cNvSpPr>
            <a:spLocks noGrp="1"/>
          </p:cNvSpPr>
          <p:nvPr>
            <p:ph idx="1"/>
          </p:nvPr>
        </p:nvSpPr>
        <p:spPr/>
        <p:txBody>
          <a:bodyPr>
            <a:normAutofit fontScale="92500" lnSpcReduction="20000"/>
          </a:bodyPr>
          <a:lstStyle/>
          <a:p>
            <a:r>
              <a:rPr lang="en-US" dirty="0">
                <a:highlight>
                  <a:srgbClr val="FFFF00"/>
                </a:highlight>
              </a:rPr>
              <a:t>PRICL Illustration no.11</a:t>
            </a:r>
            <a:r>
              <a:rPr lang="en-US" dirty="0"/>
              <a:t>: Reinsurance of the product liability insurance of a pharmaceutical company.</a:t>
            </a:r>
          </a:p>
          <a:p>
            <a:r>
              <a:rPr lang="en-US" dirty="0"/>
              <a:t>The policyholder (drug company) has disclosed to the ceding company that there are 200 adverse reactions from the consumers and the health authority has started an investigation.</a:t>
            </a:r>
          </a:p>
          <a:p>
            <a:r>
              <a:rPr lang="en-US" dirty="0"/>
              <a:t>The ceding company does not share this information with the reinsurers. </a:t>
            </a:r>
          </a:p>
          <a:p>
            <a:r>
              <a:rPr lang="en-US" dirty="0"/>
              <a:t>The reinsurers don</a:t>
            </a:r>
            <a:r>
              <a:rPr lang="tr-TR" dirty="0"/>
              <a:t>’</a:t>
            </a:r>
            <a:r>
              <a:rPr lang="en-US" dirty="0"/>
              <a:t>t inquire as to whether the ceding company has knowledge of any problems with the drugs.</a:t>
            </a:r>
          </a:p>
          <a:p>
            <a:r>
              <a:rPr lang="en-US" dirty="0"/>
              <a:t>The </a:t>
            </a:r>
            <a:r>
              <a:rPr lang="en-US" dirty="0">
                <a:highlight>
                  <a:srgbClr val="FFFF00"/>
                </a:highlight>
              </a:rPr>
              <a:t>ceding company did not make any false representations</a:t>
            </a:r>
            <a:r>
              <a:rPr lang="en-US" dirty="0"/>
              <a:t>.</a:t>
            </a:r>
          </a:p>
          <a:p>
            <a:r>
              <a:rPr lang="en-US" dirty="0"/>
              <a:t>However the </a:t>
            </a:r>
            <a:r>
              <a:rPr lang="en-US" dirty="0">
                <a:highlight>
                  <a:srgbClr val="FFFF00"/>
                </a:highlight>
              </a:rPr>
              <a:t>ceding company has violated the duty of utmost good faith </a:t>
            </a:r>
            <a:r>
              <a:rPr lang="en-US" dirty="0"/>
              <a:t>(as it failed to disclose information a reasonable reinsurer would want to know)   </a:t>
            </a:r>
          </a:p>
          <a:p>
            <a:endParaRPr lang="en-US" dirty="0"/>
          </a:p>
        </p:txBody>
      </p:sp>
    </p:spTree>
    <p:extLst>
      <p:ext uri="{BB962C8B-B14F-4D97-AF65-F5344CB8AC3E}">
        <p14:creationId xmlns:p14="http://schemas.microsoft.com/office/powerpoint/2010/main" val="877737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0BA7B3-83DB-4774-9118-84115BE7E61F}"/>
              </a:ext>
            </a:extLst>
          </p:cNvPr>
          <p:cNvSpPr>
            <a:spLocks noGrp="1"/>
          </p:cNvSpPr>
          <p:nvPr>
            <p:ph type="title"/>
          </p:nvPr>
        </p:nvSpPr>
        <p:spPr/>
        <p:txBody>
          <a:bodyPr/>
          <a:lstStyle/>
          <a:p>
            <a:r>
              <a:rPr lang="en-US" dirty="0"/>
              <a:t>Good faith and fair dealing principle</a:t>
            </a:r>
            <a:br>
              <a:rPr lang="tr-TR" dirty="0"/>
            </a:br>
            <a:r>
              <a:rPr lang="en-US" dirty="0"/>
              <a:t>National level- Switzerland</a:t>
            </a:r>
          </a:p>
        </p:txBody>
      </p:sp>
      <p:sp>
        <p:nvSpPr>
          <p:cNvPr id="3" name="İçerik Yer Tutucusu 2">
            <a:extLst>
              <a:ext uri="{FF2B5EF4-FFF2-40B4-BE49-F238E27FC236}">
                <a16:creationId xmlns:a16="http://schemas.microsoft.com/office/drawing/2014/main" id="{B97AE484-5A7F-4ABE-863D-1E0047326080}"/>
              </a:ext>
            </a:extLst>
          </p:cNvPr>
          <p:cNvSpPr>
            <a:spLocks noGrp="1"/>
          </p:cNvSpPr>
          <p:nvPr>
            <p:ph idx="1"/>
          </p:nvPr>
        </p:nvSpPr>
        <p:spPr/>
        <p:txBody>
          <a:bodyPr>
            <a:normAutofit lnSpcReduction="10000"/>
          </a:bodyPr>
          <a:lstStyle/>
          <a:p>
            <a:pPr algn="l" fontAlgn="ctr"/>
            <a:endParaRPr lang="tr-TR" b="1" i="0" u="sng" dirty="0">
              <a:solidFill>
                <a:srgbClr val="005580"/>
              </a:solidFill>
              <a:effectLst/>
              <a:latin typeface="Frutiger Neue"/>
              <a:hlinkClick r:id="rId2"/>
            </a:endParaRPr>
          </a:p>
          <a:p>
            <a:pPr algn="l" fontAlgn="ctr"/>
            <a:r>
              <a:rPr lang="en-US" b="1" i="0" u="sng" dirty="0">
                <a:solidFill>
                  <a:srgbClr val="005580"/>
                </a:solidFill>
                <a:effectLst/>
                <a:latin typeface="Frutiger Neue"/>
                <a:hlinkClick r:id="rId2"/>
              </a:rPr>
              <a:t>Swiss Constitut</a:t>
            </a:r>
            <a:r>
              <a:rPr lang="en-US" b="1" u="sng" dirty="0">
                <a:solidFill>
                  <a:srgbClr val="005580"/>
                </a:solidFill>
                <a:latin typeface="Frutiger Neue"/>
                <a:hlinkClick r:id="rId2"/>
              </a:rPr>
              <a:t>ion</a:t>
            </a:r>
          </a:p>
          <a:p>
            <a:pPr marL="0" indent="0" algn="l" fontAlgn="ctr">
              <a:buNone/>
            </a:pPr>
            <a:endParaRPr lang="tr-TR" b="1" i="0" u="sng" dirty="0">
              <a:solidFill>
                <a:srgbClr val="005580"/>
              </a:solidFill>
              <a:effectLst/>
              <a:latin typeface="Frutiger Neue"/>
              <a:hlinkClick r:id="rId2"/>
            </a:endParaRPr>
          </a:p>
          <a:p>
            <a:pPr algn="l" fontAlgn="ctr"/>
            <a:r>
              <a:rPr lang="en-GB" b="1" i="0" u="sng" dirty="0">
                <a:solidFill>
                  <a:srgbClr val="005580"/>
                </a:solidFill>
                <a:effectLst/>
                <a:latin typeface="Frutiger Neue"/>
                <a:hlinkClick r:id="rId2"/>
              </a:rPr>
              <a:t>Art. 5 Rule of law</a:t>
            </a:r>
            <a:endParaRPr lang="en-GB" b="1" i="0" dirty="0">
              <a:solidFill>
                <a:srgbClr val="000000"/>
              </a:solidFill>
              <a:effectLst/>
              <a:latin typeface="Frutiger Neue"/>
            </a:endParaRPr>
          </a:p>
          <a:p>
            <a:pPr algn="l"/>
            <a:r>
              <a:rPr lang="en-GB" b="0" i="0" baseline="30000" dirty="0">
                <a:solidFill>
                  <a:srgbClr val="454545"/>
                </a:solidFill>
                <a:effectLst/>
                <a:latin typeface="Frutiger Neue"/>
              </a:rPr>
              <a:t>1</a:t>
            </a:r>
            <a:r>
              <a:rPr lang="en-GB" b="0" i="0" dirty="0">
                <a:solidFill>
                  <a:srgbClr val="454545"/>
                </a:solidFill>
                <a:effectLst/>
                <a:latin typeface="Frutiger Neue"/>
              </a:rPr>
              <a:t> All activities of the state are based on and limited by law.</a:t>
            </a:r>
          </a:p>
          <a:p>
            <a:pPr algn="l"/>
            <a:r>
              <a:rPr lang="en-GB" b="0" i="0" baseline="30000" dirty="0">
                <a:solidFill>
                  <a:srgbClr val="454545"/>
                </a:solidFill>
                <a:effectLst/>
                <a:latin typeface="Frutiger Neue"/>
              </a:rPr>
              <a:t>2</a:t>
            </a:r>
            <a:r>
              <a:rPr lang="en-GB" b="0" i="0" dirty="0">
                <a:solidFill>
                  <a:srgbClr val="454545"/>
                </a:solidFill>
                <a:effectLst/>
                <a:latin typeface="Frutiger Neue"/>
              </a:rPr>
              <a:t> State activities must be conducted in the public interest and be proportionate to the ends sought.</a:t>
            </a:r>
          </a:p>
          <a:p>
            <a:pPr algn="l"/>
            <a:r>
              <a:rPr lang="en-GB" b="0" i="0" baseline="30000" dirty="0">
                <a:solidFill>
                  <a:srgbClr val="454545"/>
                </a:solidFill>
                <a:effectLst/>
                <a:latin typeface="Frutiger Neue"/>
              </a:rPr>
              <a:t>3</a:t>
            </a:r>
            <a:r>
              <a:rPr lang="en-GB" b="0" i="0" dirty="0">
                <a:solidFill>
                  <a:srgbClr val="454545"/>
                </a:solidFill>
                <a:effectLst/>
                <a:latin typeface="Frutiger Neue"/>
              </a:rPr>
              <a:t> </a:t>
            </a:r>
            <a:r>
              <a:rPr lang="en-GB" b="0" i="0" dirty="0">
                <a:solidFill>
                  <a:srgbClr val="454545"/>
                </a:solidFill>
                <a:effectLst/>
                <a:highlight>
                  <a:srgbClr val="FFFF00"/>
                </a:highlight>
                <a:latin typeface="Frutiger Neue"/>
              </a:rPr>
              <a:t>State institutions and private persons shall act in good faith.</a:t>
            </a:r>
          </a:p>
          <a:p>
            <a:pPr algn="l"/>
            <a:r>
              <a:rPr lang="en-GB" b="0" i="0" baseline="30000" dirty="0">
                <a:solidFill>
                  <a:srgbClr val="454545"/>
                </a:solidFill>
                <a:effectLst/>
                <a:latin typeface="Frutiger Neue"/>
              </a:rPr>
              <a:t>4</a:t>
            </a:r>
            <a:r>
              <a:rPr lang="en-GB" b="0" i="0" dirty="0">
                <a:solidFill>
                  <a:srgbClr val="454545"/>
                </a:solidFill>
                <a:effectLst/>
                <a:latin typeface="Frutiger Neue"/>
              </a:rPr>
              <a:t> The Confederation and the Cantons shall respect international law.</a:t>
            </a:r>
          </a:p>
          <a:p>
            <a:endParaRPr lang="en-US" dirty="0"/>
          </a:p>
        </p:txBody>
      </p:sp>
    </p:spTree>
    <p:extLst>
      <p:ext uri="{BB962C8B-B14F-4D97-AF65-F5344CB8AC3E}">
        <p14:creationId xmlns:p14="http://schemas.microsoft.com/office/powerpoint/2010/main" val="41348847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23456-B9D0-489D-9113-7973B77CA5A1}"/>
              </a:ext>
            </a:extLst>
          </p:cNvPr>
          <p:cNvSpPr>
            <a:spLocks noGrp="1"/>
          </p:cNvSpPr>
          <p:nvPr>
            <p:ph type="title"/>
          </p:nvPr>
        </p:nvSpPr>
        <p:spPr/>
        <p:txBody>
          <a:bodyPr/>
          <a:lstStyle/>
          <a:p>
            <a:r>
              <a:rPr lang="en-US" dirty="0"/>
              <a:t>PRICL (Principles of reinsurance contract law)</a:t>
            </a:r>
          </a:p>
        </p:txBody>
      </p:sp>
      <p:sp>
        <p:nvSpPr>
          <p:cNvPr id="3" name="Content Placeholder 2">
            <a:extLst>
              <a:ext uri="{FF2B5EF4-FFF2-40B4-BE49-F238E27FC236}">
                <a16:creationId xmlns:a16="http://schemas.microsoft.com/office/drawing/2014/main" id="{4CE6EF74-A198-4331-B687-96D9F88DE2E5}"/>
              </a:ext>
            </a:extLst>
          </p:cNvPr>
          <p:cNvSpPr>
            <a:spLocks noGrp="1"/>
          </p:cNvSpPr>
          <p:nvPr>
            <p:ph idx="1"/>
          </p:nvPr>
        </p:nvSpPr>
        <p:spPr/>
        <p:txBody>
          <a:bodyPr>
            <a:normAutofit lnSpcReduction="10000"/>
          </a:bodyPr>
          <a:lstStyle/>
          <a:p>
            <a:r>
              <a:rPr lang="en-US" dirty="0"/>
              <a:t>The </a:t>
            </a:r>
            <a:r>
              <a:rPr lang="en-US" dirty="0">
                <a:highlight>
                  <a:srgbClr val="FFFF00"/>
                </a:highlight>
              </a:rPr>
              <a:t>touchstone</a:t>
            </a:r>
            <a:r>
              <a:rPr lang="en-US" dirty="0"/>
              <a:t> of the concept of utmost good faith: </a:t>
            </a:r>
            <a:r>
              <a:rPr lang="en-US" dirty="0">
                <a:highlight>
                  <a:srgbClr val="FFFF00"/>
                </a:highlight>
              </a:rPr>
              <a:t>honest and reasonable conduct</a:t>
            </a:r>
            <a:r>
              <a:rPr lang="en-US" dirty="0"/>
              <a:t> (in the context of the situation). </a:t>
            </a:r>
          </a:p>
          <a:p>
            <a:r>
              <a:rPr lang="en-US" dirty="0"/>
              <a:t>Golden rule: Each party treats the other as it would want to be treated.</a:t>
            </a:r>
          </a:p>
          <a:p>
            <a:r>
              <a:rPr lang="en-US" dirty="0"/>
              <a:t>Where a ceding company doesn’t disclose an information it would expect to be disclosed if it were reinsurer, it is in violation of the duty of (utmost) good faith.</a:t>
            </a:r>
          </a:p>
          <a:p>
            <a:r>
              <a:rPr lang="en-US" dirty="0"/>
              <a:t> Where a reinsurer argues that a claim is overpaid based on its own interpretation in a case open to discussion, it breaches the duty of (utmost) good faith.  (it should not have failed to give the ceding company the reasonable benefit of the doubt).  </a:t>
            </a:r>
          </a:p>
        </p:txBody>
      </p:sp>
    </p:spTree>
    <p:extLst>
      <p:ext uri="{BB962C8B-B14F-4D97-AF65-F5344CB8AC3E}">
        <p14:creationId xmlns:p14="http://schemas.microsoft.com/office/powerpoint/2010/main" val="38501536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3013E-7CCC-4B57-BCBB-9F8FA1E27AC4}"/>
              </a:ext>
            </a:extLst>
          </p:cNvPr>
          <p:cNvSpPr>
            <a:spLocks noGrp="1"/>
          </p:cNvSpPr>
          <p:nvPr>
            <p:ph type="title"/>
          </p:nvPr>
        </p:nvSpPr>
        <p:spPr/>
        <p:txBody>
          <a:bodyPr/>
          <a:lstStyle/>
          <a:p>
            <a:r>
              <a:rPr lang="en-US" dirty="0"/>
              <a:t>PRICL (Principles of reinsurance contract law)</a:t>
            </a:r>
          </a:p>
        </p:txBody>
      </p:sp>
      <p:sp>
        <p:nvSpPr>
          <p:cNvPr id="3" name="Content Placeholder 2">
            <a:extLst>
              <a:ext uri="{FF2B5EF4-FFF2-40B4-BE49-F238E27FC236}">
                <a16:creationId xmlns:a16="http://schemas.microsoft.com/office/drawing/2014/main" id="{FA4544DE-06F0-44E6-B5C5-60A585654087}"/>
              </a:ext>
            </a:extLst>
          </p:cNvPr>
          <p:cNvSpPr>
            <a:spLocks noGrp="1"/>
          </p:cNvSpPr>
          <p:nvPr>
            <p:ph idx="1"/>
          </p:nvPr>
        </p:nvSpPr>
        <p:spPr/>
        <p:txBody>
          <a:bodyPr/>
          <a:lstStyle/>
          <a:p>
            <a:r>
              <a:rPr lang="en-US" dirty="0"/>
              <a:t>The duty of utmost good faith is «</a:t>
            </a:r>
            <a:r>
              <a:rPr lang="en-US" dirty="0">
                <a:highlight>
                  <a:srgbClr val="FFFF00"/>
                </a:highlight>
              </a:rPr>
              <a:t>reciprocal</a:t>
            </a:r>
            <a:r>
              <a:rPr lang="en-US" dirty="0"/>
              <a:t>»</a:t>
            </a:r>
          </a:p>
          <a:p>
            <a:r>
              <a:rPr lang="en-US" dirty="0"/>
              <a:t>A reinsurer which suffers substantial losses with investments so that those losses pose an important threat as to its solvability (and this information is not available from public sources), it is under the duty to inform the ceding companies. (PRICL, Illustration no.14).   </a:t>
            </a:r>
          </a:p>
        </p:txBody>
      </p:sp>
    </p:spTree>
    <p:extLst>
      <p:ext uri="{BB962C8B-B14F-4D97-AF65-F5344CB8AC3E}">
        <p14:creationId xmlns:p14="http://schemas.microsoft.com/office/powerpoint/2010/main" val="6625070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7A80F-6325-41F3-99AF-8F046E114C5F}"/>
              </a:ext>
            </a:extLst>
          </p:cNvPr>
          <p:cNvSpPr>
            <a:spLocks noGrp="1"/>
          </p:cNvSpPr>
          <p:nvPr>
            <p:ph type="title"/>
          </p:nvPr>
        </p:nvSpPr>
        <p:spPr/>
        <p:txBody>
          <a:bodyPr/>
          <a:lstStyle/>
          <a:p>
            <a:r>
              <a:rPr lang="en-US" dirty="0"/>
              <a:t>PRICL (Principles of reinsurance contract law)</a:t>
            </a:r>
          </a:p>
        </p:txBody>
      </p:sp>
      <p:sp>
        <p:nvSpPr>
          <p:cNvPr id="3" name="Content Placeholder 2">
            <a:extLst>
              <a:ext uri="{FF2B5EF4-FFF2-40B4-BE49-F238E27FC236}">
                <a16:creationId xmlns:a16="http://schemas.microsoft.com/office/drawing/2014/main" id="{502D33BB-92E6-4B39-BBEB-C70AB326F345}"/>
              </a:ext>
            </a:extLst>
          </p:cNvPr>
          <p:cNvSpPr>
            <a:spLocks noGrp="1"/>
          </p:cNvSpPr>
          <p:nvPr>
            <p:ph idx="1"/>
          </p:nvPr>
        </p:nvSpPr>
        <p:spPr/>
        <p:txBody>
          <a:bodyPr/>
          <a:lstStyle/>
          <a:p>
            <a:r>
              <a:rPr lang="en-US" dirty="0"/>
              <a:t>The </a:t>
            </a:r>
            <a:r>
              <a:rPr lang="en-US" dirty="0">
                <a:highlight>
                  <a:srgbClr val="FFFF00"/>
                </a:highlight>
              </a:rPr>
              <a:t>duty of utmost good faith during the contract period</a:t>
            </a:r>
            <a:r>
              <a:rPr lang="en-US" dirty="0"/>
              <a:t>:</a:t>
            </a:r>
          </a:p>
          <a:p>
            <a:r>
              <a:rPr lang="en-US" dirty="0"/>
              <a:t>No need to continuously update the reinsurer about the items that had been disclosed at the pre-contractual stage (debatable)</a:t>
            </a:r>
          </a:p>
          <a:p>
            <a:pPr lvl="1"/>
            <a:r>
              <a:rPr lang="en-US" dirty="0"/>
              <a:t>No breach of the duty of utmost good faith if the ceiling provided for «non-economic damages» or «pain and suffering» had been increased from US$ 250.000 to US$ 1.000.000 and this was not disclosed to the reinsurers (PRICL, Illustration no.15)</a:t>
            </a:r>
          </a:p>
          <a:p>
            <a:pPr lvl="1"/>
            <a:r>
              <a:rPr lang="en-US" dirty="0"/>
              <a:t>Same for overruling of the supreme court decision according to which the reckless driver should not be compelled to pay punitive damages (PRICL, Illustration no.16)</a:t>
            </a:r>
          </a:p>
          <a:p>
            <a:r>
              <a:rPr lang="en-US" dirty="0"/>
              <a:t>But when the reinsurance is to be renewed, the situation changes. </a:t>
            </a:r>
          </a:p>
        </p:txBody>
      </p:sp>
    </p:spTree>
    <p:extLst>
      <p:ext uri="{BB962C8B-B14F-4D97-AF65-F5344CB8AC3E}">
        <p14:creationId xmlns:p14="http://schemas.microsoft.com/office/powerpoint/2010/main" val="7194002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57CCC-08A4-4FF9-BAC6-735F56F28C1C}"/>
              </a:ext>
            </a:extLst>
          </p:cNvPr>
          <p:cNvSpPr>
            <a:spLocks noGrp="1"/>
          </p:cNvSpPr>
          <p:nvPr>
            <p:ph type="title"/>
          </p:nvPr>
        </p:nvSpPr>
        <p:spPr/>
        <p:txBody>
          <a:bodyPr/>
          <a:lstStyle/>
          <a:p>
            <a:r>
              <a:rPr lang="en-US" dirty="0"/>
              <a:t>PRICL (Principles of reinsurance contract law)</a:t>
            </a:r>
          </a:p>
        </p:txBody>
      </p:sp>
      <p:sp>
        <p:nvSpPr>
          <p:cNvPr id="3" name="Content Placeholder 2">
            <a:extLst>
              <a:ext uri="{FF2B5EF4-FFF2-40B4-BE49-F238E27FC236}">
                <a16:creationId xmlns:a16="http://schemas.microsoft.com/office/drawing/2014/main" id="{71477028-6C16-467E-8C99-527FCFF67751}"/>
              </a:ext>
            </a:extLst>
          </p:cNvPr>
          <p:cNvSpPr>
            <a:spLocks noGrp="1"/>
          </p:cNvSpPr>
          <p:nvPr>
            <p:ph idx="1"/>
          </p:nvPr>
        </p:nvSpPr>
        <p:spPr/>
        <p:txBody>
          <a:bodyPr/>
          <a:lstStyle/>
          <a:p>
            <a:r>
              <a:rPr lang="en-US" dirty="0">
                <a:highlight>
                  <a:srgbClr val="FFFF00"/>
                </a:highlight>
              </a:rPr>
              <a:t>Consent provisions: </a:t>
            </a:r>
          </a:p>
          <a:p>
            <a:r>
              <a:rPr lang="en-US" dirty="0"/>
              <a:t>Good faith would require that the ceding company abides by provisions stating that cedent companies’ settlements are allowed only if the reinsurer gives its (prior) consent. </a:t>
            </a:r>
          </a:p>
          <a:p>
            <a:r>
              <a:rPr lang="en-US" dirty="0"/>
              <a:t>If the reinsurer unreasonably withhold</a:t>
            </a:r>
            <a:r>
              <a:rPr lang="tr-TR" dirty="0"/>
              <a:t>s</a:t>
            </a:r>
            <a:r>
              <a:rPr lang="en-US" dirty="0"/>
              <a:t> its consent, this would constitute also a violation of the (utmost) good faith duty. </a:t>
            </a:r>
          </a:p>
          <a:p>
            <a:r>
              <a:rPr lang="en-US" dirty="0"/>
              <a:t>The burden of proof is on the party that alleges the breach of the utmost good faith duty. </a:t>
            </a:r>
          </a:p>
        </p:txBody>
      </p:sp>
    </p:spTree>
    <p:extLst>
      <p:ext uri="{BB962C8B-B14F-4D97-AF65-F5344CB8AC3E}">
        <p14:creationId xmlns:p14="http://schemas.microsoft.com/office/powerpoint/2010/main" val="38746687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EF835-2971-4915-A811-8C58184C60E6}"/>
              </a:ext>
            </a:extLst>
          </p:cNvPr>
          <p:cNvSpPr>
            <a:spLocks noGrp="1"/>
          </p:cNvSpPr>
          <p:nvPr>
            <p:ph type="title"/>
          </p:nvPr>
        </p:nvSpPr>
        <p:spPr/>
        <p:txBody>
          <a:bodyPr/>
          <a:lstStyle/>
          <a:p>
            <a:r>
              <a:rPr lang="en-US" dirty="0"/>
              <a:t>PRICL (Principles of reinsurance contract law)</a:t>
            </a:r>
          </a:p>
        </p:txBody>
      </p:sp>
      <p:sp>
        <p:nvSpPr>
          <p:cNvPr id="3" name="Content Placeholder 2">
            <a:extLst>
              <a:ext uri="{FF2B5EF4-FFF2-40B4-BE49-F238E27FC236}">
                <a16:creationId xmlns:a16="http://schemas.microsoft.com/office/drawing/2014/main" id="{8E5D6D2E-C202-420D-8EF3-DE1DDD51F93E}"/>
              </a:ext>
            </a:extLst>
          </p:cNvPr>
          <p:cNvSpPr>
            <a:spLocks noGrp="1"/>
          </p:cNvSpPr>
          <p:nvPr>
            <p:ph idx="1"/>
          </p:nvPr>
        </p:nvSpPr>
        <p:spPr/>
        <p:txBody>
          <a:bodyPr>
            <a:normAutofit fontScale="92500"/>
          </a:bodyPr>
          <a:lstStyle/>
          <a:p>
            <a:r>
              <a:rPr lang="en-US" dirty="0"/>
              <a:t>Article 2.1.4 (</a:t>
            </a:r>
            <a:r>
              <a:rPr lang="en-US" dirty="0">
                <a:highlight>
                  <a:srgbClr val="FFFF00"/>
                </a:highlight>
              </a:rPr>
              <a:t>Confidentiality)</a:t>
            </a:r>
            <a:r>
              <a:rPr lang="en-US" dirty="0"/>
              <a:t>. A result of the good faith principle. Parties should take adequate care to avoid unauthorized disclosure of information to third parties. </a:t>
            </a:r>
          </a:p>
          <a:p>
            <a:endParaRPr lang="en-US" dirty="0"/>
          </a:p>
          <a:p>
            <a:r>
              <a:rPr lang="en-US" dirty="0"/>
              <a:t>Article 2.1.4 (</a:t>
            </a:r>
            <a:r>
              <a:rPr lang="en-US" dirty="0">
                <a:highlight>
                  <a:srgbClr val="FFFF00"/>
                </a:highlight>
              </a:rPr>
              <a:t>Dispute resolution</a:t>
            </a:r>
            <a:r>
              <a:rPr lang="en-US" dirty="0"/>
              <a:t>) </a:t>
            </a:r>
          </a:p>
          <a:p>
            <a:r>
              <a:rPr lang="en-US" dirty="0"/>
              <a:t>The parties shall make reasonable and diligent efforts to resolve disputes arising pursuant to the contract as expeditiously and efficiently as possible.</a:t>
            </a:r>
          </a:p>
          <a:p>
            <a:pPr lvl="1"/>
            <a:r>
              <a:rPr lang="en-US" dirty="0"/>
              <a:t>The duty of utmost good faith requires that disputing parties refrain from opportunistic behavior (conduct that deprives another party of the benefit of bargain by making it unduly difficult to resolve disputes quickly and cost effectively).</a:t>
            </a:r>
          </a:p>
          <a:p>
            <a:endParaRPr lang="en-US" dirty="0"/>
          </a:p>
        </p:txBody>
      </p:sp>
    </p:spTree>
    <p:extLst>
      <p:ext uri="{BB962C8B-B14F-4D97-AF65-F5344CB8AC3E}">
        <p14:creationId xmlns:p14="http://schemas.microsoft.com/office/powerpoint/2010/main" val="20312068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E53EB-370D-4D8F-8362-7DF2B6C7B184}"/>
              </a:ext>
            </a:extLst>
          </p:cNvPr>
          <p:cNvSpPr>
            <a:spLocks noGrp="1"/>
          </p:cNvSpPr>
          <p:nvPr>
            <p:ph type="title"/>
          </p:nvPr>
        </p:nvSpPr>
        <p:spPr/>
        <p:txBody>
          <a:bodyPr/>
          <a:lstStyle/>
          <a:p>
            <a:r>
              <a:rPr lang="tr-TR" dirty="0"/>
              <a:t>PRICL</a:t>
            </a:r>
            <a:r>
              <a:rPr lang="en-US" dirty="0"/>
              <a:t> (Principles of reinsurance contract law)</a:t>
            </a:r>
            <a:r>
              <a:rPr lang="tr-TR" dirty="0"/>
              <a:t> </a:t>
            </a:r>
            <a:endParaRPr lang="en-US" dirty="0"/>
          </a:p>
        </p:txBody>
      </p:sp>
      <p:sp>
        <p:nvSpPr>
          <p:cNvPr id="3" name="Content Placeholder 2">
            <a:extLst>
              <a:ext uri="{FF2B5EF4-FFF2-40B4-BE49-F238E27FC236}">
                <a16:creationId xmlns:a16="http://schemas.microsoft.com/office/drawing/2014/main" id="{0E88F8EC-ED39-4285-AD75-0506B8F242F1}"/>
              </a:ext>
            </a:extLst>
          </p:cNvPr>
          <p:cNvSpPr>
            <a:spLocks noGrp="1"/>
          </p:cNvSpPr>
          <p:nvPr>
            <p:ph idx="1"/>
          </p:nvPr>
        </p:nvSpPr>
        <p:spPr/>
        <p:txBody>
          <a:bodyPr>
            <a:normAutofit fontScale="92500" lnSpcReduction="20000"/>
          </a:bodyPr>
          <a:lstStyle/>
          <a:p>
            <a:pPr marL="0" indent="0">
              <a:buNone/>
            </a:pPr>
            <a:r>
              <a:rPr lang="en-GB" dirty="0"/>
              <a:t> </a:t>
            </a:r>
            <a:r>
              <a:rPr lang="en-US" dirty="0">
                <a:highlight>
                  <a:srgbClr val="FFFF00"/>
                </a:highlight>
              </a:rPr>
              <a:t>The duty of utmost good faith plays a role</a:t>
            </a:r>
            <a:r>
              <a:rPr lang="tr-TR" dirty="0">
                <a:highlight>
                  <a:srgbClr val="FFFF00"/>
                </a:highlight>
              </a:rPr>
              <a:t> (</a:t>
            </a:r>
            <a:r>
              <a:rPr lang="tr-TR" dirty="0" err="1">
                <a:highlight>
                  <a:srgbClr val="FFFF00"/>
                </a:highlight>
              </a:rPr>
              <a:t>also</a:t>
            </a:r>
            <a:r>
              <a:rPr lang="tr-TR" dirty="0">
                <a:highlight>
                  <a:srgbClr val="FFFF00"/>
                </a:highlight>
              </a:rPr>
              <a:t>)</a:t>
            </a:r>
            <a:r>
              <a:rPr lang="en-US" dirty="0">
                <a:highlight>
                  <a:srgbClr val="FFFF00"/>
                </a:highlight>
              </a:rPr>
              <a:t> in the application of the following provisions</a:t>
            </a:r>
          </a:p>
          <a:p>
            <a:r>
              <a:rPr lang="en-US" dirty="0"/>
              <a:t>Article 2.2.1 (Duty of disclosure) </a:t>
            </a:r>
          </a:p>
          <a:p>
            <a:r>
              <a:rPr lang="en-US" dirty="0"/>
              <a:t>Article 2.3.1 (Premium payment)</a:t>
            </a:r>
          </a:p>
          <a:p>
            <a:r>
              <a:rPr lang="en-US" dirty="0"/>
              <a:t>Article 2.3.2 (Contract documentation)</a:t>
            </a:r>
          </a:p>
          <a:p>
            <a:r>
              <a:rPr lang="en-US" dirty="0"/>
              <a:t>Article 2.3.3 (Reinsurer’s rights of inspection)</a:t>
            </a:r>
          </a:p>
          <a:p>
            <a:r>
              <a:rPr lang="en-US" dirty="0"/>
              <a:t>Article 2.4.1 (Notice of claims)</a:t>
            </a:r>
          </a:p>
          <a:p>
            <a:r>
              <a:rPr lang="en-US" dirty="0"/>
              <a:t>Article 2.4.2 (Claims handling by the reinsured)</a:t>
            </a:r>
          </a:p>
          <a:p>
            <a:r>
              <a:rPr lang="en-US" dirty="0"/>
              <a:t>Article 2.4.4 (Timely payment of reinsurance claims)</a:t>
            </a:r>
          </a:p>
          <a:p>
            <a:r>
              <a:rPr lang="en-US" dirty="0"/>
              <a:t>Article 3.1 (Remedies for breach of contract)</a:t>
            </a:r>
          </a:p>
          <a:p>
            <a:r>
              <a:rPr lang="en-US" dirty="0"/>
              <a:t>Article 3.2 (Remedies for breach of precontractual duty of disclosure)</a:t>
            </a:r>
          </a:p>
        </p:txBody>
      </p:sp>
    </p:spTree>
    <p:extLst>
      <p:ext uri="{BB962C8B-B14F-4D97-AF65-F5344CB8AC3E}">
        <p14:creationId xmlns:p14="http://schemas.microsoft.com/office/powerpoint/2010/main" val="13273415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137B2-2D8B-4DE1-BEBF-E050C1F35F26}"/>
              </a:ext>
            </a:extLst>
          </p:cNvPr>
          <p:cNvSpPr>
            <a:spLocks noGrp="1"/>
          </p:cNvSpPr>
          <p:nvPr>
            <p:ph type="title"/>
          </p:nvPr>
        </p:nvSpPr>
        <p:spPr/>
        <p:txBody>
          <a:bodyPr/>
          <a:lstStyle/>
          <a:p>
            <a:r>
              <a:rPr lang="en-US" dirty="0"/>
              <a:t>PRICL (Principles of reinsurance contract law)</a:t>
            </a:r>
          </a:p>
        </p:txBody>
      </p:sp>
      <p:sp>
        <p:nvSpPr>
          <p:cNvPr id="3" name="Content Placeholder 2">
            <a:extLst>
              <a:ext uri="{FF2B5EF4-FFF2-40B4-BE49-F238E27FC236}">
                <a16:creationId xmlns:a16="http://schemas.microsoft.com/office/drawing/2014/main" id="{7EC1A2E7-2B63-478F-B054-D58634F419DA}"/>
              </a:ext>
            </a:extLst>
          </p:cNvPr>
          <p:cNvSpPr>
            <a:spLocks noGrp="1"/>
          </p:cNvSpPr>
          <p:nvPr>
            <p:ph idx="1"/>
          </p:nvPr>
        </p:nvSpPr>
        <p:spPr/>
        <p:txBody>
          <a:bodyPr/>
          <a:lstStyle/>
          <a:p>
            <a:r>
              <a:rPr lang="en-US" dirty="0"/>
              <a:t>PRICL refers to the principle of «utmost good faith» quasi with regards of each and every issue. </a:t>
            </a:r>
          </a:p>
          <a:p>
            <a:r>
              <a:rPr lang="en-US" dirty="0"/>
              <a:t>In many instances, instead of stating particular rules (subsections) providing fact + legal consequence, PRICL have preferred a limited number of general rules.</a:t>
            </a:r>
          </a:p>
          <a:p>
            <a:r>
              <a:rPr lang="en-US" dirty="0"/>
              <a:t>The scope of application of those general rules would be shaped in accordance with the «paramount» principle of good faith.  </a:t>
            </a:r>
          </a:p>
        </p:txBody>
      </p:sp>
    </p:spTree>
    <p:extLst>
      <p:ext uri="{BB962C8B-B14F-4D97-AF65-F5344CB8AC3E}">
        <p14:creationId xmlns:p14="http://schemas.microsoft.com/office/powerpoint/2010/main" val="3677097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B7FAAE-A23D-4433-98EE-A3523EF678B8}"/>
              </a:ext>
            </a:extLst>
          </p:cNvPr>
          <p:cNvSpPr>
            <a:spLocks noGrp="1"/>
          </p:cNvSpPr>
          <p:nvPr>
            <p:ph type="title"/>
          </p:nvPr>
        </p:nvSpPr>
        <p:spPr/>
        <p:txBody>
          <a:bodyPr/>
          <a:lstStyle/>
          <a:p>
            <a:r>
              <a:rPr lang="en-US" dirty="0"/>
              <a:t>Good faith and fair dealing principle</a:t>
            </a:r>
            <a:br>
              <a:rPr lang="tr-TR" dirty="0"/>
            </a:br>
            <a:r>
              <a:rPr lang="en-US" dirty="0"/>
              <a:t>National level Switzerland</a:t>
            </a:r>
          </a:p>
        </p:txBody>
      </p:sp>
      <p:sp>
        <p:nvSpPr>
          <p:cNvPr id="3" name="İçerik Yer Tutucusu 2">
            <a:extLst>
              <a:ext uri="{FF2B5EF4-FFF2-40B4-BE49-F238E27FC236}">
                <a16:creationId xmlns:a16="http://schemas.microsoft.com/office/drawing/2014/main" id="{5917DEF3-F1B0-49BE-8855-28F59D28BCF6}"/>
              </a:ext>
            </a:extLst>
          </p:cNvPr>
          <p:cNvSpPr>
            <a:spLocks noGrp="1"/>
          </p:cNvSpPr>
          <p:nvPr>
            <p:ph idx="1"/>
          </p:nvPr>
        </p:nvSpPr>
        <p:spPr/>
        <p:txBody>
          <a:bodyPr>
            <a:noAutofit/>
          </a:bodyPr>
          <a:lstStyle/>
          <a:p>
            <a:r>
              <a:rPr lang="en-US" sz="2400" dirty="0"/>
              <a:t>Swiss Civil Code Art. 2 </a:t>
            </a:r>
          </a:p>
          <a:p>
            <a:pPr algn="l" fontAlgn="ctr"/>
            <a:endParaRPr lang="tr-TR" sz="2400" b="1" i="0" u="sng" dirty="0">
              <a:solidFill>
                <a:srgbClr val="0563C1"/>
              </a:solidFill>
              <a:effectLst/>
              <a:latin typeface="Frutiger Neue"/>
              <a:hlinkClick r:id="rId2">
                <a:extLst>
                  <a:ext uri="{A12FA001-AC4F-418D-AE19-62706E023703}">
                    <ahyp:hlinkClr xmlns:ahyp="http://schemas.microsoft.com/office/drawing/2018/hyperlinkcolor" val="tx"/>
                  </a:ext>
                </a:extLst>
              </a:hlinkClick>
            </a:endParaRPr>
          </a:p>
          <a:p>
            <a:pPr algn="l" fontAlgn="ctr"/>
            <a:r>
              <a:rPr lang="en-US" sz="2400" dirty="0">
                <a:solidFill>
                  <a:srgbClr val="005580"/>
                </a:solidFill>
                <a:hlinkClick r:id="rId2">
                  <a:extLst>
                    <a:ext uri="{A12FA001-AC4F-418D-AE19-62706E023703}">
                      <ahyp:hlinkClr xmlns:ahyp="http://schemas.microsoft.com/office/drawing/2018/hyperlinkcolor" val="tx"/>
                    </a:ext>
                  </a:extLst>
                </a:hlinkClick>
              </a:rPr>
              <a:t>B. Scope and limits of legal relationships</a:t>
            </a:r>
            <a:r>
              <a:rPr lang="tr-TR" sz="2400" dirty="0">
                <a:solidFill>
                  <a:srgbClr val="454545"/>
                </a:solidFill>
              </a:rPr>
              <a:t> </a:t>
            </a:r>
          </a:p>
          <a:p>
            <a:pPr marL="0" indent="0" algn="l" fontAlgn="ctr">
              <a:buNone/>
            </a:pPr>
            <a:r>
              <a:rPr lang="tr-TR" sz="2400" dirty="0">
                <a:solidFill>
                  <a:srgbClr val="454545"/>
                </a:solidFill>
              </a:rPr>
              <a:t>   </a:t>
            </a:r>
            <a:r>
              <a:rPr lang="en-US" sz="2400" strike="noStrike" dirty="0">
                <a:solidFill>
                  <a:srgbClr val="006699"/>
                </a:solidFill>
                <a:hlinkClick r:id="rId3">
                  <a:extLst>
                    <a:ext uri="{A12FA001-AC4F-418D-AE19-62706E023703}">
                      <ahyp:hlinkClr xmlns:ahyp="http://schemas.microsoft.com/office/drawing/2018/hyperlinkcolor" val="tx"/>
                    </a:ext>
                  </a:extLst>
                </a:hlinkClick>
              </a:rPr>
              <a:t>I. Acting in good faith</a:t>
            </a:r>
            <a:endParaRPr lang="en-US" sz="2400" dirty="0">
              <a:solidFill>
                <a:srgbClr val="454545"/>
              </a:solidFill>
            </a:endParaRPr>
          </a:p>
          <a:p>
            <a:pPr marL="0" indent="0" algn="l">
              <a:buNone/>
            </a:pPr>
            <a:r>
              <a:rPr lang="tr-TR" sz="2400" strike="noStrike" dirty="0">
                <a:solidFill>
                  <a:srgbClr val="006699"/>
                </a:solidFill>
                <a:hlinkClick r:id="rId4">
                  <a:extLst>
                    <a:ext uri="{A12FA001-AC4F-418D-AE19-62706E023703}">
                      <ahyp:hlinkClr xmlns:ahyp="http://schemas.microsoft.com/office/drawing/2018/hyperlinkcolor" val="tx"/>
                    </a:ext>
                  </a:extLst>
                </a:hlinkClick>
              </a:rPr>
              <a:t>  </a:t>
            </a:r>
            <a:r>
              <a:rPr lang="en-US" sz="2400" strike="noStrike" dirty="0">
                <a:solidFill>
                  <a:srgbClr val="0563C1"/>
                </a:solidFill>
                <a:hlinkClick r:id="rId4">
                  <a:extLst>
                    <a:ext uri="{A12FA001-AC4F-418D-AE19-62706E023703}">
                      <ahyp:hlinkClr xmlns:ahyp="http://schemas.microsoft.com/office/drawing/2018/hyperlinkcolor" val="tx"/>
                    </a:ext>
                  </a:extLst>
                </a:hlinkClick>
              </a:rPr>
              <a:t>Art. 2</a:t>
            </a:r>
            <a:endParaRPr lang="en-US" sz="2400" dirty="0">
              <a:solidFill>
                <a:srgbClr val="000000"/>
              </a:solidFill>
            </a:endParaRPr>
          </a:p>
          <a:p>
            <a:pPr marL="0" indent="0" algn="l">
              <a:buNone/>
            </a:pPr>
            <a:r>
              <a:rPr lang="tr-TR" sz="2400" b="0" i="0" baseline="30000" dirty="0">
                <a:solidFill>
                  <a:srgbClr val="454545"/>
                </a:solidFill>
                <a:effectLst/>
                <a:latin typeface="Frutiger Neue"/>
              </a:rPr>
              <a:t>  </a:t>
            </a:r>
            <a:r>
              <a:rPr lang="en-US" sz="2400" b="0" i="0" baseline="30000" dirty="0">
                <a:solidFill>
                  <a:srgbClr val="454545"/>
                </a:solidFill>
                <a:effectLst/>
                <a:latin typeface="Frutiger Neue"/>
              </a:rPr>
              <a:t>1</a:t>
            </a:r>
            <a:r>
              <a:rPr lang="en-US" sz="2400" b="0" i="0" dirty="0">
                <a:solidFill>
                  <a:srgbClr val="454545"/>
                </a:solidFill>
                <a:effectLst/>
                <a:latin typeface="Frutiger Neue"/>
              </a:rPr>
              <a:t> Every person must act in </a:t>
            </a:r>
            <a:r>
              <a:rPr lang="en-US" sz="2400" b="0" i="0" dirty="0">
                <a:solidFill>
                  <a:srgbClr val="454545"/>
                </a:solidFill>
                <a:effectLst/>
                <a:highlight>
                  <a:srgbClr val="FFFF00"/>
                </a:highlight>
                <a:latin typeface="Frutiger Neue"/>
              </a:rPr>
              <a:t>good faith </a:t>
            </a:r>
            <a:r>
              <a:rPr lang="en-US" sz="2400" b="0" i="0" dirty="0">
                <a:solidFill>
                  <a:srgbClr val="454545"/>
                </a:solidFill>
                <a:effectLst/>
                <a:latin typeface="Frutiger Neue"/>
              </a:rPr>
              <a:t>in the exercise of his or her rights and in the performance of his or her obligations.</a:t>
            </a:r>
          </a:p>
          <a:p>
            <a:pPr marL="0" indent="0" algn="l">
              <a:buNone/>
            </a:pPr>
            <a:r>
              <a:rPr lang="tr-TR" sz="2400" b="0" i="0" baseline="30000" dirty="0">
                <a:solidFill>
                  <a:srgbClr val="454545"/>
                </a:solidFill>
                <a:effectLst/>
                <a:latin typeface="Frutiger Neue"/>
              </a:rPr>
              <a:t> </a:t>
            </a:r>
            <a:r>
              <a:rPr lang="en-US" sz="2400" b="0" i="0" baseline="30000" dirty="0">
                <a:solidFill>
                  <a:srgbClr val="454545"/>
                </a:solidFill>
                <a:effectLst/>
                <a:latin typeface="Frutiger Neue"/>
              </a:rPr>
              <a:t>2</a:t>
            </a:r>
            <a:r>
              <a:rPr lang="en-US" sz="2400" b="0" i="0" dirty="0">
                <a:solidFill>
                  <a:srgbClr val="454545"/>
                </a:solidFill>
                <a:effectLst/>
                <a:latin typeface="Frutiger Neue"/>
              </a:rPr>
              <a:t> The </a:t>
            </a:r>
            <a:r>
              <a:rPr lang="en-US" sz="2400" b="0" i="0" dirty="0">
                <a:solidFill>
                  <a:srgbClr val="454545"/>
                </a:solidFill>
                <a:effectLst/>
                <a:highlight>
                  <a:srgbClr val="FFFF00"/>
                </a:highlight>
                <a:latin typeface="Frutiger Neue"/>
              </a:rPr>
              <a:t>manifest abuse </a:t>
            </a:r>
            <a:r>
              <a:rPr lang="en-US" sz="2400" b="0" i="0" dirty="0">
                <a:solidFill>
                  <a:srgbClr val="454545"/>
                </a:solidFill>
                <a:effectLst/>
                <a:latin typeface="Frutiger Neue"/>
              </a:rPr>
              <a:t>of a right is not protected by law.</a:t>
            </a:r>
          </a:p>
          <a:p>
            <a:pPr marL="0" indent="0">
              <a:buNone/>
            </a:pPr>
            <a:r>
              <a:rPr lang="en-US" sz="2400" dirty="0"/>
              <a:t> </a:t>
            </a:r>
          </a:p>
        </p:txBody>
      </p:sp>
    </p:spTree>
    <p:extLst>
      <p:ext uri="{BB962C8B-B14F-4D97-AF65-F5344CB8AC3E}">
        <p14:creationId xmlns:p14="http://schemas.microsoft.com/office/powerpoint/2010/main" val="589199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2C817B-0146-4950-A2A1-31BC3985B73C}"/>
              </a:ext>
            </a:extLst>
          </p:cNvPr>
          <p:cNvSpPr>
            <a:spLocks noGrp="1"/>
          </p:cNvSpPr>
          <p:nvPr>
            <p:ph type="title"/>
          </p:nvPr>
        </p:nvSpPr>
        <p:spPr/>
        <p:txBody>
          <a:bodyPr/>
          <a:lstStyle/>
          <a:p>
            <a:r>
              <a:rPr lang="en-US" dirty="0"/>
              <a:t>Good faith and fair dealing principle</a:t>
            </a:r>
            <a:br>
              <a:rPr lang="tr-TR" dirty="0"/>
            </a:br>
            <a:r>
              <a:rPr lang="en-US" dirty="0"/>
              <a:t>National level- Switzerland</a:t>
            </a:r>
          </a:p>
        </p:txBody>
      </p:sp>
      <p:sp>
        <p:nvSpPr>
          <p:cNvPr id="3" name="İçerik Yer Tutucusu 2">
            <a:extLst>
              <a:ext uri="{FF2B5EF4-FFF2-40B4-BE49-F238E27FC236}">
                <a16:creationId xmlns:a16="http://schemas.microsoft.com/office/drawing/2014/main" id="{0C1376DB-7265-475C-A08D-D75E8B368936}"/>
              </a:ext>
            </a:extLst>
          </p:cNvPr>
          <p:cNvSpPr>
            <a:spLocks noGrp="1"/>
          </p:cNvSpPr>
          <p:nvPr>
            <p:ph idx="1"/>
          </p:nvPr>
        </p:nvSpPr>
        <p:spPr/>
        <p:txBody>
          <a:bodyPr/>
          <a:lstStyle/>
          <a:p>
            <a:r>
              <a:rPr lang="en-US" sz="2800" dirty="0"/>
              <a:t>Swiss Civil Code Art. </a:t>
            </a:r>
            <a:r>
              <a:rPr lang="tr-TR" sz="2800" dirty="0"/>
              <a:t>3</a:t>
            </a:r>
            <a:endParaRPr lang="en-US" sz="2800" dirty="0"/>
          </a:p>
          <a:p>
            <a:pPr marL="0" indent="0" algn="l">
              <a:buNone/>
            </a:pPr>
            <a:endParaRPr lang="tr-TR" sz="2800" b="1" i="0" u="none" strike="noStrike" dirty="0">
              <a:solidFill>
                <a:srgbClr val="006699"/>
              </a:solidFill>
              <a:effectLst/>
              <a:latin typeface="Frutiger Neue"/>
              <a:hlinkClick r:id="rId2"/>
            </a:endParaRPr>
          </a:p>
          <a:p>
            <a:pPr algn="l"/>
            <a:r>
              <a:rPr lang="en-US" sz="2800" b="1" i="0" u="none" strike="noStrike" dirty="0">
                <a:solidFill>
                  <a:srgbClr val="006699"/>
                </a:solidFill>
                <a:effectLst/>
                <a:latin typeface="Frutiger Neue"/>
                <a:hlinkClick r:id="rId2"/>
              </a:rPr>
              <a:t>II. Good faith</a:t>
            </a:r>
            <a:endParaRPr lang="en-US" sz="2800" b="1" i="0" dirty="0">
              <a:solidFill>
                <a:srgbClr val="454545"/>
              </a:solidFill>
              <a:effectLst/>
              <a:latin typeface="Frutiger Neue"/>
            </a:endParaRPr>
          </a:p>
          <a:p>
            <a:pPr algn="l"/>
            <a:r>
              <a:rPr lang="en-US" sz="2800" b="1" i="0" u="none" strike="noStrike" dirty="0">
                <a:solidFill>
                  <a:srgbClr val="006699"/>
                </a:solidFill>
                <a:effectLst/>
                <a:latin typeface="Frutiger Neue"/>
                <a:hlinkClick r:id="rId3"/>
              </a:rPr>
              <a:t>Art. 3</a:t>
            </a:r>
            <a:endParaRPr lang="en-US" sz="2800" b="1" i="0" dirty="0">
              <a:solidFill>
                <a:srgbClr val="000000"/>
              </a:solidFill>
              <a:effectLst/>
              <a:latin typeface="Frutiger Neue"/>
            </a:endParaRPr>
          </a:p>
          <a:p>
            <a:pPr algn="l"/>
            <a:r>
              <a:rPr lang="en-US" sz="2800" b="0" i="0" baseline="30000" dirty="0">
                <a:solidFill>
                  <a:srgbClr val="454545"/>
                </a:solidFill>
                <a:effectLst/>
                <a:latin typeface="Frutiger Neue"/>
              </a:rPr>
              <a:t>1</a:t>
            </a:r>
            <a:r>
              <a:rPr lang="en-US" sz="2800" b="0" i="0" dirty="0">
                <a:solidFill>
                  <a:srgbClr val="454545"/>
                </a:solidFill>
                <a:effectLst/>
                <a:latin typeface="Frutiger Neue"/>
              </a:rPr>
              <a:t> Where the law makes a legal effect conditional on </a:t>
            </a:r>
            <a:r>
              <a:rPr lang="en-US" sz="2800" b="0" i="0" dirty="0">
                <a:solidFill>
                  <a:srgbClr val="454545"/>
                </a:solidFill>
                <a:effectLst/>
                <a:highlight>
                  <a:srgbClr val="FFFF00"/>
                </a:highlight>
                <a:latin typeface="Frutiger Neue"/>
              </a:rPr>
              <a:t>the good faith </a:t>
            </a:r>
            <a:r>
              <a:rPr lang="en-US" sz="2800" b="0" i="0" dirty="0">
                <a:solidFill>
                  <a:srgbClr val="454545"/>
                </a:solidFill>
                <a:effectLst/>
                <a:latin typeface="Frutiger Neue"/>
              </a:rPr>
              <a:t>of a person, there shall be a </a:t>
            </a:r>
            <a:r>
              <a:rPr lang="en-US" sz="2800" b="0" i="0" dirty="0">
                <a:solidFill>
                  <a:srgbClr val="454545"/>
                </a:solidFill>
                <a:effectLst/>
                <a:highlight>
                  <a:srgbClr val="FFFF00"/>
                </a:highlight>
                <a:latin typeface="Frutiger Neue"/>
              </a:rPr>
              <a:t>presumption of good faith</a:t>
            </a:r>
            <a:r>
              <a:rPr lang="en-US" sz="2800" b="0" i="0" dirty="0">
                <a:solidFill>
                  <a:srgbClr val="454545"/>
                </a:solidFill>
                <a:effectLst/>
                <a:latin typeface="Frutiger Neue"/>
              </a:rPr>
              <a:t>.</a:t>
            </a:r>
          </a:p>
          <a:p>
            <a:pPr algn="l"/>
            <a:r>
              <a:rPr lang="en-US" sz="2800" b="0" i="0" baseline="30000" dirty="0">
                <a:solidFill>
                  <a:srgbClr val="454545"/>
                </a:solidFill>
                <a:effectLst/>
                <a:latin typeface="Frutiger Neue"/>
              </a:rPr>
              <a:t>2</a:t>
            </a:r>
            <a:r>
              <a:rPr lang="en-US" sz="2800" b="0" i="0" dirty="0">
                <a:solidFill>
                  <a:srgbClr val="454545"/>
                </a:solidFill>
                <a:effectLst/>
                <a:latin typeface="Frutiger Neue"/>
              </a:rPr>
              <a:t> No person may invoke </a:t>
            </a:r>
            <a:r>
              <a:rPr lang="en-US" sz="2800" b="0" i="0" dirty="0">
                <a:solidFill>
                  <a:srgbClr val="454545"/>
                </a:solidFill>
                <a:effectLst/>
                <a:highlight>
                  <a:srgbClr val="FFFF00"/>
                </a:highlight>
                <a:latin typeface="Frutiger Neue"/>
              </a:rPr>
              <a:t>the presumption of good faith </a:t>
            </a:r>
            <a:r>
              <a:rPr lang="en-US" sz="2800" b="0" i="0" dirty="0">
                <a:solidFill>
                  <a:srgbClr val="454545"/>
                </a:solidFill>
                <a:effectLst/>
                <a:latin typeface="Frutiger Neue"/>
              </a:rPr>
              <a:t>if he or she has failed exercise the diligence required by the circumstances.</a:t>
            </a:r>
          </a:p>
          <a:p>
            <a:endParaRPr lang="en-US" dirty="0"/>
          </a:p>
        </p:txBody>
      </p:sp>
    </p:spTree>
    <p:extLst>
      <p:ext uri="{BB962C8B-B14F-4D97-AF65-F5344CB8AC3E}">
        <p14:creationId xmlns:p14="http://schemas.microsoft.com/office/powerpoint/2010/main" val="1059595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50AAE7-9CD2-47B6-BA68-992E73206FC4}"/>
              </a:ext>
            </a:extLst>
          </p:cNvPr>
          <p:cNvSpPr>
            <a:spLocks noGrp="1"/>
          </p:cNvSpPr>
          <p:nvPr>
            <p:ph type="title"/>
          </p:nvPr>
        </p:nvSpPr>
        <p:spPr/>
        <p:txBody>
          <a:bodyPr/>
          <a:lstStyle/>
          <a:p>
            <a:r>
              <a:rPr lang="en-US" dirty="0"/>
              <a:t>Good faith and fair dealing principle</a:t>
            </a:r>
            <a:br>
              <a:rPr lang="tr-TR" dirty="0"/>
            </a:br>
            <a:r>
              <a:rPr lang="en-US" dirty="0"/>
              <a:t>National level- Germany</a:t>
            </a:r>
          </a:p>
        </p:txBody>
      </p:sp>
      <p:sp>
        <p:nvSpPr>
          <p:cNvPr id="3" name="İçerik Yer Tutucusu 2">
            <a:extLst>
              <a:ext uri="{FF2B5EF4-FFF2-40B4-BE49-F238E27FC236}">
                <a16:creationId xmlns:a16="http://schemas.microsoft.com/office/drawing/2014/main" id="{C04826DD-819C-47D7-A25D-739E308FD2DF}"/>
              </a:ext>
            </a:extLst>
          </p:cNvPr>
          <p:cNvSpPr>
            <a:spLocks noGrp="1"/>
          </p:cNvSpPr>
          <p:nvPr>
            <p:ph idx="1"/>
          </p:nvPr>
        </p:nvSpPr>
        <p:spPr/>
        <p:txBody>
          <a:bodyPr/>
          <a:lstStyle/>
          <a:p>
            <a:endParaRPr lang="tr-TR" dirty="0"/>
          </a:p>
          <a:p>
            <a:r>
              <a:rPr lang="tr-TR" dirty="0"/>
              <a:t>BGB § 242 (</a:t>
            </a:r>
            <a:r>
              <a:rPr lang="en-GB" dirty="0"/>
              <a:t>Performance in good faith</a:t>
            </a:r>
            <a:r>
              <a:rPr lang="tr-TR" dirty="0"/>
              <a:t>)</a:t>
            </a:r>
            <a:r>
              <a:rPr lang="en-GB" dirty="0"/>
              <a:t> </a:t>
            </a:r>
            <a:endParaRPr lang="tr-TR" dirty="0"/>
          </a:p>
          <a:p>
            <a:r>
              <a:rPr lang="en-GB" dirty="0"/>
              <a:t>An obligor has a duty to perform according to the requirements of </a:t>
            </a:r>
            <a:r>
              <a:rPr lang="en-GB" dirty="0">
                <a:highlight>
                  <a:srgbClr val="FFFF00"/>
                </a:highlight>
              </a:rPr>
              <a:t>good faith</a:t>
            </a:r>
            <a:r>
              <a:rPr lang="en-GB" dirty="0"/>
              <a:t>, taking customary practice into consideration. </a:t>
            </a:r>
            <a:endParaRPr lang="en-US" dirty="0"/>
          </a:p>
        </p:txBody>
      </p:sp>
    </p:spTree>
    <p:extLst>
      <p:ext uri="{BB962C8B-B14F-4D97-AF65-F5344CB8AC3E}">
        <p14:creationId xmlns:p14="http://schemas.microsoft.com/office/powerpoint/2010/main" val="787734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3D6A0E-6B98-4DE6-8F27-5C2E43DEF2A2}"/>
              </a:ext>
            </a:extLst>
          </p:cNvPr>
          <p:cNvSpPr>
            <a:spLocks noGrp="1"/>
          </p:cNvSpPr>
          <p:nvPr>
            <p:ph type="title"/>
          </p:nvPr>
        </p:nvSpPr>
        <p:spPr/>
        <p:txBody>
          <a:bodyPr/>
          <a:lstStyle/>
          <a:p>
            <a:r>
              <a:rPr lang="en-US" dirty="0"/>
              <a:t>Good faith and fair dealing principle</a:t>
            </a:r>
            <a:br>
              <a:rPr lang="tr-TR" dirty="0"/>
            </a:br>
            <a:r>
              <a:rPr lang="en-US" dirty="0"/>
              <a:t>National level-France</a:t>
            </a:r>
          </a:p>
        </p:txBody>
      </p:sp>
      <p:sp>
        <p:nvSpPr>
          <p:cNvPr id="3" name="İçerik Yer Tutucusu 2">
            <a:extLst>
              <a:ext uri="{FF2B5EF4-FFF2-40B4-BE49-F238E27FC236}">
                <a16:creationId xmlns:a16="http://schemas.microsoft.com/office/drawing/2014/main" id="{1802B60C-522B-4ADC-A7F9-96501F6831AC}"/>
              </a:ext>
            </a:extLst>
          </p:cNvPr>
          <p:cNvSpPr>
            <a:spLocks noGrp="1"/>
          </p:cNvSpPr>
          <p:nvPr>
            <p:ph idx="1"/>
          </p:nvPr>
        </p:nvSpPr>
        <p:spPr/>
        <p:txBody>
          <a:bodyPr>
            <a:normAutofit fontScale="92500" lnSpcReduction="10000"/>
          </a:bodyPr>
          <a:lstStyle/>
          <a:p>
            <a:endParaRPr lang="tr-TR" sz="1800" dirty="0">
              <a:solidFill>
                <a:srgbClr val="202122"/>
              </a:solidFill>
              <a:effectLst/>
              <a:latin typeface="Arial" panose="020B0604020202020204" pitchFamily="34" charset="0"/>
              <a:ea typeface="Times New Roman" panose="02020603050405020304" pitchFamily="18" charset="0"/>
            </a:endParaRPr>
          </a:p>
          <a:p>
            <a:r>
              <a:rPr lang="tr-TR" dirty="0">
                <a:effectLst/>
                <a:ea typeface="Times New Roman" panose="02020603050405020304" pitchFamily="18" charset="0"/>
              </a:rPr>
              <a:t>France:</a:t>
            </a:r>
          </a:p>
          <a:p>
            <a:r>
              <a:rPr lang="fr-FR" dirty="0">
                <a:effectLst/>
                <a:ea typeface="Times New Roman" panose="02020603050405020304" pitchFamily="18" charset="0"/>
              </a:rPr>
              <a:t>Ordonnance no 2016-131 du 10 février 2016 portant réforme du droit des contrats, du régime général et de la preuve des obligations.</a:t>
            </a:r>
            <a:endParaRPr lang="tr-TR" dirty="0">
              <a:solidFill>
                <a:srgbClr val="202122"/>
              </a:solidFill>
              <a:ea typeface="Times New Roman" panose="02020603050405020304" pitchFamily="18" charset="0"/>
            </a:endParaRPr>
          </a:p>
          <a:p>
            <a:r>
              <a:rPr lang="fr-FR" dirty="0">
                <a:solidFill>
                  <a:srgbClr val="202122"/>
                </a:solidFill>
                <a:effectLst/>
                <a:ea typeface="Times New Roman" panose="02020603050405020304" pitchFamily="18" charset="0"/>
              </a:rPr>
              <a:t>« Les contrats doivent être négociés, formés et exécutés </a:t>
            </a:r>
            <a:r>
              <a:rPr lang="fr-FR" dirty="0">
                <a:solidFill>
                  <a:srgbClr val="202122"/>
                </a:solidFill>
                <a:effectLst/>
                <a:highlight>
                  <a:srgbClr val="FFFF00"/>
                </a:highlight>
                <a:ea typeface="Times New Roman" panose="02020603050405020304" pitchFamily="18" charset="0"/>
              </a:rPr>
              <a:t>de bonne foi</a:t>
            </a:r>
            <a:r>
              <a:rPr lang="fr-FR" dirty="0">
                <a:solidFill>
                  <a:srgbClr val="202122"/>
                </a:solidFill>
                <a:effectLst/>
                <a:ea typeface="Times New Roman" panose="02020603050405020304" pitchFamily="18" charset="0"/>
              </a:rPr>
              <a:t>. Cette disposition est </a:t>
            </a:r>
            <a:r>
              <a:rPr lang="fr-FR" dirty="0">
                <a:solidFill>
                  <a:srgbClr val="202122"/>
                </a:solidFill>
                <a:effectLst/>
                <a:highlight>
                  <a:srgbClr val="FFFF00"/>
                </a:highlight>
                <a:ea typeface="Times New Roman" panose="02020603050405020304" pitchFamily="18" charset="0"/>
              </a:rPr>
              <a:t>d'ordre public</a:t>
            </a:r>
            <a:r>
              <a:rPr lang="fr-FR" dirty="0">
                <a:solidFill>
                  <a:srgbClr val="202122"/>
                </a:solidFill>
                <a:effectLst/>
                <a:ea typeface="Times New Roman" panose="02020603050405020304" pitchFamily="18" charset="0"/>
              </a:rPr>
              <a:t>. ».</a:t>
            </a:r>
            <a:r>
              <a:rPr lang="tr-TR" dirty="0">
                <a:solidFill>
                  <a:srgbClr val="202122"/>
                </a:solidFill>
                <a:effectLst/>
                <a:ea typeface="Times New Roman" panose="02020603050405020304" pitchFamily="18" charset="0"/>
              </a:rPr>
              <a:t> </a:t>
            </a:r>
            <a:r>
              <a:rPr lang="en-US" dirty="0">
                <a:solidFill>
                  <a:srgbClr val="202122"/>
                </a:solidFill>
                <a:effectLst/>
                <a:ea typeface="Times New Roman" panose="02020603050405020304" pitchFamily="18" charset="0"/>
              </a:rPr>
              <a:t>(</a:t>
            </a:r>
            <a:r>
              <a:rPr lang="en-US" dirty="0">
                <a:solidFill>
                  <a:srgbClr val="202122"/>
                </a:solidFill>
                <a:effectLst/>
                <a:highlight>
                  <a:srgbClr val="00FFFF"/>
                </a:highlight>
                <a:ea typeface="Times New Roman" panose="02020603050405020304" pitchFamily="18" charset="0"/>
              </a:rPr>
              <a:t>Contracts must be negotiated, concluded and performed in good faith. This is «public order» provision</a:t>
            </a:r>
            <a:r>
              <a:rPr lang="en-US" dirty="0">
                <a:solidFill>
                  <a:srgbClr val="202122"/>
                </a:solidFill>
                <a:effectLst/>
                <a:ea typeface="Times New Roman" panose="02020603050405020304" pitchFamily="18" charset="0"/>
              </a:rPr>
              <a:t>) </a:t>
            </a:r>
            <a:endParaRPr lang="en-US" dirty="0">
              <a:effectLst/>
              <a:ea typeface="Times New Roman" panose="02020603050405020304" pitchFamily="18" charset="0"/>
            </a:endParaRPr>
          </a:p>
          <a:p>
            <a:pPr>
              <a:spcBef>
                <a:spcPts val="600"/>
              </a:spcBef>
              <a:spcAft>
                <a:spcPts val="600"/>
              </a:spcAft>
            </a:pPr>
            <a:endParaRPr lang="tr-TR" dirty="0">
              <a:solidFill>
                <a:srgbClr val="202122"/>
              </a:solidFill>
              <a:ea typeface="Times New Roman" panose="02020603050405020304" pitchFamily="18" charset="0"/>
            </a:endParaRPr>
          </a:p>
          <a:p>
            <a:pPr>
              <a:spcBef>
                <a:spcPts val="600"/>
              </a:spcBef>
              <a:spcAft>
                <a:spcPts val="600"/>
              </a:spcAft>
            </a:pPr>
            <a:r>
              <a:rPr lang="fr-FR" dirty="0">
                <a:solidFill>
                  <a:srgbClr val="202122"/>
                </a:solidFill>
                <a:ea typeface="Times New Roman" panose="02020603050405020304" pitchFamily="18" charset="0"/>
              </a:rPr>
              <a:t>L'article 2274 du </a:t>
            </a:r>
            <a:r>
              <a:rPr lang="fr-FR" u="sng" dirty="0">
                <a:solidFill>
                  <a:srgbClr val="0645AD"/>
                </a:solidFill>
                <a:ea typeface="Times New Roman" panose="02020603050405020304" pitchFamily="18" charset="0"/>
                <a:hlinkClick r:id="rId2" tooltip="Code civil (France)"/>
              </a:rPr>
              <a:t>Code civil</a:t>
            </a:r>
            <a:r>
              <a:rPr lang="tr-TR" u="sng" baseline="30000" dirty="0">
                <a:solidFill>
                  <a:srgbClr val="0645AD"/>
                </a:solidFill>
                <a:ea typeface="Times New Roman" panose="02020603050405020304" pitchFamily="18" charset="0"/>
              </a:rPr>
              <a:t> </a:t>
            </a:r>
            <a:endParaRPr lang="en-GB" dirty="0">
              <a:ea typeface="Times New Roman" panose="02020603050405020304" pitchFamily="18" charset="0"/>
            </a:endParaRPr>
          </a:p>
          <a:p>
            <a:pPr>
              <a:spcBef>
                <a:spcPts val="600"/>
              </a:spcBef>
              <a:spcAft>
                <a:spcPts val="600"/>
              </a:spcAft>
            </a:pPr>
            <a:r>
              <a:rPr lang="fr-FR" dirty="0">
                <a:solidFill>
                  <a:srgbClr val="202122"/>
                </a:solidFill>
                <a:ea typeface="Times New Roman" panose="02020603050405020304" pitchFamily="18" charset="0"/>
              </a:rPr>
              <a:t>« La bonne foi est toujours présumée, et c'est à celui qui allègue la mauvaise foi à la prouver. »</a:t>
            </a:r>
            <a:r>
              <a:rPr lang="tr-TR" dirty="0">
                <a:solidFill>
                  <a:srgbClr val="202122"/>
                </a:solidFill>
                <a:ea typeface="Times New Roman" panose="02020603050405020304" pitchFamily="18" charset="0"/>
              </a:rPr>
              <a:t> </a:t>
            </a:r>
            <a:r>
              <a:rPr lang="en-US" dirty="0">
                <a:solidFill>
                  <a:srgbClr val="202122"/>
                </a:solidFill>
                <a:highlight>
                  <a:srgbClr val="00FFFF"/>
                </a:highlight>
                <a:ea typeface="Times New Roman" panose="02020603050405020304" pitchFamily="18" charset="0"/>
              </a:rPr>
              <a:t>(presumption of good faith).  </a:t>
            </a:r>
            <a:endParaRPr lang="en-US" dirty="0">
              <a:highlight>
                <a:srgbClr val="00FFFF"/>
              </a:highlight>
              <a:ea typeface="Times New Roman" panose="02020603050405020304" pitchFamily="18" charset="0"/>
            </a:endParaRPr>
          </a:p>
          <a:p>
            <a:endParaRPr lang="en-US" dirty="0"/>
          </a:p>
        </p:txBody>
      </p:sp>
    </p:spTree>
    <p:extLst>
      <p:ext uri="{BB962C8B-B14F-4D97-AF65-F5344CB8AC3E}">
        <p14:creationId xmlns:p14="http://schemas.microsoft.com/office/powerpoint/2010/main" val="2236320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8DEA4-D5AD-4CEE-84CA-7FCA33D2F88E}"/>
              </a:ext>
            </a:extLst>
          </p:cNvPr>
          <p:cNvSpPr>
            <a:spLocks noGrp="1"/>
          </p:cNvSpPr>
          <p:nvPr>
            <p:ph type="title"/>
          </p:nvPr>
        </p:nvSpPr>
        <p:spPr/>
        <p:txBody>
          <a:bodyPr/>
          <a:lstStyle/>
          <a:p>
            <a:r>
              <a:rPr lang="en-US" dirty="0"/>
              <a:t>Good faith and fair dealing principle</a:t>
            </a:r>
            <a:r>
              <a:rPr lang="tr-TR" dirty="0"/>
              <a:t>- </a:t>
            </a:r>
            <a:br>
              <a:rPr lang="tr-TR" dirty="0"/>
            </a:br>
            <a:r>
              <a:rPr lang="en-US" dirty="0"/>
              <a:t>National level-France</a:t>
            </a:r>
          </a:p>
        </p:txBody>
      </p:sp>
      <p:sp>
        <p:nvSpPr>
          <p:cNvPr id="3" name="Content Placeholder 2">
            <a:extLst>
              <a:ext uri="{FF2B5EF4-FFF2-40B4-BE49-F238E27FC236}">
                <a16:creationId xmlns:a16="http://schemas.microsoft.com/office/drawing/2014/main" id="{8ACAAD45-30CF-4822-AD13-ACEA5858B6F0}"/>
              </a:ext>
            </a:extLst>
          </p:cNvPr>
          <p:cNvSpPr>
            <a:spLocks noGrp="1"/>
          </p:cNvSpPr>
          <p:nvPr>
            <p:ph idx="1"/>
          </p:nvPr>
        </p:nvSpPr>
        <p:spPr/>
        <p:txBody>
          <a:bodyPr>
            <a:normAutofit/>
          </a:bodyPr>
          <a:lstStyle/>
          <a:p>
            <a:pPr algn="l"/>
            <a:r>
              <a:rPr lang="tr-TR" b="0" i="0" dirty="0">
                <a:solidFill>
                  <a:srgbClr val="3C3C3C"/>
                </a:solidFill>
                <a:effectLst/>
                <a:latin typeface="sourcesanspro"/>
              </a:rPr>
              <a:t>France</a:t>
            </a:r>
            <a:r>
              <a:rPr lang="fr-FR" b="0" i="0" dirty="0">
                <a:solidFill>
                  <a:srgbClr val="3C3C3C"/>
                </a:solidFill>
                <a:effectLst/>
                <a:latin typeface="sourcesanspro"/>
              </a:rPr>
              <a:t> </a:t>
            </a:r>
            <a:endParaRPr lang="tr-TR" b="0" i="0" dirty="0">
              <a:solidFill>
                <a:srgbClr val="3C3C3C"/>
              </a:solidFill>
              <a:effectLst/>
              <a:latin typeface="sourcesanspro"/>
            </a:endParaRPr>
          </a:p>
          <a:p>
            <a:pPr algn="l"/>
            <a:r>
              <a:rPr lang="en-US" dirty="0">
                <a:solidFill>
                  <a:srgbClr val="3C3C3C"/>
                </a:solidFill>
                <a:latin typeface="sourcesanspro"/>
              </a:rPr>
              <a:t>Ne</a:t>
            </a:r>
            <a:r>
              <a:rPr lang="en-US" b="0" i="0" dirty="0">
                <a:solidFill>
                  <a:srgbClr val="3C3C3C"/>
                </a:solidFill>
                <a:effectLst/>
                <a:latin typeface="sourcesanspro"/>
              </a:rPr>
              <a:t>gotiations (Art. 1112 French Civil Code): </a:t>
            </a:r>
            <a:r>
              <a:rPr lang="en-US" dirty="0">
                <a:solidFill>
                  <a:srgbClr val="3C3C3C"/>
                </a:solidFill>
                <a:latin typeface="sourcesanspro"/>
              </a:rPr>
              <a:t>Initiation, conduct and rupture of precontractual negotiations are free but they must mandatorily conform</a:t>
            </a:r>
            <a:r>
              <a:rPr lang="en-US" dirty="0">
                <a:solidFill>
                  <a:srgbClr val="3C3C3C"/>
                </a:solidFill>
                <a:highlight>
                  <a:srgbClr val="FFFF00"/>
                </a:highlight>
                <a:latin typeface="sourcesanspro"/>
              </a:rPr>
              <a:t> the requirements of good faith .</a:t>
            </a:r>
            <a:endParaRPr lang="tr-TR" dirty="0">
              <a:solidFill>
                <a:srgbClr val="3C3C3C"/>
              </a:solidFill>
              <a:highlight>
                <a:srgbClr val="FFFF00"/>
              </a:highlight>
              <a:latin typeface="sourcesanspro"/>
            </a:endParaRPr>
          </a:p>
          <a:p>
            <a:pPr marL="0" indent="0" algn="l">
              <a:buNone/>
            </a:pPr>
            <a:endParaRPr lang="en-US" dirty="0">
              <a:solidFill>
                <a:srgbClr val="3C3C3C"/>
              </a:solidFill>
              <a:highlight>
                <a:srgbClr val="FFFF00"/>
              </a:highlight>
              <a:latin typeface="sourcesanspro"/>
            </a:endParaRPr>
          </a:p>
          <a:p>
            <a:pPr lvl="1"/>
            <a:r>
              <a:rPr lang="en-US" b="0" i="0" dirty="0">
                <a:solidFill>
                  <a:srgbClr val="3C3C3C"/>
                </a:solidFill>
                <a:effectLst/>
                <a:latin typeface="sourcesanspro"/>
              </a:rPr>
              <a:t>Freedom to </a:t>
            </a:r>
            <a:r>
              <a:rPr lang="en-US" dirty="0">
                <a:solidFill>
                  <a:srgbClr val="3C3C3C"/>
                </a:solidFill>
                <a:latin typeface="sourcesanspro"/>
              </a:rPr>
              <a:t>negotiate and freedom to contract is the rule. </a:t>
            </a:r>
          </a:p>
          <a:p>
            <a:pPr lvl="1"/>
            <a:r>
              <a:rPr lang="en-US" dirty="0">
                <a:solidFill>
                  <a:srgbClr val="3C3C3C"/>
                </a:solidFill>
                <a:latin typeface="sourcesanspro"/>
              </a:rPr>
              <a:t>But there is a limit: good faith. </a:t>
            </a:r>
            <a:br>
              <a:rPr lang="en-US" b="0" i="0" dirty="0">
                <a:solidFill>
                  <a:srgbClr val="3C3C3C"/>
                </a:solidFill>
                <a:effectLst/>
                <a:highlight>
                  <a:srgbClr val="FFFF00"/>
                </a:highlight>
                <a:latin typeface="sourcesanspro"/>
              </a:rPr>
            </a:br>
            <a:endParaRPr lang="en-US" dirty="0">
              <a:solidFill>
                <a:srgbClr val="3C3C3C"/>
              </a:solidFill>
              <a:highlight>
                <a:srgbClr val="FFFF00"/>
              </a:highlight>
              <a:latin typeface="sourcesanspro"/>
            </a:endParaRPr>
          </a:p>
        </p:txBody>
      </p:sp>
    </p:spTree>
    <p:extLst>
      <p:ext uri="{BB962C8B-B14F-4D97-AF65-F5344CB8AC3E}">
        <p14:creationId xmlns:p14="http://schemas.microsoft.com/office/powerpoint/2010/main" val="1958781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15810B-7737-44B2-9B55-DFB6C3ED94D9}"/>
              </a:ext>
            </a:extLst>
          </p:cNvPr>
          <p:cNvSpPr>
            <a:spLocks noGrp="1"/>
          </p:cNvSpPr>
          <p:nvPr>
            <p:ph type="title"/>
          </p:nvPr>
        </p:nvSpPr>
        <p:spPr/>
        <p:txBody>
          <a:bodyPr/>
          <a:lstStyle/>
          <a:p>
            <a:r>
              <a:rPr lang="en-US" dirty="0"/>
              <a:t>Good faith and fair dealing principle</a:t>
            </a:r>
            <a:br>
              <a:rPr lang="tr-TR" dirty="0"/>
            </a:br>
            <a:r>
              <a:rPr lang="en-US" dirty="0"/>
              <a:t>National level-France</a:t>
            </a:r>
          </a:p>
        </p:txBody>
      </p:sp>
      <p:sp>
        <p:nvSpPr>
          <p:cNvPr id="3" name="İçerik Yer Tutucusu 2">
            <a:extLst>
              <a:ext uri="{FF2B5EF4-FFF2-40B4-BE49-F238E27FC236}">
                <a16:creationId xmlns:a16="http://schemas.microsoft.com/office/drawing/2014/main" id="{79668FB7-6000-4979-ADBB-484D25875095}"/>
              </a:ext>
            </a:extLst>
          </p:cNvPr>
          <p:cNvSpPr>
            <a:spLocks noGrp="1"/>
          </p:cNvSpPr>
          <p:nvPr>
            <p:ph idx="1"/>
          </p:nvPr>
        </p:nvSpPr>
        <p:spPr/>
        <p:txBody>
          <a:bodyPr>
            <a:normAutofit/>
          </a:bodyPr>
          <a:lstStyle/>
          <a:p>
            <a:r>
              <a:rPr lang="tr-TR" dirty="0"/>
              <a:t>Definition</a:t>
            </a:r>
          </a:p>
          <a:p>
            <a:r>
              <a:rPr lang="en-US" dirty="0"/>
              <a:t>«Good faith» </a:t>
            </a:r>
            <a:r>
              <a:rPr lang="tr-TR" dirty="0"/>
              <a:t>is</a:t>
            </a:r>
            <a:endParaRPr lang="en-US" dirty="0"/>
          </a:p>
          <a:p>
            <a:pPr lvl="1"/>
            <a:r>
              <a:rPr lang="en-US" dirty="0"/>
              <a:t>the belief to be conforming with rules, and </a:t>
            </a:r>
          </a:p>
          <a:p>
            <a:pPr lvl="1"/>
            <a:r>
              <a:rPr lang="en-US" dirty="0"/>
              <a:t>the conscience of acting without making harm to the rights </a:t>
            </a:r>
            <a:r>
              <a:rPr lang="tr-TR" dirty="0"/>
              <a:t>of </a:t>
            </a:r>
            <a:r>
              <a:rPr lang="en-US" dirty="0"/>
              <a:t>others.</a:t>
            </a:r>
            <a:endParaRPr lang="tr-TR" dirty="0"/>
          </a:p>
          <a:p>
            <a:pPr marL="457200" lvl="1" indent="0">
              <a:buNone/>
            </a:pPr>
            <a:r>
              <a:rPr lang="tr-TR" dirty="0"/>
              <a:t>(</a:t>
            </a:r>
            <a:r>
              <a:rPr lang="tr-TR" dirty="0">
                <a:hlinkClick r:id="rId2"/>
              </a:rPr>
              <a:t>https://www.dictionnaire-juridique.com/definition/bonne-foi.php</a:t>
            </a:r>
            <a:r>
              <a:rPr lang="tr-TR" dirty="0"/>
              <a:t> - </a:t>
            </a:r>
            <a:endParaRPr lang="en-US" dirty="0"/>
          </a:p>
          <a:p>
            <a:endParaRPr lang="en-US" dirty="0"/>
          </a:p>
        </p:txBody>
      </p:sp>
    </p:spTree>
    <p:extLst>
      <p:ext uri="{BB962C8B-B14F-4D97-AF65-F5344CB8AC3E}">
        <p14:creationId xmlns:p14="http://schemas.microsoft.com/office/powerpoint/2010/main" val="107331896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6080</TotalTime>
  <Words>3129</Words>
  <Application>Microsoft Office PowerPoint</Application>
  <PresentationFormat>Widescreen</PresentationFormat>
  <Paragraphs>216</Paragraphs>
  <Slides>36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Calibri Light</vt:lpstr>
      <vt:lpstr>Frutiger Neue</vt:lpstr>
      <vt:lpstr>sourcesanspro</vt:lpstr>
      <vt:lpstr>Times New Roman</vt:lpstr>
      <vt:lpstr>Office Teması</vt:lpstr>
      <vt:lpstr>Good Faith and Fair Dealing in Reinsurance</vt:lpstr>
      <vt:lpstr>Content of the presentation </vt:lpstr>
      <vt:lpstr>Good faith and fair dealing principle National level- Switzerland</vt:lpstr>
      <vt:lpstr>Good faith and fair dealing principle National level Switzerland</vt:lpstr>
      <vt:lpstr>Good faith and fair dealing principle National level- Switzerland</vt:lpstr>
      <vt:lpstr>Good faith and fair dealing principle National level- Germany</vt:lpstr>
      <vt:lpstr>Good faith and fair dealing principle National level-France</vt:lpstr>
      <vt:lpstr>Good faith and fair dealing principle-  National level-France</vt:lpstr>
      <vt:lpstr>Good faith and fair dealing principle National level-France</vt:lpstr>
      <vt:lpstr>Good faith and fair dealing principle National level-France</vt:lpstr>
      <vt:lpstr>Good faith and fair dealing principle National level-France</vt:lpstr>
      <vt:lpstr>Good faith and fair dealing principle National level-France</vt:lpstr>
      <vt:lpstr>Good faith and fair dealing principle National level-France</vt:lpstr>
      <vt:lpstr>Good faith and fair dealing principle National level-France</vt:lpstr>
      <vt:lpstr>Good faith and fair dealing principle National level-France</vt:lpstr>
      <vt:lpstr>Good faith and fair dealing principle National level-France</vt:lpstr>
      <vt:lpstr>Good faith and fair dealing principle National level-France</vt:lpstr>
      <vt:lpstr>Good faith and fair dealing National level- Summary</vt:lpstr>
      <vt:lpstr>Good faith and fair dealing principle International level –Translex Principles</vt:lpstr>
      <vt:lpstr>Good faith and fair dealing principle International level –Translex Principles</vt:lpstr>
      <vt:lpstr>Good faith and fair dealing principle International level UNIDROIT PICC</vt:lpstr>
      <vt:lpstr>Good faith and fair dealing principle International level- PECL</vt:lpstr>
      <vt:lpstr>Good faith and fair dealing principle International level- PEICL</vt:lpstr>
      <vt:lpstr>Good faith and fair dealing principle International level - PEICL</vt:lpstr>
      <vt:lpstr>PRICL (Principles of reinsurance contract law) </vt:lpstr>
      <vt:lpstr>PRICL (Principles of reinsurance contract law)</vt:lpstr>
      <vt:lpstr>PRICL (Principles of reinsurance contract law)</vt:lpstr>
      <vt:lpstr>PRICL (Principles of reinsurance contract law)</vt:lpstr>
      <vt:lpstr>PRICL (Principles of reinsurance contract law)</vt:lpstr>
      <vt:lpstr>PRICL (Principles of reinsurance contract law)</vt:lpstr>
      <vt:lpstr>PRICL (Principles of reinsurance contract law)</vt:lpstr>
      <vt:lpstr>PRICL (Principles of reinsurance contract law)</vt:lpstr>
      <vt:lpstr>PRICL (Principles of reinsurance contract law)</vt:lpstr>
      <vt:lpstr>PRICL (Principles of reinsurance contract law)</vt:lpstr>
      <vt:lpstr>PRICL (Principles of reinsurance contract law) </vt:lpstr>
      <vt:lpstr>PRICL (Principles of reinsurance contract law)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Faith and Fair Dealing</dc:title>
  <dc:creator>samim ünan</dc:creator>
  <cp:lastModifiedBy>samim ünan</cp:lastModifiedBy>
  <cp:revision>72</cp:revision>
  <dcterms:created xsi:type="dcterms:W3CDTF">2021-09-07T11:50:29Z</dcterms:created>
  <dcterms:modified xsi:type="dcterms:W3CDTF">2021-09-13T05:48:30Z</dcterms:modified>
</cp:coreProperties>
</file>