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notesMasterIdLst>
    <p:notesMasterId r:id="rId20"/>
  </p:notesMasterIdLst>
  <p:sldIdLst>
    <p:sldId id="489" r:id="rId2"/>
    <p:sldId id="490" r:id="rId3"/>
    <p:sldId id="354" r:id="rId4"/>
    <p:sldId id="355" r:id="rId5"/>
    <p:sldId id="478" r:id="rId6"/>
    <p:sldId id="498" r:id="rId7"/>
    <p:sldId id="491" r:id="rId8"/>
    <p:sldId id="480" r:id="rId9"/>
    <p:sldId id="484" r:id="rId10"/>
    <p:sldId id="486" r:id="rId11"/>
    <p:sldId id="488" r:id="rId12"/>
    <p:sldId id="487" r:id="rId13"/>
    <p:sldId id="492" r:id="rId14"/>
    <p:sldId id="493" r:id="rId15"/>
    <p:sldId id="485" r:id="rId16"/>
    <p:sldId id="494" r:id="rId17"/>
    <p:sldId id="496" r:id="rId18"/>
    <p:sldId id="497" r:id="rId19"/>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D" initials="MD" lastIdx="3" clrIdx="0">
    <p:extLst>
      <p:ext uri="{19B8F6BF-5375-455C-9EA6-DF929625EA0E}">
        <p15:presenceInfo xmlns:p15="http://schemas.microsoft.com/office/powerpoint/2012/main" userId="d430bfb701ee7f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44" autoAdjust="0"/>
    <p:restoredTop sz="91660" autoAdjust="0"/>
  </p:normalViewPr>
  <p:slideViewPr>
    <p:cSldViewPr snapToGrid="0">
      <p:cViewPr varScale="1">
        <p:scale>
          <a:sx n="149" d="100"/>
          <a:sy n="149" d="100"/>
        </p:scale>
        <p:origin x="12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F932A-DF84-4ACA-A483-8E889AA38AAA}" type="doc">
      <dgm:prSet loTypeId="urn:microsoft.com/office/officeart/2005/8/layout/process1" loCatId="process" qsTypeId="urn:microsoft.com/office/officeart/2005/8/quickstyle/simple1" qsCatId="simple" csTypeId="urn:microsoft.com/office/officeart/2005/8/colors/accent1_2" csCatId="accent1" phldr="1"/>
      <dgm:spPr/>
    </dgm:pt>
    <dgm:pt modelId="{8B429F13-AB31-49C3-95E7-7396522794CD}">
      <dgm:prSet phldrT="[Text]" custT="1"/>
      <dgm:spPr>
        <a:solidFill>
          <a:schemeClr val="accent1">
            <a:lumMod val="40000"/>
            <a:lumOff val="60000"/>
          </a:schemeClr>
        </a:solidFill>
      </dgm:spPr>
      <dgm:t>
        <a:bodyPr/>
        <a:lstStyle/>
        <a:p>
          <a:r>
            <a:rPr lang="en-GB" sz="1100" b="1" dirty="0">
              <a:solidFill>
                <a:schemeClr val="tx1"/>
              </a:solidFill>
            </a:rPr>
            <a:t>Pre-contractual good faith:</a:t>
          </a:r>
        </a:p>
        <a:p>
          <a:r>
            <a:rPr lang="en-GB" sz="1100" dirty="0">
              <a:solidFill>
                <a:schemeClr val="tx1"/>
              </a:solidFill>
            </a:rPr>
            <a:t>Duty to disclose material circumstances (old MIA 1906, s.18; now IA 2015, s.3(1))</a:t>
          </a:r>
        </a:p>
        <a:p>
          <a:pPr>
            <a:buFont typeface="Arial" panose="020B0604020202020204" pitchFamily="34" charset="0"/>
            <a:buChar char="•"/>
          </a:pPr>
          <a:r>
            <a:rPr lang="en-GB" sz="1100" dirty="0">
              <a:solidFill>
                <a:schemeClr val="tx1"/>
              </a:solidFill>
            </a:rPr>
            <a:t>Duty (to take reasonable care) not to make material misrepresentation (old MIA 1906; s.20</a:t>
          </a:r>
        </a:p>
        <a:p>
          <a:pPr>
            <a:buFont typeface="Arial" panose="020B0604020202020204" pitchFamily="34" charset="0"/>
            <a:buChar char="•"/>
          </a:pPr>
          <a:r>
            <a:rPr lang="en-GB" sz="1100" dirty="0">
              <a:solidFill>
                <a:schemeClr val="tx1"/>
              </a:solidFill>
            </a:rPr>
            <a:t>Consumer duty to take reasonable care not to make material misrepresentation (Consumer Insurance (Disclosure and Representations) Act 2012, s.2(2))</a:t>
          </a:r>
        </a:p>
        <a:p>
          <a:pPr>
            <a:buFont typeface="Arial" panose="020B0604020202020204" pitchFamily="34" charset="0"/>
            <a:buChar char="•"/>
          </a:pPr>
          <a:r>
            <a:rPr lang="en-GB" sz="1100" dirty="0">
              <a:solidFill>
                <a:schemeClr val="tx1"/>
              </a:solidFill>
            </a:rPr>
            <a:t>Business insured’s / </a:t>
          </a:r>
          <a:r>
            <a:rPr lang="en-GB" sz="1100" dirty="0" err="1">
              <a:solidFill>
                <a:schemeClr val="tx1"/>
              </a:solidFill>
            </a:rPr>
            <a:t>reinsured’s</a:t>
          </a:r>
          <a:r>
            <a:rPr lang="en-GB" sz="1100" dirty="0">
              <a:solidFill>
                <a:schemeClr val="tx1"/>
              </a:solidFill>
            </a:rPr>
            <a:t> duty to make a fair presentation of the risk (Insurance Act 2015, s.3(3)(c))</a:t>
          </a:r>
        </a:p>
      </dgm:t>
    </dgm:pt>
    <dgm:pt modelId="{ABC78B81-67A4-4790-BA91-1279AA56EDB3}" type="parTrans" cxnId="{8484969E-CEFE-416C-BC87-B701B0F67552}">
      <dgm:prSet/>
      <dgm:spPr/>
      <dgm:t>
        <a:bodyPr/>
        <a:lstStyle/>
        <a:p>
          <a:endParaRPr lang="en-GB"/>
        </a:p>
      </dgm:t>
    </dgm:pt>
    <dgm:pt modelId="{776662AA-F5A2-4FEC-A23D-A6A1E54AD468}" type="sibTrans" cxnId="{8484969E-CEFE-416C-BC87-B701B0F67552}">
      <dgm:prSet/>
      <dgm:spPr/>
      <dgm:t>
        <a:bodyPr/>
        <a:lstStyle/>
        <a:p>
          <a:endParaRPr lang="en-GB"/>
        </a:p>
      </dgm:t>
    </dgm:pt>
    <dgm:pt modelId="{0849C8F9-48A5-4E1C-8E4F-6209637B9C6B}">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t>Post-contractual adjustments</a:t>
          </a:r>
        </a:p>
        <a:p>
          <a:endParaRPr lang="en-GB" sz="2400" dirty="0"/>
        </a:p>
      </dgm:t>
    </dgm:pt>
    <dgm:pt modelId="{DDEBC8F4-7CB8-4128-9B09-1161899C707B}" type="parTrans" cxnId="{9ABCF8F4-C2C2-41F6-BDD7-5349496FBFCB}">
      <dgm:prSet/>
      <dgm:spPr/>
      <dgm:t>
        <a:bodyPr/>
        <a:lstStyle/>
        <a:p>
          <a:endParaRPr lang="en-GB"/>
        </a:p>
      </dgm:t>
    </dgm:pt>
    <dgm:pt modelId="{B1340720-02B1-4508-9997-C772E8726C60}" type="sibTrans" cxnId="{9ABCF8F4-C2C2-41F6-BDD7-5349496FBFCB}">
      <dgm:prSet/>
      <dgm:spPr/>
      <dgm:t>
        <a:bodyPr/>
        <a:lstStyle/>
        <a:p>
          <a:endParaRPr lang="en-GB"/>
        </a:p>
      </dgm:t>
    </dgm:pt>
    <dgm:pt modelId="{8B2DAD50-9CB6-493D-90BA-12969AEBF2EF}">
      <dgm:prSet phldrT="[Text]" custT="1"/>
      <dgm:spPr/>
      <dgm:t>
        <a:bodyPr/>
        <a:lstStyle/>
        <a:p>
          <a:r>
            <a:rPr lang="en-GB" sz="2400" dirty="0"/>
            <a:t>Good faith in relation to claims</a:t>
          </a:r>
        </a:p>
      </dgm:t>
    </dgm:pt>
    <dgm:pt modelId="{5A96AA8B-BCC3-4C49-91DE-B9F26C682CAD}" type="parTrans" cxnId="{D1F74473-7E10-4D5A-8685-ADBFD4B3AAE4}">
      <dgm:prSet/>
      <dgm:spPr/>
      <dgm:t>
        <a:bodyPr/>
        <a:lstStyle/>
        <a:p>
          <a:endParaRPr lang="en-GB"/>
        </a:p>
      </dgm:t>
    </dgm:pt>
    <dgm:pt modelId="{C3399F92-16F5-4648-9784-BE528A325B21}" type="sibTrans" cxnId="{D1F74473-7E10-4D5A-8685-ADBFD4B3AAE4}">
      <dgm:prSet/>
      <dgm:spPr/>
      <dgm:t>
        <a:bodyPr/>
        <a:lstStyle/>
        <a:p>
          <a:endParaRPr lang="en-GB"/>
        </a:p>
      </dgm:t>
    </dgm:pt>
    <dgm:pt modelId="{C41BE2E0-9F5E-44BF-8725-50C0C86FD893}">
      <dgm:prSet/>
      <dgm:spPr/>
      <dgm:t>
        <a:bodyPr/>
        <a:lstStyle/>
        <a:p>
          <a:pPr marL="0" lvl="0" defTabSz="2889250">
            <a:lnSpc>
              <a:spcPct val="90000"/>
            </a:lnSpc>
            <a:spcBef>
              <a:spcPct val="0"/>
            </a:spcBef>
            <a:spcAft>
              <a:spcPct val="35000"/>
            </a:spcAft>
            <a:buNone/>
          </a:pPr>
          <a:r>
            <a:rPr lang="en-GB"/>
            <a:t>Good faith during the performance of the contract</a:t>
          </a:r>
          <a:endParaRPr lang="en-GB" dirty="0"/>
        </a:p>
      </dgm:t>
    </dgm:pt>
    <dgm:pt modelId="{429D9DDD-1607-486C-9A16-6739C2FFD832}" type="parTrans" cxnId="{BDD2148E-1D6A-4A22-BEBC-BB72BBE507FC}">
      <dgm:prSet/>
      <dgm:spPr/>
      <dgm:t>
        <a:bodyPr/>
        <a:lstStyle/>
        <a:p>
          <a:endParaRPr lang="en-GB"/>
        </a:p>
      </dgm:t>
    </dgm:pt>
    <dgm:pt modelId="{D15FE19D-4448-4047-A8EC-B80B54C829E8}" type="sibTrans" cxnId="{BDD2148E-1D6A-4A22-BEBC-BB72BBE507FC}">
      <dgm:prSet/>
      <dgm:spPr/>
      <dgm:t>
        <a:bodyPr/>
        <a:lstStyle/>
        <a:p>
          <a:endParaRPr lang="en-GB"/>
        </a:p>
      </dgm:t>
    </dgm:pt>
    <dgm:pt modelId="{40AA5713-D340-4747-BA03-69C8E015E6DA}" type="pres">
      <dgm:prSet presAssocID="{920F932A-DF84-4ACA-A483-8E889AA38AAA}" presName="Name0" presStyleCnt="0">
        <dgm:presLayoutVars>
          <dgm:dir/>
          <dgm:resizeHandles val="exact"/>
        </dgm:presLayoutVars>
      </dgm:prSet>
      <dgm:spPr/>
    </dgm:pt>
    <dgm:pt modelId="{49211E37-20A2-4E50-B9A9-4816B6BE8DB6}" type="pres">
      <dgm:prSet presAssocID="{8B429F13-AB31-49C3-95E7-7396522794CD}" presName="node" presStyleLbl="node1" presStyleIdx="0" presStyleCnt="4">
        <dgm:presLayoutVars>
          <dgm:bulletEnabled val="1"/>
        </dgm:presLayoutVars>
      </dgm:prSet>
      <dgm:spPr/>
    </dgm:pt>
    <dgm:pt modelId="{53AAE9BF-5A9A-4C87-BE0B-0DF605B01B1F}" type="pres">
      <dgm:prSet presAssocID="{776662AA-F5A2-4FEC-A23D-A6A1E54AD468}" presName="sibTrans" presStyleLbl="sibTrans2D1" presStyleIdx="0" presStyleCnt="3"/>
      <dgm:spPr/>
    </dgm:pt>
    <dgm:pt modelId="{8E864FAD-329E-4AFA-8E5E-557004E6EB88}" type="pres">
      <dgm:prSet presAssocID="{776662AA-F5A2-4FEC-A23D-A6A1E54AD468}" presName="connectorText" presStyleLbl="sibTrans2D1" presStyleIdx="0" presStyleCnt="3"/>
      <dgm:spPr/>
    </dgm:pt>
    <dgm:pt modelId="{0A6164BD-54FA-4C6E-A0E7-E0FD55A9FFA3}" type="pres">
      <dgm:prSet presAssocID="{0849C8F9-48A5-4E1C-8E4F-6209637B9C6B}" presName="node" presStyleLbl="node1" presStyleIdx="1" presStyleCnt="4">
        <dgm:presLayoutVars>
          <dgm:bulletEnabled val="1"/>
        </dgm:presLayoutVars>
      </dgm:prSet>
      <dgm:spPr/>
    </dgm:pt>
    <dgm:pt modelId="{DD74D82A-8927-47E4-BDD7-530677F4F1F5}" type="pres">
      <dgm:prSet presAssocID="{B1340720-02B1-4508-9997-C772E8726C60}" presName="sibTrans" presStyleLbl="sibTrans2D1" presStyleIdx="1" presStyleCnt="3"/>
      <dgm:spPr/>
    </dgm:pt>
    <dgm:pt modelId="{B0F3EEAF-BE80-41CD-A30E-7AEA3BDC9673}" type="pres">
      <dgm:prSet presAssocID="{B1340720-02B1-4508-9997-C772E8726C60}" presName="connectorText" presStyleLbl="sibTrans2D1" presStyleIdx="1" presStyleCnt="3"/>
      <dgm:spPr/>
    </dgm:pt>
    <dgm:pt modelId="{66F7C9F4-04BC-430D-B004-7D62413B3350}" type="pres">
      <dgm:prSet presAssocID="{C41BE2E0-9F5E-44BF-8725-50C0C86FD893}" presName="node" presStyleLbl="node1" presStyleIdx="2" presStyleCnt="4">
        <dgm:presLayoutVars>
          <dgm:bulletEnabled val="1"/>
        </dgm:presLayoutVars>
      </dgm:prSet>
      <dgm:spPr/>
    </dgm:pt>
    <dgm:pt modelId="{60E7052C-F61E-4AB9-BD65-7FE3F5396CB9}" type="pres">
      <dgm:prSet presAssocID="{D15FE19D-4448-4047-A8EC-B80B54C829E8}" presName="sibTrans" presStyleLbl="sibTrans2D1" presStyleIdx="2" presStyleCnt="3"/>
      <dgm:spPr/>
    </dgm:pt>
    <dgm:pt modelId="{95EDC78F-8A6E-444A-BE93-25583733B9D5}" type="pres">
      <dgm:prSet presAssocID="{D15FE19D-4448-4047-A8EC-B80B54C829E8}" presName="connectorText" presStyleLbl="sibTrans2D1" presStyleIdx="2" presStyleCnt="3"/>
      <dgm:spPr/>
    </dgm:pt>
    <dgm:pt modelId="{77A76D20-0AD2-435D-8104-4C2D81C19F11}" type="pres">
      <dgm:prSet presAssocID="{8B2DAD50-9CB6-493D-90BA-12969AEBF2EF}" presName="node" presStyleLbl="node1" presStyleIdx="3" presStyleCnt="4">
        <dgm:presLayoutVars>
          <dgm:bulletEnabled val="1"/>
        </dgm:presLayoutVars>
      </dgm:prSet>
      <dgm:spPr/>
    </dgm:pt>
  </dgm:ptLst>
  <dgm:cxnLst>
    <dgm:cxn modelId="{52C78909-29A1-4331-8AAC-F09888A14E4C}" type="presOf" srcId="{8B429F13-AB31-49C3-95E7-7396522794CD}" destId="{49211E37-20A2-4E50-B9A9-4816B6BE8DB6}" srcOrd="0" destOrd="0" presId="urn:microsoft.com/office/officeart/2005/8/layout/process1"/>
    <dgm:cxn modelId="{1D943E61-1983-40F4-864A-B6B9FC2E44E1}" type="presOf" srcId="{C41BE2E0-9F5E-44BF-8725-50C0C86FD893}" destId="{66F7C9F4-04BC-430D-B004-7D62413B3350}" srcOrd="0" destOrd="0" presId="urn:microsoft.com/office/officeart/2005/8/layout/process1"/>
    <dgm:cxn modelId="{7B9F1B64-B8F6-4176-AAC7-7ADF37EE4456}" type="presOf" srcId="{D15FE19D-4448-4047-A8EC-B80B54C829E8}" destId="{60E7052C-F61E-4AB9-BD65-7FE3F5396CB9}" srcOrd="0" destOrd="0" presId="urn:microsoft.com/office/officeart/2005/8/layout/process1"/>
    <dgm:cxn modelId="{D3609444-3C33-46FF-B4C3-E891B020DDE6}" type="presOf" srcId="{8B2DAD50-9CB6-493D-90BA-12969AEBF2EF}" destId="{77A76D20-0AD2-435D-8104-4C2D81C19F11}" srcOrd="0" destOrd="0" presId="urn:microsoft.com/office/officeart/2005/8/layout/process1"/>
    <dgm:cxn modelId="{A4E01C4E-4B58-442E-BBE4-601314325765}" type="presOf" srcId="{B1340720-02B1-4508-9997-C772E8726C60}" destId="{DD74D82A-8927-47E4-BDD7-530677F4F1F5}" srcOrd="0" destOrd="0" presId="urn:microsoft.com/office/officeart/2005/8/layout/process1"/>
    <dgm:cxn modelId="{D1F74473-7E10-4D5A-8685-ADBFD4B3AAE4}" srcId="{920F932A-DF84-4ACA-A483-8E889AA38AAA}" destId="{8B2DAD50-9CB6-493D-90BA-12969AEBF2EF}" srcOrd="3" destOrd="0" parTransId="{5A96AA8B-BCC3-4C49-91DE-B9F26C682CAD}" sibTransId="{C3399F92-16F5-4648-9784-BE528A325B21}"/>
    <dgm:cxn modelId="{D54DE779-3600-49C0-948B-ABCF2076B0FA}" type="presOf" srcId="{0849C8F9-48A5-4E1C-8E4F-6209637B9C6B}" destId="{0A6164BD-54FA-4C6E-A0E7-E0FD55A9FFA3}" srcOrd="0" destOrd="0" presId="urn:microsoft.com/office/officeart/2005/8/layout/process1"/>
    <dgm:cxn modelId="{BDD2148E-1D6A-4A22-BEBC-BB72BBE507FC}" srcId="{920F932A-DF84-4ACA-A483-8E889AA38AAA}" destId="{C41BE2E0-9F5E-44BF-8725-50C0C86FD893}" srcOrd="2" destOrd="0" parTransId="{429D9DDD-1607-486C-9A16-6739C2FFD832}" sibTransId="{D15FE19D-4448-4047-A8EC-B80B54C829E8}"/>
    <dgm:cxn modelId="{DB24F493-B0E5-4C5F-895A-28555E1F96B6}" type="presOf" srcId="{776662AA-F5A2-4FEC-A23D-A6A1E54AD468}" destId="{8E864FAD-329E-4AFA-8E5E-557004E6EB88}" srcOrd="1" destOrd="0" presId="urn:microsoft.com/office/officeart/2005/8/layout/process1"/>
    <dgm:cxn modelId="{55347A94-6345-4301-8DCE-19D460145522}" type="presOf" srcId="{920F932A-DF84-4ACA-A483-8E889AA38AAA}" destId="{40AA5713-D340-4747-BA03-69C8E015E6DA}" srcOrd="0" destOrd="0" presId="urn:microsoft.com/office/officeart/2005/8/layout/process1"/>
    <dgm:cxn modelId="{8484969E-CEFE-416C-BC87-B701B0F67552}" srcId="{920F932A-DF84-4ACA-A483-8E889AA38AAA}" destId="{8B429F13-AB31-49C3-95E7-7396522794CD}" srcOrd="0" destOrd="0" parTransId="{ABC78B81-67A4-4790-BA91-1279AA56EDB3}" sibTransId="{776662AA-F5A2-4FEC-A23D-A6A1E54AD468}"/>
    <dgm:cxn modelId="{6D68BFB0-DF8F-4B7B-A521-9AAC90D74F9E}" type="presOf" srcId="{776662AA-F5A2-4FEC-A23D-A6A1E54AD468}" destId="{53AAE9BF-5A9A-4C87-BE0B-0DF605B01B1F}" srcOrd="0" destOrd="0" presId="urn:microsoft.com/office/officeart/2005/8/layout/process1"/>
    <dgm:cxn modelId="{55F992DB-297A-4B4D-A880-BCE94A82FC28}" type="presOf" srcId="{D15FE19D-4448-4047-A8EC-B80B54C829E8}" destId="{95EDC78F-8A6E-444A-BE93-25583733B9D5}" srcOrd="1" destOrd="0" presId="urn:microsoft.com/office/officeart/2005/8/layout/process1"/>
    <dgm:cxn modelId="{50D08BDE-3400-49C3-92F2-85EBD8BC45B4}" type="presOf" srcId="{B1340720-02B1-4508-9997-C772E8726C60}" destId="{B0F3EEAF-BE80-41CD-A30E-7AEA3BDC9673}" srcOrd="1" destOrd="0" presId="urn:microsoft.com/office/officeart/2005/8/layout/process1"/>
    <dgm:cxn modelId="{9ABCF8F4-C2C2-41F6-BDD7-5349496FBFCB}" srcId="{920F932A-DF84-4ACA-A483-8E889AA38AAA}" destId="{0849C8F9-48A5-4E1C-8E4F-6209637B9C6B}" srcOrd="1" destOrd="0" parTransId="{DDEBC8F4-7CB8-4128-9B09-1161899C707B}" sibTransId="{B1340720-02B1-4508-9997-C772E8726C60}"/>
    <dgm:cxn modelId="{D7708215-5071-4193-A4E1-DB1B1336FBAA}" type="presParOf" srcId="{40AA5713-D340-4747-BA03-69C8E015E6DA}" destId="{49211E37-20A2-4E50-B9A9-4816B6BE8DB6}" srcOrd="0" destOrd="0" presId="urn:microsoft.com/office/officeart/2005/8/layout/process1"/>
    <dgm:cxn modelId="{3ACA5846-5082-47A2-88AF-F3E6669EB795}" type="presParOf" srcId="{40AA5713-D340-4747-BA03-69C8E015E6DA}" destId="{53AAE9BF-5A9A-4C87-BE0B-0DF605B01B1F}" srcOrd="1" destOrd="0" presId="urn:microsoft.com/office/officeart/2005/8/layout/process1"/>
    <dgm:cxn modelId="{4010EC46-B20B-40AA-B3F2-D691E71571D5}" type="presParOf" srcId="{53AAE9BF-5A9A-4C87-BE0B-0DF605B01B1F}" destId="{8E864FAD-329E-4AFA-8E5E-557004E6EB88}" srcOrd="0" destOrd="0" presId="urn:microsoft.com/office/officeart/2005/8/layout/process1"/>
    <dgm:cxn modelId="{7D5CAB5D-9877-4D55-B8CE-DDA138E4363C}" type="presParOf" srcId="{40AA5713-D340-4747-BA03-69C8E015E6DA}" destId="{0A6164BD-54FA-4C6E-A0E7-E0FD55A9FFA3}" srcOrd="2" destOrd="0" presId="urn:microsoft.com/office/officeart/2005/8/layout/process1"/>
    <dgm:cxn modelId="{4DC4F9B1-D32D-4EC9-B26C-F1D047195E59}" type="presParOf" srcId="{40AA5713-D340-4747-BA03-69C8E015E6DA}" destId="{DD74D82A-8927-47E4-BDD7-530677F4F1F5}" srcOrd="3" destOrd="0" presId="urn:microsoft.com/office/officeart/2005/8/layout/process1"/>
    <dgm:cxn modelId="{230A0F34-E3F7-4CB7-9DDD-C3D2F54FFB39}" type="presParOf" srcId="{DD74D82A-8927-47E4-BDD7-530677F4F1F5}" destId="{B0F3EEAF-BE80-41CD-A30E-7AEA3BDC9673}" srcOrd="0" destOrd="0" presId="urn:microsoft.com/office/officeart/2005/8/layout/process1"/>
    <dgm:cxn modelId="{F5C5F40C-6D10-402D-93F7-A1E9E0E67F94}" type="presParOf" srcId="{40AA5713-D340-4747-BA03-69C8E015E6DA}" destId="{66F7C9F4-04BC-430D-B004-7D62413B3350}" srcOrd="4" destOrd="0" presId="urn:microsoft.com/office/officeart/2005/8/layout/process1"/>
    <dgm:cxn modelId="{35C44C9D-2220-420A-BE86-A556A48DEC05}" type="presParOf" srcId="{40AA5713-D340-4747-BA03-69C8E015E6DA}" destId="{60E7052C-F61E-4AB9-BD65-7FE3F5396CB9}" srcOrd="5" destOrd="0" presId="urn:microsoft.com/office/officeart/2005/8/layout/process1"/>
    <dgm:cxn modelId="{8FDA2FB0-5D61-422E-8A89-4E3DF5E6B731}" type="presParOf" srcId="{60E7052C-F61E-4AB9-BD65-7FE3F5396CB9}" destId="{95EDC78F-8A6E-444A-BE93-25583733B9D5}" srcOrd="0" destOrd="0" presId="urn:microsoft.com/office/officeart/2005/8/layout/process1"/>
    <dgm:cxn modelId="{B30519DC-D281-4986-9965-4FEF80D8954F}" type="presParOf" srcId="{40AA5713-D340-4747-BA03-69C8E015E6DA}" destId="{77A76D20-0AD2-435D-8104-4C2D81C19F11}"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11E37-20A2-4E50-B9A9-4816B6BE8DB6}">
      <dsp:nvSpPr>
        <dsp:cNvPr id="0" name=""/>
        <dsp:cNvSpPr/>
      </dsp:nvSpPr>
      <dsp:spPr>
        <a:xfrm>
          <a:off x="4621" y="718371"/>
          <a:ext cx="2020453" cy="3362236"/>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solidFill>
                <a:schemeClr val="tx1"/>
              </a:solidFill>
            </a:rPr>
            <a:t>Pre-contractual good faith:</a:t>
          </a:r>
        </a:p>
        <a:p>
          <a:pPr marL="0" lvl="0" indent="0" algn="ctr" defTabSz="488950">
            <a:lnSpc>
              <a:spcPct val="90000"/>
            </a:lnSpc>
            <a:spcBef>
              <a:spcPct val="0"/>
            </a:spcBef>
            <a:spcAft>
              <a:spcPct val="35000"/>
            </a:spcAft>
            <a:buNone/>
          </a:pPr>
          <a:r>
            <a:rPr lang="en-GB" sz="1100" kern="1200" dirty="0">
              <a:solidFill>
                <a:schemeClr val="tx1"/>
              </a:solidFill>
            </a:rPr>
            <a:t>Duty to disclose material circumstances (old MIA 1906, s.18; now IA 2015, s.3(1))</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rPr>
            <a:t>Duty (to take reasonable care) not to make material misrepresentation (old MIA 1906; s.20</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rPr>
            <a:t>Consumer duty to take reasonable care not to make material misrepresentation (Consumer Insurance (Disclosure and Representations) Act 2012, s.2(2))</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rPr>
            <a:t>Business insured’s / </a:t>
          </a:r>
          <a:r>
            <a:rPr lang="en-GB" sz="1100" kern="1200" dirty="0" err="1">
              <a:solidFill>
                <a:schemeClr val="tx1"/>
              </a:solidFill>
            </a:rPr>
            <a:t>reinsured’s</a:t>
          </a:r>
          <a:r>
            <a:rPr lang="en-GB" sz="1100" kern="1200" dirty="0">
              <a:solidFill>
                <a:schemeClr val="tx1"/>
              </a:solidFill>
            </a:rPr>
            <a:t> duty to make a fair presentation of the risk (Insurance Act 2015, s.3(3)(c))</a:t>
          </a:r>
        </a:p>
      </dsp:txBody>
      <dsp:txXfrm>
        <a:off x="63798" y="777548"/>
        <a:ext cx="1902099" cy="3243882"/>
      </dsp:txXfrm>
    </dsp:sp>
    <dsp:sp modelId="{53AAE9BF-5A9A-4C87-BE0B-0DF605B01B1F}">
      <dsp:nvSpPr>
        <dsp:cNvPr id="0" name=""/>
        <dsp:cNvSpPr/>
      </dsp:nvSpPr>
      <dsp:spPr>
        <a:xfrm>
          <a:off x="2227119" y="214895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227119" y="2249167"/>
        <a:ext cx="299835" cy="300644"/>
      </dsp:txXfrm>
    </dsp:sp>
    <dsp:sp modelId="{0A6164BD-54FA-4C6E-A0E7-E0FD55A9FFA3}">
      <dsp:nvSpPr>
        <dsp:cNvPr id="0" name=""/>
        <dsp:cNvSpPr/>
      </dsp:nvSpPr>
      <dsp:spPr>
        <a:xfrm>
          <a:off x="2833255" y="718371"/>
          <a:ext cx="2020453" cy="33622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400" kern="1200" dirty="0"/>
            <a:t>Post-contractual adjustments</a:t>
          </a:r>
        </a:p>
        <a:p>
          <a:pPr algn="ctr">
            <a:spcBef>
              <a:spcPct val="0"/>
            </a:spcBef>
            <a:buNone/>
          </a:pPr>
          <a:endParaRPr lang="en-GB" sz="2400" kern="1200" dirty="0"/>
        </a:p>
      </dsp:txBody>
      <dsp:txXfrm>
        <a:off x="2892432" y="777548"/>
        <a:ext cx="1902099" cy="3243882"/>
      </dsp:txXfrm>
    </dsp:sp>
    <dsp:sp modelId="{DD74D82A-8927-47E4-BDD7-530677F4F1F5}">
      <dsp:nvSpPr>
        <dsp:cNvPr id="0" name=""/>
        <dsp:cNvSpPr/>
      </dsp:nvSpPr>
      <dsp:spPr>
        <a:xfrm>
          <a:off x="5055754" y="214895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055754" y="2249167"/>
        <a:ext cx="299835" cy="300644"/>
      </dsp:txXfrm>
    </dsp:sp>
    <dsp:sp modelId="{66F7C9F4-04BC-430D-B004-7D62413B3350}">
      <dsp:nvSpPr>
        <dsp:cNvPr id="0" name=""/>
        <dsp:cNvSpPr/>
      </dsp:nvSpPr>
      <dsp:spPr>
        <a:xfrm>
          <a:off x="5661890" y="718371"/>
          <a:ext cx="2020453" cy="33622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2889250">
            <a:lnSpc>
              <a:spcPct val="90000"/>
            </a:lnSpc>
            <a:spcBef>
              <a:spcPct val="0"/>
            </a:spcBef>
            <a:spcAft>
              <a:spcPct val="35000"/>
            </a:spcAft>
            <a:buNone/>
          </a:pPr>
          <a:r>
            <a:rPr lang="en-GB" sz="2500" kern="1200"/>
            <a:t>Good faith during the performance of the contract</a:t>
          </a:r>
          <a:endParaRPr lang="en-GB" sz="2500" kern="1200" dirty="0"/>
        </a:p>
      </dsp:txBody>
      <dsp:txXfrm>
        <a:off x="5721067" y="777548"/>
        <a:ext cx="1902099" cy="3243882"/>
      </dsp:txXfrm>
    </dsp:sp>
    <dsp:sp modelId="{60E7052C-F61E-4AB9-BD65-7FE3F5396CB9}">
      <dsp:nvSpPr>
        <dsp:cNvPr id="0" name=""/>
        <dsp:cNvSpPr/>
      </dsp:nvSpPr>
      <dsp:spPr>
        <a:xfrm>
          <a:off x="7884389" y="214895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7884389" y="2249167"/>
        <a:ext cx="299835" cy="300644"/>
      </dsp:txXfrm>
    </dsp:sp>
    <dsp:sp modelId="{77A76D20-0AD2-435D-8104-4C2D81C19F11}">
      <dsp:nvSpPr>
        <dsp:cNvPr id="0" name=""/>
        <dsp:cNvSpPr/>
      </dsp:nvSpPr>
      <dsp:spPr>
        <a:xfrm>
          <a:off x="8490525" y="718371"/>
          <a:ext cx="2020453" cy="33622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Good faith in relation to claims</a:t>
          </a:r>
        </a:p>
      </dsp:txBody>
      <dsp:txXfrm>
        <a:off x="8549702" y="777548"/>
        <a:ext cx="1902099" cy="32438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5558" cy="502835"/>
          </a:xfrm>
          <a:prstGeom prst="rect">
            <a:avLst/>
          </a:prstGeom>
        </p:spPr>
        <p:txBody>
          <a:bodyPr vert="horz" lIns="92446" tIns="46223" rIns="92446" bIns="46223" rtlCol="0"/>
          <a:lstStyle>
            <a:lvl1pPr algn="l">
              <a:defRPr sz="1200"/>
            </a:lvl1pPr>
          </a:lstStyle>
          <a:p>
            <a:endParaRPr lang="en-GB" dirty="0"/>
          </a:p>
        </p:txBody>
      </p:sp>
      <p:sp>
        <p:nvSpPr>
          <p:cNvPr id="3" name="Date Placeholder 2"/>
          <p:cNvSpPr>
            <a:spLocks noGrp="1"/>
          </p:cNvSpPr>
          <p:nvPr>
            <p:ph type="dt" idx="1"/>
          </p:nvPr>
        </p:nvSpPr>
        <p:spPr>
          <a:xfrm>
            <a:off x="3902598" y="1"/>
            <a:ext cx="2985558" cy="502835"/>
          </a:xfrm>
          <a:prstGeom prst="rect">
            <a:avLst/>
          </a:prstGeom>
        </p:spPr>
        <p:txBody>
          <a:bodyPr vert="horz" lIns="92446" tIns="46223" rIns="92446" bIns="46223" rtlCol="0"/>
          <a:lstStyle>
            <a:lvl1pPr algn="r">
              <a:defRPr sz="1200"/>
            </a:lvl1pPr>
          </a:lstStyle>
          <a:p>
            <a:fld id="{4CB1988E-F8E6-4098-92E1-1D1C8112C479}" type="datetimeFigureOut">
              <a:rPr lang="en-GB" smtClean="0"/>
              <a:t>13/09/2021</a:t>
            </a:fld>
            <a:endParaRPr lang="en-GB" dirty="0"/>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2446" tIns="46223" rIns="92446" bIns="46223" rtlCol="0" anchor="ctr"/>
          <a:lstStyle/>
          <a:p>
            <a:endParaRPr lang="en-GB" dirty="0"/>
          </a:p>
        </p:txBody>
      </p:sp>
      <p:sp>
        <p:nvSpPr>
          <p:cNvPr id="5" name="Notes Placeholder 4"/>
          <p:cNvSpPr>
            <a:spLocks noGrp="1"/>
          </p:cNvSpPr>
          <p:nvPr>
            <p:ph type="body" sz="quarter" idx="3"/>
          </p:nvPr>
        </p:nvSpPr>
        <p:spPr>
          <a:xfrm>
            <a:off x="688975" y="4823035"/>
            <a:ext cx="5511800" cy="394611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9055"/>
            <a:ext cx="2985558" cy="502834"/>
          </a:xfrm>
          <a:prstGeom prst="rect">
            <a:avLst/>
          </a:prstGeom>
        </p:spPr>
        <p:txBody>
          <a:bodyPr vert="horz" lIns="92446" tIns="46223" rIns="92446" bIns="4622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598" y="9519055"/>
            <a:ext cx="2985558" cy="502834"/>
          </a:xfrm>
          <a:prstGeom prst="rect">
            <a:avLst/>
          </a:prstGeom>
        </p:spPr>
        <p:txBody>
          <a:bodyPr vert="horz" lIns="92446" tIns="46223" rIns="92446" bIns="46223" rtlCol="0" anchor="b"/>
          <a:lstStyle>
            <a:lvl1pPr algn="r">
              <a:defRPr sz="1200"/>
            </a:lvl1pPr>
          </a:lstStyle>
          <a:p>
            <a:fld id="{D9C297D5-93B1-499E-A9D4-ACEFE225B4FD}" type="slidenum">
              <a:rPr lang="en-GB" smtClean="0"/>
              <a:t>‹#›</a:t>
            </a:fld>
            <a:endParaRPr lang="en-GB" dirty="0"/>
          </a:p>
        </p:txBody>
      </p:sp>
    </p:spTree>
    <p:extLst>
      <p:ext uri="{BB962C8B-B14F-4D97-AF65-F5344CB8AC3E}">
        <p14:creationId xmlns:p14="http://schemas.microsoft.com/office/powerpoint/2010/main" val="143034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and welcome from</a:t>
            </a:r>
          </a:p>
        </p:txBody>
      </p:sp>
    </p:spTree>
    <p:extLst>
      <p:ext uri="{BB962C8B-B14F-4D97-AF65-F5344CB8AC3E}">
        <p14:creationId xmlns:p14="http://schemas.microsoft.com/office/powerpoint/2010/main" val="1711255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and welcome from</a:t>
            </a:r>
          </a:p>
        </p:txBody>
      </p:sp>
    </p:spTree>
    <p:extLst>
      <p:ext uri="{BB962C8B-B14F-4D97-AF65-F5344CB8AC3E}">
        <p14:creationId xmlns:p14="http://schemas.microsoft.com/office/powerpoint/2010/main" val="48527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5</a:t>
            </a:fld>
            <a:endParaRPr lang="en-GB" dirty="0"/>
          </a:p>
        </p:txBody>
      </p:sp>
    </p:spTree>
    <p:extLst>
      <p:ext uri="{BB962C8B-B14F-4D97-AF65-F5344CB8AC3E}">
        <p14:creationId xmlns:p14="http://schemas.microsoft.com/office/powerpoint/2010/main" val="88251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9C297D5-93B1-499E-A9D4-ACEFE225B4FD}" type="slidenum">
              <a:rPr lang="en-GB" smtClean="0"/>
              <a:t>7</a:t>
            </a:fld>
            <a:endParaRPr lang="en-GB" dirty="0"/>
          </a:p>
        </p:txBody>
      </p:sp>
    </p:spTree>
    <p:extLst>
      <p:ext uri="{BB962C8B-B14F-4D97-AF65-F5344CB8AC3E}">
        <p14:creationId xmlns:p14="http://schemas.microsoft.com/office/powerpoint/2010/main" val="3435195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8</a:t>
            </a:fld>
            <a:endParaRPr lang="en-GB" dirty="0"/>
          </a:p>
        </p:txBody>
      </p:sp>
    </p:spTree>
    <p:extLst>
      <p:ext uri="{BB962C8B-B14F-4D97-AF65-F5344CB8AC3E}">
        <p14:creationId xmlns:p14="http://schemas.microsoft.com/office/powerpoint/2010/main" val="42563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9</a:t>
            </a:fld>
            <a:endParaRPr lang="en-GB" dirty="0"/>
          </a:p>
        </p:txBody>
      </p:sp>
    </p:spTree>
    <p:extLst>
      <p:ext uri="{BB962C8B-B14F-4D97-AF65-F5344CB8AC3E}">
        <p14:creationId xmlns:p14="http://schemas.microsoft.com/office/powerpoint/2010/main" val="403709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10</a:t>
            </a:fld>
            <a:endParaRPr lang="en-GB" dirty="0"/>
          </a:p>
        </p:txBody>
      </p:sp>
    </p:spTree>
    <p:extLst>
      <p:ext uri="{BB962C8B-B14F-4D97-AF65-F5344CB8AC3E}">
        <p14:creationId xmlns:p14="http://schemas.microsoft.com/office/powerpoint/2010/main" val="2080871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11</a:t>
            </a:fld>
            <a:endParaRPr lang="en-GB" dirty="0"/>
          </a:p>
        </p:txBody>
      </p:sp>
    </p:spTree>
    <p:extLst>
      <p:ext uri="{BB962C8B-B14F-4D97-AF65-F5344CB8AC3E}">
        <p14:creationId xmlns:p14="http://schemas.microsoft.com/office/powerpoint/2010/main" val="148535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12</a:t>
            </a:fld>
            <a:endParaRPr lang="en-GB" dirty="0"/>
          </a:p>
        </p:txBody>
      </p:sp>
    </p:spTree>
    <p:extLst>
      <p:ext uri="{BB962C8B-B14F-4D97-AF65-F5344CB8AC3E}">
        <p14:creationId xmlns:p14="http://schemas.microsoft.com/office/powerpoint/2010/main" val="1207624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C297D5-93B1-499E-A9D4-ACEFE225B4FD}" type="slidenum">
              <a:rPr lang="en-GB" smtClean="0"/>
              <a:t>15</a:t>
            </a:fld>
            <a:endParaRPr lang="en-GB" dirty="0"/>
          </a:p>
        </p:txBody>
      </p:sp>
    </p:spTree>
    <p:extLst>
      <p:ext uri="{BB962C8B-B14F-4D97-AF65-F5344CB8AC3E}">
        <p14:creationId xmlns:p14="http://schemas.microsoft.com/office/powerpoint/2010/main" val="18249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1C7F-8241-47E8-A9E8-B5B0AE353F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F59C7-E217-46E3-B6F3-3CD24B0FA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E533A6-EC5A-4DC2-8348-11B62D6AE05F}"/>
              </a:ext>
            </a:extLst>
          </p:cNvPr>
          <p:cNvSpPr>
            <a:spLocks noGrp="1"/>
          </p:cNvSpPr>
          <p:nvPr>
            <p:ph type="dt" sz="half" idx="10"/>
          </p:nvPr>
        </p:nvSpPr>
        <p:spPr/>
        <p:txBody>
          <a:bodyPr/>
          <a:lstStyle/>
          <a:p>
            <a:fld id="{63763833-39C5-4AEC-AEB8-9A813E27C01A}" type="datetime1">
              <a:rPr lang="en-US" smtClean="0"/>
              <a:t>9/13/2021</a:t>
            </a:fld>
            <a:endParaRPr lang="en-US" dirty="0"/>
          </a:p>
        </p:txBody>
      </p:sp>
      <p:sp>
        <p:nvSpPr>
          <p:cNvPr id="5" name="Footer Placeholder 4">
            <a:extLst>
              <a:ext uri="{FF2B5EF4-FFF2-40B4-BE49-F238E27FC236}">
                <a16:creationId xmlns:a16="http://schemas.microsoft.com/office/drawing/2014/main" id="{2E03E46F-1120-4C86-888C-4C6CA0C27D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2DA880-977C-434A-956E-DB492104BEA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376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07772-D258-4477-B7D8-3FD7362805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B5A291-4D6F-4BF2-8B4B-4DA129DF7D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F947AC-924B-4B42-9D55-7D931869879D}"/>
              </a:ext>
            </a:extLst>
          </p:cNvPr>
          <p:cNvSpPr>
            <a:spLocks noGrp="1"/>
          </p:cNvSpPr>
          <p:nvPr>
            <p:ph type="dt" sz="half" idx="10"/>
          </p:nvPr>
        </p:nvSpPr>
        <p:spPr/>
        <p:txBody>
          <a:bodyPr/>
          <a:lstStyle/>
          <a:p>
            <a:fld id="{BB34EA4E-3FAD-4BEE-8CB5-0DDC4387CB84}" type="datetime1">
              <a:rPr lang="en-US" smtClean="0"/>
              <a:t>9/13/2021</a:t>
            </a:fld>
            <a:endParaRPr lang="en-US" dirty="0"/>
          </a:p>
        </p:txBody>
      </p:sp>
      <p:sp>
        <p:nvSpPr>
          <p:cNvPr id="5" name="Footer Placeholder 4">
            <a:extLst>
              <a:ext uri="{FF2B5EF4-FFF2-40B4-BE49-F238E27FC236}">
                <a16:creationId xmlns:a16="http://schemas.microsoft.com/office/drawing/2014/main" id="{0E1A3A4D-799E-4E57-9391-946CD4EA25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BF8AEE-1928-414A-9657-417E1EE289B3}"/>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311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691960-B641-4F4E-8DDB-A609534BEB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7198C3-9BA8-4C0B-B7B7-1F2871C648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2AA17F-60E9-4D4A-B02C-33F6A898C04C}"/>
              </a:ext>
            </a:extLst>
          </p:cNvPr>
          <p:cNvSpPr>
            <a:spLocks noGrp="1"/>
          </p:cNvSpPr>
          <p:nvPr>
            <p:ph type="dt" sz="half" idx="10"/>
          </p:nvPr>
        </p:nvSpPr>
        <p:spPr/>
        <p:txBody>
          <a:bodyPr/>
          <a:lstStyle/>
          <a:p>
            <a:fld id="{5186F9C8-D403-403E-B93D-397290BAF4FC}" type="datetime1">
              <a:rPr lang="en-US" smtClean="0"/>
              <a:t>9/13/2021</a:t>
            </a:fld>
            <a:endParaRPr lang="en-US" dirty="0"/>
          </a:p>
        </p:txBody>
      </p:sp>
      <p:sp>
        <p:nvSpPr>
          <p:cNvPr id="5" name="Footer Placeholder 4">
            <a:extLst>
              <a:ext uri="{FF2B5EF4-FFF2-40B4-BE49-F238E27FC236}">
                <a16:creationId xmlns:a16="http://schemas.microsoft.com/office/drawing/2014/main" id="{CEDD0B1D-A615-4DC3-94BC-B44F1B5DAA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60D3A0-2F5D-44E1-97A9-D672182604E8}"/>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05521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05CD80-42B2-9749-81AD-5215A117E16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 name="Picture 2">
            <a:extLst>
              <a:ext uri="{FF2B5EF4-FFF2-40B4-BE49-F238E27FC236}">
                <a16:creationId xmlns:a16="http://schemas.microsoft.com/office/drawing/2014/main" id="{E0EB2E18-B4C1-C848-AB93-D83DFAFA3B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3299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ACC2-3EA9-4EE5-8375-8AE9EC4BF2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A0F83A-D623-4D8A-8D7D-4B3653958C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91E87B-F3B7-4359-B988-DB4E007A330D}"/>
              </a:ext>
            </a:extLst>
          </p:cNvPr>
          <p:cNvSpPr>
            <a:spLocks noGrp="1"/>
          </p:cNvSpPr>
          <p:nvPr>
            <p:ph type="dt" sz="half" idx="10"/>
          </p:nvPr>
        </p:nvSpPr>
        <p:spPr/>
        <p:txBody>
          <a:bodyPr/>
          <a:lstStyle/>
          <a:p>
            <a:fld id="{1DB96663-A268-4393-9825-2EB79ACB7F77}" type="datetime1">
              <a:rPr lang="en-US" smtClean="0"/>
              <a:t>9/13/2021</a:t>
            </a:fld>
            <a:endParaRPr lang="en-US" dirty="0"/>
          </a:p>
        </p:txBody>
      </p:sp>
      <p:sp>
        <p:nvSpPr>
          <p:cNvPr id="5" name="Footer Placeholder 4">
            <a:extLst>
              <a:ext uri="{FF2B5EF4-FFF2-40B4-BE49-F238E27FC236}">
                <a16:creationId xmlns:a16="http://schemas.microsoft.com/office/drawing/2014/main" id="{DCAAA600-2A25-452B-8AF0-6A80D114CA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FFF4BD-C3C8-4E85-94D9-C24441561D42}"/>
              </a:ext>
            </a:extLst>
          </p:cNvPr>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39589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C872B-8A88-432E-BD2F-17EA62DDF2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0B0023-D7E2-4133-B8E2-6C84B9B500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4BA981-9ED0-49B0-93C9-5A317F97D4B4}"/>
              </a:ext>
            </a:extLst>
          </p:cNvPr>
          <p:cNvSpPr>
            <a:spLocks noGrp="1"/>
          </p:cNvSpPr>
          <p:nvPr>
            <p:ph type="dt" sz="half" idx="10"/>
          </p:nvPr>
        </p:nvSpPr>
        <p:spPr/>
        <p:txBody>
          <a:bodyPr/>
          <a:lstStyle/>
          <a:p>
            <a:fld id="{E7E69F36-E2F8-47CC-8CB5-770C83F4BCCB}" type="datetime1">
              <a:rPr lang="en-US" smtClean="0"/>
              <a:t>9/13/2021</a:t>
            </a:fld>
            <a:endParaRPr lang="en-US" dirty="0"/>
          </a:p>
        </p:txBody>
      </p:sp>
      <p:sp>
        <p:nvSpPr>
          <p:cNvPr id="5" name="Footer Placeholder 4">
            <a:extLst>
              <a:ext uri="{FF2B5EF4-FFF2-40B4-BE49-F238E27FC236}">
                <a16:creationId xmlns:a16="http://schemas.microsoft.com/office/drawing/2014/main" id="{62E72DE6-5C10-430B-8A62-DE844D5DC6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324FFD-BCB6-4FA0-836F-FB17592328F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036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4D9C-1E29-4229-99DC-84E4C1859B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1B86D7-00FB-479A-99C2-93960435C2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F73C39-0908-4EF0-919B-40500A8DD0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A8273A-E202-466F-B272-06BF35C0C96D}"/>
              </a:ext>
            </a:extLst>
          </p:cNvPr>
          <p:cNvSpPr>
            <a:spLocks noGrp="1"/>
          </p:cNvSpPr>
          <p:nvPr>
            <p:ph type="dt" sz="half" idx="10"/>
          </p:nvPr>
        </p:nvSpPr>
        <p:spPr/>
        <p:txBody>
          <a:bodyPr/>
          <a:lstStyle/>
          <a:p>
            <a:fld id="{10479190-D99E-4C5C-A1AE-5136ED69FCB4}" type="datetime1">
              <a:rPr lang="en-US" smtClean="0"/>
              <a:t>9/13/2021</a:t>
            </a:fld>
            <a:endParaRPr lang="en-US" dirty="0"/>
          </a:p>
        </p:txBody>
      </p:sp>
      <p:sp>
        <p:nvSpPr>
          <p:cNvPr id="6" name="Footer Placeholder 5">
            <a:extLst>
              <a:ext uri="{FF2B5EF4-FFF2-40B4-BE49-F238E27FC236}">
                <a16:creationId xmlns:a16="http://schemas.microsoft.com/office/drawing/2014/main" id="{B8619F4F-4F40-4F97-A0B1-3A92A3D993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567436-2727-4AAD-AD66-458FDB3980B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999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5301E-3DC0-42DC-9FC5-4ACBB5A880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07440C-10DA-4F1D-BC83-1EE10A12F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FED2CC-1D7E-4AAA-BC23-657B1B754A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B436A5-A9FC-48C7-B19F-821F1EF432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3B72C0-5458-4F7F-A641-31D80F3705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98E540-30FA-48C3-B627-94E73A393CD2}"/>
              </a:ext>
            </a:extLst>
          </p:cNvPr>
          <p:cNvSpPr>
            <a:spLocks noGrp="1"/>
          </p:cNvSpPr>
          <p:nvPr>
            <p:ph type="dt" sz="half" idx="10"/>
          </p:nvPr>
        </p:nvSpPr>
        <p:spPr/>
        <p:txBody>
          <a:bodyPr/>
          <a:lstStyle/>
          <a:p>
            <a:fld id="{E1089D7D-8ADF-438C-9BB7-8D11CB0D831B}" type="datetime1">
              <a:rPr lang="en-US" smtClean="0"/>
              <a:t>9/13/2021</a:t>
            </a:fld>
            <a:endParaRPr lang="en-US" dirty="0"/>
          </a:p>
        </p:txBody>
      </p:sp>
      <p:sp>
        <p:nvSpPr>
          <p:cNvPr id="8" name="Footer Placeholder 7">
            <a:extLst>
              <a:ext uri="{FF2B5EF4-FFF2-40B4-BE49-F238E27FC236}">
                <a16:creationId xmlns:a16="http://schemas.microsoft.com/office/drawing/2014/main" id="{624BE986-9FFA-46FF-B645-1C54E2AAE6A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BC38792-6F5D-47A1-825B-1F398089571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504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FEDE-D14B-451C-8894-7F92F8E019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AB13CD-D969-4AEB-A134-270E250E2C27}"/>
              </a:ext>
            </a:extLst>
          </p:cNvPr>
          <p:cNvSpPr>
            <a:spLocks noGrp="1"/>
          </p:cNvSpPr>
          <p:nvPr>
            <p:ph type="dt" sz="half" idx="10"/>
          </p:nvPr>
        </p:nvSpPr>
        <p:spPr/>
        <p:txBody>
          <a:bodyPr/>
          <a:lstStyle/>
          <a:p>
            <a:fld id="{136CA978-9B0B-42C2-B9E6-F944DFC91F0E}" type="datetime1">
              <a:rPr lang="en-US" smtClean="0"/>
              <a:t>9/13/2021</a:t>
            </a:fld>
            <a:endParaRPr lang="en-US" dirty="0"/>
          </a:p>
        </p:txBody>
      </p:sp>
      <p:sp>
        <p:nvSpPr>
          <p:cNvPr id="4" name="Footer Placeholder 3">
            <a:extLst>
              <a:ext uri="{FF2B5EF4-FFF2-40B4-BE49-F238E27FC236}">
                <a16:creationId xmlns:a16="http://schemas.microsoft.com/office/drawing/2014/main" id="{DA9D1205-6371-4C5D-8466-E07B5B0080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57EEA97-3D8B-46F0-9988-D0091F635778}"/>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890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D77776-594A-435C-BFBA-BB2279E156D7}"/>
              </a:ext>
            </a:extLst>
          </p:cNvPr>
          <p:cNvSpPr>
            <a:spLocks noGrp="1"/>
          </p:cNvSpPr>
          <p:nvPr>
            <p:ph type="dt" sz="half" idx="10"/>
          </p:nvPr>
        </p:nvSpPr>
        <p:spPr/>
        <p:txBody>
          <a:bodyPr/>
          <a:lstStyle/>
          <a:p>
            <a:fld id="{4B895125-B192-46F4-98A0-163B8C21DB72}" type="datetime1">
              <a:rPr lang="en-US" smtClean="0"/>
              <a:t>9/13/2021</a:t>
            </a:fld>
            <a:endParaRPr lang="en-US" dirty="0"/>
          </a:p>
        </p:txBody>
      </p:sp>
      <p:sp>
        <p:nvSpPr>
          <p:cNvPr id="3" name="Footer Placeholder 2">
            <a:extLst>
              <a:ext uri="{FF2B5EF4-FFF2-40B4-BE49-F238E27FC236}">
                <a16:creationId xmlns:a16="http://schemas.microsoft.com/office/drawing/2014/main" id="{8B5C5CDF-7E2B-406B-8485-2CEF130C792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D1D5B0-1523-4D40-9D67-A6F9B519EAA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492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91012-1628-421A-B112-F46A0C715D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04492D-D489-4728-AAD6-2D1FC9131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7F8C92-348B-41F7-A88B-2E5CE1C5A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A3B7C-22C7-4DB4-BA2A-F4A56F74E737}"/>
              </a:ext>
            </a:extLst>
          </p:cNvPr>
          <p:cNvSpPr>
            <a:spLocks noGrp="1"/>
          </p:cNvSpPr>
          <p:nvPr>
            <p:ph type="dt" sz="half" idx="10"/>
          </p:nvPr>
        </p:nvSpPr>
        <p:spPr/>
        <p:txBody>
          <a:bodyPr/>
          <a:lstStyle/>
          <a:p>
            <a:fld id="{6B4709AF-45D4-40CA-AFE1-31DDC6492625}" type="datetime1">
              <a:rPr lang="en-US" smtClean="0"/>
              <a:t>9/13/2021</a:t>
            </a:fld>
            <a:endParaRPr lang="en-US" dirty="0"/>
          </a:p>
        </p:txBody>
      </p:sp>
      <p:sp>
        <p:nvSpPr>
          <p:cNvPr id="6" name="Footer Placeholder 5">
            <a:extLst>
              <a:ext uri="{FF2B5EF4-FFF2-40B4-BE49-F238E27FC236}">
                <a16:creationId xmlns:a16="http://schemas.microsoft.com/office/drawing/2014/main" id="{8ACF0D5D-E8F5-4A32-9FF3-448B38833F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42FB41-9E73-4790-8FF8-CB3B14C3415E}"/>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3057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0F57-6954-4E1B-A4DB-848CB4D284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3DB3AA-C4A6-4B67-851A-064E53A770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D7746F-F845-4068-92E6-4D88C534E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84AD5-1660-4018-B9F8-7ED645E116F1}"/>
              </a:ext>
            </a:extLst>
          </p:cNvPr>
          <p:cNvSpPr>
            <a:spLocks noGrp="1"/>
          </p:cNvSpPr>
          <p:nvPr>
            <p:ph type="dt" sz="half" idx="10"/>
          </p:nvPr>
        </p:nvSpPr>
        <p:spPr/>
        <p:txBody>
          <a:bodyPr/>
          <a:lstStyle/>
          <a:p>
            <a:fld id="{646BD541-C7E0-441D-9A41-1E9558F1A490}" type="datetime1">
              <a:rPr lang="en-US" smtClean="0"/>
              <a:t>9/13/2021</a:t>
            </a:fld>
            <a:endParaRPr lang="en-US" dirty="0"/>
          </a:p>
        </p:txBody>
      </p:sp>
      <p:sp>
        <p:nvSpPr>
          <p:cNvPr id="6" name="Footer Placeholder 5">
            <a:extLst>
              <a:ext uri="{FF2B5EF4-FFF2-40B4-BE49-F238E27FC236}">
                <a16:creationId xmlns:a16="http://schemas.microsoft.com/office/drawing/2014/main" id="{8791D3F3-E30B-44EF-BCB8-3D52638000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38C523-5070-4031-9C51-24B94DA33972}"/>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644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99B8D1-DD0B-4B51-AFA2-00FA23ADB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75D55-F29B-49BE-B053-E325E38572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D6C708-CEEC-4D79-9CB5-C5A761A3A9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0522C-C282-4C47-AC26-767C95BE8BFF}" type="datetime1">
              <a:rPr lang="en-US" smtClean="0"/>
              <a:t>9/13/2021</a:t>
            </a:fld>
            <a:endParaRPr lang="en-US" dirty="0"/>
          </a:p>
        </p:txBody>
      </p:sp>
      <p:sp>
        <p:nvSpPr>
          <p:cNvPr id="5" name="Footer Placeholder 4">
            <a:extLst>
              <a:ext uri="{FF2B5EF4-FFF2-40B4-BE49-F238E27FC236}">
                <a16:creationId xmlns:a16="http://schemas.microsoft.com/office/drawing/2014/main" id="{E8132CE8-CFA5-467D-A8F3-24C042E637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EBD1980-23AC-4881-96E3-376C6F3C2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433114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658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Post-contractual adjustments in reinsurance contracts</a:t>
            </a:r>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GB" dirty="0"/>
              <a:t>Variations: fresh pre-contractual duties IA 2015, s.3(1) in relation to the amendments </a:t>
            </a:r>
          </a:p>
          <a:p>
            <a:pPr marL="457200" indent="-457200">
              <a:buFont typeface="+mj-lt"/>
              <a:buAutoNum type="arabicPeriod"/>
            </a:pPr>
            <a:r>
              <a:rPr lang="en-GB" dirty="0"/>
              <a:t>Variation of the terms of the underlying insurance contracts where the terms have been incorporated into the reinsurance contracts: if the variation is without the consent of the reinsurer:</a:t>
            </a:r>
          </a:p>
          <a:p>
            <a:pPr lvl="1"/>
            <a:r>
              <a:rPr lang="en-GB" dirty="0"/>
              <a:t>the reinsurer is discharged from liability – </a:t>
            </a:r>
            <a:r>
              <a:rPr lang="en-GB" i="1" dirty="0"/>
              <a:t>Norwich Union Fire Insurance Society v Colonial Mutual Fire Insurance Co Ltd</a:t>
            </a:r>
            <a:r>
              <a:rPr lang="en-GB" dirty="0"/>
              <a:t> [1922] 2 KB 461.  Reason: reinsurer underwrote the risk on the basis of specific terms.</a:t>
            </a:r>
          </a:p>
          <a:p>
            <a:pPr lvl="1"/>
            <a:r>
              <a:rPr lang="en-GB" dirty="0"/>
              <a:t>the varied term does not apply - </a:t>
            </a:r>
            <a:r>
              <a:rPr lang="en-GB" i="1" dirty="0"/>
              <a:t>Munich Re Capital Limited v Ascot Corporate Name Limited </a:t>
            </a:r>
            <a:r>
              <a:rPr lang="en-GB" dirty="0"/>
              <a:t>[2019] EWHC 2768 (Comm). Reason: the varied term has not been incorporated.</a:t>
            </a:r>
          </a:p>
          <a:p>
            <a:pPr marL="457200" indent="-457200">
              <a:buFont typeface="+mj-lt"/>
              <a:buAutoNum type="arabicPeriod"/>
            </a:pPr>
            <a:r>
              <a:rPr lang="en-GB" dirty="0"/>
              <a:t>Change of circumstances: some reinsurance contracts impose duty to notify material changes to the risk - considered by courts as a contractual matter: has obligation been performed or breached? </a:t>
            </a:r>
          </a:p>
          <a:p>
            <a:pPr lvl="1"/>
            <a:r>
              <a:rPr lang="en-GB" i="1" dirty="0"/>
              <a:t>HIH v New Hampshire</a:t>
            </a:r>
            <a:r>
              <a:rPr lang="en-GB" dirty="0"/>
              <a:t> [2001] EWCA </a:t>
            </a:r>
            <a:r>
              <a:rPr lang="en-GB" dirty="0" err="1"/>
              <a:t>Civ</a:t>
            </a:r>
            <a:r>
              <a:rPr lang="en-GB" dirty="0"/>
              <a:t> 735: reinsurance contract had incorporated terms of the underlying insurance contract and contained a warranty that the reinsured would not make any material amendments to the underlying insurance contract without the reinsurer’s consent. Held: The clause of the reinsurance requiring the reinsurers’ consent to amendment of the policy was a warranty, but did not cover immaterial amendments.</a:t>
            </a:r>
          </a:p>
          <a:p>
            <a:pPr marL="0" indent="0">
              <a:buNone/>
            </a:pPr>
            <a:endParaRPr lang="en-GB" dirty="0"/>
          </a:p>
          <a:p>
            <a:pPr marL="457200" indent="-457200">
              <a:buFont typeface="+mj-lt"/>
              <a:buAutoNum type="arabicPeriod"/>
            </a:pPr>
            <a:endParaRPr lang="en-GB" dirty="0"/>
          </a:p>
        </p:txBody>
      </p:sp>
      <p:sp>
        <p:nvSpPr>
          <p:cNvPr id="4" name="Slide Number Placeholder 3">
            <a:extLst>
              <a:ext uri="{FF2B5EF4-FFF2-40B4-BE49-F238E27FC236}">
                <a16:creationId xmlns:a16="http://schemas.microsoft.com/office/drawing/2014/main" id="{F4141D9D-EA9F-4BBC-892C-13447FABFABD}"/>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400229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Exercise of contractual right or performance of contractual obligation</a:t>
            </a:r>
          </a:p>
        </p:txBody>
      </p:sp>
      <p:sp>
        <p:nvSpPr>
          <p:cNvPr id="3" name="Content Placeholder 2"/>
          <p:cNvSpPr>
            <a:spLocks noGrp="1"/>
          </p:cNvSpPr>
          <p:nvPr>
            <p:ph idx="1"/>
          </p:nvPr>
        </p:nvSpPr>
        <p:spPr/>
        <p:txBody>
          <a:bodyPr>
            <a:normAutofit fontScale="70000" lnSpcReduction="20000"/>
          </a:bodyPr>
          <a:lstStyle/>
          <a:p>
            <a:r>
              <a:rPr lang="en-GB" dirty="0"/>
              <a:t>Duty to abstain from fraud in performance of contractual duty (</a:t>
            </a:r>
            <a:r>
              <a:rPr lang="en-GB" i="1" dirty="0"/>
              <a:t>The </a:t>
            </a:r>
            <a:r>
              <a:rPr lang="en-GB" i="1" dirty="0" err="1"/>
              <a:t>Mercandian</a:t>
            </a:r>
            <a:r>
              <a:rPr lang="en-GB" i="1" dirty="0"/>
              <a:t> Continent </a:t>
            </a:r>
            <a:r>
              <a:rPr lang="en-GB" dirty="0"/>
              <a:t>[2001] 2 Lloyd's Rep 563)</a:t>
            </a:r>
          </a:p>
          <a:p>
            <a:pPr>
              <a:buFont typeface="Arial" panose="020B0604020202020204" pitchFamily="34" charset="0"/>
              <a:buChar char="•"/>
            </a:pPr>
            <a:r>
              <a:rPr lang="en-GB" dirty="0"/>
              <a:t>Implied term to act in good faith - CA in</a:t>
            </a:r>
            <a:r>
              <a:rPr lang="en-GB" i="1" dirty="0"/>
              <a:t> Equitas Insurance Ltd v Municipal Mutual Insurance Ltd</a:t>
            </a:r>
            <a:r>
              <a:rPr lang="en-GB" dirty="0"/>
              <a:t> [2019] EWCA Civ 718 [107]-[113]:</a:t>
            </a:r>
          </a:p>
          <a:p>
            <a:pPr lvl="1"/>
            <a:r>
              <a:rPr lang="en-GB" dirty="0"/>
              <a:t>Term where one party is given the power to exercise a discretion: the court has power to ensure that such contractual powers are not abused by implying a term as to the manner in which such powers may be exercised.  Abuse can manifest itself by arbitrariness, capriciousness, perversity and irrationality (</a:t>
            </a:r>
            <a:r>
              <a:rPr lang="en-GB" i="1" dirty="0"/>
              <a:t>Braganza v BP Shipping Ltd </a:t>
            </a:r>
            <a:r>
              <a:rPr lang="en-GB" dirty="0"/>
              <a:t>[2015] UKSC 17, [2015] 1 W.L.R. 1661)</a:t>
            </a:r>
          </a:p>
          <a:p>
            <a:pPr lvl="1">
              <a:buFont typeface="Arial" panose="020B0604020202020204" pitchFamily="34" charset="0"/>
              <a:buChar char="•"/>
            </a:pPr>
            <a:r>
              <a:rPr lang="en-GB" dirty="0"/>
              <a:t>Term that confers an absolute contractual right: no scope for court to imply term to act in good faith</a:t>
            </a:r>
          </a:p>
          <a:p>
            <a:pPr lvl="1">
              <a:buFont typeface="Arial" panose="020B0604020202020204" pitchFamily="34" charset="0"/>
              <a:buChar char="•"/>
            </a:pPr>
            <a:r>
              <a:rPr lang="en-GB" u="sng" dirty="0"/>
              <a:t>Test for implication</a:t>
            </a:r>
            <a:r>
              <a:rPr lang="en-GB" dirty="0"/>
              <a:t>: ‘business necessity’  - a term could be implied in a contract only if necessary to give the contract business efficacy or if the term was so obvious as to go without saying (</a:t>
            </a:r>
            <a:r>
              <a:rPr lang="en-GB" i="1" dirty="0"/>
              <a:t>Marks &amp; Spencer Plc v BNP Paribas Securities Services Trust Co (Jersey) Ltd </a:t>
            </a:r>
            <a:r>
              <a:rPr lang="en-GB" dirty="0"/>
              <a:t>[2015] UKSC 72)</a:t>
            </a:r>
          </a:p>
          <a:p>
            <a:pPr lvl="1">
              <a:buFont typeface="Arial" panose="020B0604020202020204" pitchFamily="34" charset="0"/>
              <a:buChar char="•"/>
            </a:pPr>
            <a:r>
              <a:rPr lang="en-GB" u="sng" dirty="0"/>
              <a:t>Scope of implied term</a:t>
            </a:r>
            <a:r>
              <a:rPr lang="en-GB" dirty="0"/>
              <a:t>: the implication of the term achieves an outcome which is as close as possible to what the parties could be taken as having intended if they had foreseen necessity for that term</a:t>
            </a:r>
          </a:p>
          <a:p>
            <a:pPr lvl="1">
              <a:buFont typeface="Arial" panose="020B0604020202020204" pitchFamily="34" charset="0"/>
              <a:buChar char="•"/>
            </a:pPr>
            <a:r>
              <a:rPr lang="en-GB" dirty="0"/>
              <a:t>Implied term of good faith in </a:t>
            </a:r>
            <a:r>
              <a:rPr lang="en-GB" i="1" dirty="0"/>
              <a:t>Equitas</a:t>
            </a:r>
            <a:r>
              <a:rPr lang="en-GB" dirty="0"/>
              <a:t>: an insurer's right to present its reinsurance claim has to be exercised in a manner which is not arbitrary, irrational or capricious. In that context, rationality required that reinsurance claims be presented by reference to each year's contribution to the risk, which would normally be measured by reference to time on risk. "Spiking" is inconsistent with the parties' presumed intentions and reasonable expectations at the time of concluding the contract and was contrary to the underlying statistical reality that employees' critical exposures would not all have occurred in the same year. </a:t>
            </a:r>
          </a:p>
          <a:p>
            <a:pPr lvl="1"/>
            <a:endParaRPr lang="en-GB" dirty="0"/>
          </a:p>
          <a:p>
            <a:pPr lvl="1"/>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13F86C9A-5204-4A47-87EF-128F03EACA38}"/>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8347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Claims</a:t>
            </a:r>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GB" dirty="0"/>
              <a:t>Notice of loss, claims co-operation and claims control clauses: governed by terms of the contract</a:t>
            </a:r>
          </a:p>
          <a:p>
            <a:pPr>
              <a:buFont typeface="Arial" panose="020B0604020202020204" pitchFamily="34" charset="0"/>
              <a:buChar char="•"/>
            </a:pPr>
            <a:r>
              <a:rPr lang="en-GB" dirty="0"/>
              <a:t>Presenting a fraudulent claim: different analyses:</a:t>
            </a:r>
          </a:p>
          <a:p>
            <a:pPr lvl="1"/>
            <a:r>
              <a:rPr lang="en-GB" dirty="0"/>
              <a:t>Incident of the duty of good faith (left open in </a:t>
            </a:r>
            <a:r>
              <a:rPr lang="en-GB" i="1" dirty="0"/>
              <a:t>The Star Sea </a:t>
            </a:r>
            <a:r>
              <a:rPr lang="en-GB" dirty="0"/>
              <a:t>[2001] UKHL 1; </a:t>
            </a:r>
            <a:r>
              <a:rPr lang="en-GB" i="1" dirty="0"/>
              <a:t>The Mercandian Continent </a:t>
            </a:r>
            <a:r>
              <a:rPr lang="en-GB" dirty="0"/>
              <a:t>[2001] 2 Lloyd's Rep 563)</a:t>
            </a:r>
          </a:p>
          <a:p>
            <a:pPr lvl="1"/>
            <a:r>
              <a:rPr lang="en-GB" dirty="0"/>
              <a:t>Independent forfeiture rule at common law (</a:t>
            </a:r>
            <a:r>
              <a:rPr lang="en-GB" i="1" dirty="0"/>
              <a:t>The Aegeon </a:t>
            </a:r>
            <a:r>
              <a:rPr lang="en-GB" dirty="0"/>
              <a:t>[2002] EWCA Civ 247; </a:t>
            </a:r>
            <a:r>
              <a:rPr lang="en-GB" i="1" dirty="0"/>
              <a:t>The DC Merwestone </a:t>
            </a:r>
            <a:r>
              <a:rPr lang="en-GB" dirty="0"/>
              <a:t>[2016] UKSC 45)</a:t>
            </a:r>
          </a:p>
          <a:p>
            <a:pPr lvl="1"/>
            <a:r>
              <a:rPr lang="en-GB" dirty="0"/>
              <a:t>Implied term of the contract (</a:t>
            </a:r>
            <a:r>
              <a:rPr lang="en-GB" i="1" dirty="0"/>
              <a:t>Orakpo v Barclays Insurance Services </a:t>
            </a:r>
            <a:r>
              <a:rPr lang="en-GB" dirty="0"/>
              <a:t>[1995] LRLR 443)</a:t>
            </a:r>
            <a:endParaRPr lang="fr-FR" dirty="0"/>
          </a:p>
          <a:p>
            <a:pPr lvl="1">
              <a:buFont typeface="Arial" panose="020B0604020202020204" pitchFamily="34" charset="0"/>
              <a:buChar char="•"/>
            </a:pPr>
            <a:r>
              <a:rPr lang="fr-FR" dirty="0"/>
              <a:t>Analysis used to be relevant to remedy but remedies regime is now governed by the </a:t>
            </a:r>
            <a:r>
              <a:rPr lang="fr-FR" dirty="0" err="1"/>
              <a:t>Insurance</a:t>
            </a:r>
            <a:r>
              <a:rPr lang="fr-FR" dirty="0"/>
              <a:t> </a:t>
            </a:r>
            <a:r>
              <a:rPr lang="fr-FR" dirty="0" err="1"/>
              <a:t>Act</a:t>
            </a:r>
            <a:r>
              <a:rPr lang="fr-FR" dirty="0"/>
              <a:t> 2015, ss.12-13</a:t>
            </a:r>
            <a:endParaRPr lang="en-GB" dirty="0"/>
          </a:p>
          <a:p>
            <a:pPr>
              <a:buFont typeface="Arial" panose="020B0604020202020204" pitchFamily="34" charset="0"/>
              <a:buChar char="•"/>
            </a:pPr>
            <a:r>
              <a:rPr lang="en-GB" dirty="0"/>
              <a:t>Insurer’s payment of claims: </a:t>
            </a:r>
          </a:p>
          <a:p>
            <a:pPr lvl="1">
              <a:buFont typeface="Arial" panose="020B0604020202020204" pitchFamily="34" charset="0"/>
              <a:buChar char="•"/>
            </a:pPr>
            <a:r>
              <a:rPr lang="en-GB" dirty="0"/>
              <a:t>Thwarting valid claims would be contrary to good faith but pre-IA 2015 remedy of avoidance would have been useless to insured (</a:t>
            </a:r>
            <a:r>
              <a:rPr lang="en-GB" i="1" dirty="0"/>
              <a:t>ICCI v McHughes and Royal Hotel </a:t>
            </a:r>
            <a:r>
              <a:rPr lang="en-GB" dirty="0"/>
              <a:t>[1997] LRLR 94)</a:t>
            </a:r>
          </a:p>
          <a:p>
            <a:pPr lvl="1">
              <a:buFont typeface="Arial" panose="020B0604020202020204" pitchFamily="34" charset="0"/>
              <a:buChar char="•"/>
            </a:pPr>
            <a:r>
              <a:rPr lang="en-GB" dirty="0"/>
              <a:t>Now: IA 2015, s.13A: duty to pay claims within a reasonable time</a:t>
            </a:r>
          </a:p>
          <a:p>
            <a:pPr>
              <a:buFont typeface="Arial" panose="020B0604020202020204" pitchFamily="34" charset="0"/>
              <a:buChar char="•"/>
            </a:pPr>
            <a:r>
              <a:rPr lang="en-GB" dirty="0"/>
              <a:t>Insurer must exercise subrogation rights in good faith (</a:t>
            </a:r>
            <a:r>
              <a:rPr lang="en-GB" i="1" dirty="0"/>
              <a:t>Lord Napier and Ettrick v Hunter </a:t>
            </a:r>
            <a:r>
              <a:rPr lang="en-GB" dirty="0"/>
              <a:t>[1992] Lloyd’s Rep 197, at 204 per Lord Templeman) – but what would remedy be? See below.</a:t>
            </a:r>
          </a:p>
          <a:p>
            <a:pPr>
              <a:buFont typeface="Arial" panose="020B0604020202020204" pitchFamily="34" charset="0"/>
              <a:buChar char="•"/>
            </a:pPr>
            <a:r>
              <a:rPr lang="en-GB" dirty="0"/>
              <a:t>Duty ceases on commencement of litigation (</a:t>
            </a:r>
            <a:r>
              <a:rPr lang="en-GB" i="1" dirty="0"/>
              <a:t>The Star Sea </a:t>
            </a:r>
            <a:r>
              <a:rPr lang="en-GB" dirty="0"/>
              <a:t>[2001] UKHL 1) – replaced by Civil Procedure Rules</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613B4E0D-A2B8-45ED-B0C8-E54B4140240C}"/>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50598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6E77-C3C3-4B29-925E-57C8143563FF}"/>
              </a:ext>
            </a:extLst>
          </p:cNvPr>
          <p:cNvSpPr>
            <a:spLocks noGrp="1"/>
          </p:cNvSpPr>
          <p:nvPr>
            <p:ph type="title"/>
          </p:nvPr>
        </p:nvSpPr>
        <p:spPr/>
        <p:txBody>
          <a:bodyPr/>
          <a:lstStyle/>
          <a:p>
            <a:r>
              <a:rPr lang="en-GB" dirty="0"/>
              <a:t>Presenting fraudulent claims: definition</a:t>
            </a:r>
          </a:p>
        </p:txBody>
      </p:sp>
      <p:sp>
        <p:nvSpPr>
          <p:cNvPr id="3" name="Content Placeholder 2">
            <a:extLst>
              <a:ext uri="{FF2B5EF4-FFF2-40B4-BE49-F238E27FC236}">
                <a16:creationId xmlns:a16="http://schemas.microsoft.com/office/drawing/2014/main" id="{88A8FF04-FD25-4D60-9D48-A6F3AEE9C569}"/>
              </a:ext>
            </a:extLst>
          </p:cNvPr>
          <p:cNvSpPr>
            <a:spLocks noGrp="1"/>
          </p:cNvSpPr>
          <p:nvPr>
            <p:ph idx="1"/>
          </p:nvPr>
        </p:nvSpPr>
        <p:spPr/>
        <p:txBody>
          <a:bodyPr/>
          <a:lstStyle/>
          <a:p>
            <a:pPr>
              <a:buFont typeface="Arial" panose="020B0604020202020204" pitchFamily="34" charset="0"/>
              <a:buChar char="•"/>
            </a:pPr>
            <a:r>
              <a:rPr lang="en-GB" dirty="0"/>
              <a:t> IA 2015 does not define ‘fraudulent claims’</a:t>
            </a:r>
          </a:p>
          <a:p>
            <a:pPr>
              <a:buFont typeface="Arial" panose="020B0604020202020204" pitchFamily="34" charset="0"/>
              <a:buChar char="•"/>
            </a:pPr>
            <a:r>
              <a:rPr lang="en-GB" dirty="0"/>
              <a:t> Until relatively recently, 3 broad categories:</a:t>
            </a:r>
          </a:p>
          <a:p>
            <a:pPr marL="749808" lvl="1" indent="-457200">
              <a:buFont typeface="+mj-lt"/>
              <a:buAutoNum type="arabicPeriod"/>
            </a:pPr>
            <a:r>
              <a:rPr lang="en-GB" dirty="0"/>
              <a:t>Deliberately procured or invented losses </a:t>
            </a:r>
          </a:p>
          <a:p>
            <a:pPr marL="749808" lvl="1" indent="-457200">
              <a:buFont typeface="+mj-lt"/>
              <a:buAutoNum type="arabicPeriod"/>
            </a:pPr>
            <a:r>
              <a:rPr lang="en-GB" dirty="0"/>
              <a:t>Genuine loss but the insured exaggerates the nature or extent of the loss</a:t>
            </a:r>
          </a:p>
          <a:p>
            <a:pPr marL="749808" lvl="1" indent="-457200">
              <a:buFont typeface="+mj-lt"/>
              <a:buAutoNum type="arabicPeriod"/>
            </a:pPr>
            <a:r>
              <a:rPr lang="en-GB" strike="sngStrike" dirty="0"/>
              <a:t>The insured tells collateral lies or uses fraudulent devices to induce the insurer to accept a claim</a:t>
            </a:r>
          </a:p>
          <a:p>
            <a:pPr>
              <a:buFont typeface="Arial" panose="020B0604020202020204" pitchFamily="34" charset="0"/>
              <a:buChar char="•"/>
            </a:pPr>
            <a:r>
              <a:rPr lang="en-GB" dirty="0"/>
              <a:t> In </a:t>
            </a:r>
            <a:r>
              <a:rPr lang="en-GB" i="1" dirty="0"/>
              <a:t>The DC </a:t>
            </a:r>
            <a:r>
              <a:rPr lang="en-GB" i="1" dirty="0" err="1"/>
              <a:t>Merwestone</a:t>
            </a:r>
            <a:r>
              <a:rPr lang="en-GB" dirty="0"/>
              <a:t>, the Supreme Court decided (4:1) that the fraudulent claims rule did not extend to fraudulent devices or collateral lies where the claim was justified and the lie had no relevance to the insurer's liability. </a:t>
            </a:r>
          </a:p>
          <a:p>
            <a:pPr>
              <a:buFont typeface="Arial" panose="020B0604020202020204" pitchFamily="34" charset="0"/>
              <a:buChar char="•"/>
            </a:pPr>
            <a:endParaRPr lang="en-GB" dirty="0"/>
          </a:p>
          <a:p>
            <a:endParaRPr lang="en-GB" dirty="0"/>
          </a:p>
        </p:txBody>
      </p:sp>
      <p:sp>
        <p:nvSpPr>
          <p:cNvPr id="4" name="Slide Number Placeholder 3">
            <a:extLst>
              <a:ext uri="{FF2B5EF4-FFF2-40B4-BE49-F238E27FC236}">
                <a16:creationId xmlns:a16="http://schemas.microsoft.com/office/drawing/2014/main" id="{F294989B-9E27-4371-A9BA-E3FD8B5955FE}"/>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409318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0B203-7D56-4654-8905-60831C85CEBE}"/>
              </a:ext>
            </a:extLst>
          </p:cNvPr>
          <p:cNvSpPr>
            <a:spLocks noGrp="1"/>
          </p:cNvSpPr>
          <p:nvPr>
            <p:ph type="title"/>
          </p:nvPr>
        </p:nvSpPr>
        <p:spPr/>
        <p:txBody>
          <a:bodyPr/>
          <a:lstStyle/>
          <a:p>
            <a:r>
              <a:rPr lang="en-GB" dirty="0"/>
              <a:t>Presenting a fraudulent claims: remedies</a:t>
            </a:r>
          </a:p>
        </p:txBody>
      </p:sp>
      <p:sp>
        <p:nvSpPr>
          <p:cNvPr id="3" name="Content Placeholder 2">
            <a:extLst>
              <a:ext uri="{FF2B5EF4-FFF2-40B4-BE49-F238E27FC236}">
                <a16:creationId xmlns:a16="http://schemas.microsoft.com/office/drawing/2014/main" id="{C8ACB20E-0031-41AA-B8E6-526ABA8A1D02}"/>
              </a:ext>
            </a:extLst>
          </p:cNvPr>
          <p:cNvSpPr>
            <a:spLocks noGrp="1"/>
          </p:cNvSpPr>
          <p:nvPr>
            <p:ph idx="1"/>
          </p:nvPr>
        </p:nvSpPr>
        <p:spPr/>
        <p:txBody>
          <a:bodyPr>
            <a:normAutofit fontScale="77500" lnSpcReduction="20000"/>
          </a:bodyPr>
          <a:lstStyle/>
          <a:p>
            <a:pPr marL="0" indent="0">
              <a:buNone/>
            </a:pPr>
            <a:r>
              <a:rPr lang="en-US" dirty="0"/>
              <a:t>IA 2015, s.12 (also applies to contracts of reinsurance)</a:t>
            </a:r>
          </a:p>
          <a:p>
            <a:pPr marL="0" indent="0">
              <a:buNone/>
            </a:pPr>
            <a:r>
              <a:rPr lang="en-GB" b="1" dirty="0"/>
              <a:t>Remedies for fraudulent claims</a:t>
            </a:r>
          </a:p>
          <a:p>
            <a:pPr marL="0" indent="0">
              <a:buNone/>
            </a:pPr>
            <a:r>
              <a:rPr lang="en-GB" dirty="0"/>
              <a:t>(1) If the insured makes a fraudulent claim under a contract of insurance—</a:t>
            </a:r>
          </a:p>
          <a:p>
            <a:pPr marL="292608" lvl="1" indent="0">
              <a:buNone/>
            </a:pPr>
            <a:r>
              <a:rPr lang="en-GB" dirty="0"/>
              <a:t>(a) the insurer is not liable to pay the claim,</a:t>
            </a:r>
          </a:p>
          <a:p>
            <a:pPr marL="292608" lvl="1" indent="0">
              <a:buNone/>
            </a:pPr>
            <a:r>
              <a:rPr lang="en-GB" dirty="0"/>
              <a:t>(b) the insurer may recover from the insured any sums paid by the insurer to the insured in respect of the claim, and</a:t>
            </a:r>
          </a:p>
          <a:p>
            <a:pPr marL="292608" lvl="1" indent="0">
              <a:buNone/>
            </a:pPr>
            <a:r>
              <a:rPr lang="en-GB" dirty="0"/>
              <a:t>(c) in addition, the insurer may by notice to the insured treat the contract as having been terminated with effect from the time of the fraudulent act.</a:t>
            </a:r>
          </a:p>
          <a:p>
            <a:pPr marL="0" indent="0">
              <a:buNone/>
            </a:pPr>
            <a:r>
              <a:rPr lang="en-GB" dirty="0"/>
              <a:t>(2) If the insurer does treat the contract as having been terminated—</a:t>
            </a:r>
          </a:p>
          <a:p>
            <a:pPr marL="292608" lvl="1" indent="0">
              <a:buNone/>
            </a:pPr>
            <a:r>
              <a:rPr lang="en-GB" dirty="0"/>
              <a:t>(a) it may refuse all liability to the insured under the contract in respect of a relevant event occurring after the time of the fraudulent act, and</a:t>
            </a:r>
          </a:p>
          <a:p>
            <a:pPr marL="292608" lvl="1" indent="0">
              <a:buNone/>
            </a:pPr>
            <a:r>
              <a:rPr lang="en-GB" dirty="0"/>
              <a:t>(b) it need not return any of the premiums paid under the contract.</a:t>
            </a:r>
          </a:p>
          <a:p>
            <a:pPr marL="0" indent="0">
              <a:buNone/>
            </a:pPr>
            <a:r>
              <a:rPr lang="en-GB" dirty="0"/>
              <a:t>(3) Treating a contract as having been terminated under this section does not affect the rights and obligations of the parties to the contract with respect to a relevant event occurring before the time of the fraudulent act.</a:t>
            </a:r>
          </a:p>
          <a:p>
            <a:endParaRPr lang="en-GB" dirty="0"/>
          </a:p>
        </p:txBody>
      </p:sp>
      <p:sp>
        <p:nvSpPr>
          <p:cNvPr id="4" name="Slide Number Placeholder 3">
            <a:extLst>
              <a:ext uri="{FF2B5EF4-FFF2-40B4-BE49-F238E27FC236}">
                <a16:creationId xmlns:a16="http://schemas.microsoft.com/office/drawing/2014/main" id="{646BBCAE-0FFF-4A71-8CA4-6DBB0F8456F8}"/>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05321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Remedies in relation to continuing duty of good faith</a:t>
            </a:r>
          </a:p>
        </p:txBody>
      </p:sp>
      <p:sp>
        <p:nvSpPr>
          <p:cNvPr id="3" name="Content Placeholder 2"/>
          <p:cNvSpPr>
            <a:spLocks noGrp="1"/>
          </p:cNvSpPr>
          <p:nvPr>
            <p:ph idx="1"/>
          </p:nvPr>
        </p:nvSpPr>
        <p:spPr/>
        <p:txBody>
          <a:bodyPr/>
          <a:lstStyle/>
          <a:p>
            <a:pPr marL="457200" indent="-457200">
              <a:buFont typeface="Arial" panose="020B0604020202020204" pitchFamily="34" charset="0"/>
              <a:buAutoNum type="arabicPeriod"/>
            </a:pPr>
            <a:r>
              <a:rPr lang="en-GB" dirty="0"/>
              <a:t>Fraudulent claims: IA 2015, s.12 (see above)</a:t>
            </a:r>
          </a:p>
          <a:p>
            <a:pPr marL="457200" indent="-457200">
              <a:buAutoNum type="arabicPeriod"/>
            </a:pPr>
            <a:r>
              <a:rPr lang="en-GB" dirty="0"/>
              <a:t>Renewals of, and amendments to, reinsurance contracts: Insurance Act 2015, Sch 1 Pt 2</a:t>
            </a:r>
          </a:p>
          <a:p>
            <a:pPr marL="457200" indent="-457200">
              <a:buAutoNum type="arabicPeriod"/>
            </a:pPr>
            <a:r>
              <a:rPr lang="en-GB" dirty="0"/>
              <a:t>Late payment of claims: IA 2015, s.13A</a:t>
            </a:r>
          </a:p>
          <a:p>
            <a:pPr marL="457200" indent="-457200">
              <a:buAutoNum type="arabicPeriod"/>
            </a:pPr>
            <a:r>
              <a:rPr lang="en-GB" dirty="0"/>
              <a:t>Other breaches of continuing duty of good faith:</a:t>
            </a:r>
          </a:p>
          <a:p>
            <a:pPr marL="749808" lvl="1" indent="-457200">
              <a:buFont typeface="Arial" panose="020B0604020202020204" pitchFamily="34" charset="0"/>
              <a:buChar char="•"/>
            </a:pPr>
            <a:r>
              <a:rPr lang="en-GB" dirty="0"/>
              <a:t>(Implied) contractual term analysis: remedies for breach of contract</a:t>
            </a:r>
          </a:p>
          <a:p>
            <a:pPr marL="749808" lvl="1" indent="-457200">
              <a:buFont typeface="Arial" panose="020B0604020202020204" pitchFamily="34" charset="0"/>
              <a:buChar char="•"/>
            </a:pPr>
            <a:r>
              <a:rPr lang="en-GB" dirty="0"/>
              <a:t>Common law duty analysis</a:t>
            </a:r>
          </a:p>
          <a:p>
            <a:pPr marL="1298448" lvl="4" indent="-457200">
              <a:buFont typeface="Arial" panose="020B0604020202020204" pitchFamily="34" charset="0"/>
              <a:buChar char="•"/>
            </a:pPr>
            <a:r>
              <a:rPr lang="en-GB" sz="1600" dirty="0"/>
              <a:t>Remedy of avoidance abolished (IA, s.14(1))</a:t>
            </a:r>
          </a:p>
          <a:p>
            <a:pPr marL="1298448" lvl="4" indent="-457200">
              <a:buFont typeface="Arial" panose="020B0604020202020204" pitchFamily="34" charset="0"/>
              <a:buChar char="•"/>
            </a:pPr>
            <a:r>
              <a:rPr lang="en-GB" sz="1600" dirty="0"/>
              <a:t>Pre-IA 2015: damages not available as remedy because ‘avoidance’ was the only remedy prescribed by MIA 1906, s.17 (</a:t>
            </a:r>
            <a:r>
              <a:rPr lang="en-GB" sz="1600" i="1" dirty="0">
                <a:solidFill>
                  <a:srgbClr val="000000">
                    <a:lumMod val="75000"/>
                    <a:lumOff val="25000"/>
                  </a:srgbClr>
                </a:solidFill>
              </a:rPr>
              <a:t>Banque Financière de la Cité SA v Westgate Insurance Co Ltd</a:t>
            </a:r>
            <a:r>
              <a:rPr lang="en-GB" sz="1600" dirty="0">
                <a:solidFill>
                  <a:srgbClr val="000000">
                    <a:lumMod val="75000"/>
                    <a:lumOff val="25000"/>
                  </a:srgbClr>
                </a:solidFill>
              </a:rPr>
              <a:t> [1991] 2 AC 249)</a:t>
            </a:r>
            <a:endParaRPr lang="en-GB" sz="1600" dirty="0"/>
          </a:p>
          <a:p>
            <a:pPr marL="1298448" lvl="4" indent="-457200">
              <a:buFont typeface="Arial" panose="020B0604020202020204" pitchFamily="34" charset="0"/>
              <a:buChar char="•"/>
            </a:pPr>
            <a:r>
              <a:rPr lang="en-GB" sz="1600" dirty="0"/>
              <a:t>Are other remedies available now?</a:t>
            </a:r>
          </a:p>
        </p:txBody>
      </p:sp>
      <p:sp>
        <p:nvSpPr>
          <p:cNvPr id="4" name="Slide Number Placeholder 3">
            <a:extLst>
              <a:ext uri="{FF2B5EF4-FFF2-40B4-BE49-F238E27FC236}">
                <a16:creationId xmlns:a16="http://schemas.microsoft.com/office/drawing/2014/main" id="{27BCE0EC-A1CA-4A2E-A0E7-B6153062766A}"/>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969612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24928-EA4F-4AA1-9C01-31331BE5644A}"/>
              </a:ext>
            </a:extLst>
          </p:cNvPr>
          <p:cNvSpPr>
            <a:spLocks noGrp="1"/>
          </p:cNvSpPr>
          <p:nvPr>
            <p:ph type="title"/>
          </p:nvPr>
        </p:nvSpPr>
        <p:spPr/>
        <p:txBody>
          <a:bodyPr/>
          <a:lstStyle/>
          <a:p>
            <a:r>
              <a:rPr lang="en-GB" dirty="0"/>
              <a:t>General contract law developments</a:t>
            </a:r>
          </a:p>
        </p:txBody>
      </p:sp>
      <p:sp>
        <p:nvSpPr>
          <p:cNvPr id="3" name="Content Placeholder 2">
            <a:extLst>
              <a:ext uri="{FF2B5EF4-FFF2-40B4-BE49-F238E27FC236}">
                <a16:creationId xmlns:a16="http://schemas.microsoft.com/office/drawing/2014/main" id="{B0D613F6-0E8D-417F-B5ED-7D2F29113D01}"/>
              </a:ext>
            </a:extLst>
          </p:cNvPr>
          <p:cNvSpPr>
            <a:spLocks noGrp="1"/>
          </p:cNvSpPr>
          <p:nvPr>
            <p:ph idx="1"/>
          </p:nvPr>
        </p:nvSpPr>
        <p:spPr/>
        <p:txBody>
          <a:bodyPr>
            <a:normAutofit fontScale="62500" lnSpcReduction="20000"/>
          </a:bodyPr>
          <a:lstStyle/>
          <a:p>
            <a:r>
              <a:rPr lang="en-GB" dirty="0"/>
              <a:t>Implied term of good faith analysis applied in (derives from) general contract law (</a:t>
            </a:r>
            <a:r>
              <a:rPr lang="en-GB" i="1" dirty="0"/>
              <a:t>Braganza v BP Shipping Ltd </a:t>
            </a:r>
            <a:r>
              <a:rPr lang="en-GB" dirty="0"/>
              <a:t>[2015] UKSC 17, [2015] 1 W.L.R. 1661)</a:t>
            </a:r>
          </a:p>
          <a:p>
            <a:r>
              <a:rPr lang="en-GB" dirty="0"/>
              <a:t>‘Good faith’ in ‘relational contracts’ (</a:t>
            </a:r>
            <a:r>
              <a:rPr lang="en-GB" i="1" dirty="0"/>
              <a:t>Bates v Post Office </a:t>
            </a:r>
            <a:r>
              <a:rPr lang="en-GB" dirty="0"/>
              <a:t>[2019] EWHC 606 (QB): an obligation of good faith is implied into relation contracts, meaning that parties had to refrain from conduct which in the relevant context would be regarded as commercially unacceptable by reasonable and honest people. A “relational contract” is a contract which does not have any express terms preventing the duty of good faith being implied, and has all or most of the following characteristics:  </a:t>
            </a:r>
          </a:p>
          <a:p>
            <a:pPr lvl="1"/>
            <a:r>
              <a:rPr lang="en-GB" dirty="0"/>
              <a:t>a long-term contract, with a mutual intention of a long-term relationship; </a:t>
            </a:r>
          </a:p>
          <a:p>
            <a:pPr lvl="1"/>
            <a:r>
              <a:rPr lang="en-GB" dirty="0"/>
              <a:t>an intention for the parties' roles to be performed with integrity and fidelity to their bargain; </a:t>
            </a:r>
          </a:p>
          <a:p>
            <a:pPr lvl="1"/>
            <a:r>
              <a:rPr lang="en-GB" dirty="0"/>
              <a:t>a commitment for the parties to collaborate in performing the contract; </a:t>
            </a:r>
          </a:p>
          <a:p>
            <a:pPr lvl="1"/>
            <a:r>
              <a:rPr lang="en-GB" dirty="0"/>
              <a:t>the spirits and objectives of the venture being incapable of exhaustive expression in a written contract; </a:t>
            </a:r>
          </a:p>
          <a:p>
            <a:pPr lvl="1"/>
            <a:r>
              <a:rPr lang="en-GB" dirty="0"/>
              <a:t>the parties reposing trust and confidence in one another, but of a different kind to that involved in fiduciary relationships; </a:t>
            </a:r>
          </a:p>
          <a:p>
            <a:pPr lvl="1"/>
            <a:r>
              <a:rPr lang="en-GB" dirty="0"/>
              <a:t>a high degree of communication, co-operation and predictable performance based on mutual trust and confidence, and expectations of loyalty; </a:t>
            </a:r>
          </a:p>
          <a:p>
            <a:pPr lvl="1"/>
            <a:r>
              <a:rPr lang="en-GB" dirty="0"/>
              <a:t>a degree of significant investment by one or both parties; and </a:t>
            </a:r>
          </a:p>
          <a:p>
            <a:pPr lvl="1"/>
            <a:r>
              <a:rPr lang="en-GB" dirty="0"/>
              <a:t>exclusivity of the relationship. </a:t>
            </a:r>
          </a:p>
          <a:p>
            <a:r>
              <a:rPr lang="en-GB" dirty="0"/>
              <a:t>Are reinsurance contracts ‘relational’? Arguably yes (especially multi-year treaties) </a:t>
            </a:r>
          </a:p>
          <a:p>
            <a:endParaRPr lang="en-GB" dirty="0"/>
          </a:p>
        </p:txBody>
      </p:sp>
      <p:sp>
        <p:nvSpPr>
          <p:cNvPr id="4" name="Slide Number Placeholder 3">
            <a:extLst>
              <a:ext uri="{FF2B5EF4-FFF2-40B4-BE49-F238E27FC236}">
                <a16:creationId xmlns:a16="http://schemas.microsoft.com/office/drawing/2014/main" id="{8C27A865-00E6-4521-ABA6-6EC80FE3C71D}"/>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2726957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AF71-21F0-42B9-B6CB-8DB9BAD94D42}"/>
              </a:ext>
            </a:extLst>
          </p:cNvPr>
          <p:cNvSpPr>
            <a:spLocks noGrp="1"/>
          </p:cNvSpPr>
          <p:nvPr>
            <p:ph type="title"/>
          </p:nvPr>
        </p:nvSpPr>
        <p:spPr>
          <a:xfrm>
            <a:off x="838200" y="365126"/>
            <a:ext cx="10515600" cy="856206"/>
          </a:xfrm>
        </p:spPr>
        <p:txBody>
          <a:bodyPr>
            <a:normAutofit/>
          </a:bodyPr>
          <a:lstStyle/>
          <a:p>
            <a:r>
              <a:rPr lang="en-GB" dirty="0"/>
              <a:t>Thank you for listening</a:t>
            </a:r>
          </a:p>
        </p:txBody>
      </p:sp>
      <p:sp>
        <p:nvSpPr>
          <p:cNvPr id="3" name="Content Placeholder 2">
            <a:extLst>
              <a:ext uri="{FF2B5EF4-FFF2-40B4-BE49-F238E27FC236}">
                <a16:creationId xmlns:a16="http://schemas.microsoft.com/office/drawing/2014/main" id="{68FC376B-1515-4140-9B52-95F44058F73C}"/>
              </a:ext>
            </a:extLst>
          </p:cNvPr>
          <p:cNvSpPr>
            <a:spLocks noGrp="1"/>
          </p:cNvSpPr>
          <p:nvPr>
            <p:ph sz="half" idx="1"/>
          </p:nvPr>
        </p:nvSpPr>
        <p:spPr>
          <a:xfrm>
            <a:off x="914400" y="1512299"/>
            <a:ext cx="3344274" cy="4351338"/>
          </a:xfrm>
        </p:spPr>
        <p:txBody>
          <a:bodyPr>
            <a:normAutofit fontScale="77500" lnSpcReduction="20000"/>
          </a:bodyPr>
          <a:lstStyle/>
          <a:p>
            <a:pPr marL="0" indent="0">
              <a:buNone/>
            </a:pPr>
            <a:endParaRPr lang="en-GB" dirty="0"/>
          </a:p>
        </p:txBody>
      </p:sp>
      <p:sp>
        <p:nvSpPr>
          <p:cNvPr id="4" name="Content Placeholder 3">
            <a:extLst>
              <a:ext uri="{FF2B5EF4-FFF2-40B4-BE49-F238E27FC236}">
                <a16:creationId xmlns:a16="http://schemas.microsoft.com/office/drawing/2014/main" id="{F290FBC4-1FE6-4FAA-8956-BF726139C86E}"/>
              </a:ext>
            </a:extLst>
          </p:cNvPr>
          <p:cNvSpPr>
            <a:spLocks noGrp="1"/>
          </p:cNvSpPr>
          <p:nvPr>
            <p:ph sz="half" idx="2"/>
          </p:nvPr>
        </p:nvSpPr>
        <p:spPr>
          <a:xfrm>
            <a:off x="5332934" y="1512299"/>
            <a:ext cx="6020866" cy="4664664"/>
          </a:xfrm>
        </p:spPr>
        <p:txBody>
          <a:bodyPr>
            <a:normAutofit fontScale="77500" lnSpcReduction="20000"/>
          </a:bodyPr>
          <a:lstStyle/>
          <a:p>
            <a:pPr marL="0" indent="0">
              <a:buNone/>
            </a:pPr>
            <a:r>
              <a:rPr lang="en-GB" dirty="0"/>
              <a:t>About the speaker:</a:t>
            </a:r>
          </a:p>
          <a:p>
            <a:r>
              <a:rPr lang="en-GB" dirty="0"/>
              <a:t>Senior Lecturer in Insurance Law at the Centre for Commercial Law Studies (CCLS), Queen Mary University of London</a:t>
            </a:r>
          </a:p>
          <a:p>
            <a:r>
              <a:rPr lang="en-GB" dirty="0"/>
              <a:t>Programme Director of the Insurance Law LLM and Deputy Director of the Insurance, Shipping &amp; Aviation Law Institute at CCLS</a:t>
            </a:r>
          </a:p>
          <a:p>
            <a:r>
              <a:rPr lang="en-GB" dirty="0"/>
              <a:t>Co-Author and editor of ‘The Law of Reinsurance in England and Bermuda (5</a:t>
            </a:r>
            <a:r>
              <a:rPr lang="en-GB" baseline="30000" dirty="0"/>
              <a:t>th</a:t>
            </a:r>
            <a:r>
              <a:rPr lang="en-GB" dirty="0"/>
              <a:t> ed, Sweet &amp; Maxwell, 2019) and author of ‘Insurable Interest and the Law’ (Routledge, 2020)</a:t>
            </a:r>
          </a:p>
          <a:p>
            <a:r>
              <a:rPr lang="en-GB" dirty="0"/>
              <a:t>2000-2011 Solicitor at Clifford Chance. Specialised in Insurance Litigation. Secondments to Credit Suisse, Citibank and AIG</a:t>
            </a:r>
          </a:p>
          <a:p>
            <a:r>
              <a:rPr lang="en-GB" dirty="0"/>
              <a:t>2014-18 PhD in Commercial Law at CCLS</a:t>
            </a:r>
          </a:p>
          <a:p>
            <a:pPr marL="0" indent="0">
              <a:buNone/>
            </a:pPr>
            <a:endParaRPr lang="en-GB" dirty="0"/>
          </a:p>
        </p:txBody>
      </p:sp>
      <p:sp>
        <p:nvSpPr>
          <p:cNvPr id="5" name="Slide Number Placeholder 4">
            <a:extLst>
              <a:ext uri="{FF2B5EF4-FFF2-40B4-BE49-F238E27FC236}">
                <a16:creationId xmlns:a16="http://schemas.microsoft.com/office/drawing/2014/main" id="{1E7045F7-DAD6-4A01-B700-D6DEEEBCA771}"/>
              </a:ext>
            </a:extLst>
          </p:cNvPr>
          <p:cNvSpPr>
            <a:spLocks noGrp="1"/>
          </p:cNvSpPr>
          <p:nvPr>
            <p:ph type="sldNum" sz="quarter" idx="12"/>
          </p:nvPr>
        </p:nvSpPr>
        <p:spPr/>
        <p:txBody>
          <a:bodyPr/>
          <a:lstStyle/>
          <a:p>
            <a:fld id="{4FAB73BC-B049-4115-A692-8D63A059BFB8}" type="slidenum">
              <a:rPr lang="en-US" smtClean="0"/>
              <a:t>17</a:t>
            </a:fld>
            <a:endParaRPr lang="en-US" dirty="0"/>
          </a:p>
        </p:txBody>
      </p:sp>
      <p:pic>
        <p:nvPicPr>
          <p:cNvPr id="6" name="Picture 5">
            <a:extLst>
              <a:ext uri="{FF2B5EF4-FFF2-40B4-BE49-F238E27FC236}">
                <a16:creationId xmlns:a16="http://schemas.microsoft.com/office/drawing/2014/main" id="{8531E6E5-36AD-4D49-9591-B47B6893C47A}"/>
              </a:ext>
            </a:extLst>
          </p:cNvPr>
          <p:cNvPicPr>
            <a:picLocks noChangeAspect="1"/>
          </p:cNvPicPr>
          <p:nvPr/>
        </p:nvPicPr>
        <p:blipFill>
          <a:blip r:embed="rId2"/>
          <a:stretch>
            <a:fillRect/>
          </a:stretch>
        </p:blipFill>
        <p:spPr>
          <a:xfrm>
            <a:off x="1335931" y="2616405"/>
            <a:ext cx="2143125" cy="2143125"/>
          </a:xfrm>
          <a:prstGeom prst="rect">
            <a:avLst/>
          </a:prstGeom>
        </p:spPr>
      </p:pic>
    </p:spTree>
    <p:extLst>
      <p:ext uri="{BB962C8B-B14F-4D97-AF65-F5344CB8AC3E}">
        <p14:creationId xmlns:p14="http://schemas.microsoft.com/office/powerpoint/2010/main" val="3794137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815D4-5EFB-4CA5-8B3E-F636E7AD253A}"/>
              </a:ext>
            </a:extLst>
          </p:cNvPr>
          <p:cNvSpPr>
            <a:spLocks noGrp="1"/>
          </p:cNvSpPr>
          <p:nvPr>
            <p:ph type="ctrTitle"/>
          </p:nvPr>
        </p:nvSpPr>
        <p:spPr>
          <a:xfrm>
            <a:off x="890338" y="640080"/>
            <a:ext cx="3734014" cy="3566160"/>
          </a:xfrm>
        </p:spPr>
        <p:txBody>
          <a:bodyPr anchor="b">
            <a:normAutofit/>
          </a:bodyPr>
          <a:lstStyle/>
          <a:p>
            <a:pPr algn="l"/>
            <a:r>
              <a:rPr lang="en-GB" sz="4600"/>
              <a:t>The continuing duty of good faith in reinsurance contracts</a:t>
            </a:r>
          </a:p>
        </p:txBody>
      </p:sp>
      <p:sp>
        <p:nvSpPr>
          <p:cNvPr id="3" name="Subtitle 2">
            <a:extLst>
              <a:ext uri="{FF2B5EF4-FFF2-40B4-BE49-F238E27FC236}">
                <a16:creationId xmlns:a16="http://schemas.microsoft.com/office/drawing/2014/main" id="{767B4313-053E-4A94-AC3A-126F2391824E}"/>
              </a:ext>
            </a:extLst>
          </p:cNvPr>
          <p:cNvSpPr>
            <a:spLocks noGrp="1"/>
          </p:cNvSpPr>
          <p:nvPr>
            <p:ph type="subTitle" idx="1"/>
          </p:nvPr>
        </p:nvSpPr>
        <p:spPr>
          <a:xfrm>
            <a:off x="890339" y="4636008"/>
            <a:ext cx="3734014" cy="1572768"/>
          </a:xfrm>
        </p:spPr>
        <p:txBody>
          <a:bodyPr>
            <a:normAutofit/>
          </a:bodyPr>
          <a:lstStyle/>
          <a:p>
            <a:pPr algn="l"/>
            <a:r>
              <a:rPr lang="en-GB" dirty="0"/>
              <a:t>The English law perspective</a:t>
            </a:r>
          </a:p>
          <a:p>
            <a:pPr algn="l"/>
            <a:endParaRPr lang="en-GB" sz="1400" dirty="0"/>
          </a:p>
          <a:p>
            <a:pPr algn="l"/>
            <a:r>
              <a:rPr lang="en-GB" sz="1400" dirty="0"/>
              <a:t>Dr Franziska Arnold-Dwyer</a:t>
            </a:r>
          </a:p>
          <a:p>
            <a:pPr algn="l"/>
            <a:r>
              <a:rPr lang="en-GB" sz="1400" dirty="0"/>
              <a:t>13 September 2021</a:t>
            </a:r>
          </a:p>
          <a:p>
            <a:pPr algn="l"/>
            <a:endParaRPr lang="en-GB" dirty="0"/>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EEC44810-41B2-4355-BDF2-1715410C7A6A}"/>
              </a:ext>
            </a:extLst>
          </p:cNvPr>
          <p:cNvPicPr>
            <a:picLocks noChangeAspect="1"/>
          </p:cNvPicPr>
          <p:nvPr/>
        </p:nvPicPr>
        <p:blipFill rotWithShape="1">
          <a:blip r:embed="rId2">
            <a:extLst>
              <a:ext uri="{28A0092B-C50C-407E-A947-70E740481C1C}">
                <a14:useLocalDpi xmlns:a14="http://schemas.microsoft.com/office/drawing/2010/main" val="0"/>
              </a:ext>
            </a:extLst>
          </a:blip>
          <a:srcRect t="11693" b="6804"/>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44A57062-E8ED-495F-81DA-5C80DBAB29C5}"/>
              </a:ext>
            </a:extLst>
          </p:cNvPr>
          <p:cNvSpPr>
            <a:spLocks noGrp="1"/>
          </p:cNvSpPr>
          <p:nvPr>
            <p:ph type="sldNum" sz="quarter" idx="12"/>
          </p:nvPr>
        </p:nvSpPr>
        <p:spPr>
          <a:xfrm>
            <a:off x="10591800" y="6356350"/>
            <a:ext cx="762000" cy="365125"/>
          </a:xfrm>
        </p:spPr>
        <p:txBody>
          <a:bodyPr>
            <a:normAutofit/>
          </a:bodyPr>
          <a:lstStyle/>
          <a:p>
            <a:pPr>
              <a:spcAft>
                <a:spcPts val="600"/>
              </a:spcAft>
            </a:pPr>
            <a:fld id="{4FAB73BC-B049-4115-A692-8D63A059BFB8}" type="slidenum">
              <a:rPr lang="en-US">
                <a:solidFill>
                  <a:srgbClr val="FFFFFF"/>
                </a:solidFill>
              </a:rPr>
              <a:pPr>
                <a:spcAft>
                  <a:spcPts val="600"/>
                </a:spcAft>
              </a:pPr>
              <a:t>2</a:t>
            </a:fld>
            <a:endParaRPr lang="en-US">
              <a:solidFill>
                <a:srgbClr val="FFFFFF"/>
              </a:solidFill>
            </a:endParaRPr>
          </a:p>
        </p:txBody>
      </p:sp>
    </p:spTree>
    <p:extLst>
      <p:ext uri="{BB962C8B-B14F-4D97-AF65-F5344CB8AC3E}">
        <p14:creationId xmlns:p14="http://schemas.microsoft.com/office/powerpoint/2010/main" val="416392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B73-3A41-49AC-B360-EDA33D3E7D80}"/>
              </a:ext>
            </a:extLst>
          </p:cNvPr>
          <p:cNvSpPr>
            <a:spLocks noGrp="1"/>
          </p:cNvSpPr>
          <p:nvPr>
            <p:ph type="title"/>
          </p:nvPr>
        </p:nvSpPr>
        <p:spPr/>
        <p:txBody>
          <a:bodyPr/>
          <a:lstStyle/>
          <a:p>
            <a:r>
              <a:rPr lang="en-GB" dirty="0"/>
              <a:t>Good faith and general contract law</a:t>
            </a:r>
          </a:p>
        </p:txBody>
      </p:sp>
      <p:sp>
        <p:nvSpPr>
          <p:cNvPr id="3" name="Content Placeholder 2">
            <a:extLst>
              <a:ext uri="{FF2B5EF4-FFF2-40B4-BE49-F238E27FC236}">
                <a16:creationId xmlns:a16="http://schemas.microsoft.com/office/drawing/2014/main" id="{D8AA337F-6460-4ECB-ABB4-2955931125FE}"/>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GB" dirty="0"/>
              <a:t>English contract law does not recognize the existence of a general doctrine of good faith</a:t>
            </a:r>
          </a:p>
          <a:p>
            <a:pPr lvl="1">
              <a:buFont typeface="Arial" panose="020B0604020202020204" pitchFamily="34" charset="0"/>
              <a:buChar char="•"/>
            </a:pPr>
            <a:r>
              <a:rPr lang="en-GB" dirty="0"/>
              <a:t>commercial parties should be allowed to pursue their own self-interest</a:t>
            </a:r>
          </a:p>
          <a:p>
            <a:pPr lvl="1">
              <a:buFont typeface="Arial" panose="020B0604020202020204" pitchFamily="34" charset="0"/>
              <a:buChar char="•"/>
            </a:pPr>
            <a:r>
              <a:rPr lang="en-GB" dirty="0"/>
              <a:t>Scope of GF is too open-ended and uncertain – legal certainty is paramount in commercial contract</a:t>
            </a:r>
          </a:p>
          <a:p>
            <a:pPr lvl="1">
              <a:buFont typeface="Arial" panose="020B0604020202020204" pitchFamily="34" charset="0"/>
              <a:buChar char="•"/>
            </a:pPr>
            <a:r>
              <a:rPr lang="en-GB" dirty="0"/>
              <a:t>GF requires enquiry into state of mind of contract parties</a:t>
            </a:r>
          </a:p>
          <a:p>
            <a:pPr lvl="1">
              <a:buFont typeface="Arial" panose="020B0604020202020204" pitchFamily="34" charset="0"/>
              <a:buChar char="•"/>
            </a:pPr>
            <a:r>
              <a:rPr lang="en-GB" dirty="0"/>
              <a:t>GF impinges on freedom of contract and autonomy of parties</a:t>
            </a:r>
          </a:p>
          <a:p>
            <a:pPr>
              <a:buFont typeface="Arial" panose="020B0604020202020204" pitchFamily="34" charset="0"/>
              <a:buChar char="•"/>
            </a:pPr>
            <a:r>
              <a:rPr lang="en-GB" dirty="0"/>
              <a:t>Compare: French Civil Code, art. 1104 (duty of good faith in negotiating and performing contracts); German BGB §242 and US Uniform Commercial Code §1-204 (duty of good faith in performing contracts) – </a:t>
            </a:r>
            <a:r>
              <a:rPr lang="en-GB" dirty="0">
                <a:highlight>
                  <a:srgbClr val="FFFF00"/>
                </a:highlight>
              </a:rPr>
              <a:t>Professor </a:t>
            </a:r>
            <a:r>
              <a:rPr lang="en-GB" dirty="0" err="1">
                <a:highlight>
                  <a:srgbClr val="FFFF00"/>
                </a:highlight>
              </a:rPr>
              <a:t>Ünan’s</a:t>
            </a:r>
            <a:r>
              <a:rPr lang="en-GB" dirty="0">
                <a:highlight>
                  <a:srgbClr val="FFFF00"/>
                </a:highlight>
              </a:rPr>
              <a:t> talk </a:t>
            </a:r>
          </a:p>
          <a:p>
            <a:pPr>
              <a:buFont typeface="Arial" panose="020B0604020202020204" pitchFamily="34" charset="0"/>
              <a:buChar char="•"/>
            </a:pPr>
            <a:r>
              <a:rPr lang="en-GB" dirty="0"/>
              <a:t>No obligation to negotiate in good faith (</a:t>
            </a:r>
            <a:r>
              <a:rPr lang="en-GB" i="1" dirty="0"/>
              <a:t>Walford v Miles </a:t>
            </a:r>
            <a:r>
              <a:rPr lang="en-GB" dirty="0"/>
              <a:t>[1992] 2 AC 128)</a:t>
            </a:r>
          </a:p>
          <a:p>
            <a:pPr>
              <a:buFont typeface="Arial" panose="020B0604020202020204" pitchFamily="34" charset="0"/>
              <a:buChar char="•"/>
            </a:pPr>
            <a:r>
              <a:rPr lang="en-GB" dirty="0"/>
              <a:t>No general duty of pre-contractual disclosure – caveat emptor (let the buyer beware) principle applies, but general law on misrepresentation </a:t>
            </a:r>
          </a:p>
          <a:p>
            <a:pPr>
              <a:buFont typeface="Arial" panose="020B0604020202020204" pitchFamily="34" charset="0"/>
              <a:buChar char="•"/>
            </a:pPr>
            <a:r>
              <a:rPr lang="en-GB" dirty="0"/>
              <a:t>Traditionally no duty to perform contract in good faith but developing case law</a:t>
            </a:r>
          </a:p>
        </p:txBody>
      </p:sp>
      <p:sp>
        <p:nvSpPr>
          <p:cNvPr id="5" name="Slide Number Placeholder 4">
            <a:extLst>
              <a:ext uri="{FF2B5EF4-FFF2-40B4-BE49-F238E27FC236}">
                <a16:creationId xmlns:a16="http://schemas.microsoft.com/office/drawing/2014/main" id="{12A583DE-19F4-447C-AD40-A79ACF255936}"/>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77220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3E58-1D7E-4432-BD19-00F08BAE5449}"/>
              </a:ext>
            </a:extLst>
          </p:cNvPr>
          <p:cNvSpPr>
            <a:spLocks noGrp="1"/>
          </p:cNvSpPr>
          <p:nvPr>
            <p:ph type="title"/>
          </p:nvPr>
        </p:nvSpPr>
        <p:spPr/>
        <p:txBody>
          <a:bodyPr/>
          <a:lstStyle/>
          <a:p>
            <a:r>
              <a:rPr lang="en-GB" i="1" dirty="0"/>
              <a:t>Carter v Boehm </a:t>
            </a:r>
            <a:r>
              <a:rPr lang="en-GB" dirty="0"/>
              <a:t>(1766) 3 Burr 1905</a:t>
            </a:r>
          </a:p>
        </p:txBody>
      </p:sp>
      <p:pic>
        <p:nvPicPr>
          <p:cNvPr id="9" name="Content Placeholder 8" descr="A close up of a newspaper&#10;&#10;Description automatically generated">
            <a:extLst>
              <a:ext uri="{FF2B5EF4-FFF2-40B4-BE49-F238E27FC236}">
                <a16:creationId xmlns:a16="http://schemas.microsoft.com/office/drawing/2014/main" id="{45AB4879-F90D-4640-8C0E-D23C91B47D76}"/>
              </a:ext>
            </a:extLst>
          </p:cNvPr>
          <p:cNvPicPr>
            <a:picLocks noGrp="1" noChangeAspect="1"/>
          </p:cNvPicPr>
          <p:nvPr>
            <p:ph idx="1"/>
          </p:nvPr>
        </p:nvPicPr>
        <p:blipFill>
          <a:blip r:embed="rId2"/>
          <a:stretch>
            <a:fillRect/>
          </a:stretch>
        </p:blipFill>
        <p:spPr>
          <a:xfrm>
            <a:off x="2943308" y="1846263"/>
            <a:ext cx="6365709" cy="4022725"/>
          </a:xfrm>
        </p:spPr>
      </p:pic>
      <p:sp>
        <p:nvSpPr>
          <p:cNvPr id="3" name="Slide Number Placeholder 2">
            <a:extLst>
              <a:ext uri="{FF2B5EF4-FFF2-40B4-BE49-F238E27FC236}">
                <a16:creationId xmlns:a16="http://schemas.microsoft.com/office/drawing/2014/main" id="{E96C262E-A7BE-4F4F-B849-9EBFFB94DA91}"/>
              </a:ext>
            </a:extLst>
          </p:cNvPr>
          <p:cNvSpPr>
            <a:spLocks noGrp="1"/>
          </p:cNvSpPr>
          <p:nvPr>
            <p:ph type="sldNum" sz="quarter" idx="12"/>
          </p:nvPr>
        </p:nvSpPr>
        <p:spPr/>
        <p:txBody>
          <a:bodyPr/>
          <a:lstStyle/>
          <a:p>
            <a:fld id="{6113E31D-E2AB-40D1-8B51-AFA5AFEF393A}" type="slidenum">
              <a:rPr lang="en-US" smtClean="0"/>
              <a:t>4</a:t>
            </a:fld>
            <a:endParaRPr lang="en-US" dirty="0"/>
          </a:p>
        </p:txBody>
      </p:sp>
      <p:sp>
        <p:nvSpPr>
          <p:cNvPr id="5" name="Arrow: Right 4">
            <a:extLst>
              <a:ext uri="{FF2B5EF4-FFF2-40B4-BE49-F238E27FC236}">
                <a16:creationId xmlns:a16="http://schemas.microsoft.com/office/drawing/2014/main" id="{92343920-CF9B-405F-B27E-3E2668F963B4}"/>
              </a:ext>
            </a:extLst>
          </p:cNvPr>
          <p:cNvSpPr/>
          <p:nvPr/>
        </p:nvSpPr>
        <p:spPr>
          <a:xfrm>
            <a:off x="2487424" y="43844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416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Good faith</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GB" dirty="0"/>
              <a:t>Rationale of duty of good faith:</a:t>
            </a:r>
          </a:p>
          <a:p>
            <a:pPr lvl="1">
              <a:buFont typeface="Arial" panose="020B0604020202020204" pitchFamily="34" charset="0"/>
              <a:buChar char="•"/>
            </a:pPr>
            <a:r>
              <a:rPr lang="en-GB" dirty="0"/>
              <a:t>Full information exchange relating to the risk</a:t>
            </a:r>
          </a:p>
          <a:p>
            <a:pPr lvl="1">
              <a:buFont typeface="Arial" panose="020B0604020202020204" pitchFamily="34" charset="0"/>
              <a:buChar char="•"/>
            </a:pPr>
            <a:r>
              <a:rPr lang="en-GB" dirty="0"/>
              <a:t>To prevent fraud and encourage good faith in mutual dealings</a:t>
            </a:r>
          </a:p>
          <a:p>
            <a:pPr lvl="1">
              <a:buFont typeface="Arial" panose="020B0604020202020204" pitchFamily="34" charset="0"/>
              <a:buChar char="•"/>
            </a:pPr>
            <a:r>
              <a:rPr lang="en-GB" dirty="0"/>
              <a:t>Historical background: support a fledgling insurance industry</a:t>
            </a:r>
          </a:p>
          <a:p>
            <a:pPr lvl="1">
              <a:buFont typeface="Arial" panose="020B0604020202020204" pitchFamily="34" charset="0"/>
              <a:buChar char="•"/>
            </a:pPr>
            <a:r>
              <a:rPr lang="en-GB" i="1" dirty="0"/>
              <a:t>Carter v Boehm </a:t>
            </a:r>
            <a:r>
              <a:rPr lang="en-GB" dirty="0"/>
              <a:t>(1766) 3 Burr 1905; </a:t>
            </a:r>
            <a:r>
              <a:rPr lang="en-GB" i="1" dirty="0"/>
              <a:t>Pan Atlantic Insurance Co Ltd v Pine Top Insurance Co Ltd </a:t>
            </a:r>
            <a:r>
              <a:rPr lang="en-GB" dirty="0"/>
              <a:t>[1995] 1 AC 501</a:t>
            </a:r>
          </a:p>
          <a:p>
            <a:pPr>
              <a:buFont typeface="Arial" panose="020B0604020202020204" pitchFamily="34" charset="0"/>
              <a:buChar char="•"/>
            </a:pPr>
            <a:r>
              <a:rPr lang="en-GB" dirty="0"/>
              <a:t>Marine Insurance Act 1906 (Marine Insurance Act (“MIA”) 1906), s.17: “A contract of marine insurance is a contract based upon the utmost good faith” (has been held declaratory of common law applicable to non-marine insurance contracts)</a:t>
            </a:r>
          </a:p>
          <a:p>
            <a:pPr>
              <a:buFont typeface="Arial" panose="020B0604020202020204" pitchFamily="34" charset="0"/>
              <a:buChar char="•"/>
            </a:pPr>
            <a:r>
              <a:rPr lang="en-GB" dirty="0"/>
              <a:t>Good faith is a mutual obligation (</a:t>
            </a:r>
            <a:r>
              <a:rPr lang="de-DE" i="1" dirty="0"/>
              <a:t>Carter v Boehm </a:t>
            </a:r>
            <a:r>
              <a:rPr lang="de-DE" dirty="0"/>
              <a:t>(1766) 3 Burr 1905)</a:t>
            </a:r>
            <a:endParaRPr lang="en-GB" dirty="0"/>
          </a:p>
        </p:txBody>
      </p:sp>
      <p:sp>
        <p:nvSpPr>
          <p:cNvPr id="4" name="Slide Number Placeholder 3">
            <a:extLst>
              <a:ext uri="{FF2B5EF4-FFF2-40B4-BE49-F238E27FC236}">
                <a16:creationId xmlns:a16="http://schemas.microsoft.com/office/drawing/2014/main" id="{135EB311-96A5-4F11-A99A-07123C98464C}"/>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91271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CD13-95CE-4EA9-BAEB-69AFBFDE370A}"/>
              </a:ext>
            </a:extLst>
          </p:cNvPr>
          <p:cNvSpPr>
            <a:spLocks noGrp="1"/>
          </p:cNvSpPr>
          <p:nvPr>
            <p:ph type="title"/>
          </p:nvPr>
        </p:nvSpPr>
        <p:spPr>
          <a:xfrm>
            <a:off x="677807" y="365125"/>
            <a:ext cx="10832123" cy="1325563"/>
          </a:xfrm>
        </p:spPr>
        <p:txBody>
          <a:bodyPr/>
          <a:lstStyle/>
          <a:p>
            <a:r>
              <a:rPr lang="en-GB" dirty="0"/>
              <a:t>Good faith post-Insurance Act 2015 (“IA 2015”)</a:t>
            </a:r>
          </a:p>
        </p:txBody>
      </p:sp>
      <p:sp>
        <p:nvSpPr>
          <p:cNvPr id="3" name="Content Placeholder 2">
            <a:extLst>
              <a:ext uri="{FF2B5EF4-FFF2-40B4-BE49-F238E27FC236}">
                <a16:creationId xmlns:a16="http://schemas.microsoft.com/office/drawing/2014/main" id="{4277C6B0-ED90-4ABB-BCA0-C8298345D802}"/>
              </a:ext>
            </a:extLst>
          </p:cNvPr>
          <p:cNvSpPr>
            <a:spLocks noGrp="1"/>
          </p:cNvSpPr>
          <p:nvPr>
            <p:ph idx="1"/>
          </p:nvPr>
        </p:nvSpPr>
        <p:spPr/>
        <p:txBody>
          <a:bodyPr>
            <a:normAutofit lnSpcReduction="10000"/>
          </a:bodyPr>
          <a:lstStyle/>
          <a:p>
            <a:r>
              <a:rPr lang="en-GB" dirty="0"/>
              <a:t>MIA 1906, s.17 as amended by IA 2015, s.14(3)(a):</a:t>
            </a:r>
          </a:p>
          <a:p>
            <a:pPr marL="457200" lvl="1" indent="0">
              <a:buNone/>
            </a:pPr>
            <a:endParaRPr lang="en-GB" dirty="0"/>
          </a:p>
          <a:p>
            <a:pPr marL="457200" lvl="1" indent="0">
              <a:buNone/>
            </a:pPr>
            <a:r>
              <a:rPr lang="en-GB" dirty="0"/>
              <a:t>“A contract of marine insurance is a contract based upon the utmost good faith </a:t>
            </a:r>
            <a:r>
              <a:rPr lang="en-GB" strike="sngStrike" dirty="0"/>
              <a:t>and, if the utmost good faith be not observed by either party, the contract may be avoided by the other party</a:t>
            </a:r>
            <a:r>
              <a:rPr lang="en-GB" dirty="0"/>
              <a:t>.”</a:t>
            </a:r>
          </a:p>
          <a:p>
            <a:pPr marL="0" indent="0">
              <a:buNone/>
            </a:pPr>
            <a:endParaRPr lang="en-GB" dirty="0"/>
          </a:p>
          <a:p>
            <a:r>
              <a:rPr lang="en-GB" dirty="0"/>
              <a:t>IA 2015, s.14(1):</a:t>
            </a:r>
          </a:p>
          <a:p>
            <a:pPr marL="0" indent="0">
              <a:buNone/>
            </a:pPr>
            <a:endParaRPr lang="en-GB" dirty="0"/>
          </a:p>
          <a:p>
            <a:pPr marL="457200" lvl="1" indent="0">
              <a:buNone/>
            </a:pPr>
            <a:r>
              <a:rPr lang="en-GB" dirty="0"/>
              <a:t>“Any rule of law permitting a party to a contract of insurance to avoid the contract on the ground that the utmost good faith has not been observed by the other party is abolished.”</a:t>
            </a:r>
          </a:p>
        </p:txBody>
      </p:sp>
      <p:sp>
        <p:nvSpPr>
          <p:cNvPr id="4" name="Slide Number Placeholder 3">
            <a:extLst>
              <a:ext uri="{FF2B5EF4-FFF2-40B4-BE49-F238E27FC236}">
                <a16:creationId xmlns:a16="http://schemas.microsoft.com/office/drawing/2014/main" id="{EF48C097-74F3-49F7-A4B8-A26C5CE0A872}"/>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752145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CB300-6CAC-4C8C-BC0A-AFD1D26D86D5}"/>
              </a:ext>
            </a:extLst>
          </p:cNvPr>
          <p:cNvSpPr>
            <a:spLocks noGrp="1"/>
          </p:cNvSpPr>
          <p:nvPr>
            <p:ph type="title"/>
          </p:nvPr>
        </p:nvSpPr>
        <p:spPr/>
        <p:txBody>
          <a:bodyPr/>
          <a:lstStyle/>
          <a:p>
            <a:r>
              <a:rPr lang="en-GB" dirty="0"/>
              <a:t>Good faith at different stages </a:t>
            </a:r>
          </a:p>
        </p:txBody>
      </p:sp>
      <p:graphicFrame>
        <p:nvGraphicFramePr>
          <p:cNvPr id="5" name="Content Placeholder 4">
            <a:extLst>
              <a:ext uri="{FF2B5EF4-FFF2-40B4-BE49-F238E27FC236}">
                <a16:creationId xmlns:a16="http://schemas.microsoft.com/office/drawing/2014/main" id="{B41522D4-2885-4332-920C-E4238106AA79}"/>
              </a:ext>
            </a:extLst>
          </p:cNvPr>
          <p:cNvGraphicFramePr>
            <a:graphicFrameLocks noGrp="1"/>
          </p:cNvGraphicFramePr>
          <p:nvPr>
            <p:ph idx="1"/>
            <p:extLst>
              <p:ext uri="{D42A27DB-BD31-4B8C-83A1-F6EECF244321}">
                <p14:modId xmlns:p14="http://schemas.microsoft.com/office/powerpoint/2010/main" val="128246636"/>
              </p:ext>
            </p:extLst>
          </p:nvPr>
        </p:nvGraphicFramePr>
        <p:xfrm>
          <a:off x="838200" y="1825624"/>
          <a:ext cx="10515600" cy="4798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6F06CD46-40CC-4877-9FF7-84FEA9182CE7}"/>
              </a:ext>
            </a:extLst>
          </p:cNvPr>
          <p:cNvSpPr>
            <a:spLocks noGrp="1"/>
          </p:cNvSpPr>
          <p:nvPr>
            <p:ph type="sldNum" sz="quarter" idx="12"/>
          </p:nvPr>
        </p:nvSpPr>
        <p:spPr/>
        <p:txBody>
          <a:bodyPr/>
          <a:lstStyle/>
          <a:p>
            <a:fld id="{6113E31D-E2AB-40D1-8B51-AFA5AFEF393A}" type="slidenum">
              <a:rPr lang="en-US" smtClean="0"/>
              <a:t>7</a:t>
            </a:fld>
            <a:endParaRPr lang="en-US" dirty="0"/>
          </a:p>
        </p:txBody>
      </p:sp>
      <p:sp>
        <p:nvSpPr>
          <p:cNvPr id="7" name="Rectangle: Rounded Corners 6">
            <a:extLst>
              <a:ext uri="{FF2B5EF4-FFF2-40B4-BE49-F238E27FC236}">
                <a16:creationId xmlns:a16="http://schemas.microsoft.com/office/drawing/2014/main" id="{A084366C-914F-44FD-921B-20F3C75AC83A}"/>
              </a:ext>
            </a:extLst>
          </p:cNvPr>
          <p:cNvSpPr/>
          <p:nvPr/>
        </p:nvSpPr>
        <p:spPr>
          <a:xfrm>
            <a:off x="3721544" y="1509079"/>
            <a:ext cx="7632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Continuing duty of good faith</a:t>
            </a:r>
          </a:p>
        </p:txBody>
      </p:sp>
    </p:spTree>
    <p:extLst>
      <p:ext uri="{BB962C8B-B14F-4D97-AF65-F5344CB8AC3E}">
        <p14:creationId xmlns:p14="http://schemas.microsoft.com/office/powerpoint/2010/main" val="1283554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 there a continuing duty of good faith?</a:t>
            </a:r>
          </a:p>
        </p:txBody>
      </p:sp>
      <p:sp>
        <p:nvSpPr>
          <p:cNvPr id="3" name="Content Placeholder 2"/>
          <p:cNvSpPr>
            <a:spLocks noGrp="1"/>
          </p:cNvSpPr>
          <p:nvPr>
            <p:ph idx="1"/>
          </p:nvPr>
        </p:nvSpPr>
        <p:spPr>
          <a:xfrm>
            <a:off x="838200" y="1825624"/>
            <a:ext cx="10515600" cy="4530725"/>
          </a:xfrm>
        </p:spPr>
        <p:txBody>
          <a:bodyPr>
            <a:normAutofit fontScale="55000" lnSpcReduction="20000"/>
          </a:bodyPr>
          <a:lstStyle/>
          <a:p>
            <a:r>
              <a:rPr lang="en-GB" dirty="0"/>
              <a:t>Does the duty to act in good faith apply after the contract of insurance has been concluded?</a:t>
            </a:r>
          </a:p>
          <a:p>
            <a:pPr>
              <a:buFont typeface="Arial" panose="020B0604020202020204" pitchFamily="34" charset="0"/>
              <a:buChar char="•"/>
            </a:pPr>
            <a:r>
              <a:rPr lang="en-GB" dirty="0"/>
              <a:t> </a:t>
            </a:r>
            <a:r>
              <a:rPr lang="en-GB" dirty="0">
                <a:solidFill>
                  <a:schemeClr val="accent2"/>
                </a:solidFill>
              </a:rPr>
              <a:t>Ambiguous</a:t>
            </a:r>
            <a:r>
              <a:rPr lang="en-GB" dirty="0"/>
              <a:t>: </a:t>
            </a:r>
          </a:p>
          <a:p>
            <a:pPr lvl="1">
              <a:buFont typeface="Arial" panose="020B0604020202020204" pitchFamily="34" charset="0"/>
              <a:buChar char="•"/>
            </a:pPr>
            <a:r>
              <a:rPr lang="en-GB" dirty="0"/>
              <a:t>MIA 1906, s.17 - “based upon”, remedy of avoidance and located in part concerned with pre-contractual disclosure and representations</a:t>
            </a:r>
          </a:p>
          <a:p>
            <a:pPr lvl="1">
              <a:buFont typeface="Arial" panose="020B0604020202020204" pitchFamily="34" charset="0"/>
              <a:buChar char="•"/>
            </a:pPr>
            <a:r>
              <a:rPr lang="en-GB" dirty="0"/>
              <a:t>IA 2015, s.14 – curtails duty of utmost good faith by removing remedy of ‘avoidance’</a:t>
            </a:r>
          </a:p>
          <a:p>
            <a:pPr>
              <a:buFont typeface="Arial" panose="020B0604020202020204" pitchFamily="34" charset="0"/>
              <a:buChar char="•"/>
            </a:pPr>
            <a:r>
              <a:rPr lang="en-GB" dirty="0">
                <a:solidFill>
                  <a:srgbClr val="00B050"/>
                </a:solidFill>
              </a:rPr>
              <a:t> Yes</a:t>
            </a:r>
            <a:r>
              <a:rPr lang="en-GB" dirty="0"/>
              <a:t>: 	</a:t>
            </a:r>
          </a:p>
          <a:p>
            <a:pPr lvl="1">
              <a:buFont typeface="Arial" panose="020B0604020202020204" pitchFamily="34" charset="0"/>
              <a:buChar char="•"/>
            </a:pPr>
            <a:r>
              <a:rPr lang="en-GB" dirty="0"/>
              <a:t>Sumption JSC in </a:t>
            </a:r>
            <a:r>
              <a:rPr lang="en-GB" i="1" dirty="0"/>
              <a:t>The DC Merwestone </a:t>
            </a:r>
            <a:r>
              <a:rPr lang="en-GB" dirty="0"/>
              <a:t>[2016] UKSC 45 [8] (also see Hughes JSC [64]-[68]):</a:t>
            </a:r>
          </a:p>
          <a:p>
            <a:pPr marL="201168" lvl="1" indent="0">
              <a:buNone/>
            </a:pPr>
            <a:r>
              <a:rPr lang="en-GB" dirty="0"/>
              <a:t>	“It was settled from an early stage of the history of English insurance law that the duty of utmost good faith applied not only in the making 	of the contract </a:t>
            </a:r>
            <a:r>
              <a:rPr lang="en-GB" u="sng" dirty="0"/>
              <a:t>but in the course of its performance</a:t>
            </a:r>
            <a:r>
              <a:rPr lang="en-GB" dirty="0"/>
              <a:t>. The principle was given statutory force by section 17 of the Marine Insurance Act … 	The rule is peculiar to contracts of insurance, and there can be little doubt that historically it is because they are contracts of utmost good 	faith that they have this unique characteristic.”</a:t>
            </a:r>
          </a:p>
          <a:p>
            <a:pPr lvl="1">
              <a:buFont typeface="Arial" panose="020B0604020202020204" pitchFamily="34" charset="0"/>
              <a:buChar char="•"/>
            </a:pPr>
            <a:r>
              <a:rPr lang="en-GB" dirty="0"/>
              <a:t>MacDonald Eggers and Picken, ‘Good Faith and Insurance Law’ (Informa, 4</a:t>
            </a:r>
            <a:r>
              <a:rPr lang="en-GB" baseline="30000" dirty="0"/>
              <a:t>th</a:t>
            </a:r>
            <a:r>
              <a:rPr lang="en-GB" dirty="0"/>
              <a:t> ed.) Ch 10</a:t>
            </a:r>
          </a:p>
          <a:p>
            <a:pPr>
              <a:buFont typeface="Arial" panose="020B0604020202020204" pitchFamily="34" charset="0"/>
              <a:buChar char="•"/>
            </a:pPr>
            <a:r>
              <a:rPr lang="en-GB" dirty="0"/>
              <a:t> </a:t>
            </a:r>
            <a:r>
              <a:rPr lang="en-GB" dirty="0">
                <a:solidFill>
                  <a:srgbClr val="FF0000"/>
                </a:solidFill>
              </a:rPr>
              <a:t>No</a:t>
            </a:r>
            <a:r>
              <a:rPr lang="en-GB" dirty="0"/>
              <a:t>:</a:t>
            </a:r>
          </a:p>
          <a:p>
            <a:pPr lvl="1">
              <a:buFont typeface="Arial" panose="020B0604020202020204" pitchFamily="34" charset="0"/>
              <a:buChar char="•"/>
            </a:pPr>
            <a:r>
              <a:rPr lang="en-GB" i="1" dirty="0"/>
              <a:t>The Aegeon </a:t>
            </a:r>
            <a:r>
              <a:rPr lang="en-GB" dirty="0"/>
              <a:t>[2002] EWCA Civ 247, [45] per Mance LJ</a:t>
            </a:r>
          </a:p>
          <a:p>
            <a:pPr lvl="1">
              <a:buFont typeface="Arial" panose="020B0604020202020204" pitchFamily="34" charset="0"/>
              <a:buChar char="•"/>
            </a:pPr>
            <a:r>
              <a:rPr lang="en-GB" dirty="0"/>
              <a:t>Law Commission: post-contractual good faith is more akin to an interpretative principle (Law Com No.353, 30.22-30.23)</a:t>
            </a:r>
          </a:p>
          <a:p>
            <a:r>
              <a:rPr lang="en-GB" dirty="0"/>
              <a:t>Better view: there is a continuing but limited duty of continuing good faith</a:t>
            </a:r>
          </a:p>
          <a:p>
            <a:pPr lvl="1"/>
            <a:r>
              <a:rPr lang="en-GB" dirty="0"/>
              <a:t>Lord Hobhouse in </a:t>
            </a:r>
            <a:r>
              <a:rPr lang="en-GB" i="1" dirty="0"/>
              <a:t>The Star Sea </a:t>
            </a:r>
            <a:r>
              <a:rPr lang="en-GB" dirty="0"/>
              <a:t>[2001] UKHL 1 [52]: </a:t>
            </a:r>
          </a:p>
          <a:p>
            <a:pPr marL="457200" lvl="1" indent="0">
              <a:buNone/>
            </a:pPr>
            <a:r>
              <a:rPr lang="en-GB" dirty="0"/>
              <a:t>	“…A coherent scheme can be achieved by distinguishing a lack of good faith which is material to the making of the contract itself (or some 	variation of it) and a lack of good faith during the performance of the contract which may prejudice the other party or cause him loss or 	destroy the continuing contractual relationship..”</a:t>
            </a:r>
          </a:p>
        </p:txBody>
      </p:sp>
      <p:sp>
        <p:nvSpPr>
          <p:cNvPr id="4" name="Slide Number Placeholder 3">
            <a:extLst>
              <a:ext uri="{FF2B5EF4-FFF2-40B4-BE49-F238E27FC236}">
                <a16:creationId xmlns:a16="http://schemas.microsoft.com/office/drawing/2014/main" id="{5246EECD-DBCA-4818-AE92-8F209E5F4AB7}"/>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38941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GB" dirty="0"/>
              <a:t> Lord Hobhouse in </a:t>
            </a:r>
            <a:r>
              <a:rPr lang="en-GB" i="1" dirty="0"/>
              <a:t>The Star Sea </a:t>
            </a:r>
            <a:r>
              <a:rPr lang="en-GB" dirty="0"/>
              <a:t>[2001] UKHL 1 [48]:</a:t>
            </a:r>
          </a:p>
          <a:p>
            <a:pPr marL="292608" lvl="1" indent="0">
              <a:buNone/>
            </a:pPr>
            <a:r>
              <a:rPr lang="en-GB" dirty="0"/>
              <a:t>“… the content of the obligation to observe good faith has a different application and content in different situations.”</a:t>
            </a:r>
          </a:p>
          <a:p>
            <a:pPr>
              <a:buFont typeface="Arial" panose="020B0604020202020204" pitchFamily="34" charset="0"/>
              <a:buChar char="•"/>
            </a:pPr>
            <a:r>
              <a:rPr lang="en-GB" dirty="0"/>
              <a:t> MacDonald and Picken ‘Good Faith and Insurance Law’ (Informa, 4</a:t>
            </a:r>
            <a:r>
              <a:rPr lang="en-GB" baseline="30000" dirty="0"/>
              <a:t>th</a:t>
            </a:r>
            <a:r>
              <a:rPr lang="en-GB" dirty="0"/>
              <a:t> ed.) [10.01]-[10.05]:</a:t>
            </a:r>
          </a:p>
          <a:p>
            <a:pPr marL="292608" lvl="1" indent="0">
              <a:buNone/>
            </a:pPr>
            <a:r>
              <a:rPr lang="en-GB" dirty="0"/>
              <a:t>“Whilst the duty of good faith continues, its scope and extent will vary from time to time during the relationship between the assured and the insurer. In other words, the duty continues throughout the relationship at a level “appropriate to the moment”.”</a:t>
            </a:r>
          </a:p>
          <a:p>
            <a:pPr>
              <a:buFont typeface="Arial" panose="020B0604020202020204" pitchFamily="34" charset="0"/>
              <a:buChar char="•"/>
            </a:pPr>
            <a:r>
              <a:rPr lang="en-GB" dirty="0"/>
              <a:t> Three main types of post-contractual situations:</a:t>
            </a:r>
          </a:p>
          <a:p>
            <a:pPr marL="544068" lvl="1" indent="-342900">
              <a:buFont typeface="+mj-lt"/>
              <a:buAutoNum type="arabicPeriod"/>
            </a:pPr>
            <a:r>
              <a:rPr lang="en-GB" dirty="0"/>
              <a:t>Post-contractual adjustments to the contract</a:t>
            </a:r>
          </a:p>
          <a:p>
            <a:pPr marL="544068" lvl="1" indent="-342900">
              <a:buFont typeface="+mj-lt"/>
              <a:buAutoNum type="arabicPeriod"/>
            </a:pPr>
            <a:r>
              <a:rPr lang="en-GB" dirty="0"/>
              <a:t>When parties exercise a right or perform an obligation under the contract</a:t>
            </a:r>
          </a:p>
          <a:p>
            <a:pPr marL="544068" lvl="1" indent="-342900">
              <a:buFont typeface="+mj-lt"/>
              <a:buAutoNum type="arabicPeriod"/>
            </a:pPr>
            <a:r>
              <a:rPr lang="en-GB" dirty="0"/>
              <a:t>In the claims context </a:t>
            </a:r>
          </a:p>
          <a:p>
            <a:pPr marL="544068" lvl="1" indent="-342900">
              <a:buFont typeface="+mj-lt"/>
              <a:buAutoNum type="arabicPeriod"/>
            </a:pPr>
            <a:endParaRPr lang="en-GB" dirty="0"/>
          </a:p>
          <a:p>
            <a:pPr marL="544068" lvl="1" indent="-342900">
              <a:buFont typeface="+mj-lt"/>
              <a:buAutoNum type="arabicPeriod"/>
            </a:pPr>
            <a:endParaRPr lang="en-GB" dirty="0"/>
          </a:p>
          <a:p>
            <a:endParaRPr lang="en-GB" dirty="0"/>
          </a:p>
        </p:txBody>
      </p:sp>
      <p:sp>
        <p:nvSpPr>
          <p:cNvPr id="4" name="Slide Number Placeholder 3">
            <a:extLst>
              <a:ext uri="{FF2B5EF4-FFF2-40B4-BE49-F238E27FC236}">
                <a16:creationId xmlns:a16="http://schemas.microsoft.com/office/drawing/2014/main" id="{44BDC410-E77C-4406-B0C1-4D35308EA312}"/>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71927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672</TotalTime>
  <Words>2730</Words>
  <Application>Microsoft Office PowerPoint</Application>
  <PresentationFormat>Widescreen</PresentationFormat>
  <Paragraphs>168</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The continuing duty of good faith in reinsurance contracts</vt:lpstr>
      <vt:lpstr>Good faith and general contract law</vt:lpstr>
      <vt:lpstr>Carter v Boehm (1766) 3 Burr 1905</vt:lpstr>
      <vt:lpstr>Good faith</vt:lpstr>
      <vt:lpstr>Good faith post-Insurance Act 2015 (“IA 2015”)</vt:lpstr>
      <vt:lpstr>Good faith at different stages </vt:lpstr>
      <vt:lpstr>Is there a continuing duty of good faith?</vt:lpstr>
      <vt:lpstr>Scope</vt:lpstr>
      <vt:lpstr>1. Post-contractual adjustments in reinsurance contracts</vt:lpstr>
      <vt:lpstr>2. Exercise of contractual right or performance of contractual obligation</vt:lpstr>
      <vt:lpstr>3. Claims</vt:lpstr>
      <vt:lpstr>Presenting fraudulent claims: definition</vt:lpstr>
      <vt:lpstr>Presenting a fraudulent claims: remedies</vt:lpstr>
      <vt:lpstr>Remedies in relation to continuing duty of good faith</vt:lpstr>
      <vt:lpstr>General contract law developments</vt:lpstr>
      <vt:lpstr>Thank you for listening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Good Faith, Subrogation and Contribution</dc:title>
  <dc:creator>M D</dc:creator>
  <cp:lastModifiedBy>M D</cp:lastModifiedBy>
  <cp:revision>15</cp:revision>
  <cp:lastPrinted>2021-09-13T07:39:56Z</cp:lastPrinted>
  <dcterms:created xsi:type="dcterms:W3CDTF">2020-11-30T11:28:01Z</dcterms:created>
  <dcterms:modified xsi:type="dcterms:W3CDTF">2021-09-13T07:52:49Z</dcterms:modified>
</cp:coreProperties>
</file>