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snapToGrid="0">
      <p:cViewPr varScale="1">
        <p:scale>
          <a:sx n="69" d="100"/>
          <a:sy n="69" d="100"/>
        </p:scale>
        <p:origin x="77"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79FE2-B1AF-4897-BD22-35C26F5FBFAF}"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376A4-D079-4600-A73A-10D955242510}" type="slidenum">
              <a:rPr lang="en-US" smtClean="0"/>
              <a:t>‹#›</a:t>
            </a:fld>
            <a:endParaRPr lang="en-US"/>
          </a:p>
        </p:txBody>
      </p:sp>
    </p:spTree>
    <p:extLst>
      <p:ext uri="{BB962C8B-B14F-4D97-AF65-F5344CB8AC3E}">
        <p14:creationId xmlns:p14="http://schemas.microsoft.com/office/powerpoint/2010/main" val="39092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ao.gov/products/gao-20-7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47b36fd845_4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47b36fd845_4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65887" indent="-304121"/>
            <a:endParaRPr sz="1400" b="1" dirty="0"/>
          </a:p>
        </p:txBody>
      </p:sp>
    </p:spTree>
    <p:extLst>
      <p:ext uri="{BB962C8B-B14F-4D97-AF65-F5344CB8AC3E}">
        <p14:creationId xmlns:p14="http://schemas.microsoft.com/office/powerpoint/2010/main" val="130199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51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56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31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05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8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07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80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859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7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5</a:t>
            </a:fld>
            <a:endParaRPr lang="en-US"/>
          </a:p>
        </p:txBody>
      </p:sp>
    </p:spTree>
    <p:extLst>
      <p:ext uri="{BB962C8B-B14F-4D97-AF65-F5344CB8AC3E}">
        <p14:creationId xmlns:p14="http://schemas.microsoft.com/office/powerpoint/2010/main" val="454553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291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595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645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30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14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7485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247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31</a:t>
            </a:fld>
            <a:endParaRPr lang="en-US"/>
          </a:p>
        </p:txBody>
      </p:sp>
    </p:spTree>
    <p:extLst>
      <p:ext uri="{BB962C8B-B14F-4D97-AF65-F5344CB8AC3E}">
        <p14:creationId xmlns:p14="http://schemas.microsoft.com/office/powerpoint/2010/main" val="3457436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32</a:t>
            </a:fld>
            <a:endParaRPr lang="en-US"/>
          </a:p>
        </p:txBody>
      </p:sp>
    </p:spTree>
    <p:extLst>
      <p:ext uri="{BB962C8B-B14F-4D97-AF65-F5344CB8AC3E}">
        <p14:creationId xmlns:p14="http://schemas.microsoft.com/office/powerpoint/2010/main" val="48811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76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33</a:t>
            </a:fld>
            <a:endParaRPr lang="en-US"/>
          </a:p>
        </p:txBody>
      </p:sp>
    </p:spTree>
    <p:extLst>
      <p:ext uri="{BB962C8B-B14F-4D97-AF65-F5344CB8AC3E}">
        <p14:creationId xmlns:p14="http://schemas.microsoft.com/office/powerpoint/2010/main" val="3728198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34</a:t>
            </a:fld>
            <a:endParaRPr lang="en-US"/>
          </a:p>
        </p:txBody>
      </p:sp>
    </p:spTree>
    <p:extLst>
      <p:ext uri="{BB962C8B-B14F-4D97-AF65-F5344CB8AC3E}">
        <p14:creationId xmlns:p14="http://schemas.microsoft.com/office/powerpoint/2010/main" val="44171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35</a:t>
            </a:fld>
            <a:endParaRPr lang="en-US"/>
          </a:p>
        </p:txBody>
      </p:sp>
    </p:spTree>
    <p:extLst>
      <p:ext uri="{BB962C8B-B14F-4D97-AF65-F5344CB8AC3E}">
        <p14:creationId xmlns:p14="http://schemas.microsoft.com/office/powerpoint/2010/main" val="1122746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36</a:t>
            </a:fld>
            <a:endParaRPr lang="en-US"/>
          </a:p>
        </p:txBody>
      </p:sp>
    </p:spTree>
    <p:extLst>
      <p:ext uri="{BB962C8B-B14F-4D97-AF65-F5344CB8AC3E}">
        <p14:creationId xmlns:p14="http://schemas.microsoft.com/office/powerpoint/2010/main" val="1653673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37</a:t>
            </a:fld>
            <a:endParaRPr lang="en-US"/>
          </a:p>
        </p:txBody>
      </p:sp>
    </p:spTree>
    <p:extLst>
      <p:ext uri="{BB962C8B-B14F-4D97-AF65-F5344CB8AC3E}">
        <p14:creationId xmlns:p14="http://schemas.microsoft.com/office/powerpoint/2010/main" val="931050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38</a:t>
            </a:fld>
            <a:endParaRPr lang="en-US"/>
          </a:p>
        </p:txBody>
      </p:sp>
    </p:spTree>
    <p:extLst>
      <p:ext uri="{BB962C8B-B14F-4D97-AF65-F5344CB8AC3E}">
        <p14:creationId xmlns:p14="http://schemas.microsoft.com/office/powerpoint/2010/main" val="2238924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39</a:t>
            </a:fld>
            <a:endParaRPr lang="en-US"/>
          </a:p>
        </p:txBody>
      </p:sp>
    </p:spTree>
    <p:extLst>
      <p:ext uri="{BB962C8B-B14F-4D97-AF65-F5344CB8AC3E}">
        <p14:creationId xmlns:p14="http://schemas.microsoft.com/office/powerpoint/2010/main" val="2403141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40</a:t>
            </a:fld>
            <a:endParaRPr lang="en-US"/>
          </a:p>
        </p:txBody>
      </p:sp>
    </p:spTree>
    <p:extLst>
      <p:ext uri="{BB962C8B-B14F-4D97-AF65-F5344CB8AC3E}">
        <p14:creationId xmlns:p14="http://schemas.microsoft.com/office/powerpoint/2010/main" val="431192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41</a:t>
            </a:fld>
            <a:endParaRPr lang="en-US"/>
          </a:p>
        </p:txBody>
      </p:sp>
    </p:spTree>
    <p:extLst>
      <p:ext uri="{BB962C8B-B14F-4D97-AF65-F5344CB8AC3E}">
        <p14:creationId xmlns:p14="http://schemas.microsoft.com/office/powerpoint/2010/main" val="1146451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https://www.gao.gov/products/gao-20-73</a:t>
            </a:r>
            <a:endParaRPr lang="en-US" dirty="0"/>
          </a:p>
        </p:txBody>
      </p:sp>
      <p:sp>
        <p:nvSpPr>
          <p:cNvPr id="4" name="Slide Number Placeholder 3"/>
          <p:cNvSpPr>
            <a:spLocks noGrp="1"/>
          </p:cNvSpPr>
          <p:nvPr>
            <p:ph type="sldNum" sz="quarter" idx="10"/>
          </p:nvPr>
        </p:nvSpPr>
        <p:spPr/>
        <p:txBody>
          <a:bodyPr/>
          <a:lstStyle/>
          <a:p>
            <a:fld id="{DC980E24-DD0D-4E26-A730-EF50BCCD8374}" type="slidenum">
              <a:rPr lang="en-US" smtClean="0"/>
              <a:t>42</a:t>
            </a:fld>
            <a:endParaRPr lang="en-US"/>
          </a:p>
        </p:txBody>
      </p:sp>
    </p:spTree>
    <p:extLst>
      <p:ext uri="{BB962C8B-B14F-4D97-AF65-F5344CB8AC3E}">
        <p14:creationId xmlns:p14="http://schemas.microsoft.com/office/powerpoint/2010/main" val="173014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319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063b8ec50_7_201:notes"/>
          <p:cNvSpPr txBox="1">
            <a:spLocks noGrp="1"/>
          </p:cNvSpPr>
          <p:nvPr>
            <p:ph type="body" idx="1"/>
          </p:nvPr>
        </p:nvSpPr>
        <p:spPr>
          <a:xfrm>
            <a:off x="723434" y="4581080"/>
            <a:ext cx="5787413" cy="3748450"/>
          </a:xfrm>
          <a:prstGeom prst="rect">
            <a:avLst/>
          </a:prstGeom>
          <a:noFill/>
          <a:ln>
            <a:noFill/>
          </a:ln>
        </p:spPr>
        <p:txBody>
          <a:bodyPr spcFirstLastPara="1" wrap="square" lIns="93162" tIns="93162" rIns="93162" bIns="93162" anchor="t" anchorCtr="0">
            <a:noAutofit/>
          </a:bodyPr>
          <a:lstStyle/>
          <a:p>
            <a:pPr marL="0" indent="0">
              <a:buNone/>
            </a:pPr>
            <a:endParaRPr sz="1400" dirty="0"/>
          </a:p>
        </p:txBody>
      </p:sp>
      <p:sp>
        <p:nvSpPr>
          <p:cNvPr id="614" name="Google Shape;614;g5063b8ec50_7_201:notes"/>
          <p:cNvSpPr>
            <a:spLocks noGrp="1" noRot="1" noChangeAspect="1"/>
          </p:cNvSpPr>
          <p:nvPr>
            <p:ph type="sldImg" idx="2"/>
          </p:nvPr>
        </p:nvSpPr>
        <p:spPr>
          <a:xfrm>
            <a:off x="760413" y="1189038"/>
            <a:ext cx="5713412" cy="3213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9409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80E24-DD0D-4E26-A730-EF50BCCD8374}" type="slidenum">
              <a:rPr lang="en-US" smtClean="0"/>
              <a:t>44</a:t>
            </a:fld>
            <a:endParaRPr lang="en-US"/>
          </a:p>
        </p:txBody>
      </p:sp>
    </p:spTree>
    <p:extLst>
      <p:ext uri="{BB962C8B-B14F-4D97-AF65-F5344CB8AC3E}">
        <p14:creationId xmlns:p14="http://schemas.microsoft.com/office/powerpoint/2010/main" val="584061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5063b8ec50_7_2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5063b8ec50_7_20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sz="1400" dirty="0"/>
          </a:p>
        </p:txBody>
      </p:sp>
    </p:spTree>
    <p:extLst>
      <p:ext uri="{BB962C8B-B14F-4D97-AF65-F5344CB8AC3E}">
        <p14:creationId xmlns:p14="http://schemas.microsoft.com/office/powerpoint/2010/main" val="2460000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39446-6953-447E-A4E3-E7CFBF870046}" type="slidenum">
              <a:rPr lang="en-US" smtClean="0"/>
              <a:t>52</a:t>
            </a:fld>
            <a:endParaRPr lang="en-US"/>
          </a:p>
        </p:txBody>
      </p:sp>
    </p:spTree>
    <p:extLst>
      <p:ext uri="{BB962C8B-B14F-4D97-AF65-F5344CB8AC3E}">
        <p14:creationId xmlns:p14="http://schemas.microsoft.com/office/powerpoint/2010/main" val="50896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65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83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02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92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59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EA890C-FB17-47DB-A81B-66E888755EB8}"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53023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EA890C-FB17-47DB-A81B-66E888755EB8}"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25209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EA890C-FB17-47DB-A81B-66E888755EB8}"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361390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175"/>
        <p:cNvGrpSpPr/>
        <p:nvPr/>
      </p:nvGrpSpPr>
      <p:grpSpPr>
        <a:xfrm>
          <a:off x="0" y="0"/>
          <a:ext cx="0" cy="0"/>
          <a:chOff x="0" y="0"/>
          <a:chExt cx="0" cy="0"/>
        </a:xfrm>
      </p:grpSpPr>
      <p:sp>
        <p:nvSpPr>
          <p:cNvPr id="176" name="Google Shape;176;p38"/>
          <p:cNvSpPr txBox="1">
            <a:spLocks noGrp="1"/>
          </p:cNvSpPr>
          <p:nvPr>
            <p:ph type="title"/>
          </p:nvPr>
        </p:nvSpPr>
        <p:spPr>
          <a:xfrm>
            <a:off x="571500" y="89800"/>
            <a:ext cx="11048800" cy="799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accent1"/>
              </a:buClr>
              <a:buSzPts val="2600"/>
              <a:buFont typeface="Arial"/>
              <a:buNone/>
              <a:defRPr sz="2933"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77" name="Google Shape;177;p38"/>
          <p:cNvSpPr txBox="1">
            <a:spLocks noGrp="1"/>
          </p:cNvSpPr>
          <p:nvPr>
            <p:ph type="body" idx="1"/>
          </p:nvPr>
        </p:nvSpPr>
        <p:spPr>
          <a:xfrm>
            <a:off x="571501" y="1199116"/>
            <a:ext cx="5348817" cy="5113867"/>
          </a:xfrm>
          <a:prstGeom prst="rect">
            <a:avLst/>
          </a:prstGeom>
          <a:noFill/>
          <a:ln>
            <a:noFill/>
          </a:ln>
        </p:spPr>
        <p:txBody>
          <a:bodyPr spcFirstLastPara="1" wrap="square" lIns="91425" tIns="45700" rIns="91425" bIns="45700" anchor="t" anchorCtr="0"/>
          <a:lstStyle>
            <a:lvl1pPr marL="609585" lvl="0" indent="-482588" algn="l">
              <a:lnSpc>
                <a:spcPct val="90000"/>
              </a:lnSpc>
              <a:spcBef>
                <a:spcPts val="1000"/>
              </a:spcBef>
              <a:spcAft>
                <a:spcPts val="0"/>
              </a:spcAft>
              <a:buSzPts val="2100"/>
              <a:buChar char="•"/>
              <a:defRPr sz="2667"/>
            </a:lvl1pPr>
            <a:lvl2pPr marL="1219170" lvl="1" indent="-457189" algn="l">
              <a:lnSpc>
                <a:spcPct val="90000"/>
              </a:lnSpc>
              <a:spcBef>
                <a:spcPts val="500"/>
              </a:spcBef>
              <a:spcAft>
                <a:spcPts val="0"/>
              </a:spcAft>
              <a:buSzPts val="1800"/>
              <a:buChar char="–"/>
              <a:defRPr/>
            </a:lvl2pPr>
            <a:lvl3pPr marL="1828754" lvl="2" indent="-431789" algn="l">
              <a:lnSpc>
                <a:spcPct val="90000"/>
              </a:lnSpc>
              <a:spcBef>
                <a:spcPts val="500"/>
              </a:spcBef>
              <a:spcAft>
                <a:spcPts val="0"/>
              </a:spcAft>
              <a:buSzPts val="1500"/>
              <a:buChar char="–"/>
              <a:defRPr/>
            </a:lvl3pPr>
            <a:lvl4pPr marL="2438339" lvl="3" indent="-419090" algn="l">
              <a:lnSpc>
                <a:spcPct val="90000"/>
              </a:lnSpc>
              <a:spcBef>
                <a:spcPts val="500"/>
              </a:spcBef>
              <a:spcAft>
                <a:spcPts val="0"/>
              </a:spcAft>
              <a:buSzPts val="1350"/>
              <a:buChar char="–"/>
              <a:defRPr/>
            </a:lvl4pPr>
            <a:lvl5pPr marL="3047924" lvl="4" indent="-419090" algn="l">
              <a:lnSpc>
                <a:spcPct val="90000"/>
              </a:lnSpc>
              <a:spcBef>
                <a:spcPts val="500"/>
              </a:spcBef>
              <a:spcAft>
                <a:spcPts val="0"/>
              </a:spcAft>
              <a:buSzPts val="1350"/>
              <a:buChar char="•"/>
              <a:defRPr/>
            </a:lvl5pPr>
            <a:lvl6pPr marL="3657509" lvl="5" indent="-419090" algn="l">
              <a:lnSpc>
                <a:spcPct val="90000"/>
              </a:lnSpc>
              <a:spcBef>
                <a:spcPts val="500"/>
              </a:spcBef>
              <a:spcAft>
                <a:spcPts val="0"/>
              </a:spcAft>
              <a:buSzPts val="1350"/>
              <a:buChar char="•"/>
              <a:defRPr/>
            </a:lvl6pPr>
            <a:lvl7pPr marL="4267093" lvl="6" indent="-419090" algn="l">
              <a:lnSpc>
                <a:spcPct val="90000"/>
              </a:lnSpc>
              <a:spcBef>
                <a:spcPts val="500"/>
              </a:spcBef>
              <a:spcAft>
                <a:spcPts val="0"/>
              </a:spcAft>
              <a:buSzPts val="1350"/>
              <a:buChar char="•"/>
              <a:defRPr/>
            </a:lvl7pPr>
            <a:lvl8pPr marL="4876678" lvl="7" indent="-419090" algn="l">
              <a:lnSpc>
                <a:spcPct val="90000"/>
              </a:lnSpc>
              <a:spcBef>
                <a:spcPts val="500"/>
              </a:spcBef>
              <a:spcAft>
                <a:spcPts val="0"/>
              </a:spcAft>
              <a:buSzPts val="1350"/>
              <a:buChar char="•"/>
              <a:defRPr/>
            </a:lvl8pPr>
            <a:lvl9pPr marL="5486263" lvl="8" indent="-419090" algn="l">
              <a:lnSpc>
                <a:spcPct val="90000"/>
              </a:lnSpc>
              <a:spcBef>
                <a:spcPts val="500"/>
              </a:spcBef>
              <a:spcAft>
                <a:spcPts val="0"/>
              </a:spcAft>
              <a:buSzPts val="1350"/>
              <a:buChar char="•"/>
              <a:defRPr/>
            </a:lvl9pPr>
          </a:lstStyle>
          <a:p>
            <a:endParaRPr/>
          </a:p>
        </p:txBody>
      </p:sp>
      <p:pic>
        <p:nvPicPr>
          <p:cNvPr id="4" name="Google Shape;51;p13">
            <a:extLst>
              <a:ext uri="{FF2B5EF4-FFF2-40B4-BE49-F238E27FC236}">
                <a16:creationId xmlns:a16="http://schemas.microsoft.com/office/drawing/2014/main" id="{F7FB194E-650B-4C3D-8FF3-3A41F7C8EBA8}"/>
              </a:ext>
            </a:extLst>
          </p:cNvPr>
          <p:cNvPicPr preferRelativeResize="0"/>
          <p:nvPr userDrawn="1"/>
        </p:nvPicPr>
        <p:blipFill rotWithShape="1">
          <a:blip r:embed="rId2">
            <a:alphaModFix/>
          </a:blip>
          <a:srcRect/>
          <a:stretch/>
        </p:blipFill>
        <p:spPr>
          <a:xfrm>
            <a:off x="10218475" y="6333135"/>
            <a:ext cx="1084972" cy="286832"/>
          </a:xfrm>
          <a:prstGeom prst="rect">
            <a:avLst/>
          </a:prstGeom>
          <a:noFill/>
          <a:ln>
            <a:noFill/>
          </a:ln>
        </p:spPr>
      </p:pic>
    </p:spTree>
    <p:extLst>
      <p:ext uri="{BB962C8B-B14F-4D97-AF65-F5344CB8AC3E}">
        <p14:creationId xmlns:p14="http://schemas.microsoft.com/office/powerpoint/2010/main" val="33126779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4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EA890C-FB17-47DB-A81B-66E888755EB8}"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23425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DEA890C-FB17-47DB-A81B-66E888755EB8}"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216465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EA890C-FB17-47DB-A81B-66E888755EB8}"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141868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EA890C-FB17-47DB-A81B-66E888755EB8}"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272398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EA890C-FB17-47DB-A81B-66E888755EB8}"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212489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A890C-FB17-47DB-A81B-66E888755EB8}"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1805616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EA890C-FB17-47DB-A81B-66E888755EB8}"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234041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EA890C-FB17-47DB-A81B-66E888755EB8}"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352FF2-1F92-40FA-8A68-A5061819AAD7}" type="slidenum">
              <a:rPr lang="en-US" smtClean="0"/>
              <a:t>‹#›</a:t>
            </a:fld>
            <a:endParaRPr lang="en-US"/>
          </a:p>
        </p:txBody>
      </p:sp>
    </p:spTree>
    <p:extLst>
      <p:ext uri="{BB962C8B-B14F-4D97-AF65-F5344CB8AC3E}">
        <p14:creationId xmlns:p14="http://schemas.microsoft.com/office/powerpoint/2010/main" val="3580319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A890C-FB17-47DB-A81B-66E888755EB8}" type="datetimeFigureOut">
              <a:rPr lang="en-US" smtClean="0"/>
              <a:t>4/27/2021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52FF2-1F92-40FA-8A68-A5061819AAD7}" type="slidenum">
              <a:rPr lang="en-US" smtClean="0"/>
              <a:t>‹#›</a:t>
            </a:fld>
            <a:endParaRPr lang="en-US"/>
          </a:p>
        </p:txBody>
      </p:sp>
    </p:spTree>
    <p:extLst>
      <p:ext uri="{BB962C8B-B14F-4D97-AF65-F5344CB8AC3E}">
        <p14:creationId xmlns:p14="http://schemas.microsoft.com/office/powerpoint/2010/main" val="1311915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climate.gov/news-features/blogs/beyond-data/2010-2019-landmark-decade-us-billion-dollar-weather-and-climat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limate.gov/news-features/understanding-climate/climate-change-global-sea-leve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hyperlink" Target="https://www.gao.gov/products/gao-20-73" TargetMode="Externa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texasenvironment.org/fund/clean-san-jacinto-waste-pits-moving-forward/"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www.houstonchronicle.com/news/houston-texas/texas/article/50-000-gallons-of-sewage-leaked-into-Lake-LBJ-14331486.php#photo-8426119" TargetMode="External"/><Relationship Id="rId5" Type="http://schemas.openxmlformats.org/officeDocument/2006/relationships/hyperlink" Target="https://www.epa.gov/sites/production/files/2017-10/documents/sjrwp_rod_final_10_11-2017_signed.pdf" TargetMode="Externa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hyperlink" Target="https://www.epa.gov/superfund/superfund-climate-resilience" TargetMode="Externa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309564"/>
            <a:ext cx="8229600" cy="604837"/>
          </a:xfrm>
        </p:spPr>
        <p:txBody>
          <a:bodyPr>
            <a:normAutofit/>
          </a:bodyPr>
          <a:lstStyle/>
          <a:p>
            <a:pPr>
              <a:buFont typeface="Wingdings" panose="05000000000000000000" pitchFamily="2" charset="2"/>
              <a:buChar char="§"/>
            </a:pPr>
            <a:r>
              <a:rPr lang="en-US" sz="1800" b="1" dirty="0">
                <a:solidFill>
                  <a:schemeClr val="accent2">
                    <a:lumMod val="75000"/>
                  </a:schemeClr>
                </a:solidFill>
              </a:rPr>
              <a:t>2017 Report from Zillow Reflecting Estimated Damage to N.Y. Homes From 6 Foot Sea Level Rise:</a:t>
            </a:r>
          </a:p>
          <a:p>
            <a:pPr marL="0" indent="0">
              <a:buNone/>
            </a:pPr>
            <a:endParaRPr lang="en-US" dirty="0">
              <a:solidFill>
                <a:schemeClr val="accent2">
                  <a:lumMod val="75000"/>
                </a:schemeClr>
              </a:solidFill>
            </a:endParaRPr>
          </a:p>
          <a:p>
            <a:pPr marL="0" indent="0">
              <a:buNone/>
            </a:pPr>
            <a:endParaRPr lang="en-US" b="1" dirty="0">
              <a:solidFill>
                <a:schemeClr val="accent2">
                  <a:lumMod val="75000"/>
                </a:schemeClr>
              </a:solidFill>
            </a:endParaRPr>
          </a:p>
        </p:txBody>
      </p:sp>
      <p:pic>
        <p:nvPicPr>
          <p:cNvPr id="4" name="Picture 3" descr="https://wp.zillowstatic.com/3/New-York-a096c2.png"/>
          <p:cNvPicPr/>
          <p:nvPr/>
        </p:nvPicPr>
        <p:blipFill>
          <a:blip r:embed="rId2">
            <a:extLst>
              <a:ext uri="{28A0092B-C50C-407E-A947-70E740481C1C}">
                <a14:useLocalDpi xmlns:a14="http://schemas.microsoft.com/office/drawing/2010/main" val="0"/>
              </a:ext>
            </a:extLst>
          </a:blip>
          <a:srcRect/>
          <a:stretch>
            <a:fillRect/>
          </a:stretch>
        </p:blipFill>
        <p:spPr bwMode="auto">
          <a:xfrm>
            <a:off x="919163" y="952500"/>
            <a:ext cx="10525125" cy="4943475"/>
          </a:xfrm>
          <a:prstGeom prst="rect">
            <a:avLst/>
          </a:prstGeom>
          <a:noFill/>
          <a:ln>
            <a:noFill/>
          </a:ln>
        </p:spPr>
      </p:pic>
    </p:spTree>
    <p:extLst>
      <p:ext uri="{BB962C8B-B14F-4D97-AF65-F5344CB8AC3E}">
        <p14:creationId xmlns:p14="http://schemas.microsoft.com/office/powerpoint/2010/main" val="71755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35"/>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41" name="Google Shape;241;p35"/>
          <p:cNvSpPr txBox="1">
            <a:spLocks noGrp="1"/>
          </p:cNvSpPr>
          <p:nvPr>
            <p:ph type="body" idx="1"/>
          </p:nvPr>
        </p:nvSpPr>
        <p:spPr>
          <a:xfrm>
            <a:off x="628651" y="581025"/>
            <a:ext cx="10829924" cy="5340725"/>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860"/>
              <a:buNone/>
            </a:pPr>
            <a:r>
              <a:rPr lang="en-US" b="1" dirty="0">
                <a:latin typeface="+mj-lt"/>
                <a:ea typeface="Arial"/>
                <a:cs typeface="Arial"/>
                <a:sym typeface="Arial"/>
              </a:rPr>
              <a:t>The Duty to Defend:</a:t>
            </a:r>
            <a:endParaRPr b="1" dirty="0">
              <a:latin typeface="+mj-lt"/>
              <a:ea typeface="Arial"/>
              <a:cs typeface="Arial"/>
              <a:sym typeface="Arial"/>
            </a:endParaRPr>
          </a:p>
          <a:p>
            <a:pPr marL="0" indent="0">
              <a:lnSpc>
                <a:spcPct val="70000"/>
              </a:lnSpc>
              <a:spcBef>
                <a:spcPts val="0"/>
              </a:spcBef>
              <a:buClr>
                <a:schemeClr val="dk1"/>
              </a:buClr>
              <a:buSzPts val="1860"/>
              <a:buNone/>
            </a:pPr>
            <a:endParaRPr sz="1860" b="1" dirty="0">
              <a:latin typeface="Arial"/>
              <a:ea typeface="Arial"/>
              <a:cs typeface="Arial"/>
              <a:sym typeface="Arial"/>
            </a:endParaRPr>
          </a:p>
          <a:p>
            <a:pPr marL="228600" indent="-241300">
              <a:lnSpc>
                <a:spcPct val="70000"/>
              </a:lnSpc>
              <a:spcBef>
                <a:spcPts val="1000"/>
              </a:spcBef>
              <a:buClr>
                <a:schemeClr val="dk1"/>
              </a:buClr>
              <a:buSzPts val="1885"/>
              <a:buFont typeface="Noto Sans Symbols"/>
              <a:buChar char="▪"/>
            </a:pPr>
            <a:r>
              <a:rPr lang="en-US" dirty="0">
                <a:solidFill>
                  <a:schemeClr val="accent2">
                    <a:lumMod val="75000"/>
                  </a:schemeClr>
                </a:solidFill>
                <a:ea typeface="Arial"/>
                <a:cs typeface="Arial"/>
                <a:sym typeface="Arial"/>
              </a:rPr>
              <a:t>Duty to defend is broader in scope than the duty to indemnify.</a:t>
            </a:r>
            <a:endParaRPr dirty="0">
              <a:solidFill>
                <a:schemeClr val="accent2">
                  <a:lumMod val="75000"/>
                </a:schemeClr>
              </a:solidFill>
            </a:endParaRPr>
          </a:p>
          <a:p>
            <a:pPr marL="34290" indent="0">
              <a:lnSpc>
                <a:spcPct val="70000"/>
              </a:lnSpc>
              <a:spcBef>
                <a:spcPts val="1000"/>
              </a:spcBef>
              <a:buClr>
                <a:schemeClr val="dk1"/>
              </a:buClr>
              <a:buSzPts val="1685"/>
              <a:buNone/>
            </a:pPr>
            <a:endParaRPr dirty="0">
              <a:solidFill>
                <a:schemeClr val="accent2">
                  <a:lumMod val="75000"/>
                </a:schemeClr>
              </a:solidFill>
              <a:ea typeface="Arial"/>
              <a:cs typeface="Arial"/>
              <a:sym typeface="Arial"/>
            </a:endParaRPr>
          </a:p>
          <a:p>
            <a:pPr marL="228600" indent="-241300">
              <a:lnSpc>
                <a:spcPct val="70000"/>
              </a:lnSpc>
              <a:spcBef>
                <a:spcPts val="1000"/>
              </a:spcBef>
              <a:buClr>
                <a:schemeClr val="dk1"/>
              </a:buClr>
              <a:buSzPts val="1885"/>
              <a:buFont typeface="Noto Sans Symbols"/>
              <a:buChar char="▪"/>
            </a:pPr>
            <a:r>
              <a:rPr lang="en-US" dirty="0">
                <a:solidFill>
                  <a:schemeClr val="accent2">
                    <a:lumMod val="75000"/>
                  </a:schemeClr>
                </a:solidFill>
                <a:ea typeface="Arial"/>
                <a:cs typeface="Arial"/>
                <a:sym typeface="Arial"/>
              </a:rPr>
              <a:t>The insurer usually must defend even if the insured is ultimately found to have no legal obligation to pay damages.</a:t>
            </a:r>
            <a:endParaRPr dirty="0">
              <a:solidFill>
                <a:schemeClr val="accent2">
                  <a:lumMod val="75000"/>
                </a:schemeClr>
              </a:solidFill>
            </a:endParaRPr>
          </a:p>
          <a:p>
            <a:pPr marL="0" indent="0">
              <a:lnSpc>
                <a:spcPct val="70000"/>
              </a:lnSpc>
              <a:spcBef>
                <a:spcPts val="1000"/>
              </a:spcBef>
              <a:buClr>
                <a:schemeClr val="dk1"/>
              </a:buClr>
              <a:buSzPts val="1685"/>
              <a:buNone/>
            </a:pPr>
            <a:endParaRPr dirty="0">
              <a:solidFill>
                <a:schemeClr val="accent2">
                  <a:lumMod val="75000"/>
                </a:schemeClr>
              </a:solidFill>
              <a:ea typeface="Arial"/>
              <a:cs typeface="Arial"/>
              <a:sym typeface="Arial"/>
            </a:endParaRPr>
          </a:p>
          <a:p>
            <a:pPr marL="228600" indent="-241300">
              <a:lnSpc>
                <a:spcPct val="70000"/>
              </a:lnSpc>
              <a:spcBef>
                <a:spcPts val="1000"/>
              </a:spcBef>
              <a:buClr>
                <a:schemeClr val="dk1"/>
              </a:buClr>
              <a:buSzPts val="1885"/>
              <a:buFont typeface="Noto Sans Symbols"/>
              <a:buChar char="▪"/>
            </a:pPr>
            <a:r>
              <a:rPr lang="en-US" dirty="0">
                <a:solidFill>
                  <a:schemeClr val="accent2">
                    <a:lumMod val="75000"/>
                  </a:schemeClr>
                </a:solidFill>
                <a:ea typeface="Arial"/>
                <a:cs typeface="Arial"/>
                <a:sym typeface="Arial"/>
              </a:rPr>
              <a:t>The insurer's duty to defend is typically determined by the allegations contained in the complaint, </a:t>
            </a:r>
            <a:r>
              <a:rPr lang="en-US" b="1" i="1" dirty="0">
                <a:solidFill>
                  <a:schemeClr val="accent2">
                    <a:lumMod val="75000"/>
                  </a:schemeClr>
                </a:solidFill>
                <a:ea typeface="Arial"/>
                <a:cs typeface="Arial"/>
                <a:sym typeface="Arial"/>
              </a:rPr>
              <a:t>not</a:t>
            </a:r>
            <a:r>
              <a:rPr lang="en-US" dirty="0">
                <a:solidFill>
                  <a:schemeClr val="accent2">
                    <a:lumMod val="75000"/>
                  </a:schemeClr>
                </a:solidFill>
                <a:ea typeface="Arial"/>
                <a:cs typeface="Arial"/>
                <a:sym typeface="Arial"/>
              </a:rPr>
              <a:t> by facts that may later be established that ultimately show the claim is not covered.</a:t>
            </a:r>
            <a:endParaRPr dirty="0">
              <a:solidFill>
                <a:schemeClr val="accent2">
                  <a:lumMod val="75000"/>
                </a:schemeClr>
              </a:solidFill>
            </a:endParaRPr>
          </a:p>
          <a:p>
            <a:pPr marL="228600" indent="-121602">
              <a:lnSpc>
                <a:spcPct val="70000"/>
              </a:lnSpc>
              <a:spcBef>
                <a:spcPts val="1000"/>
              </a:spcBef>
              <a:buClr>
                <a:schemeClr val="dk1"/>
              </a:buClr>
              <a:buSzPts val="1685"/>
              <a:buNone/>
            </a:pPr>
            <a:endParaRPr dirty="0">
              <a:solidFill>
                <a:schemeClr val="accent2">
                  <a:lumMod val="75000"/>
                </a:schemeClr>
              </a:solidFill>
              <a:ea typeface="Arial"/>
              <a:cs typeface="Arial"/>
              <a:sym typeface="Arial"/>
            </a:endParaRPr>
          </a:p>
          <a:p>
            <a:pPr marL="228600" indent="-241300">
              <a:lnSpc>
                <a:spcPct val="70000"/>
              </a:lnSpc>
              <a:spcBef>
                <a:spcPts val="1000"/>
              </a:spcBef>
              <a:buClr>
                <a:schemeClr val="dk1"/>
              </a:buClr>
              <a:buSzPts val="1885"/>
              <a:buFont typeface="Noto Sans Symbols"/>
              <a:buChar char="▪"/>
            </a:pPr>
            <a:r>
              <a:rPr lang="en-US" b="1" dirty="0">
                <a:solidFill>
                  <a:schemeClr val="accent2">
                    <a:lumMod val="75000"/>
                  </a:schemeClr>
                </a:solidFill>
                <a:ea typeface="Arial"/>
                <a:cs typeface="Arial"/>
                <a:sym typeface="Arial"/>
              </a:rPr>
              <a:t>Insurer’s payment of defense costs is often in addition to policy limits</a:t>
            </a:r>
            <a:r>
              <a:rPr lang="en-US" dirty="0">
                <a:solidFill>
                  <a:schemeClr val="accent2">
                    <a:lumMod val="75000"/>
                  </a:schemeClr>
                </a:solidFill>
                <a:ea typeface="Arial"/>
                <a:cs typeface="Arial"/>
                <a:sym typeface="Arial"/>
              </a:rPr>
              <a:t>.</a:t>
            </a:r>
            <a:endParaRPr dirty="0">
              <a:solidFill>
                <a:schemeClr val="accent2">
                  <a:lumMod val="75000"/>
                </a:schemeClr>
              </a:solidFill>
            </a:endParaRPr>
          </a:p>
          <a:p>
            <a:pPr marL="34290" indent="0">
              <a:lnSpc>
                <a:spcPct val="70000"/>
              </a:lnSpc>
              <a:spcBef>
                <a:spcPts val="1000"/>
              </a:spcBef>
              <a:buClr>
                <a:schemeClr val="dk1"/>
              </a:buClr>
              <a:buSzPts val="1685"/>
              <a:buNone/>
            </a:pPr>
            <a:endParaRPr dirty="0">
              <a:solidFill>
                <a:schemeClr val="accent2">
                  <a:lumMod val="75000"/>
                </a:schemeClr>
              </a:solidFill>
              <a:ea typeface="Arial"/>
              <a:cs typeface="Arial"/>
              <a:sym typeface="Arial"/>
            </a:endParaRPr>
          </a:p>
          <a:p>
            <a:pPr marL="34290" indent="0">
              <a:lnSpc>
                <a:spcPct val="70000"/>
              </a:lnSpc>
              <a:spcBef>
                <a:spcPts val="1000"/>
              </a:spcBef>
              <a:buClr>
                <a:schemeClr val="dk1"/>
              </a:buClr>
              <a:buSzPts val="1685"/>
              <a:buNone/>
            </a:pPr>
            <a:r>
              <a:rPr lang="en-US" b="1" dirty="0">
                <a:solidFill>
                  <a:schemeClr val="accent2">
                    <a:lumMod val="75000"/>
                  </a:schemeClr>
                </a:solidFill>
                <a:ea typeface="Arial"/>
                <a:cs typeface="Arial"/>
                <a:sym typeface="Arial"/>
              </a:rPr>
              <a:t>**Defense costs associated with the “underlying” Climate Change cases are likely to be substantial.</a:t>
            </a:r>
            <a:endParaRPr dirty="0">
              <a:solidFill>
                <a:schemeClr val="accent2">
                  <a:lumMod val="75000"/>
                </a:schemeClr>
              </a:solidFill>
            </a:endParaRPr>
          </a:p>
          <a:p>
            <a:pPr marL="228600" indent="-90804">
              <a:lnSpc>
                <a:spcPct val="70000"/>
              </a:lnSpc>
              <a:spcBef>
                <a:spcPts val="1000"/>
              </a:spcBef>
              <a:buClr>
                <a:schemeClr val="dk1"/>
              </a:buClr>
              <a:buSzPts val="2170"/>
              <a:buNone/>
            </a:pPr>
            <a:endParaRPr sz="2370" dirty="0"/>
          </a:p>
          <a:p>
            <a:pPr marL="228600" indent="-90804">
              <a:lnSpc>
                <a:spcPct val="70000"/>
              </a:lnSpc>
              <a:spcBef>
                <a:spcPts val="1000"/>
              </a:spcBef>
              <a:buClr>
                <a:schemeClr val="dk1"/>
              </a:buClr>
              <a:buSzPts val="2170"/>
              <a:buNone/>
            </a:pPr>
            <a:endParaRPr sz="2170" dirty="0"/>
          </a:p>
          <a:p>
            <a:pPr marL="0" indent="0">
              <a:lnSpc>
                <a:spcPct val="70000"/>
              </a:lnSpc>
              <a:spcBef>
                <a:spcPts val="1000"/>
              </a:spcBef>
              <a:buClr>
                <a:schemeClr val="dk1"/>
              </a:buClr>
              <a:buSzPts val="2170"/>
              <a:buNone/>
            </a:pPr>
            <a:endParaRPr sz="2170" dirty="0"/>
          </a:p>
          <a:p>
            <a:pPr marL="0" indent="0">
              <a:lnSpc>
                <a:spcPct val="70000"/>
              </a:lnSpc>
              <a:spcBef>
                <a:spcPts val="1000"/>
              </a:spcBef>
              <a:buClr>
                <a:schemeClr val="dk1"/>
              </a:buClr>
              <a:buSzPts val="2170"/>
              <a:buNone/>
            </a:pPr>
            <a:endParaRPr sz="2170" dirty="0"/>
          </a:p>
        </p:txBody>
      </p:sp>
    </p:spTree>
    <p:extLst>
      <p:ext uri="{BB962C8B-B14F-4D97-AF65-F5344CB8AC3E}">
        <p14:creationId xmlns:p14="http://schemas.microsoft.com/office/powerpoint/2010/main" val="235080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36"/>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48" name="Google Shape;248;p36"/>
          <p:cNvSpPr txBox="1">
            <a:spLocks noGrp="1"/>
          </p:cNvSpPr>
          <p:nvPr>
            <p:ph type="body" idx="1"/>
          </p:nvPr>
        </p:nvSpPr>
        <p:spPr>
          <a:xfrm>
            <a:off x="690563" y="619125"/>
            <a:ext cx="10758487" cy="52925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2800"/>
              <a:buNone/>
            </a:pPr>
            <a:r>
              <a:rPr lang="en-US" sz="2600" b="1" dirty="0">
                <a:latin typeface="+mj-lt"/>
                <a:ea typeface="Arial"/>
                <a:cs typeface="Arial"/>
                <a:sym typeface="Arial"/>
              </a:rPr>
              <a:t>“Property Damage” is generally defined as:</a:t>
            </a:r>
            <a:endParaRPr sz="2600" dirty="0">
              <a:latin typeface="+mj-lt"/>
            </a:endParaRPr>
          </a:p>
          <a:p>
            <a:pPr marL="300038" lvl="1" indent="0">
              <a:spcBef>
                <a:spcPts val="500"/>
              </a:spcBef>
              <a:buClr>
                <a:schemeClr val="dk1"/>
              </a:buClr>
              <a:buSzPts val="1425"/>
              <a:buNone/>
            </a:pPr>
            <a:endParaRPr lang="en-US" b="1" dirty="0">
              <a:latin typeface="+mj-lt"/>
              <a:ea typeface="Arial"/>
              <a:cs typeface="Arial"/>
              <a:sym typeface="Arial"/>
            </a:endParaRPr>
          </a:p>
          <a:p>
            <a:pPr marL="300038" lvl="1" indent="0">
              <a:spcBef>
                <a:spcPts val="500"/>
              </a:spcBef>
              <a:buClr>
                <a:schemeClr val="dk1"/>
              </a:buClr>
              <a:buSzPts val="1425"/>
              <a:buNone/>
            </a:pPr>
            <a:r>
              <a:rPr lang="en-US" sz="2400" dirty="0">
                <a:solidFill>
                  <a:schemeClr val="accent2">
                    <a:lumMod val="75000"/>
                  </a:schemeClr>
                </a:solidFill>
                <a:latin typeface="+mj-lt"/>
                <a:ea typeface="Arial"/>
                <a:cs typeface="Arial"/>
                <a:sym typeface="Arial"/>
              </a:rPr>
              <a:t>(</a:t>
            </a:r>
            <a:r>
              <a:rPr lang="en-US" sz="2400" dirty="0">
                <a:solidFill>
                  <a:schemeClr val="accent2">
                    <a:lumMod val="75000"/>
                  </a:schemeClr>
                </a:solidFill>
                <a:ea typeface="Arial"/>
                <a:cs typeface="Arial"/>
                <a:sym typeface="Arial"/>
              </a:rPr>
              <a:t>1) Physical injury to tangible property, including all resulting loss of use of that property…</a:t>
            </a:r>
            <a:endParaRPr sz="2400" dirty="0">
              <a:solidFill>
                <a:schemeClr val="accent2">
                  <a:lumMod val="75000"/>
                </a:schemeClr>
              </a:solidFill>
            </a:endParaRPr>
          </a:p>
          <a:p>
            <a:pPr marL="300038" lvl="1" indent="0">
              <a:spcBef>
                <a:spcPts val="500"/>
              </a:spcBef>
              <a:buClr>
                <a:schemeClr val="dk1"/>
              </a:buClr>
              <a:buSzPts val="1425"/>
              <a:buNone/>
            </a:pPr>
            <a:endParaRPr sz="2400" b="1" dirty="0">
              <a:solidFill>
                <a:schemeClr val="accent2">
                  <a:lumMod val="75000"/>
                </a:schemeClr>
              </a:solidFill>
              <a:ea typeface="Arial"/>
              <a:cs typeface="Arial"/>
              <a:sym typeface="Arial"/>
            </a:endParaRPr>
          </a:p>
          <a:p>
            <a:pPr marL="300038" lvl="1" indent="0">
              <a:spcBef>
                <a:spcPts val="500"/>
              </a:spcBef>
              <a:buClr>
                <a:schemeClr val="dk1"/>
              </a:buClr>
              <a:buSzPts val="1425"/>
              <a:buNone/>
            </a:pPr>
            <a:r>
              <a:rPr lang="en-US" sz="2400" b="1" dirty="0">
                <a:solidFill>
                  <a:schemeClr val="accent2">
                    <a:lumMod val="75000"/>
                  </a:schemeClr>
                </a:solidFill>
                <a:ea typeface="Arial"/>
                <a:cs typeface="Arial"/>
                <a:sym typeface="Arial"/>
              </a:rPr>
              <a:t>or</a:t>
            </a:r>
            <a:endParaRPr sz="2400" dirty="0">
              <a:solidFill>
                <a:schemeClr val="accent2">
                  <a:lumMod val="75000"/>
                </a:schemeClr>
              </a:solidFill>
            </a:endParaRPr>
          </a:p>
          <a:p>
            <a:pPr marL="300038" lvl="1" indent="0">
              <a:spcBef>
                <a:spcPts val="500"/>
              </a:spcBef>
              <a:buClr>
                <a:schemeClr val="dk1"/>
              </a:buClr>
              <a:buSzPts val="1425"/>
              <a:buNone/>
            </a:pPr>
            <a:endParaRPr sz="2400" b="1" dirty="0">
              <a:solidFill>
                <a:schemeClr val="accent2">
                  <a:lumMod val="75000"/>
                </a:schemeClr>
              </a:solidFill>
              <a:ea typeface="Arial"/>
              <a:cs typeface="Arial"/>
              <a:sym typeface="Arial"/>
            </a:endParaRPr>
          </a:p>
          <a:p>
            <a:pPr marL="300038" lvl="1" indent="0">
              <a:spcBef>
                <a:spcPts val="500"/>
              </a:spcBef>
              <a:buClr>
                <a:schemeClr val="dk1"/>
              </a:buClr>
              <a:buSzPts val="1425"/>
              <a:buNone/>
            </a:pPr>
            <a:r>
              <a:rPr lang="en-US" sz="2400" dirty="0">
                <a:solidFill>
                  <a:schemeClr val="accent2">
                    <a:lumMod val="75000"/>
                  </a:schemeClr>
                </a:solidFill>
                <a:ea typeface="Arial"/>
                <a:cs typeface="Arial"/>
                <a:sym typeface="Arial"/>
              </a:rPr>
              <a:t>(2) Loss of use of tangible property that is not physically injured…</a:t>
            </a:r>
            <a:endParaRPr sz="2400" dirty="0">
              <a:solidFill>
                <a:schemeClr val="accent2">
                  <a:lumMod val="75000"/>
                </a:schemeClr>
              </a:solidFill>
            </a:endParaRPr>
          </a:p>
          <a:p>
            <a:pPr marL="300038" lvl="1" indent="0">
              <a:spcBef>
                <a:spcPts val="500"/>
              </a:spcBef>
              <a:buClr>
                <a:schemeClr val="dk1"/>
              </a:buClr>
              <a:buSzPts val="1425"/>
              <a:buNone/>
            </a:pPr>
            <a:endParaRPr sz="2400" dirty="0">
              <a:solidFill>
                <a:schemeClr val="accent2">
                  <a:lumMod val="75000"/>
                </a:schemeClr>
              </a:solidFill>
              <a:ea typeface="Arial"/>
              <a:cs typeface="Arial"/>
              <a:sym typeface="Arial"/>
            </a:endParaRPr>
          </a:p>
          <a:p>
            <a:pPr marL="300038" lvl="1" indent="0">
              <a:spcBef>
                <a:spcPts val="500"/>
              </a:spcBef>
              <a:buClr>
                <a:schemeClr val="dk1"/>
              </a:buClr>
              <a:buSzPts val="1425"/>
              <a:buNone/>
            </a:pPr>
            <a:r>
              <a:rPr lang="en-US" sz="2400" b="1" dirty="0">
                <a:solidFill>
                  <a:schemeClr val="accent2">
                    <a:lumMod val="75000"/>
                  </a:schemeClr>
                </a:solidFill>
                <a:ea typeface="Arial"/>
                <a:cs typeface="Arial"/>
                <a:sym typeface="Arial"/>
              </a:rPr>
              <a:t>** Not all CGL policies cover loss of use of property not physically injured.</a:t>
            </a:r>
            <a:endParaRPr sz="2400" dirty="0">
              <a:solidFill>
                <a:schemeClr val="accent2">
                  <a:lumMod val="75000"/>
                </a:schemeClr>
              </a:solidFill>
            </a:endParaRPr>
          </a:p>
          <a:p>
            <a:pPr marL="0" indent="0">
              <a:spcBef>
                <a:spcPts val="1000"/>
              </a:spcBef>
              <a:buClr>
                <a:schemeClr val="dk1"/>
              </a:buClr>
              <a:buSzPts val="2800"/>
              <a:buNone/>
            </a:pPr>
            <a:endParaRPr sz="3300" dirty="0">
              <a:latin typeface="Arial"/>
              <a:ea typeface="Arial"/>
              <a:cs typeface="Arial"/>
              <a:sym typeface="Arial"/>
            </a:endParaRPr>
          </a:p>
        </p:txBody>
      </p:sp>
    </p:spTree>
    <p:extLst>
      <p:ext uri="{BB962C8B-B14F-4D97-AF65-F5344CB8AC3E}">
        <p14:creationId xmlns:p14="http://schemas.microsoft.com/office/powerpoint/2010/main" val="23048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37"/>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55" name="Google Shape;255;p37"/>
          <p:cNvSpPr txBox="1">
            <a:spLocks noGrp="1"/>
          </p:cNvSpPr>
          <p:nvPr>
            <p:ph type="body" idx="1"/>
          </p:nvPr>
        </p:nvSpPr>
        <p:spPr>
          <a:xfrm>
            <a:off x="666750" y="504825"/>
            <a:ext cx="10853738" cy="5488275"/>
          </a:xfrm>
          <a:prstGeom prst="rect">
            <a:avLst/>
          </a:prstGeom>
          <a:noFill/>
          <a:ln>
            <a:noFill/>
          </a:ln>
        </p:spPr>
        <p:txBody>
          <a:bodyPr spcFirstLastPara="1" vert="horz" wrap="square" lIns="91425" tIns="45700" rIns="91425" bIns="45700" rtlCol="0" anchor="t" anchorCtr="0">
            <a:noAutofit/>
          </a:bodyPr>
          <a:lstStyle/>
          <a:p>
            <a:pPr marL="228600" indent="-234950">
              <a:lnSpc>
                <a:spcPct val="70000"/>
              </a:lnSpc>
              <a:spcBef>
                <a:spcPts val="0"/>
              </a:spcBef>
              <a:buClr>
                <a:schemeClr val="dk1"/>
              </a:buClr>
              <a:buSzPts val="1600"/>
              <a:buFont typeface="Noto Sans Symbols"/>
              <a:buChar char="❑"/>
            </a:pPr>
            <a:r>
              <a:rPr lang="en-US" b="1" dirty="0">
                <a:latin typeface="+mj-lt"/>
                <a:ea typeface="Arial"/>
                <a:cs typeface="Arial"/>
                <a:sym typeface="Arial"/>
              </a:rPr>
              <a:t>Some Preliminary Coverage Questions</a:t>
            </a:r>
            <a:endParaRPr dirty="0">
              <a:latin typeface="+mj-lt"/>
            </a:endParaRPr>
          </a:p>
          <a:p>
            <a:pPr marL="240030" lvl="1" indent="0">
              <a:lnSpc>
                <a:spcPct val="70000"/>
              </a:lnSpc>
              <a:spcBef>
                <a:spcPts val="500"/>
              </a:spcBef>
              <a:buClr>
                <a:schemeClr val="dk1"/>
              </a:buClr>
              <a:buSzPts val="618"/>
              <a:buNone/>
            </a:pPr>
            <a:endParaRPr sz="718" b="1" dirty="0">
              <a:latin typeface="Arial"/>
              <a:ea typeface="Arial"/>
              <a:cs typeface="Arial"/>
              <a:sym typeface="Arial"/>
            </a:endParaRPr>
          </a:p>
          <a:p>
            <a:pPr marL="0" lvl="1" indent="0">
              <a:lnSpc>
                <a:spcPct val="70000"/>
              </a:lnSpc>
              <a:spcBef>
                <a:spcPts val="500"/>
              </a:spcBef>
              <a:buClr>
                <a:schemeClr val="dk1"/>
              </a:buClr>
              <a:buSzPts val="1500"/>
              <a:buNone/>
            </a:pPr>
            <a:r>
              <a:rPr lang="en-US" sz="2000" b="1" dirty="0">
                <a:latin typeface="+mj-lt"/>
                <a:ea typeface="Arial"/>
                <a:cs typeface="Arial"/>
                <a:sym typeface="Arial"/>
              </a:rPr>
              <a:t>Do Climate Change suits seek “damages”?</a:t>
            </a:r>
            <a:endParaRPr sz="2000" dirty="0">
              <a:latin typeface="+mj-lt"/>
            </a:endParaRPr>
          </a:p>
          <a:p>
            <a:pPr marL="34290" indent="0">
              <a:lnSpc>
                <a:spcPct val="70000"/>
              </a:lnSpc>
              <a:spcBef>
                <a:spcPts val="1000"/>
              </a:spcBef>
              <a:buClr>
                <a:schemeClr val="dk1"/>
              </a:buClr>
              <a:buSzPts val="1500"/>
              <a:buNone/>
            </a:pPr>
            <a:endParaRPr sz="1600" b="1" dirty="0">
              <a:latin typeface="Arial"/>
              <a:ea typeface="Arial"/>
              <a:cs typeface="Arial"/>
              <a:sym typeface="Arial"/>
            </a:endParaRPr>
          </a:p>
          <a:p>
            <a:pPr marL="228600" indent="-254000">
              <a:lnSpc>
                <a:spcPct val="70000"/>
              </a:lnSpc>
              <a:spcBef>
                <a:spcPts val="1000"/>
              </a:spcBef>
              <a:buClr>
                <a:schemeClr val="dk1"/>
              </a:buClr>
              <a:buSzPts val="1750"/>
              <a:buFont typeface="Noto Sans Symbols"/>
              <a:buChar char="▪"/>
            </a:pPr>
            <a:r>
              <a:rPr lang="en-US" dirty="0">
                <a:solidFill>
                  <a:schemeClr val="accent2">
                    <a:lumMod val="75000"/>
                  </a:schemeClr>
                </a:solidFill>
                <a:ea typeface="Arial"/>
                <a:cs typeface="Arial"/>
                <a:sym typeface="Arial"/>
              </a:rPr>
              <a:t>The term “damages” is usually </a:t>
            </a:r>
            <a:r>
              <a:rPr lang="en-US" b="1" i="1" u="sng" dirty="0">
                <a:solidFill>
                  <a:schemeClr val="accent2">
                    <a:lumMod val="75000"/>
                  </a:schemeClr>
                </a:solidFill>
                <a:ea typeface="Arial"/>
                <a:cs typeface="Arial"/>
                <a:sym typeface="Arial"/>
              </a:rPr>
              <a:t>not</a:t>
            </a:r>
            <a:r>
              <a:rPr lang="en-US" dirty="0">
                <a:solidFill>
                  <a:schemeClr val="accent2">
                    <a:lumMod val="75000"/>
                  </a:schemeClr>
                </a:solidFill>
                <a:ea typeface="Arial"/>
                <a:cs typeface="Arial"/>
                <a:sym typeface="Arial"/>
              </a:rPr>
              <a:t> defined in CGL policies.</a:t>
            </a:r>
            <a:endParaRPr dirty="0">
              <a:solidFill>
                <a:schemeClr val="accent2">
                  <a:lumMod val="75000"/>
                </a:schemeClr>
              </a:solidFill>
            </a:endParaRPr>
          </a:p>
          <a:p>
            <a:pPr marL="0" indent="0">
              <a:lnSpc>
                <a:spcPct val="70000"/>
              </a:lnSpc>
              <a:spcBef>
                <a:spcPts val="1000"/>
              </a:spcBef>
              <a:buClr>
                <a:schemeClr val="dk1"/>
              </a:buClr>
              <a:buSzPts val="1350"/>
              <a:buNone/>
            </a:pPr>
            <a:endParaRPr dirty="0">
              <a:solidFill>
                <a:schemeClr val="accent2">
                  <a:lumMod val="75000"/>
                </a:schemeClr>
              </a:solidFill>
              <a:ea typeface="Arial"/>
              <a:cs typeface="Arial"/>
              <a:sym typeface="Arial"/>
            </a:endParaRPr>
          </a:p>
          <a:p>
            <a:pPr marL="228600" indent="-254000">
              <a:lnSpc>
                <a:spcPct val="70000"/>
              </a:lnSpc>
              <a:spcBef>
                <a:spcPts val="1000"/>
              </a:spcBef>
              <a:buClr>
                <a:schemeClr val="dk1"/>
              </a:buClr>
              <a:buSzPts val="1750"/>
              <a:buFont typeface="Noto Sans Symbols"/>
              <a:buChar char="▪"/>
            </a:pPr>
            <a:r>
              <a:rPr lang="en-US" dirty="0">
                <a:solidFill>
                  <a:schemeClr val="accent2">
                    <a:lumMod val="75000"/>
                  </a:schemeClr>
                </a:solidFill>
                <a:ea typeface="Arial"/>
                <a:cs typeface="Arial"/>
                <a:sym typeface="Arial"/>
              </a:rPr>
              <a:t>Insurers argue the term “damages” is limited to “legal” damages and does not include equitable relief.</a:t>
            </a:r>
            <a:endParaRPr dirty="0">
              <a:solidFill>
                <a:schemeClr val="accent2">
                  <a:lumMod val="75000"/>
                </a:schemeClr>
              </a:solidFill>
            </a:endParaRPr>
          </a:p>
          <a:p>
            <a:pPr marL="34290" indent="0">
              <a:lnSpc>
                <a:spcPct val="70000"/>
              </a:lnSpc>
              <a:spcBef>
                <a:spcPts val="1000"/>
              </a:spcBef>
              <a:buClr>
                <a:schemeClr val="dk1"/>
              </a:buClr>
              <a:buSzPts val="1350"/>
              <a:buNone/>
            </a:pPr>
            <a:endParaRPr dirty="0">
              <a:solidFill>
                <a:schemeClr val="accent2">
                  <a:lumMod val="75000"/>
                </a:schemeClr>
              </a:solidFill>
              <a:ea typeface="Arial"/>
              <a:cs typeface="Arial"/>
              <a:sym typeface="Arial"/>
            </a:endParaRPr>
          </a:p>
          <a:p>
            <a:pPr marL="228600" indent="-254000">
              <a:lnSpc>
                <a:spcPct val="70000"/>
              </a:lnSpc>
              <a:spcBef>
                <a:spcPts val="1000"/>
              </a:spcBef>
              <a:buClr>
                <a:schemeClr val="dk1"/>
              </a:buClr>
              <a:buSzPts val="1750"/>
              <a:buFont typeface="Noto Sans Symbols"/>
              <a:buChar char="▪"/>
            </a:pPr>
            <a:r>
              <a:rPr lang="en-US" dirty="0">
                <a:solidFill>
                  <a:schemeClr val="accent2">
                    <a:lumMod val="75000"/>
                  </a:schemeClr>
                </a:solidFill>
                <a:ea typeface="Arial"/>
                <a:cs typeface="Arial"/>
                <a:sym typeface="Arial"/>
              </a:rPr>
              <a:t>Monetary relief to compensate for injury usually qualifies as damages; but injunctive relief usually does not.</a:t>
            </a:r>
            <a:endParaRPr dirty="0">
              <a:solidFill>
                <a:schemeClr val="accent2">
                  <a:lumMod val="75000"/>
                </a:schemeClr>
              </a:solidFill>
            </a:endParaRPr>
          </a:p>
          <a:p>
            <a:pPr marL="228600" indent="-142875">
              <a:lnSpc>
                <a:spcPct val="70000"/>
              </a:lnSpc>
              <a:spcBef>
                <a:spcPts val="1000"/>
              </a:spcBef>
              <a:buClr>
                <a:schemeClr val="dk1"/>
              </a:buClr>
              <a:buSzPts val="1350"/>
              <a:buNone/>
            </a:pPr>
            <a:endParaRPr dirty="0">
              <a:solidFill>
                <a:schemeClr val="accent2">
                  <a:lumMod val="75000"/>
                </a:schemeClr>
              </a:solidFill>
              <a:ea typeface="Arial"/>
              <a:cs typeface="Arial"/>
              <a:sym typeface="Arial"/>
            </a:endParaRPr>
          </a:p>
          <a:p>
            <a:pPr marL="228600" indent="-254000">
              <a:lnSpc>
                <a:spcPct val="70000"/>
              </a:lnSpc>
              <a:spcBef>
                <a:spcPts val="1000"/>
              </a:spcBef>
              <a:buClr>
                <a:schemeClr val="dk1"/>
              </a:buClr>
              <a:buSzPts val="1750"/>
              <a:buFont typeface="Noto Sans Symbols"/>
              <a:buChar char="▪"/>
            </a:pPr>
            <a:r>
              <a:rPr lang="en-US" dirty="0">
                <a:solidFill>
                  <a:schemeClr val="accent2">
                    <a:lumMod val="75000"/>
                  </a:schemeClr>
                </a:solidFill>
                <a:ea typeface="Arial"/>
                <a:cs typeface="Arial"/>
                <a:sym typeface="Arial"/>
              </a:rPr>
              <a:t>A majority of states have ruled that environmental response costs incurred pursuant to governmental orders are “damages” and are covered under the CGL policy. </a:t>
            </a:r>
            <a:endParaRPr dirty="0">
              <a:solidFill>
                <a:schemeClr val="accent2">
                  <a:lumMod val="75000"/>
                </a:schemeClr>
              </a:solidFill>
              <a:ea typeface="Arial"/>
              <a:cs typeface="Arial"/>
              <a:sym typeface="Arial"/>
            </a:endParaRPr>
          </a:p>
          <a:p>
            <a:pPr marL="228600" indent="0">
              <a:lnSpc>
                <a:spcPct val="70000"/>
              </a:lnSpc>
              <a:spcBef>
                <a:spcPts val="1000"/>
              </a:spcBef>
              <a:buNone/>
            </a:pPr>
            <a:endParaRPr dirty="0">
              <a:solidFill>
                <a:schemeClr val="accent2">
                  <a:lumMod val="75000"/>
                </a:schemeClr>
              </a:solidFill>
              <a:ea typeface="Arial"/>
              <a:cs typeface="Arial"/>
              <a:sym typeface="Arial"/>
            </a:endParaRPr>
          </a:p>
          <a:p>
            <a:pPr marL="228600" indent="-254000">
              <a:lnSpc>
                <a:spcPct val="70000"/>
              </a:lnSpc>
              <a:spcBef>
                <a:spcPts val="1000"/>
              </a:spcBef>
              <a:buClr>
                <a:schemeClr val="dk1"/>
              </a:buClr>
              <a:buSzPts val="1750"/>
              <a:buFont typeface="Noto Sans Symbols"/>
              <a:buChar char="▪"/>
            </a:pPr>
            <a:r>
              <a:rPr lang="en-US" dirty="0">
                <a:solidFill>
                  <a:schemeClr val="accent2">
                    <a:lumMod val="75000"/>
                  </a:schemeClr>
                </a:solidFill>
                <a:ea typeface="Arial"/>
                <a:cs typeface="Arial"/>
                <a:sym typeface="Arial"/>
              </a:rPr>
              <a:t>However, several of the pending Climate Change suits demand that the court require the defendants establish a “Climate Change Abatement Fund” for anticipated </a:t>
            </a:r>
            <a:r>
              <a:rPr lang="en-US" i="1" dirty="0">
                <a:solidFill>
                  <a:schemeClr val="accent2">
                    <a:lumMod val="75000"/>
                  </a:schemeClr>
                </a:solidFill>
                <a:ea typeface="Arial"/>
                <a:cs typeface="Arial"/>
                <a:sym typeface="Arial"/>
              </a:rPr>
              <a:t>future</a:t>
            </a:r>
            <a:r>
              <a:rPr lang="en-US" dirty="0">
                <a:solidFill>
                  <a:schemeClr val="accent2">
                    <a:lumMod val="75000"/>
                  </a:schemeClr>
                </a:solidFill>
                <a:ea typeface="Arial"/>
                <a:cs typeface="Arial"/>
                <a:sym typeface="Arial"/>
              </a:rPr>
              <a:t> harm - - Will that qualify as “damages” ?</a:t>
            </a:r>
            <a:endParaRPr dirty="0">
              <a:solidFill>
                <a:schemeClr val="accent2">
                  <a:lumMod val="75000"/>
                </a:schemeClr>
              </a:solidFill>
            </a:endParaRPr>
          </a:p>
          <a:p>
            <a:pPr marL="228600" indent="-142875">
              <a:lnSpc>
                <a:spcPct val="70000"/>
              </a:lnSpc>
              <a:spcBef>
                <a:spcPts val="1000"/>
              </a:spcBef>
              <a:buClr>
                <a:schemeClr val="dk1"/>
              </a:buClr>
              <a:buSzPts val="1350"/>
              <a:buNone/>
            </a:pPr>
            <a:endParaRPr sz="1350" dirty="0"/>
          </a:p>
          <a:p>
            <a:pPr marL="228600" indent="-133350">
              <a:lnSpc>
                <a:spcPct val="70000"/>
              </a:lnSpc>
              <a:spcBef>
                <a:spcPts val="1000"/>
              </a:spcBef>
              <a:buClr>
                <a:schemeClr val="dk1"/>
              </a:buClr>
              <a:buSzPts val="1500"/>
              <a:buNone/>
            </a:pPr>
            <a:endParaRPr sz="1500" b="1" i="1" dirty="0"/>
          </a:p>
          <a:p>
            <a:pPr marL="0" indent="0">
              <a:lnSpc>
                <a:spcPct val="70000"/>
              </a:lnSpc>
              <a:spcBef>
                <a:spcPts val="1000"/>
              </a:spcBef>
              <a:buClr>
                <a:schemeClr val="dk1"/>
              </a:buClr>
              <a:buSzPts val="1500"/>
              <a:buNone/>
            </a:pPr>
            <a:endParaRPr sz="1500" dirty="0"/>
          </a:p>
          <a:p>
            <a:pPr marL="228600" indent="-209550">
              <a:lnSpc>
                <a:spcPct val="70000"/>
              </a:lnSpc>
              <a:spcBef>
                <a:spcPts val="1000"/>
              </a:spcBef>
              <a:buClr>
                <a:schemeClr val="dk1"/>
              </a:buClr>
              <a:buSzPts val="300"/>
              <a:buNone/>
            </a:pPr>
            <a:endParaRPr sz="300" dirty="0"/>
          </a:p>
          <a:p>
            <a:pPr marL="0" indent="0">
              <a:lnSpc>
                <a:spcPct val="70000"/>
              </a:lnSpc>
              <a:spcBef>
                <a:spcPts val="1000"/>
              </a:spcBef>
              <a:buClr>
                <a:schemeClr val="dk1"/>
              </a:buClr>
              <a:buSzPts val="700"/>
              <a:buNone/>
            </a:pPr>
            <a:r>
              <a:rPr lang="en-US" sz="700" dirty="0"/>
              <a:t> </a:t>
            </a:r>
            <a:endParaRPr sz="300" dirty="0"/>
          </a:p>
          <a:p>
            <a:pPr marL="0" indent="0">
              <a:lnSpc>
                <a:spcPct val="70000"/>
              </a:lnSpc>
              <a:spcBef>
                <a:spcPts val="1000"/>
              </a:spcBef>
              <a:buClr>
                <a:schemeClr val="dk1"/>
              </a:buClr>
              <a:buSzPts val="300"/>
              <a:buNone/>
            </a:pPr>
            <a:endParaRPr sz="300" dirty="0"/>
          </a:p>
          <a:p>
            <a:pPr marL="0" indent="0">
              <a:lnSpc>
                <a:spcPct val="70000"/>
              </a:lnSpc>
              <a:spcBef>
                <a:spcPts val="1000"/>
              </a:spcBef>
              <a:buClr>
                <a:schemeClr val="dk1"/>
              </a:buClr>
              <a:buSzPts val="700"/>
              <a:buNone/>
            </a:pPr>
            <a:endParaRPr sz="700" dirty="0"/>
          </a:p>
          <a:p>
            <a:pPr marL="0" indent="0">
              <a:lnSpc>
                <a:spcPct val="70000"/>
              </a:lnSpc>
              <a:spcBef>
                <a:spcPts val="1000"/>
              </a:spcBef>
              <a:buClr>
                <a:schemeClr val="dk1"/>
              </a:buClr>
              <a:buSzPts val="700"/>
              <a:buNone/>
            </a:pPr>
            <a:endParaRPr sz="700" dirty="0"/>
          </a:p>
        </p:txBody>
      </p:sp>
      <p:pic>
        <p:nvPicPr>
          <p:cNvPr id="256" name="Google Shape;256;p37"/>
          <p:cNvPicPr preferRelativeResize="0"/>
          <p:nvPr/>
        </p:nvPicPr>
        <p:blipFill rotWithShape="1">
          <a:blip r:embed="rId3">
            <a:alphaModFix/>
          </a:blip>
          <a:srcRect/>
          <a:stretch/>
        </p:blipFill>
        <p:spPr>
          <a:xfrm>
            <a:off x="8033103" y="466725"/>
            <a:ext cx="1687160" cy="1428423"/>
          </a:xfrm>
          <a:prstGeom prst="rect">
            <a:avLst/>
          </a:prstGeom>
          <a:noFill/>
          <a:ln>
            <a:noFill/>
          </a:ln>
        </p:spPr>
      </p:pic>
    </p:spTree>
    <p:extLst>
      <p:ext uri="{BB962C8B-B14F-4D97-AF65-F5344CB8AC3E}">
        <p14:creationId xmlns:p14="http://schemas.microsoft.com/office/powerpoint/2010/main" val="243505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38"/>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63" name="Google Shape;263;p38"/>
          <p:cNvSpPr txBox="1">
            <a:spLocks noGrp="1"/>
          </p:cNvSpPr>
          <p:nvPr>
            <p:ph type="body" idx="1"/>
          </p:nvPr>
        </p:nvSpPr>
        <p:spPr>
          <a:xfrm>
            <a:off x="504825" y="533400"/>
            <a:ext cx="10953749" cy="5530825"/>
          </a:xfrm>
          <a:prstGeom prst="rect">
            <a:avLst/>
          </a:prstGeom>
          <a:noFill/>
          <a:ln>
            <a:noFill/>
          </a:ln>
        </p:spPr>
        <p:txBody>
          <a:bodyPr spcFirstLastPara="1" vert="horz" wrap="square" lIns="91425" tIns="45700" rIns="91425" bIns="45700" rtlCol="0" anchor="t" anchorCtr="0">
            <a:noAutofit/>
          </a:bodyPr>
          <a:lstStyle/>
          <a:p>
            <a:pPr marL="228600" indent="-133350">
              <a:lnSpc>
                <a:spcPct val="70000"/>
              </a:lnSpc>
              <a:spcBef>
                <a:spcPts val="0"/>
              </a:spcBef>
              <a:buClr>
                <a:schemeClr val="dk1"/>
              </a:buClr>
              <a:buSzPts val="1500"/>
              <a:buNone/>
            </a:pPr>
            <a:endParaRPr sz="2400" b="1" dirty="0"/>
          </a:p>
          <a:p>
            <a:pPr marL="228600">
              <a:lnSpc>
                <a:spcPct val="70000"/>
              </a:lnSpc>
              <a:spcBef>
                <a:spcPts val="1000"/>
              </a:spcBef>
              <a:buClr>
                <a:schemeClr val="dk1"/>
              </a:buClr>
              <a:buSzPts val="1500"/>
              <a:buFont typeface="Noto Sans Symbols"/>
              <a:buChar char="❑"/>
            </a:pPr>
            <a:r>
              <a:rPr lang="en-US" sz="2400" b="1" dirty="0">
                <a:latin typeface="Arial"/>
                <a:ea typeface="Arial"/>
                <a:cs typeface="Arial"/>
                <a:sym typeface="Arial"/>
              </a:rPr>
              <a:t> Some Preliminary Coverage Questions</a:t>
            </a:r>
            <a:endParaRPr sz="2400" dirty="0"/>
          </a:p>
          <a:p>
            <a:pPr marL="34290" indent="0">
              <a:lnSpc>
                <a:spcPct val="70000"/>
              </a:lnSpc>
              <a:spcBef>
                <a:spcPts val="1000"/>
              </a:spcBef>
              <a:buClr>
                <a:schemeClr val="dk1"/>
              </a:buClr>
              <a:buSzPts val="1200"/>
              <a:buNone/>
            </a:pPr>
            <a:endParaRPr sz="1200" b="1" dirty="0">
              <a:latin typeface="Arial"/>
              <a:ea typeface="Arial"/>
              <a:cs typeface="Arial"/>
              <a:sym typeface="Arial"/>
            </a:endParaRPr>
          </a:p>
          <a:p>
            <a:pPr marL="0" lvl="1" indent="0">
              <a:lnSpc>
                <a:spcPct val="70000"/>
              </a:lnSpc>
              <a:spcBef>
                <a:spcPts val="500"/>
              </a:spcBef>
              <a:buClr>
                <a:schemeClr val="dk1"/>
              </a:buClr>
              <a:buSzPts val="1350"/>
              <a:buNone/>
            </a:pPr>
            <a:r>
              <a:rPr lang="en-US" sz="2000" b="1" dirty="0">
                <a:latin typeface="Arial"/>
                <a:ea typeface="Arial"/>
                <a:cs typeface="Arial"/>
                <a:sym typeface="Arial"/>
              </a:rPr>
              <a:t>Do the Climate Change suits against the insureds involve “Property Damage”?</a:t>
            </a:r>
          </a:p>
          <a:p>
            <a:pPr marL="0" lvl="1" indent="0">
              <a:lnSpc>
                <a:spcPct val="70000"/>
              </a:lnSpc>
              <a:spcBef>
                <a:spcPts val="500"/>
              </a:spcBef>
              <a:buClr>
                <a:schemeClr val="dk1"/>
              </a:buClr>
              <a:buSzPts val="1350"/>
              <a:buNone/>
            </a:pPr>
            <a:endParaRPr lang="en-US" sz="2000" b="1" dirty="0">
              <a:latin typeface="Arial"/>
              <a:cs typeface="Arial"/>
              <a:sym typeface="Arial"/>
            </a:endParaRPr>
          </a:p>
          <a:p>
            <a:pPr marL="0" lvl="1" indent="0">
              <a:lnSpc>
                <a:spcPct val="70000"/>
              </a:lnSpc>
              <a:spcBef>
                <a:spcPts val="500"/>
              </a:spcBef>
              <a:buClr>
                <a:schemeClr val="dk1"/>
              </a:buClr>
              <a:buSzPts val="1350"/>
              <a:buNone/>
            </a:pPr>
            <a:endParaRPr lang="en-US" sz="2000" b="1" dirty="0">
              <a:latin typeface="Arial"/>
              <a:cs typeface="Arial"/>
              <a:sym typeface="Arial"/>
            </a:endParaRPr>
          </a:p>
          <a:p>
            <a:pPr marL="0" lvl="1" indent="0">
              <a:lnSpc>
                <a:spcPct val="70000"/>
              </a:lnSpc>
              <a:spcBef>
                <a:spcPts val="500"/>
              </a:spcBef>
              <a:buClr>
                <a:schemeClr val="dk1"/>
              </a:buClr>
              <a:buSzPts val="1350"/>
              <a:buNone/>
            </a:pPr>
            <a:endParaRPr sz="2000" dirty="0"/>
          </a:p>
          <a:p>
            <a:pPr marL="0" indent="0">
              <a:lnSpc>
                <a:spcPct val="70000"/>
              </a:lnSpc>
              <a:spcBef>
                <a:spcPts val="1000"/>
              </a:spcBef>
              <a:buClr>
                <a:schemeClr val="dk1"/>
              </a:buClr>
              <a:buSzPts val="1050"/>
              <a:buNone/>
            </a:pPr>
            <a:endParaRPr sz="1450" b="1" dirty="0">
              <a:latin typeface="Arial"/>
              <a:ea typeface="Arial"/>
              <a:cs typeface="Arial"/>
              <a:sym typeface="Arial"/>
            </a:endParaRPr>
          </a:p>
          <a:p>
            <a:pPr marL="228600" indent="-254000">
              <a:lnSpc>
                <a:spcPct val="70000"/>
              </a:lnSpc>
              <a:spcBef>
                <a:spcPts val="1000"/>
              </a:spcBef>
              <a:buClr>
                <a:schemeClr val="dk1"/>
              </a:buClr>
              <a:buSzPts val="1750"/>
              <a:buFont typeface="Noto Sans Symbols"/>
              <a:buChar char="▪"/>
            </a:pPr>
            <a:r>
              <a:rPr lang="en-US" sz="1750" dirty="0">
                <a:solidFill>
                  <a:schemeClr val="accent2">
                    <a:lumMod val="75000"/>
                  </a:schemeClr>
                </a:solidFill>
                <a:ea typeface="Arial"/>
                <a:cs typeface="Arial"/>
                <a:sym typeface="Arial"/>
              </a:rPr>
              <a:t>Are physical changes to the earth’s climate “Property Damage”?</a:t>
            </a:r>
            <a:endParaRPr sz="3200" dirty="0">
              <a:solidFill>
                <a:schemeClr val="accent2">
                  <a:lumMod val="75000"/>
                </a:schemeClr>
              </a:solidFill>
            </a:endParaRPr>
          </a:p>
          <a:p>
            <a:pPr marL="228600" indent="-142875">
              <a:lnSpc>
                <a:spcPct val="70000"/>
              </a:lnSpc>
              <a:spcBef>
                <a:spcPts val="1000"/>
              </a:spcBef>
              <a:buClr>
                <a:schemeClr val="dk1"/>
              </a:buClr>
              <a:buSzPts val="1350"/>
              <a:buNone/>
            </a:pPr>
            <a:endParaRPr sz="1750" dirty="0">
              <a:solidFill>
                <a:schemeClr val="accent2">
                  <a:lumMod val="75000"/>
                </a:schemeClr>
              </a:solidFill>
              <a:ea typeface="Arial"/>
              <a:cs typeface="Arial"/>
              <a:sym typeface="Arial"/>
            </a:endParaRPr>
          </a:p>
          <a:p>
            <a:pPr marL="171450" lvl="1" indent="-156369">
              <a:lnSpc>
                <a:spcPct val="70000"/>
              </a:lnSpc>
              <a:spcBef>
                <a:spcPts val="500"/>
              </a:spcBef>
              <a:buClr>
                <a:schemeClr val="dk1"/>
              </a:buClr>
              <a:buSzPts val="1750"/>
              <a:buFont typeface="Noto Sans Symbols"/>
              <a:buChar char="▪"/>
            </a:pPr>
            <a:r>
              <a:rPr lang="en-US" sz="1750" dirty="0">
                <a:solidFill>
                  <a:schemeClr val="accent2">
                    <a:lumMod val="75000"/>
                  </a:schemeClr>
                </a:solidFill>
                <a:ea typeface="Arial"/>
                <a:cs typeface="Arial"/>
                <a:sym typeface="Arial"/>
              </a:rPr>
              <a:t>To the extent its alleged that the Earth’s climate has changed and that seas are rising because of it - - is that “Property Damage”?</a:t>
            </a:r>
            <a:endParaRPr sz="2800" dirty="0">
              <a:solidFill>
                <a:schemeClr val="accent2">
                  <a:lumMod val="75000"/>
                </a:schemeClr>
              </a:solidFill>
            </a:endParaRPr>
          </a:p>
          <a:p>
            <a:pPr marL="171450" lvl="1" indent="-45244">
              <a:lnSpc>
                <a:spcPct val="70000"/>
              </a:lnSpc>
              <a:spcBef>
                <a:spcPts val="500"/>
              </a:spcBef>
              <a:buClr>
                <a:schemeClr val="dk1"/>
              </a:buClr>
              <a:buSzPts val="1350"/>
              <a:buNone/>
            </a:pPr>
            <a:endParaRPr sz="1750" dirty="0">
              <a:solidFill>
                <a:schemeClr val="accent2">
                  <a:lumMod val="75000"/>
                </a:schemeClr>
              </a:solidFill>
              <a:ea typeface="Arial"/>
              <a:cs typeface="Arial"/>
              <a:sym typeface="Arial"/>
            </a:endParaRPr>
          </a:p>
          <a:p>
            <a:pPr marL="171450" lvl="1" indent="-156369">
              <a:lnSpc>
                <a:spcPct val="70000"/>
              </a:lnSpc>
              <a:spcBef>
                <a:spcPts val="500"/>
              </a:spcBef>
              <a:buClr>
                <a:schemeClr val="dk1"/>
              </a:buClr>
              <a:buSzPts val="1750"/>
              <a:buFont typeface="Noto Sans Symbols"/>
              <a:buChar char="▪"/>
            </a:pPr>
            <a:r>
              <a:rPr lang="en-US" sz="1750" dirty="0">
                <a:solidFill>
                  <a:schemeClr val="accent2">
                    <a:lumMod val="75000"/>
                  </a:schemeClr>
                </a:solidFill>
                <a:ea typeface="Arial"/>
                <a:cs typeface="Arial"/>
                <a:sym typeface="Arial"/>
              </a:rPr>
              <a:t>If seas rise and </a:t>
            </a:r>
            <a:r>
              <a:rPr lang="en-US" sz="1750" u="sng" dirty="0">
                <a:solidFill>
                  <a:schemeClr val="accent2">
                    <a:lumMod val="75000"/>
                  </a:schemeClr>
                </a:solidFill>
                <a:ea typeface="Arial"/>
                <a:cs typeface="Arial"/>
                <a:sym typeface="Arial"/>
              </a:rPr>
              <a:t>start</a:t>
            </a:r>
            <a:r>
              <a:rPr lang="en-US" sz="1750" dirty="0">
                <a:solidFill>
                  <a:schemeClr val="accent2">
                    <a:lumMod val="75000"/>
                  </a:schemeClr>
                </a:solidFill>
                <a:ea typeface="Arial"/>
                <a:cs typeface="Arial"/>
                <a:sym typeface="Arial"/>
              </a:rPr>
              <a:t> to cause actual “Property Damage,” is </a:t>
            </a:r>
            <a:r>
              <a:rPr lang="en-US" sz="1750" b="1" i="1" dirty="0">
                <a:solidFill>
                  <a:schemeClr val="accent2">
                    <a:lumMod val="75000"/>
                  </a:schemeClr>
                </a:solidFill>
                <a:ea typeface="Arial"/>
                <a:cs typeface="Arial"/>
                <a:sym typeface="Arial"/>
              </a:rPr>
              <a:t>all </a:t>
            </a:r>
            <a:r>
              <a:rPr lang="en-US" sz="1750" dirty="0">
                <a:solidFill>
                  <a:schemeClr val="accent2">
                    <a:lumMod val="75000"/>
                  </a:schemeClr>
                </a:solidFill>
                <a:ea typeface="Arial"/>
                <a:cs typeface="Arial"/>
                <a:sym typeface="Arial"/>
              </a:rPr>
              <a:t>future damage covered?</a:t>
            </a:r>
            <a:endParaRPr sz="2800" dirty="0">
              <a:solidFill>
                <a:schemeClr val="accent2">
                  <a:lumMod val="75000"/>
                </a:schemeClr>
              </a:solidFill>
            </a:endParaRPr>
          </a:p>
          <a:p>
            <a:pPr marL="228600" indent="-152400">
              <a:lnSpc>
                <a:spcPct val="70000"/>
              </a:lnSpc>
              <a:spcBef>
                <a:spcPts val="1000"/>
              </a:spcBef>
              <a:buClr>
                <a:schemeClr val="dk1"/>
              </a:buClr>
              <a:buSzPts val="1200"/>
              <a:buNone/>
            </a:pPr>
            <a:endParaRPr sz="1600" dirty="0">
              <a:solidFill>
                <a:schemeClr val="accent2">
                  <a:lumMod val="75000"/>
                </a:schemeClr>
              </a:solidFill>
              <a:ea typeface="Arial"/>
              <a:cs typeface="Arial"/>
              <a:sym typeface="Arial"/>
            </a:endParaRPr>
          </a:p>
          <a:p>
            <a:pPr marL="0" lvl="1" indent="0">
              <a:lnSpc>
                <a:spcPct val="70000"/>
              </a:lnSpc>
              <a:spcBef>
                <a:spcPts val="500"/>
              </a:spcBef>
              <a:buClr>
                <a:schemeClr val="dk1"/>
              </a:buClr>
              <a:buSzPts val="1200"/>
              <a:buNone/>
            </a:pPr>
            <a:r>
              <a:rPr lang="en-US" sz="1600" b="1" i="1" dirty="0">
                <a:solidFill>
                  <a:schemeClr val="accent2">
                    <a:lumMod val="75000"/>
                  </a:schemeClr>
                </a:solidFill>
                <a:ea typeface="Arial"/>
                <a:cs typeface="Arial"/>
                <a:sym typeface="Arial"/>
              </a:rPr>
              <a:t>See</a:t>
            </a:r>
            <a:r>
              <a:rPr lang="en-US" sz="1600" b="1" dirty="0">
                <a:solidFill>
                  <a:schemeClr val="accent2">
                    <a:lumMod val="75000"/>
                  </a:schemeClr>
                </a:solidFill>
                <a:ea typeface="Arial"/>
                <a:cs typeface="Arial"/>
                <a:sym typeface="Arial"/>
              </a:rPr>
              <a:t> </a:t>
            </a:r>
            <a:r>
              <a:rPr lang="en-US" sz="1600" b="1" i="1" dirty="0">
                <a:solidFill>
                  <a:schemeClr val="accent2">
                    <a:lumMod val="75000"/>
                  </a:schemeClr>
                </a:solidFill>
                <a:ea typeface="Arial"/>
                <a:cs typeface="Arial"/>
                <a:sym typeface="Arial"/>
              </a:rPr>
              <a:t>Oak Ford Owners </a:t>
            </a:r>
            <a:r>
              <a:rPr lang="en-US" sz="1600" b="1" i="1" dirty="0" err="1">
                <a:solidFill>
                  <a:schemeClr val="accent2">
                    <a:lumMod val="75000"/>
                  </a:schemeClr>
                </a:solidFill>
                <a:ea typeface="Arial"/>
                <a:cs typeface="Arial"/>
                <a:sym typeface="Arial"/>
              </a:rPr>
              <a:t>Ass’n</a:t>
            </a:r>
            <a:r>
              <a:rPr lang="en-US" sz="1600" b="1" i="1" dirty="0">
                <a:solidFill>
                  <a:schemeClr val="accent2">
                    <a:lumMod val="75000"/>
                  </a:schemeClr>
                </a:solidFill>
                <a:ea typeface="Arial"/>
                <a:cs typeface="Arial"/>
                <a:sym typeface="Arial"/>
              </a:rPr>
              <a:t> v. Auto-Owners Ins. Co</a:t>
            </a:r>
            <a:r>
              <a:rPr lang="en-US" sz="1600" dirty="0">
                <a:solidFill>
                  <a:schemeClr val="accent2">
                    <a:lumMod val="75000"/>
                  </a:schemeClr>
                </a:solidFill>
                <a:ea typeface="Arial"/>
                <a:cs typeface="Arial"/>
                <a:sym typeface="Arial"/>
              </a:rPr>
              <a:t>., 510 F. Supp. 2d 812 (M.D. Fla. 2007) (Court held insured’s damage to wetlands by dredging of a creek to make it deeper and wider, constituted “physical damage to tangible property.” Court explained that injury had already occurred even though most of the effects, such as flooding and erosion, would take place and increase in the future.) </a:t>
            </a:r>
            <a:endParaRPr sz="2800" dirty="0">
              <a:solidFill>
                <a:schemeClr val="accent2">
                  <a:lumMod val="75000"/>
                </a:schemeClr>
              </a:solidFill>
            </a:endParaRPr>
          </a:p>
          <a:p>
            <a:pPr marL="0" indent="0">
              <a:lnSpc>
                <a:spcPct val="70000"/>
              </a:lnSpc>
              <a:spcBef>
                <a:spcPts val="1000"/>
              </a:spcBef>
              <a:buClr>
                <a:schemeClr val="dk1"/>
              </a:buClr>
              <a:buSzPts val="1200"/>
              <a:buNone/>
            </a:pPr>
            <a:endParaRPr sz="1600" dirty="0"/>
          </a:p>
          <a:p>
            <a:pPr marL="0" indent="0">
              <a:lnSpc>
                <a:spcPct val="70000"/>
              </a:lnSpc>
              <a:spcBef>
                <a:spcPts val="1000"/>
              </a:spcBef>
              <a:buClr>
                <a:schemeClr val="dk1"/>
              </a:buClr>
              <a:buSzPts val="1200"/>
              <a:buNone/>
            </a:pPr>
            <a:r>
              <a:rPr lang="en-US" sz="1200" dirty="0"/>
              <a:t> </a:t>
            </a:r>
            <a:endParaRPr dirty="0"/>
          </a:p>
          <a:p>
            <a:pPr marL="0" indent="0">
              <a:lnSpc>
                <a:spcPct val="70000"/>
              </a:lnSpc>
              <a:spcBef>
                <a:spcPts val="1000"/>
              </a:spcBef>
              <a:buClr>
                <a:schemeClr val="dk1"/>
              </a:buClr>
              <a:buSzPts val="300"/>
              <a:buNone/>
            </a:pPr>
            <a:endParaRPr sz="300" b="1" dirty="0"/>
          </a:p>
          <a:p>
            <a:pPr marL="0" indent="0">
              <a:lnSpc>
                <a:spcPct val="70000"/>
              </a:lnSpc>
              <a:spcBef>
                <a:spcPts val="1000"/>
              </a:spcBef>
              <a:buClr>
                <a:schemeClr val="dk1"/>
              </a:buClr>
              <a:buSzPts val="700"/>
              <a:buNone/>
            </a:pPr>
            <a:endParaRPr sz="700" dirty="0"/>
          </a:p>
          <a:p>
            <a:pPr marL="0" indent="0">
              <a:lnSpc>
                <a:spcPct val="70000"/>
              </a:lnSpc>
              <a:spcBef>
                <a:spcPts val="1000"/>
              </a:spcBef>
              <a:buClr>
                <a:schemeClr val="dk1"/>
              </a:buClr>
              <a:buSzPts val="700"/>
              <a:buNone/>
            </a:pPr>
            <a:endParaRPr sz="700" dirty="0"/>
          </a:p>
        </p:txBody>
      </p:sp>
      <p:pic>
        <p:nvPicPr>
          <p:cNvPr id="264" name="Google Shape;264;p38"/>
          <p:cNvPicPr preferRelativeResize="0"/>
          <p:nvPr/>
        </p:nvPicPr>
        <p:blipFill rotWithShape="1">
          <a:blip r:embed="rId3">
            <a:alphaModFix/>
          </a:blip>
          <a:srcRect/>
          <a:stretch/>
        </p:blipFill>
        <p:spPr>
          <a:xfrm>
            <a:off x="7710488" y="1895476"/>
            <a:ext cx="2728911" cy="1457324"/>
          </a:xfrm>
          <a:prstGeom prst="rect">
            <a:avLst/>
          </a:prstGeom>
          <a:noFill/>
          <a:ln>
            <a:noFill/>
          </a:ln>
        </p:spPr>
      </p:pic>
    </p:spTree>
    <p:extLst>
      <p:ext uri="{BB962C8B-B14F-4D97-AF65-F5344CB8AC3E}">
        <p14:creationId xmlns:p14="http://schemas.microsoft.com/office/powerpoint/2010/main" val="312440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39"/>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71" name="Google Shape;271;p39"/>
          <p:cNvSpPr txBox="1">
            <a:spLocks noGrp="1"/>
          </p:cNvSpPr>
          <p:nvPr>
            <p:ph type="body" idx="1"/>
          </p:nvPr>
        </p:nvSpPr>
        <p:spPr>
          <a:xfrm>
            <a:off x="557213" y="490538"/>
            <a:ext cx="10863262" cy="5339887"/>
          </a:xfrm>
          <a:prstGeom prst="rect">
            <a:avLst/>
          </a:prstGeom>
          <a:noFill/>
          <a:ln>
            <a:noFill/>
          </a:ln>
        </p:spPr>
        <p:txBody>
          <a:bodyPr spcFirstLastPara="1" vert="horz" wrap="square" lIns="91425" tIns="45700" rIns="91425" bIns="45700" rtlCol="0" anchor="t" anchorCtr="0">
            <a:noAutofit/>
          </a:bodyPr>
          <a:lstStyle/>
          <a:p>
            <a:pPr marL="228600" indent="-104775">
              <a:lnSpc>
                <a:spcPct val="70000"/>
              </a:lnSpc>
              <a:spcBef>
                <a:spcPts val="0"/>
              </a:spcBef>
              <a:buClr>
                <a:schemeClr val="dk1"/>
              </a:buClr>
              <a:buSzPts val="1950"/>
              <a:buNone/>
            </a:pPr>
            <a:endParaRPr sz="1950" b="1" dirty="0"/>
          </a:p>
          <a:p>
            <a:pPr marL="228600">
              <a:lnSpc>
                <a:spcPct val="70000"/>
              </a:lnSpc>
              <a:spcBef>
                <a:spcPts val="1000"/>
              </a:spcBef>
              <a:buClr>
                <a:schemeClr val="dk1"/>
              </a:buClr>
              <a:buSzPts val="1803"/>
              <a:buFont typeface="Noto Sans Symbols"/>
              <a:buChar char="❑"/>
            </a:pPr>
            <a:r>
              <a:rPr lang="en-US" sz="1803" b="1" dirty="0">
                <a:latin typeface="Arial"/>
                <a:ea typeface="Arial"/>
                <a:cs typeface="Arial"/>
                <a:sym typeface="Arial"/>
              </a:rPr>
              <a:t> Some Preliminary Coverage Questions</a:t>
            </a:r>
            <a:endParaRPr dirty="0"/>
          </a:p>
          <a:p>
            <a:pPr marL="34290" indent="0">
              <a:lnSpc>
                <a:spcPct val="70000"/>
              </a:lnSpc>
              <a:spcBef>
                <a:spcPts val="1000"/>
              </a:spcBef>
              <a:buClr>
                <a:schemeClr val="dk1"/>
              </a:buClr>
              <a:buSzPts val="1560"/>
              <a:buNone/>
            </a:pPr>
            <a:endParaRPr sz="1560"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560"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560"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560"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560"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754"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754" b="1" dirty="0">
              <a:latin typeface="Arial"/>
              <a:ea typeface="Arial"/>
              <a:cs typeface="Arial"/>
              <a:sym typeface="Arial"/>
            </a:endParaRPr>
          </a:p>
          <a:p>
            <a:pPr marL="41672" lvl="1" indent="0">
              <a:lnSpc>
                <a:spcPct val="70000"/>
              </a:lnSpc>
              <a:spcBef>
                <a:spcPts val="500"/>
              </a:spcBef>
              <a:buClr>
                <a:schemeClr val="dk1"/>
              </a:buClr>
              <a:buSzPts val="1754"/>
              <a:buNone/>
            </a:pPr>
            <a:endParaRPr lang="en-US" sz="1754" b="1" dirty="0">
              <a:latin typeface="Arial"/>
              <a:ea typeface="Arial"/>
              <a:cs typeface="Arial"/>
              <a:sym typeface="Arial"/>
            </a:endParaRPr>
          </a:p>
          <a:p>
            <a:pPr marL="41672" lvl="1" indent="0">
              <a:lnSpc>
                <a:spcPct val="70000"/>
              </a:lnSpc>
              <a:spcBef>
                <a:spcPts val="500"/>
              </a:spcBef>
              <a:buClr>
                <a:schemeClr val="dk1"/>
              </a:buClr>
              <a:buSzPts val="1754"/>
              <a:buNone/>
            </a:pPr>
            <a:r>
              <a:rPr lang="en-US" sz="1754" b="1" dirty="0">
                <a:latin typeface="Arial"/>
                <a:ea typeface="Arial"/>
                <a:cs typeface="Arial"/>
                <a:sym typeface="Arial"/>
              </a:rPr>
              <a:t>Do the Climate Change suits against the insureds involve “Property Damage”?</a:t>
            </a:r>
          </a:p>
          <a:p>
            <a:pPr marL="0" indent="0">
              <a:lnSpc>
                <a:spcPct val="70000"/>
              </a:lnSpc>
              <a:spcBef>
                <a:spcPts val="1000"/>
              </a:spcBef>
              <a:buClr>
                <a:schemeClr val="dk1"/>
              </a:buClr>
              <a:buSzPts val="1365"/>
              <a:buNone/>
            </a:pPr>
            <a:endParaRPr sz="1365" b="1" dirty="0">
              <a:latin typeface="Arial"/>
              <a:ea typeface="Arial"/>
              <a:cs typeface="Arial"/>
              <a:sym typeface="Arial"/>
            </a:endParaRPr>
          </a:p>
          <a:p>
            <a:pPr marL="342900" indent="-368300">
              <a:lnSpc>
                <a:spcPct val="70000"/>
              </a:lnSpc>
              <a:spcBef>
                <a:spcPts val="1000"/>
              </a:spcBef>
              <a:buClr>
                <a:schemeClr val="dk1"/>
              </a:buClr>
              <a:buSzPts val="1960"/>
              <a:buFont typeface="Noto Sans Symbols"/>
              <a:buChar char="▪"/>
            </a:pPr>
            <a:r>
              <a:rPr lang="en-US" sz="1960" dirty="0">
                <a:solidFill>
                  <a:schemeClr val="accent2">
                    <a:lumMod val="75000"/>
                  </a:schemeClr>
                </a:solidFill>
                <a:latin typeface="Arial"/>
                <a:ea typeface="Arial"/>
                <a:cs typeface="Arial"/>
                <a:sym typeface="Arial"/>
              </a:rPr>
              <a:t>To the extent the Climate suits allege water damage to real property, buildings and structures from sea level rise, it may qualify as “Property Damage." </a:t>
            </a:r>
            <a:endParaRPr sz="3200" dirty="0">
              <a:solidFill>
                <a:schemeClr val="accent2">
                  <a:lumMod val="75000"/>
                </a:schemeClr>
              </a:solidFill>
            </a:endParaRPr>
          </a:p>
          <a:p>
            <a:pPr marL="342900" indent="-368300">
              <a:lnSpc>
                <a:spcPct val="70000"/>
              </a:lnSpc>
              <a:spcBef>
                <a:spcPts val="1000"/>
              </a:spcBef>
              <a:buClr>
                <a:schemeClr val="dk1"/>
              </a:buClr>
              <a:buSzPts val="1960"/>
              <a:buFont typeface="Noto Sans Symbols"/>
              <a:buChar char="▪"/>
            </a:pPr>
            <a:r>
              <a:rPr lang="en-US" sz="1960" dirty="0">
                <a:solidFill>
                  <a:schemeClr val="accent2">
                    <a:lumMod val="75000"/>
                  </a:schemeClr>
                </a:solidFill>
                <a:latin typeface="Arial"/>
                <a:ea typeface="Arial"/>
                <a:cs typeface="Arial"/>
                <a:sym typeface="Arial"/>
              </a:rPr>
              <a:t>However, mitigative and prophylactic efforts to curtail or avert “Property Damage" (e.g. dams, dikes and raising, or relocating buildings) will likely raise coverage disputes. </a:t>
            </a:r>
            <a:endParaRPr sz="3200" dirty="0">
              <a:solidFill>
                <a:schemeClr val="accent2">
                  <a:lumMod val="75000"/>
                </a:schemeClr>
              </a:solidFill>
            </a:endParaRPr>
          </a:p>
          <a:p>
            <a:pPr marL="0" indent="0">
              <a:lnSpc>
                <a:spcPct val="70000"/>
              </a:lnSpc>
              <a:spcBef>
                <a:spcPts val="1000"/>
              </a:spcBef>
              <a:buClr>
                <a:schemeClr val="dk1"/>
              </a:buClr>
              <a:buSzPts val="1560"/>
              <a:buNone/>
            </a:pPr>
            <a:r>
              <a:rPr lang="en-US" sz="1960" dirty="0">
                <a:solidFill>
                  <a:schemeClr val="accent2">
                    <a:lumMod val="75000"/>
                  </a:schemeClr>
                </a:solidFill>
                <a:latin typeface="Arial"/>
                <a:ea typeface="Arial"/>
                <a:cs typeface="Arial"/>
                <a:sym typeface="Arial"/>
              </a:rPr>
              <a:t>**Courts have found coverage for such costs especially where “Property Damage" is present and the mitigation is to avoid </a:t>
            </a:r>
            <a:r>
              <a:rPr lang="en-US" sz="1960" b="1" i="1" dirty="0">
                <a:solidFill>
                  <a:schemeClr val="accent2">
                    <a:lumMod val="75000"/>
                  </a:schemeClr>
                </a:solidFill>
                <a:latin typeface="Arial"/>
                <a:ea typeface="Arial"/>
                <a:cs typeface="Arial"/>
                <a:sym typeface="Arial"/>
              </a:rPr>
              <a:t>further</a:t>
            </a:r>
            <a:r>
              <a:rPr lang="en-US" sz="1960" dirty="0">
                <a:solidFill>
                  <a:schemeClr val="accent2">
                    <a:lumMod val="75000"/>
                  </a:schemeClr>
                </a:solidFill>
                <a:latin typeface="Arial"/>
                <a:ea typeface="Arial"/>
                <a:cs typeface="Arial"/>
                <a:sym typeface="Arial"/>
              </a:rPr>
              <a:t> damage.</a:t>
            </a:r>
            <a:endParaRPr sz="3200" dirty="0">
              <a:solidFill>
                <a:schemeClr val="accent2">
                  <a:lumMod val="75000"/>
                </a:schemeClr>
              </a:solidFill>
            </a:endParaRPr>
          </a:p>
          <a:p>
            <a:pPr marL="0" indent="0">
              <a:lnSpc>
                <a:spcPct val="70000"/>
              </a:lnSpc>
              <a:spcBef>
                <a:spcPts val="1000"/>
              </a:spcBef>
              <a:buClr>
                <a:schemeClr val="dk1"/>
              </a:buClr>
              <a:buSzPts val="1560"/>
              <a:buNone/>
            </a:pPr>
            <a:r>
              <a:rPr lang="en-US" sz="1560" dirty="0">
                <a:solidFill>
                  <a:schemeClr val="accent2">
                    <a:lumMod val="75000"/>
                  </a:schemeClr>
                </a:solidFill>
                <a:latin typeface="Arial"/>
                <a:ea typeface="Arial"/>
                <a:cs typeface="Arial"/>
                <a:sym typeface="Arial"/>
              </a:rPr>
              <a:t> </a:t>
            </a:r>
            <a:endParaRPr dirty="0">
              <a:solidFill>
                <a:schemeClr val="accent2">
                  <a:lumMod val="75000"/>
                </a:schemeClr>
              </a:solidFill>
            </a:endParaRPr>
          </a:p>
          <a:p>
            <a:pPr marL="0" indent="0">
              <a:lnSpc>
                <a:spcPct val="70000"/>
              </a:lnSpc>
              <a:spcBef>
                <a:spcPts val="1000"/>
              </a:spcBef>
              <a:buClr>
                <a:schemeClr val="dk1"/>
              </a:buClr>
              <a:buSzPts val="390"/>
              <a:buNone/>
            </a:pPr>
            <a:endParaRPr sz="390" b="1" dirty="0"/>
          </a:p>
          <a:p>
            <a:pPr marL="0" indent="0">
              <a:lnSpc>
                <a:spcPct val="70000"/>
              </a:lnSpc>
              <a:spcBef>
                <a:spcPts val="1000"/>
              </a:spcBef>
              <a:buClr>
                <a:schemeClr val="dk1"/>
              </a:buClr>
              <a:buSzPts val="910"/>
              <a:buNone/>
            </a:pPr>
            <a:endParaRPr sz="910" dirty="0"/>
          </a:p>
          <a:p>
            <a:pPr marL="0" indent="0">
              <a:lnSpc>
                <a:spcPct val="70000"/>
              </a:lnSpc>
              <a:spcBef>
                <a:spcPts val="1000"/>
              </a:spcBef>
              <a:buClr>
                <a:schemeClr val="dk1"/>
              </a:buClr>
              <a:buSzPts val="910"/>
              <a:buNone/>
            </a:pPr>
            <a:endParaRPr sz="910" dirty="0"/>
          </a:p>
        </p:txBody>
      </p:sp>
      <p:pic>
        <p:nvPicPr>
          <p:cNvPr id="272" name="Google Shape;272;p39"/>
          <p:cNvPicPr preferRelativeResize="0"/>
          <p:nvPr/>
        </p:nvPicPr>
        <p:blipFill rotWithShape="1">
          <a:blip r:embed="rId3">
            <a:alphaModFix/>
          </a:blip>
          <a:srcRect/>
          <a:stretch/>
        </p:blipFill>
        <p:spPr>
          <a:xfrm>
            <a:off x="6200775" y="742951"/>
            <a:ext cx="3714750" cy="1785938"/>
          </a:xfrm>
          <a:prstGeom prst="rect">
            <a:avLst/>
          </a:prstGeom>
          <a:noFill/>
          <a:ln>
            <a:noFill/>
          </a:ln>
        </p:spPr>
      </p:pic>
    </p:spTree>
    <p:extLst>
      <p:ext uri="{BB962C8B-B14F-4D97-AF65-F5344CB8AC3E}">
        <p14:creationId xmlns:p14="http://schemas.microsoft.com/office/powerpoint/2010/main" val="28734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Google Shape;278;p40"/>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79" name="Google Shape;279;p40"/>
          <p:cNvSpPr txBox="1">
            <a:spLocks noGrp="1"/>
          </p:cNvSpPr>
          <p:nvPr>
            <p:ph type="body" idx="1"/>
          </p:nvPr>
        </p:nvSpPr>
        <p:spPr>
          <a:xfrm>
            <a:off x="752475" y="533400"/>
            <a:ext cx="10587038" cy="5581675"/>
          </a:xfrm>
          <a:prstGeom prst="rect">
            <a:avLst/>
          </a:prstGeom>
          <a:noFill/>
          <a:ln>
            <a:noFill/>
          </a:ln>
        </p:spPr>
        <p:txBody>
          <a:bodyPr spcFirstLastPara="1" vert="horz" wrap="square" lIns="91425" tIns="45700" rIns="91425" bIns="45700" rtlCol="0" anchor="t" anchorCtr="0">
            <a:noAutofit/>
          </a:bodyPr>
          <a:lstStyle/>
          <a:p>
            <a:pPr marL="228600" indent="-133350">
              <a:lnSpc>
                <a:spcPct val="70000"/>
              </a:lnSpc>
              <a:spcBef>
                <a:spcPts val="0"/>
              </a:spcBef>
              <a:buClr>
                <a:schemeClr val="dk1"/>
              </a:buClr>
              <a:buSzPts val="1500"/>
              <a:buNone/>
            </a:pPr>
            <a:endParaRPr sz="1500" b="1" dirty="0"/>
          </a:p>
          <a:p>
            <a:pPr marL="228600">
              <a:lnSpc>
                <a:spcPct val="70000"/>
              </a:lnSpc>
              <a:spcBef>
                <a:spcPts val="1000"/>
              </a:spcBef>
              <a:buClr>
                <a:schemeClr val="dk1"/>
              </a:buClr>
              <a:buSzPts val="1500"/>
              <a:buFont typeface="Noto Sans Symbols"/>
              <a:buChar char="❑"/>
            </a:pPr>
            <a:r>
              <a:rPr lang="en-US" b="1" dirty="0">
                <a:latin typeface="Arial"/>
                <a:ea typeface="Arial"/>
                <a:cs typeface="Arial"/>
                <a:sym typeface="Arial"/>
              </a:rPr>
              <a:t> Some Preliminary Coverage Questions</a:t>
            </a:r>
            <a:endParaRPr dirty="0"/>
          </a:p>
          <a:p>
            <a:pPr marL="240030" lvl="1" indent="0">
              <a:lnSpc>
                <a:spcPct val="70000"/>
              </a:lnSpc>
              <a:spcBef>
                <a:spcPts val="500"/>
              </a:spcBef>
              <a:buClr>
                <a:schemeClr val="dk1"/>
              </a:buClr>
              <a:buSzPts val="1200"/>
              <a:buNone/>
            </a:pPr>
            <a:endParaRPr sz="1200" b="1" dirty="0">
              <a:latin typeface="Arial"/>
              <a:ea typeface="Arial"/>
              <a:cs typeface="Arial"/>
              <a:sym typeface="Arial"/>
            </a:endParaRPr>
          </a:p>
          <a:p>
            <a:pPr marL="0" lvl="1" indent="0">
              <a:lnSpc>
                <a:spcPct val="70000"/>
              </a:lnSpc>
              <a:spcBef>
                <a:spcPts val="500"/>
              </a:spcBef>
              <a:buClr>
                <a:schemeClr val="dk1"/>
              </a:buClr>
              <a:buSzPts val="1350"/>
              <a:buNone/>
            </a:pPr>
            <a:r>
              <a:rPr lang="en-US" sz="1950" b="1" dirty="0">
                <a:latin typeface="Arial"/>
                <a:ea typeface="Arial"/>
                <a:cs typeface="Arial"/>
                <a:sym typeface="Arial"/>
              </a:rPr>
              <a:t>Do the Climate Change suits against the insureds involve “Property Damage”?</a:t>
            </a:r>
            <a:endParaRPr sz="3000" dirty="0"/>
          </a:p>
          <a:p>
            <a:pPr marL="240030" lvl="1" indent="0">
              <a:lnSpc>
                <a:spcPct val="70000"/>
              </a:lnSpc>
              <a:spcBef>
                <a:spcPts val="500"/>
              </a:spcBef>
              <a:buClr>
                <a:schemeClr val="dk1"/>
              </a:buClr>
              <a:buSzPts val="1200"/>
              <a:buNone/>
            </a:pPr>
            <a:endParaRPr lang="en-US" b="1" dirty="0">
              <a:latin typeface="Arial"/>
              <a:ea typeface="Arial"/>
              <a:cs typeface="Arial"/>
              <a:sym typeface="Arial"/>
            </a:endParaRPr>
          </a:p>
          <a:p>
            <a:pPr marL="240030" lvl="1" indent="0">
              <a:lnSpc>
                <a:spcPct val="70000"/>
              </a:lnSpc>
              <a:spcBef>
                <a:spcPts val="500"/>
              </a:spcBef>
              <a:buClr>
                <a:schemeClr val="dk1"/>
              </a:buClr>
              <a:buSzPts val="1200"/>
              <a:buNone/>
            </a:pPr>
            <a:endParaRPr lang="en-US" b="1" dirty="0">
              <a:latin typeface="Arial"/>
              <a:ea typeface="Arial"/>
              <a:cs typeface="Arial"/>
              <a:sym typeface="Arial"/>
            </a:endParaRPr>
          </a:p>
          <a:p>
            <a:pPr marL="240030" lvl="1" indent="0">
              <a:lnSpc>
                <a:spcPct val="70000"/>
              </a:lnSpc>
              <a:spcBef>
                <a:spcPts val="500"/>
              </a:spcBef>
              <a:buClr>
                <a:schemeClr val="dk1"/>
              </a:buClr>
              <a:buSzPts val="1200"/>
              <a:buNone/>
            </a:pPr>
            <a:endParaRPr lang="en-US" b="1" dirty="0">
              <a:latin typeface="Arial"/>
              <a:ea typeface="Arial"/>
              <a:cs typeface="Arial"/>
              <a:sym typeface="Arial"/>
            </a:endParaRPr>
          </a:p>
          <a:p>
            <a:pPr marL="240030" lvl="1" indent="0">
              <a:lnSpc>
                <a:spcPct val="70000"/>
              </a:lnSpc>
              <a:spcBef>
                <a:spcPts val="500"/>
              </a:spcBef>
              <a:buClr>
                <a:schemeClr val="dk1"/>
              </a:buClr>
              <a:buSzPts val="1200"/>
              <a:buNone/>
            </a:pPr>
            <a:endParaRPr lang="en-US" b="1" dirty="0">
              <a:latin typeface="Arial"/>
              <a:ea typeface="Arial"/>
              <a:cs typeface="Arial"/>
              <a:sym typeface="Arial"/>
            </a:endParaRPr>
          </a:p>
          <a:p>
            <a:pPr marL="240030" lvl="1" indent="0">
              <a:lnSpc>
                <a:spcPct val="70000"/>
              </a:lnSpc>
              <a:spcBef>
                <a:spcPts val="500"/>
              </a:spcBef>
              <a:buClr>
                <a:schemeClr val="dk1"/>
              </a:buClr>
              <a:buSzPts val="1200"/>
              <a:buNone/>
            </a:pPr>
            <a:endParaRPr b="1" dirty="0">
              <a:latin typeface="Arial"/>
              <a:ea typeface="Arial"/>
              <a:cs typeface="Arial"/>
              <a:sym typeface="Arial"/>
            </a:endParaRPr>
          </a:p>
          <a:p>
            <a:pPr marL="228600" indent="-266700">
              <a:lnSpc>
                <a:spcPct val="70000"/>
              </a:lnSpc>
              <a:spcBef>
                <a:spcPts val="1000"/>
              </a:spcBef>
              <a:buClr>
                <a:schemeClr val="dk1"/>
              </a:buClr>
              <a:buSzPts val="1800"/>
              <a:buFont typeface="Noto Sans Symbols"/>
              <a:buChar char="▪"/>
            </a:pPr>
            <a:r>
              <a:rPr lang="en-US" sz="1800" dirty="0">
                <a:solidFill>
                  <a:schemeClr val="accent2">
                    <a:lumMod val="75000"/>
                  </a:schemeClr>
                </a:solidFill>
                <a:ea typeface="Arial"/>
                <a:cs typeface="Arial"/>
                <a:sym typeface="Arial"/>
              </a:rPr>
              <a:t>Are lost profits or diminished real estate values covered “Property Damage”?</a:t>
            </a:r>
            <a:endParaRPr sz="3400" dirty="0">
              <a:solidFill>
                <a:schemeClr val="accent2">
                  <a:lumMod val="75000"/>
                </a:schemeClr>
              </a:solidFill>
            </a:endParaRPr>
          </a:p>
          <a:p>
            <a:pPr marL="228600" indent="-152400">
              <a:lnSpc>
                <a:spcPct val="70000"/>
              </a:lnSpc>
              <a:spcBef>
                <a:spcPts val="1000"/>
              </a:spcBef>
              <a:buClr>
                <a:schemeClr val="dk1"/>
              </a:buClr>
              <a:buSzPts val="1200"/>
              <a:buNone/>
            </a:pPr>
            <a:endParaRPr sz="1800" dirty="0">
              <a:solidFill>
                <a:schemeClr val="accent2">
                  <a:lumMod val="75000"/>
                </a:schemeClr>
              </a:solidFill>
              <a:ea typeface="Arial"/>
              <a:cs typeface="Arial"/>
              <a:sym typeface="Arial"/>
            </a:endParaRPr>
          </a:p>
          <a:p>
            <a:pPr marL="685800" lvl="1" indent="-266700">
              <a:lnSpc>
                <a:spcPct val="70000"/>
              </a:lnSpc>
              <a:spcBef>
                <a:spcPts val="500"/>
              </a:spcBef>
              <a:buClr>
                <a:schemeClr val="dk1"/>
              </a:buClr>
              <a:buSzPts val="1800"/>
            </a:pPr>
            <a:r>
              <a:rPr lang="en-US" dirty="0">
                <a:solidFill>
                  <a:schemeClr val="accent2">
                    <a:lumMod val="75000"/>
                  </a:schemeClr>
                </a:solidFill>
                <a:ea typeface="Arial"/>
                <a:cs typeface="Arial"/>
                <a:sym typeface="Arial"/>
              </a:rPr>
              <a:t>Economic loss alone, without any accompanying physical damage to or loss of use of tangible property, is generally not considered covered “Property Damage.”</a:t>
            </a:r>
            <a:endParaRPr dirty="0">
              <a:solidFill>
                <a:schemeClr val="accent2">
                  <a:lumMod val="75000"/>
                </a:schemeClr>
              </a:solidFill>
              <a:ea typeface="Arial"/>
              <a:cs typeface="Arial"/>
              <a:sym typeface="Arial"/>
            </a:endParaRPr>
          </a:p>
          <a:p>
            <a:pPr marL="685800" indent="0">
              <a:lnSpc>
                <a:spcPct val="70000"/>
              </a:lnSpc>
              <a:spcBef>
                <a:spcPts val="500"/>
              </a:spcBef>
              <a:buNone/>
            </a:pPr>
            <a:endParaRPr sz="1800" dirty="0">
              <a:solidFill>
                <a:schemeClr val="accent2">
                  <a:lumMod val="75000"/>
                </a:schemeClr>
              </a:solidFill>
              <a:ea typeface="Arial"/>
              <a:cs typeface="Arial"/>
              <a:sym typeface="Arial"/>
            </a:endParaRPr>
          </a:p>
          <a:p>
            <a:pPr marL="385763" indent="-385763">
              <a:lnSpc>
                <a:spcPct val="70000"/>
              </a:lnSpc>
              <a:spcBef>
                <a:spcPts val="1000"/>
              </a:spcBef>
              <a:buClr>
                <a:schemeClr val="dk1"/>
              </a:buClr>
              <a:buSzPts val="1200"/>
              <a:buNone/>
            </a:pPr>
            <a:r>
              <a:rPr lang="en-US" sz="1800" dirty="0">
                <a:solidFill>
                  <a:schemeClr val="accent2">
                    <a:lumMod val="75000"/>
                  </a:schemeClr>
                </a:solidFill>
                <a:ea typeface="Arial"/>
                <a:cs typeface="Arial"/>
                <a:sym typeface="Arial"/>
              </a:rPr>
              <a:t>	</a:t>
            </a:r>
            <a:r>
              <a:rPr lang="en-US" sz="1800" b="1" i="1" dirty="0">
                <a:solidFill>
                  <a:schemeClr val="accent2">
                    <a:lumMod val="75000"/>
                  </a:schemeClr>
                </a:solidFill>
                <a:ea typeface="Arial"/>
                <a:cs typeface="Arial"/>
                <a:sym typeface="Arial"/>
              </a:rPr>
              <a:t>See</a:t>
            </a:r>
            <a:r>
              <a:rPr lang="en-US" sz="1800" b="1" dirty="0">
                <a:solidFill>
                  <a:schemeClr val="accent2">
                    <a:lumMod val="75000"/>
                  </a:schemeClr>
                </a:solidFill>
                <a:ea typeface="Arial"/>
                <a:cs typeface="Arial"/>
                <a:sym typeface="Arial"/>
              </a:rPr>
              <a:t> </a:t>
            </a:r>
            <a:r>
              <a:rPr lang="en-US" sz="1800" b="1" i="1" dirty="0">
                <a:solidFill>
                  <a:schemeClr val="accent2">
                    <a:lumMod val="75000"/>
                  </a:schemeClr>
                </a:solidFill>
                <a:ea typeface="Arial"/>
                <a:cs typeface="Arial"/>
                <a:sym typeface="Arial"/>
              </a:rPr>
              <a:t>Concord Gen Mut. Ins. Co. v. Green &amp; Co. Bldg. &amp; Dev. Corp</a:t>
            </a:r>
            <a:r>
              <a:rPr lang="en-US" sz="1800" dirty="0">
                <a:solidFill>
                  <a:schemeClr val="accent2">
                    <a:lumMod val="75000"/>
                  </a:schemeClr>
                </a:solidFill>
                <a:ea typeface="Arial"/>
                <a:cs typeface="Arial"/>
                <a:sym typeface="Arial"/>
              </a:rPr>
              <a:t>., 8 A.3d 399 (N.H. 2010) (No physical injury to tangible property where CO2 was leaking from insured’s chimney, as the gases did not physically alter the property and the homeowners were able to continue living in their house.)</a:t>
            </a:r>
            <a:endParaRPr lang="en-US" sz="3400" dirty="0">
              <a:solidFill>
                <a:schemeClr val="accent2">
                  <a:lumMod val="75000"/>
                </a:schemeClr>
              </a:solidFill>
              <a:sym typeface="Arial"/>
            </a:endParaRPr>
          </a:p>
          <a:p>
            <a:pPr marL="385763" indent="-385763">
              <a:lnSpc>
                <a:spcPct val="70000"/>
              </a:lnSpc>
              <a:spcBef>
                <a:spcPts val="1000"/>
              </a:spcBef>
              <a:buClr>
                <a:schemeClr val="dk1"/>
              </a:buClr>
              <a:buSzPts val="1200"/>
              <a:buNone/>
            </a:pPr>
            <a:endParaRPr sz="1800" dirty="0">
              <a:solidFill>
                <a:schemeClr val="accent2">
                  <a:lumMod val="75000"/>
                </a:schemeClr>
              </a:solidFill>
              <a:ea typeface="Arial"/>
              <a:cs typeface="Arial"/>
              <a:sym typeface="Arial"/>
            </a:endParaRPr>
          </a:p>
          <a:p>
            <a:pPr marL="175022" indent="-175022">
              <a:lnSpc>
                <a:spcPct val="70000"/>
              </a:lnSpc>
              <a:spcBef>
                <a:spcPts val="1000"/>
              </a:spcBef>
              <a:buClr>
                <a:schemeClr val="dk1"/>
              </a:buClr>
              <a:buSzPts val="1200"/>
              <a:buNone/>
            </a:pPr>
            <a:r>
              <a:rPr lang="en-US" sz="1800" dirty="0">
                <a:solidFill>
                  <a:schemeClr val="accent2">
                    <a:lumMod val="75000"/>
                  </a:schemeClr>
                </a:solidFill>
                <a:ea typeface="Arial"/>
                <a:cs typeface="Arial"/>
                <a:sym typeface="Arial"/>
              </a:rPr>
              <a:t>** Insurers are likely to argue that coastal property which has decreased in value due to rising sea level is not covered, </a:t>
            </a:r>
            <a:r>
              <a:rPr lang="en-US" sz="1800" b="1" i="1" dirty="0">
                <a:solidFill>
                  <a:schemeClr val="accent2">
                    <a:lumMod val="75000"/>
                  </a:schemeClr>
                </a:solidFill>
                <a:ea typeface="Arial"/>
                <a:cs typeface="Arial"/>
                <a:sym typeface="Arial"/>
              </a:rPr>
              <a:t>unless</a:t>
            </a:r>
            <a:r>
              <a:rPr lang="en-US" sz="1800" dirty="0">
                <a:solidFill>
                  <a:schemeClr val="accent2">
                    <a:lumMod val="75000"/>
                  </a:schemeClr>
                </a:solidFill>
                <a:ea typeface="Arial"/>
                <a:cs typeface="Arial"/>
                <a:sym typeface="Arial"/>
              </a:rPr>
              <a:t> there is an accompanying physical damage or loss of use.</a:t>
            </a:r>
            <a:endParaRPr sz="3400" dirty="0">
              <a:solidFill>
                <a:schemeClr val="accent2">
                  <a:lumMod val="75000"/>
                </a:schemeClr>
              </a:solidFill>
            </a:endParaRPr>
          </a:p>
          <a:p>
            <a:pPr marL="385763" indent="-385763">
              <a:lnSpc>
                <a:spcPct val="70000"/>
              </a:lnSpc>
              <a:spcBef>
                <a:spcPts val="1000"/>
              </a:spcBef>
              <a:buClr>
                <a:schemeClr val="dk1"/>
              </a:buClr>
              <a:buSzPts val="1050"/>
              <a:buNone/>
            </a:pPr>
            <a:endParaRPr sz="1650" dirty="0">
              <a:latin typeface="Arial"/>
              <a:ea typeface="Arial"/>
              <a:cs typeface="Arial"/>
              <a:sym typeface="Arial"/>
            </a:endParaRPr>
          </a:p>
          <a:p>
            <a:pPr marL="385763" indent="-385763">
              <a:lnSpc>
                <a:spcPct val="70000"/>
              </a:lnSpc>
              <a:spcBef>
                <a:spcPts val="1000"/>
              </a:spcBef>
              <a:buClr>
                <a:schemeClr val="dk1"/>
              </a:buClr>
              <a:buSzPts val="1050"/>
              <a:buNone/>
            </a:pPr>
            <a:endParaRPr sz="1050" dirty="0"/>
          </a:p>
          <a:p>
            <a:pPr marL="385763" indent="-385763">
              <a:lnSpc>
                <a:spcPct val="70000"/>
              </a:lnSpc>
              <a:spcBef>
                <a:spcPts val="1000"/>
              </a:spcBef>
              <a:buClr>
                <a:schemeClr val="dk1"/>
              </a:buClr>
              <a:buSzPts val="1050"/>
              <a:buNone/>
            </a:pPr>
            <a:endParaRPr sz="1050" b="1" dirty="0"/>
          </a:p>
          <a:p>
            <a:pPr marL="228600" indent="-161925">
              <a:lnSpc>
                <a:spcPct val="70000"/>
              </a:lnSpc>
              <a:spcBef>
                <a:spcPts val="1000"/>
              </a:spcBef>
              <a:buClr>
                <a:schemeClr val="dk1"/>
              </a:buClr>
              <a:buSzPts val="1050"/>
              <a:buNone/>
            </a:pPr>
            <a:endParaRPr sz="1050" b="1" dirty="0"/>
          </a:p>
        </p:txBody>
      </p:sp>
      <p:pic>
        <p:nvPicPr>
          <p:cNvPr id="280" name="Google Shape;280;p40"/>
          <p:cNvPicPr preferRelativeResize="0"/>
          <p:nvPr/>
        </p:nvPicPr>
        <p:blipFill rotWithShape="1">
          <a:blip r:embed="rId3">
            <a:alphaModFix/>
          </a:blip>
          <a:srcRect/>
          <a:stretch/>
        </p:blipFill>
        <p:spPr>
          <a:xfrm>
            <a:off x="8268100" y="1629257"/>
            <a:ext cx="2223688" cy="1161568"/>
          </a:xfrm>
          <a:prstGeom prst="rect">
            <a:avLst/>
          </a:prstGeom>
          <a:noFill/>
          <a:ln>
            <a:noFill/>
          </a:ln>
        </p:spPr>
      </p:pic>
    </p:spTree>
    <p:extLst>
      <p:ext uri="{BB962C8B-B14F-4D97-AF65-F5344CB8AC3E}">
        <p14:creationId xmlns:p14="http://schemas.microsoft.com/office/powerpoint/2010/main" val="84769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41"/>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87" name="Google Shape;287;p41"/>
          <p:cNvSpPr txBox="1">
            <a:spLocks noGrp="1"/>
          </p:cNvSpPr>
          <p:nvPr>
            <p:ph type="body" idx="1"/>
          </p:nvPr>
        </p:nvSpPr>
        <p:spPr>
          <a:xfrm>
            <a:off x="657226" y="390514"/>
            <a:ext cx="10715624" cy="5544062"/>
          </a:xfrm>
          <a:prstGeom prst="rect">
            <a:avLst/>
          </a:prstGeom>
          <a:noFill/>
          <a:ln>
            <a:noFill/>
          </a:ln>
        </p:spPr>
        <p:txBody>
          <a:bodyPr spcFirstLastPara="1" vert="horz" wrap="square" lIns="91425" tIns="45700" rIns="91425" bIns="45700" rtlCol="0" anchor="t" anchorCtr="0">
            <a:noAutofit/>
          </a:bodyPr>
          <a:lstStyle/>
          <a:p>
            <a:pPr marL="34290" indent="0">
              <a:lnSpc>
                <a:spcPct val="70000"/>
              </a:lnSpc>
              <a:spcBef>
                <a:spcPts val="0"/>
              </a:spcBef>
              <a:buClr>
                <a:schemeClr val="dk1"/>
              </a:buClr>
              <a:buSzPts val="1500"/>
              <a:buNone/>
            </a:pPr>
            <a:endParaRPr sz="1500" b="1" dirty="0"/>
          </a:p>
          <a:p>
            <a:pPr marL="228600">
              <a:lnSpc>
                <a:spcPct val="70000"/>
              </a:lnSpc>
              <a:spcBef>
                <a:spcPts val="1000"/>
              </a:spcBef>
              <a:buClr>
                <a:schemeClr val="dk1"/>
              </a:buClr>
              <a:buSzPts val="1500"/>
              <a:buFont typeface="Noto Sans Symbols"/>
              <a:buChar char="❑"/>
            </a:pPr>
            <a:r>
              <a:rPr lang="en-US" b="1" dirty="0">
                <a:latin typeface="+mj-lt"/>
                <a:ea typeface="Arial"/>
                <a:cs typeface="Arial"/>
                <a:sym typeface="Arial"/>
              </a:rPr>
              <a:t>Some Preliminary Coverage Questions</a:t>
            </a:r>
            <a:endParaRPr dirty="0">
              <a:latin typeface="+mj-lt"/>
            </a:endParaRPr>
          </a:p>
          <a:p>
            <a:pPr marL="240030" lvl="1" indent="0">
              <a:lnSpc>
                <a:spcPct val="70000"/>
              </a:lnSpc>
              <a:spcBef>
                <a:spcPts val="500"/>
              </a:spcBef>
              <a:buClr>
                <a:schemeClr val="dk1"/>
              </a:buClr>
              <a:buSzPts val="1200"/>
              <a:buNone/>
            </a:pPr>
            <a:endParaRPr sz="1200" b="1" dirty="0">
              <a:latin typeface="Arial"/>
              <a:ea typeface="Arial"/>
              <a:cs typeface="Arial"/>
              <a:sym typeface="Arial"/>
            </a:endParaRPr>
          </a:p>
          <a:p>
            <a:pPr marL="0" lvl="1" indent="0">
              <a:lnSpc>
                <a:spcPct val="70000"/>
              </a:lnSpc>
              <a:spcBef>
                <a:spcPts val="500"/>
              </a:spcBef>
              <a:buClr>
                <a:schemeClr val="dk1"/>
              </a:buClr>
              <a:buSzPts val="1350"/>
              <a:buNone/>
            </a:pPr>
            <a:r>
              <a:rPr lang="en-US" sz="1950" b="1" dirty="0">
                <a:latin typeface="Arial"/>
                <a:ea typeface="Arial"/>
                <a:cs typeface="Arial"/>
                <a:sym typeface="Arial"/>
              </a:rPr>
              <a:t>Do the Climate Change suits against the insureds involve “Property Damage”?</a:t>
            </a:r>
          </a:p>
          <a:p>
            <a:pPr marL="0" lvl="1" indent="0">
              <a:lnSpc>
                <a:spcPct val="70000"/>
              </a:lnSpc>
              <a:spcBef>
                <a:spcPts val="500"/>
              </a:spcBef>
              <a:buClr>
                <a:schemeClr val="dk1"/>
              </a:buClr>
              <a:buSzPts val="1350"/>
              <a:buNone/>
            </a:pPr>
            <a:endParaRPr lang="en-US" sz="1950" b="1" dirty="0">
              <a:latin typeface="Arial"/>
              <a:cs typeface="Arial"/>
              <a:sym typeface="Arial"/>
            </a:endParaRPr>
          </a:p>
          <a:p>
            <a:pPr marL="0" lvl="1" indent="0">
              <a:lnSpc>
                <a:spcPct val="70000"/>
              </a:lnSpc>
              <a:spcBef>
                <a:spcPts val="500"/>
              </a:spcBef>
              <a:buClr>
                <a:schemeClr val="dk1"/>
              </a:buClr>
              <a:buSzPts val="1350"/>
              <a:buNone/>
            </a:pPr>
            <a:endParaRPr lang="en-US" sz="1950" b="1" dirty="0">
              <a:latin typeface="Arial"/>
              <a:cs typeface="Arial"/>
              <a:sym typeface="Arial"/>
            </a:endParaRPr>
          </a:p>
          <a:p>
            <a:pPr marL="0" lvl="1" indent="0">
              <a:lnSpc>
                <a:spcPct val="70000"/>
              </a:lnSpc>
              <a:spcBef>
                <a:spcPts val="500"/>
              </a:spcBef>
              <a:buClr>
                <a:schemeClr val="dk1"/>
              </a:buClr>
              <a:buSzPts val="1350"/>
              <a:buNone/>
            </a:pPr>
            <a:endParaRPr lang="en-US" sz="1950" b="1" dirty="0">
              <a:latin typeface="Arial"/>
              <a:cs typeface="Arial"/>
              <a:sym typeface="Arial"/>
            </a:endParaRPr>
          </a:p>
          <a:p>
            <a:pPr marL="0" lvl="1" indent="0">
              <a:lnSpc>
                <a:spcPct val="70000"/>
              </a:lnSpc>
              <a:spcBef>
                <a:spcPts val="500"/>
              </a:spcBef>
              <a:buClr>
                <a:schemeClr val="dk1"/>
              </a:buClr>
              <a:buSzPts val="1350"/>
              <a:buNone/>
            </a:pPr>
            <a:endParaRPr sz="3000" dirty="0"/>
          </a:p>
          <a:p>
            <a:pPr marL="685800" lvl="1" indent="-152400">
              <a:lnSpc>
                <a:spcPct val="70000"/>
              </a:lnSpc>
              <a:spcBef>
                <a:spcPts val="500"/>
              </a:spcBef>
              <a:buClr>
                <a:schemeClr val="dk1"/>
              </a:buClr>
              <a:buSzPts val="1200"/>
              <a:buNone/>
            </a:pPr>
            <a:endParaRPr b="1" dirty="0">
              <a:latin typeface="Arial"/>
              <a:ea typeface="Arial"/>
              <a:cs typeface="Arial"/>
              <a:sym typeface="Arial"/>
            </a:endParaRPr>
          </a:p>
          <a:p>
            <a:pPr marL="228600" indent="-266700">
              <a:lnSpc>
                <a:spcPct val="70000"/>
              </a:lnSpc>
              <a:spcBef>
                <a:spcPts val="1000"/>
              </a:spcBef>
              <a:buClr>
                <a:schemeClr val="dk1"/>
              </a:buClr>
              <a:buSzPts val="1950"/>
              <a:buFont typeface="Noto Sans Symbols"/>
              <a:buChar char="▪"/>
            </a:pPr>
            <a:r>
              <a:rPr lang="en-US" sz="1950" b="1" dirty="0">
                <a:solidFill>
                  <a:schemeClr val="accent2">
                    <a:lumMod val="75000"/>
                  </a:schemeClr>
                </a:solidFill>
                <a:ea typeface="Arial"/>
                <a:cs typeface="Arial"/>
                <a:sym typeface="Arial"/>
              </a:rPr>
              <a:t>Are detrimental effects on crops covered “Property Damage”?</a:t>
            </a:r>
            <a:endParaRPr sz="3400" dirty="0">
              <a:solidFill>
                <a:schemeClr val="accent2">
                  <a:lumMod val="75000"/>
                </a:schemeClr>
              </a:solidFill>
            </a:endParaRPr>
          </a:p>
          <a:p>
            <a:pPr marL="228600" indent="-161925">
              <a:lnSpc>
                <a:spcPct val="70000"/>
              </a:lnSpc>
              <a:spcBef>
                <a:spcPts val="1000"/>
              </a:spcBef>
              <a:buClr>
                <a:schemeClr val="dk1"/>
              </a:buClr>
              <a:buSzPts val="1050"/>
              <a:buNone/>
            </a:pPr>
            <a:endParaRPr sz="1650" b="1" dirty="0">
              <a:solidFill>
                <a:schemeClr val="accent2">
                  <a:lumMod val="75000"/>
                </a:schemeClr>
              </a:solidFill>
              <a:ea typeface="Arial"/>
              <a:cs typeface="Arial"/>
              <a:sym typeface="Arial"/>
            </a:endParaRPr>
          </a:p>
          <a:p>
            <a:pPr marL="685800" lvl="1" indent="-266700">
              <a:lnSpc>
                <a:spcPct val="70000"/>
              </a:lnSpc>
              <a:spcBef>
                <a:spcPts val="500"/>
              </a:spcBef>
              <a:buClr>
                <a:schemeClr val="dk1"/>
              </a:buClr>
              <a:buSzPts val="1950"/>
            </a:pPr>
            <a:r>
              <a:rPr lang="en-US" sz="1950" dirty="0">
                <a:solidFill>
                  <a:schemeClr val="accent2">
                    <a:lumMod val="75000"/>
                  </a:schemeClr>
                </a:solidFill>
                <a:ea typeface="Arial"/>
                <a:cs typeface="Arial"/>
                <a:sym typeface="Arial"/>
              </a:rPr>
              <a:t>Crop failures may not be covered if the seeds fail to germinate, BUT there may be coverage if there is physical damage to existing crops. </a:t>
            </a:r>
            <a:endParaRPr sz="3000" dirty="0">
              <a:solidFill>
                <a:schemeClr val="accent2">
                  <a:lumMod val="75000"/>
                </a:schemeClr>
              </a:solidFill>
            </a:endParaRPr>
          </a:p>
          <a:p>
            <a:pPr marL="0" indent="0">
              <a:lnSpc>
                <a:spcPct val="70000"/>
              </a:lnSpc>
              <a:spcBef>
                <a:spcPts val="1000"/>
              </a:spcBef>
              <a:buClr>
                <a:schemeClr val="dk1"/>
              </a:buClr>
              <a:buSzPts val="1050"/>
              <a:buNone/>
            </a:pPr>
            <a:endParaRPr sz="1650" dirty="0">
              <a:solidFill>
                <a:schemeClr val="accent2">
                  <a:lumMod val="75000"/>
                </a:schemeClr>
              </a:solidFill>
              <a:ea typeface="Arial"/>
              <a:cs typeface="Arial"/>
              <a:sym typeface="Arial"/>
            </a:endParaRPr>
          </a:p>
          <a:p>
            <a:pPr marL="558404" lvl="1" indent="0">
              <a:lnSpc>
                <a:spcPct val="70000"/>
              </a:lnSpc>
              <a:spcBef>
                <a:spcPts val="500"/>
              </a:spcBef>
              <a:buClr>
                <a:schemeClr val="dk1"/>
              </a:buClr>
              <a:buSzPts val="1200"/>
              <a:buNone/>
            </a:pPr>
            <a:r>
              <a:rPr lang="en-US" b="1" i="1" dirty="0">
                <a:solidFill>
                  <a:schemeClr val="accent2">
                    <a:lumMod val="75000"/>
                  </a:schemeClr>
                </a:solidFill>
                <a:ea typeface="Arial"/>
                <a:cs typeface="Arial"/>
                <a:sym typeface="Arial"/>
              </a:rPr>
              <a:t>See,</a:t>
            </a:r>
            <a:r>
              <a:rPr lang="en-US" b="1" dirty="0">
                <a:solidFill>
                  <a:schemeClr val="accent2">
                    <a:lumMod val="75000"/>
                  </a:schemeClr>
                </a:solidFill>
                <a:ea typeface="Arial"/>
                <a:cs typeface="Arial"/>
                <a:sym typeface="Arial"/>
              </a:rPr>
              <a:t> </a:t>
            </a:r>
            <a:r>
              <a:rPr lang="en-US" b="1" i="1" dirty="0">
                <a:solidFill>
                  <a:schemeClr val="accent2">
                    <a:lumMod val="75000"/>
                  </a:schemeClr>
                </a:solidFill>
                <a:ea typeface="Arial"/>
                <a:cs typeface="Arial"/>
                <a:sym typeface="Arial"/>
              </a:rPr>
              <a:t>Farm Bureau Mut. Ins. Co. v. </a:t>
            </a:r>
            <a:r>
              <a:rPr lang="en-US" b="1" i="1" dirty="0" err="1">
                <a:solidFill>
                  <a:schemeClr val="accent2">
                    <a:lumMod val="75000"/>
                  </a:schemeClr>
                </a:solidFill>
                <a:ea typeface="Arial"/>
                <a:cs typeface="Arial"/>
                <a:sym typeface="Arial"/>
              </a:rPr>
              <a:t>Earthsoils</a:t>
            </a:r>
            <a:r>
              <a:rPr lang="en-US" dirty="0">
                <a:solidFill>
                  <a:schemeClr val="accent2">
                    <a:lumMod val="75000"/>
                  </a:schemeClr>
                </a:solidFill>
                <a:ea typeface="Arial"/>
                <a:cs typeface="Arial"/>
                <a:sym typeface="Arial"/>
              </a:rPr>
              <a:t>, 812 N.W.2d 873 (Minn. Ct. App. 2012) (Court ruled no coverage where farmer obtained only half the expected crop yield due to fertilizer with insufficient nitrogen content, because smaller yield did not result from physical injury to the crop). </a:t>
            </a:r>
            <a:endParaRPr sz="3000" dirty="0">
              <a:solidFill>
                <a:schemeClr val="accent2">
                  <a:lumMod val="75000"/>
                </a:schemeClr>
              </a:solidFill>
            </a:endParaRPr>
          </a:p>
          <a:p>
            <a:pPr marL="558404" lvl="1" indent="0">
              <a:lnSpc>
                <a:spcPct val="70000"/>
              </a:lnSpc>
              <a:spcBef>
                <a:spcPts val="500"/>
              </a:spcBef>
              <a:buClr>
                <a:schemeClr val="dk1"/>
              </a:buClr>
              <a:buSzPts val="1200"/>
              <a:buNone/>
            </a:pPr>
            <a:endParaRPr dirty="0">
              <a:solidFill>
                <a:schemeClr val="accent2">
                  <a:lumMod val="75000"/>
                </a:schemeClr>
              </a:solidFill>
              <a:ea typeface="Arial"/>
              <a:cs typeface="Arial"/>
              <a:sym typeface="Arial"/>
            </a:endParaRPr>
          </a:p>
          <a:p>
            <a:pPr marL="558404" lvl="1" indent="0">
              <a:lnSpc>
                <a:spcPct val="70000"/>
              </a:lnSpc>
              <a:spcBef>
                <a:spcPts val="500"/>
              </a:spcBef>
              <a:buClr>
                <a:schemeClr val="dk1"/>
              </a:buClr>
              <a:buSzPts val="1200"/>
              <a:buNone/>
            </a:pPr>
            <a:r>
              <a:rPr lang="en-US" b="1" i="1" dirty="0">
                <a:solidFill>
                  <a:schemeClr val="accent2">
                    <a:lumMod val="75000"/>
                  </a:schemeClr>
                </a:solidFill>
                <a:ea typeface="Arial"/>
                <a:cs typeface="Arial"/>
                <a:sym typeface="Arial"/>
              </a:rPr>
              <a:t>But see, W. Heritage Ins. Co. v. Green</a:t>
            </a:r>
            <a:r>
              <a:rPr lang="en-US" dirty="0">
                <a:solidFill>
                  <a:schemeClr val="accent2">
                    <a:lumMod val="75000"/>
                  </a:schemeClr>
                </a:solidFill>
                <a:ea typeface="Arial"/>
                <a:cs typeface="Arial"/>
                <a:sym typeface="Arial"/>
              </a:rPr>
              <a:t>, 54 P.3d 948 (Idaho 2002) (Court found a covered loss due to physical injury to crops resulting from alleged misapplication of fertilizer that caused potato plants to form yellow foliage, poor root systems and misshapen potatoes.).</a:t>
            </a:r>
            <a:endParaRPr sz="3000" dirty="0">
              <a:solidFill>
                <a:schemeClr val="accent2">
                  <a:lumMod val="75000"/>
                </a:schemeClr>
              </a:solidFill>
            </a:endParaRPr>
          </a:p>
          <a:p>
            <a:pPr marL="0" indent="0">
              <a:lnSpc>
                <a:spcPct val="70000"/>
              </a:lnSpc>
              <a:spcBef>
                <a:spcPts val="1000"/>
              </a:spcBef>
              <a:buClr>
                <a:schemeClr val="dk1"/>
              </a:buClr>
              <a:buSzPts val="300"/>
              <a:buNone/>
            </a:pPr>
            <a:endParaRPr sz="900" dirty="0">
              <a:latin typeface="Arial"/>
              <a:ea typeface="Arial"/>
              <a:cs typeface="Arial"/>
              <a:sym typeface="Arial"/>
            </a:endParaRPr>
          </a:p>
          <a:p>
            <a:pPr marL="0" indent="0">
              <a:lnSpc>
                <a:spcPct val="70000"/>
              </a:lnSpc>
              <a:spcBef>
                <a:spcPts val="1000"/>
              </a:spcBef>
              <a:buClr>
                <a:schemeClr val="dk1"/>
              </a:buClr>
              <a:buSzPts val="700"/>
              <a:buNone/>
            </a:pPr>
            <a:endParaRPr sz="700" dirty="0">
              <a:latin typeface="Arial"/>
              <a:ea typeface="Arial"/>
              <a:cs typeface="Arial"/>
              <a:sym typeface="Arial"/>
            </a:endParaRPr>
          </a:p>
          <a:p>
            <a:pPr marL="0" indent="0">
              <a:lnSpc>
                <a:spcPct val="70000"/>
              </a:lnSpc>
              <a:spcBef>
                <a:spcPts val="1000"/>
              </a:spcBef>
              <a:buClr>
                <a:schemeClr val="dk1"/>
              </a:buClr>
              <a:buSzPts val="700"/>
              <a:buNone/>
            </a:pPr>
            <a:endParaRPr sz="700" dirty="0"/>
          </a:p>
        </p:txBody>
      </p:sp>
      <p:pic>
        <p:nvPicPr>
          <p:cNvPr id="288" name="Google Shape;288;p41"/>
          <p:cNvPicPr preferRelativeResize="0"/>
          <p:nvPr/>
        </p:nvPicPr>
        <p:blipFill rotWithShape="1">
          <a:blip r:embed="rId3">
            <a:alphaModFix/>
          </a:blip>
          <a:srcRect/>
          <a:stretch/>
        </p:blipFill>
        <p:spPr>
          <a:xfrm>
            <a:off x="7848600" y="1538278"/>
            <a:ext cx="2814638" cy="1223964"/>
          </a:xfrm>
          <a:prstGeom prst="rect">
            <a:avLst/>
          </a:prstGeom>
          <a:noFill/>
          <a:ln>
            <a:noFill/>
          </a:ln>
        </p:spPr>
      </p:pic>
    </p:spTree>
    <p:extLst>
      <p:ext uri="{BB962C8B-B14F-4D97-AF65-F5344CB8AC3E}">
        <p14:creationId xmlns:p14="http://schemas.microsoft.com/office/powerpoint/2010/main" val="249732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42"/>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95" name="Google Shape;295;p42"/>
          <p:cNvSpPr txBox="1">
            <a:spLocks noGrp="1"/>
          </p:cNvSpPr>
          <p:nvPr>
            <p:ph type="body" idx="1"/>
          </p:nvPr>
        </p:nvSpPr>
        <p:spPr>
          <a:xfrm>
            <a:off x="647700" y="538163"/>
            <a:ext cx="10701338" cy="5495637"/>
          </a:xfrm>
          <a:prstGeom prst="rect">
            <a:avLst/>
          </a:prstGeom>
          <a:noFill/>
          <a:ln>
            <a:noFill/>
          </a:ln>
        </p:spPr>
        <p:txBody>
          <a:bodyPr spcFirstLastPara="1" vert="horz" wrap="square" lIns="91425" tIns="45700" rIns="91425" bIns="45700" rtlCol="0" anchor="t" anchorCtr="0">
            <a:noAutofit/>
          </a:bodyPr>
          <a:lstStyle/>
          <a:p>
            <a:pPr marL="228600" indent="-133350">
              <a:lnSpc>
                <a:spcPct val="80000"/>
              </a:lnSpc>
              <a:spcBef>
                <a:spcPts val="0"/>
              </a:spcBef>
              <a:buClr>
                <a:schemeClr val="dk1"/>
              </a:buClr>
              <a:buSzPts val="1500"/>
              <a:buNone/>
            </a:pPr>
            <a:endParaRPr sz="1500" b="1" dirty="0"/>
          </a:p>
          <a:p>
            <a:pPr marL="228600">
              <a:lnSpc>
                <a:spcPct val="80000"/>
              </a:lnSpc>
              <a:spcBef>
                <a:spcPts val="1000"/>
              </a:spcBef>
              <a:buClr>
                <a:schemeClr val="dk1"/>
              </a:buClr>
              <a:buSzPts val="1500"/>
              <a:buFont typeface="Noto Sans Symbols"/>
              <a:buChar char="❑"/>
            </a:pPr>
            <a:r>
              <a:rPr lang="en-US" b="1" dirty="0">
                <a:latin typeface="+mj-lt"/>
                <a:ea typeface="Arial"/>
                <a:cs typeface="Arial"/>
                <a:sym typeface="Arial"/>
              </a:rPr>
              <a:t>Some Preliminary Coverage Questions</a:t>
            </a:r>
            <a:r>
              <a:rPr lang="en-US" sz="1500" b="1" dirty="0">
                <a:latin typeface="Arial"/>
                <a:ea typeface="Arial"/>
                <a:cs typeface="Arial"/>
                <a:sym typeface="Arial"/>
              </a:rPr>
              <a:t>					</a:t>
            </a:r>
            <a:endParaRPr dirty="0"/>
          </a:p>
          <a:p>
            <a:pPr marL="228600" indent="-133350">
              <a:lnSpc>
                <a:spcPct val="80000"/>
              </a:lnSpc>
              <a:spcBef>
                <a:spcPts val="1000"/>
              </a:spcBef>
              <a:buClr>
                <a:schemeClr val="dk1"/>
              </a:buClr>
              <a:buSzPts val="1500"/>
              <a:buNone/>
            </a:pPr>
            <a:endParaRPr sz="1500" b="1" dirty="0">
              <a:latin typeface="Arial"/>
              <a:ea typeface="Arial"/>
              <a:cs typeface="Arial"/>
              <a:sym typeface="Arial"/>
            </a:endParaRPr>
          </a:p>
          <a:p>
            <a:pPr marL="342900" lvl="1" indent="0">
              <a:lnSpc>
                <a:spcPct val="80000"/>
              </a:lnSpc>
              <a:spcBef>
                <a:spcPts val="500"/>
              </a:spcBef>
              <a:buClr>
                <a:schemeClr val="dk1"/>
              </a:buClr>
              <a:buSzPts val="1350"/>
              <a:buNone/>
            </a:pPr>
            <a:r>
              <a:rPr lang="en-US" sz="2000" b="1" dirty="0">
                <a:ea typeface="Arial"/>
                <a:cs typeface="Arial"/>
                <a:sym typeface="Arial"/>
              </a:rPr>
              <a:t>Is There Property Damage “During the Policy Period”?</a:t>
            </a:r>
          </a:p>
          <a:p>
            <a:pPr marL="342900" lvl="1" indent="0">
              <a:lnSpc>
                <a:spcPct val="80000"/>
              </a:lnSpc>
              <a:spcBef>
                <a:spcPts val="500"/>
              </a:spcBef>
              <a:buClr>
                <a:schemeClr val="dk1"/>
              </a:buClr>
              <a:buSzPts val="1350"/>
              <a:buNone/>
            </a:pPr>
            <a:endParaRPr lang="en-US" sz="2000" b="1" dirty="0">
              <a:cs typeface="Arial"/>
              <a:sym typeface="Arial"/>
            </a:endParaRPr>
          </a:p>
          <a:p>
            <a:pPr marL="342900" lvl="1" indent="0">
              <a:lnSpc>
                <a:spcPct val="80000"/>
              </a:lnSpc>
              <a:spcBef>
                <a:spcPts val="500"/>
              </a:spcBef>
              <a:buClr>
                <a:schemeClr val="dk1"/>
              </a:buClr>
              <a:buSzPts val="1350"/>
              <a:buNone/>
            </a:pPr>
            <a:endParaRPr lang="en-US" sz="2000" b="1" dirty="0">
              <a:cs typeface="Arial"/>
              <a:sym typeface="Arial"/>
            </a:endParaRPr>
          </a:p>
          <a:p>
            <a:pPr marL="342900" lvl="1" indent="0">
              <a:lnSpc>
                <a:spcPct val="80000"/>
              </a:lnSpc>
              <a:spcBef>
                <a:spcPts val="500"/>
              </a:spcBef>
              <a:buClr>
                <a:schemeClr val="dk1"/>
              </a:buClr>
              <a:buSzPts val="1350"/>
              <a:buNone/>
            </a:pPr>
            <a:endParaRPr lang="en-US" sz="2000" b="1" dirty="0">
              <a:cs typeface="Arial"/>
              <a:sym typeface="Arial"/>
            </a:endParaRPr>
          </a:p>
          <a:p>
            <a:pPr marL="342900" lvl="1" indent="0">
              <a:lnSpc>
                <a:spcPct val="80000"/>
              </a:lnSpc>
              <a:spcBef>
                <a:spcPts val="500"/>
              </a:spcBef>
              <a:buClr>
                <a:schemeClr val="dk1"/>
              </a:buClr>
              <a:buSzPts val="1350"/>
              <a:buNone/>
            </a:pPr>
            <a:endParaRPr sz="2000" dirty="0"/>
          </a:p>
          <a:p>
            <a:pPr marL="685800" lvl="1" indent="-142875">
              <a:lnSpc>
                <a:spcPct val="80000"/>
              </a:lnSpc>
              <a:spcBef>
                <a:spcPts val="500"/>
              </a:spcBef>
              <a:buClr>
                <a:schemeClr val="dk1"/>
              </a:buClr>
              <a:buSzPts val="1350"/>
              <a:buNone/>
            </a:pPr>
            <a:endParaRPr sz="1750" b="1" dirty="0">
              <a:latin typeface="Arial"/>
              <a:ea typeface="Arial"/>
              <a:cs typeface="Arial"/>
              <a:sym typeface="Arial"/>
            </a:endParaRPr>
          </a:p>
          <a:p>
            <a:pPr marL="1143000" lvl="2" indent="-254000">
              <a:lnSpc>
                <a:spcPct val="80000"/>
              </a:lnSpc>
              <a:spcBef>
                <a:spcPts val="500"/>
              </a:spcBef>
              <a:buClr>
                <a:schemeClr val="dk1"/>
              </a:buClr>
              <a:buSzPts val="1750"/>
              <a:buFont typeface="Noto Sans Symbols"/>
              <a:buChar char="❑"/>
            </a:pPr>
            <a:r>
              <a:rPr lang="en-US" sz="1750" dirty="0">
                <a:solidFill>
                  <a:schemeClr val="accent2">
                    <a:lumMod val="75000"/>
                  </a:schemeClr>
                </a:solidFill>
                <a:ea typeface="Arial"/>
                <a:cs typeface="Arial"/>
                <a:sym typeface="Arial"/>
              </a:rPr>
              <a:t>This will be a significant issue – likely involving a “battle of the experts”. </a:t>
            </a:r>
            <a:endParaRPr sz="2400" dirty="0">
              <a:solidFill>
                <a:schemeClr val="accent2">
                  <a:lumMod val="75000"/>
                </a:schemeClr>
              </a:solidFill>
            </a:endParaRPr>
          </a:p>
          <a:p>
            <a:pPr marL="1143000" lvl="2" indent="-142875">
              <a:lnSpc>
                <a:spcPct val="80000"/>
              </a:lnSpc>
              <a:spcBef>
                <a:spcPts val="500"/>
              </a:spcBef>
              <a:buClr>
                <a:schemeClr val="dk1"/>
              </a:buClr>
              <a:buSzPts val="1350"/>
              <a:buNone/>
            </a:pPr>
            <a:endParaRPr sz="1750" dirty="0">
              <a:solidFill>
                <a:schemeClr val="accent2">
                  <a:lumMod val="75000"/>
                </a:schemeClr>
              </a:solidFill>
              <a:ea typeface="Arial"/>
              <a:cs typeface="Arial"/>
              <a:sym typeface="Arial"/>
            </a:endParaRPr>
          </a:p>
          <a:p>
            <a:pPr marL="1143000" lvl="2" indent="-254000">
              <a:lnSpc>
                <a:spcPct val="80000"/>
              </a:lnSpc>
              <a:spcBef>
                <a:spcPts val="500"/>
              </a:spcBef>
              <a:buClr>
                <a:schemeClr val="dk1"/>
              </a:buClr>
              <a:buSzPts val="1750"/>
              <a:buFont typeface="Noto Sans Symbols"/>
              <a:buChar char="❑"/>
            </a:pPr>
            <a:r>
              <a:rPr lang="en-US" sz="1750" dirty="0">
                <a:solidFill>
                  <a:schemeClr val="accent2">
                    <a:lumMod val="75000"/>
                  </a:schemeClr>
                </a:solidFill>
                <a:ea typeface="Arial"/>
                <a:cs typeface="Arial"/>
                <a:sym typeface="Arial"/>
              </a:rPr>
              <a:t>If “Property Damage” has happened, in which policy year(s) did it take place?</a:t>
            </a:r>
            <a:endParaRPr sz="2400" dirty="0">
              <a:solidFill>
                <a:schemeClr val="accent2">
                  <a:lumMod val="75000"/>
                </a:schemeClr>
              </a:solidFill>
            </a:endParaRPr>
          </a:p>
          <a:p>
            <a:pPr marL="1143000" lvl="2" indent="-142875">
              <a:lnSpc>
                <a:spcPct val="80000"/>
              </a:lnSpc>
              <a:spcBef>
                <a:spcPts val="500"/>
              </a:spcBef>
              <a:buClr>
                <a:schemeClr val="dk1"/>
              </a:buClr>
              <a:buSzPts val="1350"/>
              <a:buNone/>
            </a:pPr>
            <a:endParaRPr sz="1750" dirty="0">
              <a:solidFill>
                <a:schemeClr val="accent2">
                  <a:lumMod val="75000"/>
                </a:schemeClr>
              </a:solidFill>
              <a:ea typeface="Arial"/>
              <a:cs typeface="Arial"/>
              <a:sym typeface="Arial"/>
            </a:endParaRPr>
          </a:p>
          <a:p>
            <a:pPr marL="1143000" lvl="2" indent="-254000">
              <a:lnSpc>
                <a:spcPct val="80000"/>
              </a:lnSpc>
              <a:spcBef>
                <a:spcPts val="500"/>
              </a:spcBef>
              <a:buClr>
                <a:schemeClr val="dk1"/>
              </a:buClr>
              <a:buSzPts val="1750"/>
              <a:buFont typeface="Noto Sans Symbols"/>
              <a:buChar char="❑"/>
            </a:pPr>
            <a:r>
              <a:rPr lang="en-US" sz="1750" dirty="0">
                <a:solidFill>
                  <a:schemeClr val="accent2">
                    <a:lumMod val="75000"/>
                  </a:schemeClr>
                </a:solidFill>
                <a:ea typeface="Arial"/>
                <a:cs typeface="Arial"/>
                <a:sym typeface="Arial"/>
              </a:rPr>
              <a:t>Most large target companies have liability insurance policies stretching back to at least the 1950s.</a:t>
            </a:r>
            <a:endParaRPr sz="2400" dirty="0">
              <a:solidFill>
                <a:schemeClr val="accent2">
                  <a:lumMod val="75000"/>
                </a:schemeClr>
              </a:solidFill>
            </a:endParaRPr>
          </a:p>
          <a:p>
            <a:pPr marL="1143000" lvl="2" indent="-142875">
              <a:lnSpc>
                <a:spcPct val="80000"/>
              </a:lnSpc>
              <a:spcBef>
                <a:spcPts val="500"/>
              </a:spcBef>
              <a:buClr>
                <a:schemeClr val="dk1"/>
              </a:buClr>
              <a:buSzPts val="1350"/>
              <a:buNone/>
            </a:pPr>
            <a:endParaRPr sz="1750" dirty="0">
              <a:solidFill>
                <a:schemeClr val="accent2">
                  <a:lumMod val="75000"/>
                </a:schemeClr>
              </a:solidFill>
              <a:ea typeface="Arial"/>
              <a:cs typeface="Arial"/>
              <a:sym typeface="Arial"/>
            </a:endParaRPr>
          </a:p>
          <a:p>
            <a:pPr marL="1143000" lvl="2" indent="-254000">
              <a:lnSpc>
                <a:spcPct val="80000"/>
              </a:lnSpc>
              <a:spcBef>
                <a:spcPts val="500"/>
              </a:spcBef>
              <a:buClr>
                <a:schemeClr val="dk1"/>
              </a:buClr>
              <a:buSzPts val="1750"/>
              <a:buFont typeface="Noto Sans Symbols"/>
              <a:buChar char="❑"/>
            </a:pPr>
            <a:r>
              <a:rPr lang="en-US" sz="1750" dirty="0">
                <a:solidFill>
                  <a:schemeClr val="accent2">
                    <a:lumMod val="75000"/>
                  </a:schemeClr>
                </a:solidFill>
                <a:ea typeface="Arial"/>
                <a:cs typeface="Arial"/>
                <a:sym typeface="Arial"/>
              </a:rPr>
              <a:t>Nearly every major insurance company will be implicated if the “Property Damage” is deemed to have occurred from the 1950s through present.   </a:t>
            </a:r>
            <a:endParaRPr sz="2400" dirty="0">
              <a:solidFill>
                <a:schemeClr val="accent2">
                  <a:lumMod val="75000"/>
                </a:schemeClr>
              </a:solidFill>
            </a:endParaRPr>
          </a:p>
          <a:p>
            <a:pPr marL="0" indent="0">
              <a:lnSpc>
                <a:spcPct val="80000"/>
              </a:lnSpc>
              <a:spcBef>
                <a:spcPts val="1000"/>
              </a:spcBef>
              <a:buClr>
                <a:schemeClr val="dk1"/>
              </a:buClr>
              <a:buSzPts val="1350"/>
              <a:buNone/>
            </a:pPr>
            <a:endParaRPr sz="1350" dirty="0">
              <a:latin typeface="Arial"/>
              <a:ea typeface="Arial"/>
              <a:cs typeface="Arial"/>
              <a:sym typeface="Arial"/>
            </a:endParaRPr>
          </a:p>
        </p:txBody>
      </p:sp>
      <p:pic>
        <p:nvPicPr>
          <p:cNvPr id="296" name="Google Shape;296;p42"/>
          <p:cNvPicPr preferRelativeResize="0"/>
          <p:nvPr/>
        </p:nvPicPr>
        <p:blipFill rotWithShape="1">
          <a:blip r:embed="rId3">
            <a:alphaModFix/>
          </a:blip>
          <a:srcRect/>
          <a:stretch/>
        </p:blipFill>
        <p:spPr>
          <a:xfrm>
            <a:off x="8585533" y="1555520"/>
            <a:ext cx="2406317" cy="1459143"/>
          </a:xfrm>
          <a:prstGeom prst="rect">
            <a:avLst/>
          </a:prstGeom>
          <a:noFill/>
          <a:ln>
            <a:noFill/>
          </a:ln>
        </p:spPr>
      </p:pic>
    </p:spTree>
    <p:extLst>
      <p:ext uri="{BB962C8B-B14F-4D97-AF65-F5344CB8AC3E}">
        <p14:creationId xmlns:p14="http://schemas.microsoft.com/office/powerpoint/2010/main" val="391760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43"/>
          <p:cNvSpPr txBox="1">
            <a:spLocks noGrp="1"/>
          </p:cNvSpPr>
          <p:nvPr>
            <p:ph type="body" idx="1"/>
          </p:nvPr>
        </p:nvSpPr>
        <p:spPr>
          <a:xfrm>
            <a:off x="652463" y="500063"/>
            <a:ext cx="10887075" cy="5452387"/>
          </a:xfrm>
          <a:prstGeom prst="rect">
            <a:avLst/>
          </a:prstGeom>
          <a:noFill/>
          <a:ln>
            <a:noFill/>
          </a:ln>
        </p:spPr>
        <p:txBody>
          <a:bodyPr spcFirstLastPara="1" vert="horz" wrap="square" lIns="91425" tIns="45700" rIns="91425" bIns="45700" rtlCol="0" anchor="t" anchorCtr="0">
            <a:noAutofit/>
          </a:bodyPr>
          <a:lstStyle/>
          <a:p>
            <a:pPr marL="228600">
              <a:lnSpc>
                <a:spcPct val="70000"/>
              </a:lnSpc>
              <a:spcBef>
                <a:spcPts val="0"/>
              </a:spcBef>
              <a:buClr>
                <a:schemeClr val="dk1"/>
              </a:buClr>
              <a:buSzPts val="1732"/>
              <a:buFont typeface="Noto Sans Symbols"/>
              <a:buChar char="❑"/>
            </a:pPr>
            <a:r>
              <a:rPr lang="en-US" sz="2400" b="1" dirty="0">
                <a:latin typeface="+mj-lt"/>
                <a:ea typeface="Arial"/>
                <a:cs typeface="Arial"/>
                <a:sym typeface="Arial"/>
              </a:rPr>
              <a:t>Do the Climate Change suits against the insureds involve Property Damage </a:t>
            </a:r>
            <a:r>
              <a:rPr lang="en-US" sz="2400" b="1" i="1" dirty="0">
                <a:latin typeface="+mj-lt"/>
                <a:ea typeface="Arial"/>
                <a:cs typeface="Arial"/>
                <a:sym typeface="Arial"/>
              </a:rPr>
              <a:t>arising from an “Occurrence</a:t>
            </a:r>
            <a:r>
              <a:rPr lang="en-US" sz="2400" b="1" dirty="0">
                <a:latin typeface="+mj-lt"/>
                <a:ea typeface="Arial"/>
                <a:cs typeface="Arial"/>
                <a:sym typeface="Arial"/>
              </a:rPr>
              <a:t>”?</a:t>
            </a:r>
            <a:endParaRPr sz="2400" dirty="0">
              <a:latin typeface="+mj-lt"/>
            </a:endParaRPr>
          </a:p>
          <a:p>
            <a:pPr marL="0" indent="0">
              <a:lnSpc>
                <a:spcPct val="70000"/>
              </a:lnSpc>
              <a:spcBef>
                <a:spcPts val="1000"/>
              </a:spcBef>
              <a:buClr>
                <a:schemeClr val="dk1"/>
              </a:buClr>
              <a:buSzPts val="1402"/>
              <a:buNone/>
            </a:pPr>
            <a:endParaRPr sz="1402" b="1" dirty="0">
              <a:latin typeface="Arial"/>
              <a:ea typeface="Arial"/>
              <a:cs typeface="Arial"/>
              <a:sym typeface="Arial"/>
            </a:endParaRPr>
          </a:p>
          <a:p>
            <a:pPr marL="0" indent="0">
              <a:lnSpc>
                <a:spcPct val="70000"/>
              </a:lnSpc>
              <a:spcBef>
                <a:spcPts val="1000"/>
              </a:spcBef>
              <a:buClr>
                <a:schemeClr val="dk1"/>
              </a:buClr>
              <a:buSzPts val="1567"/>
              <a:buNone/>
            </a:pPr>
            <a:r>
              <a:rPr lang="en-US" sz="2400" dirty="0">
                <a:solidFill>
                  <a:schemeClr val="accent2">
                    <a:lumMod val="75000"/>
                  </a:schemeClr>
                </a:solidFill>
                <a:ea typeface="Arial"/>
                <a:cs typeface="Arial"/>
                <a:sym typeface="Arial"/>
              </a:rPr>
              <a:t>"</a:t>
            </a:r>
            <a:r>
              <a:rPr lang="en-US" sz="2400" b="1" dirty="0">
                <a:solidFill>
                  <a:schemeClr val="accent2">
                    <a:lumMod val="75000"/>
                  </a:schemeClr>
                </a:solidFill>
                <a:ea typeface="Arial"/>
                <a:cs typeface="Arial"/>
                <a:sym typeface="Arial"/>
              </a:rPr>
              <a:t>Occurrence" is generally defined as:</a:t>
            </a:r>
            <a:endParaRPr sz="2400" dirty="0">
              <a:solidFill>
                <a:schemeClr val="accent2">
                  <a:lumMod val="75000"/>
                </a:schemeClr>
              </a:solidFill>
            </a:endParaRPr>
          </a:p>
          <a:p>
            <a:pPr marL="0" indent="0">
              <a:lnSpc>
                <a:spcPct val="70000"/>
              </a:lnSpc>
              <a:spcBef>
                <a:spcPts val="1000"/>
              </a:spcBef>
              <a:buClr>
                <a:schemeClr val="dk1"/>
              </a:buClr>
              <a:buSzPts val="1567"/>
              <a:buNone/>
            </a:pPr>
            <a:endParaRPr sz="2400" b="1"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567"/>
              <a:buNone/>
            </a:pPr>
            <a:r>
              <a:rPr lang="en-US" sz="2400" b="1" dirty="0">
                <a:solidFill>
                  <a:schemeClr val="accent2">
                    <a:lumMod val="75000"/>
                  </a:schemeClr>
                </a:solidFill>
                <a:ea typeface="Arial"/>
                <a:cs typeface="Arial"/>
                <a:sym typeface="Arial"/>
              </a:rPr>
              <a:t>“An accident, including continuous or repeated exposure to substantially the same general harmful conditions which results in injury or damage which is neither expected nor intended from the standpoint of the insured.”</a:t>
            </a:r>
            <a:endParaRPr sz="2400" dirty="0">
              <a:solidFill>
                <a:schemeClr val="accent2">
                  <a:lumMod val="75000"/>
                </a:schemeClr>
              </a:solidFill>
            </a:endParaRPr>
          </a:p>
          <a:p>
            <a:pPr marL="0" indent="0">
              <a:lnSpc>
                <a:spcPct val="70000"/>
              </a:lnSpc>
              <a:spcBef>
                <a:spcPts val="1000"/>
              </a:spcBef>
              <a:buClr>
                <a:schemeClr val="dk1"/>
              </a:buClr>
              <a:buSzPts val="1567"/>
              <a:buNone/>
            </a:pPr>
            <a:endParaRPr sz="2400"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567"/>
              <a:buNone/>
            </a:pPr>
            <a:r>
              <a:rPr lang="en-US" sz="2400" dirty="0">
                <a:solidFill>
                  <a:schemeClr val="accent2">
                    <a:lumMod val="75000"/>
                  </a:schemeClr>
                </a:solidFill>
                <a:ea typeface="Arial"/>
                <a:cs typeface="Arial"/>
                <a:sym typeface="Arial"/>
              </a:rPr>
              <a:t>“Occurrence” is the act of the insured (the accident, event or conditions) that results in injury.</a:t>
            </a:r>
            <a:endParaRPr sz="2400" dirty="0">
              <a:solidFill>
                <a:schemeClr val="accent2">
                  <a:lumMod val="75000"/>
                </a:schemeClr>
              </a:solidFill>
            </a:endParaRPr>
          </a:p>
          <a:p>
            <a:pPr marL="0" indent="0">
              <a:lnSpc>
                <a:spcPct val="70000"/>
              </a:lnSpc>
              <a:spcBef>
                <a:spcPts val="1000"/>
              </a:spcBef>
              <a:buClr>
                <a:schemeClr val="dk1"/>
              </a:buClr>
              <a:buSzPts val="1567"/>
              <a:buNone/>
            </a:pPr>
            <a:endParaRPr sz="2400"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567"/>
              <a:buNone/>
            </a:pPr>
            <a:r>
              <a:rPr lang="en-US" sz="2400" dirty="0">
                <a:solidFill>
                  <a:schemeClr val="accent2">
                    <a:lumMod val="75000"/>
                  </a:schemeClr>
                </a:solidFill>
                <a:ea typeface="Arial"/>
                <a:cs typeface="Arial"/>
                <a:sym typeface="Arial"/>
              </a:rPr>
              <a:t>To qualify as an occurrence, the accident/exposure must be unexpected, and must result in property damage during the policy period.</a:t>
            </a:r>
            <a:endParaRPr sz="2400" dirty="0">
              <a:solidFill>
                <a:schemeClr val="accent2">
                  <a:lumMod val="75000"/>
                </a:schemeClr>
              </a:solidFill>
              <a:ea typeface="Arial"/>
              <a:cs typeface="Arial"/>
              <a:sym typeface="Arial"/>
            </a:endParaRPr>
          </a:p>
        </p:txBody>
      </p:sp>
    </p:spTree>
    <p:extLst>
      <p:ext uri="{BB962C8B-B14F-4D97-AF65-F5344CB8AC3E}">
        <p14:creationId xmlns:p14="http://schemas.microsoft.com/office/powerpoint/2010/main" val="48174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44"/>
          <p:cNvSpPr txBox="1">
            <a:spLocks noGrp="1"/>
          </p:cNvSpPr>
          <p:nvPr>
            <p:ph type="body" idx="1"/>
          </p:nvPr>
        </p:nvSpPr>
        <p:spPr>
          <a:xfrm>
            <a:off x="728663" y="538163"/>
            <a:ext cx="10772775" cy="5414312"/>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1650"/>
              <a:buNone/>
            </a:pPr>
            <a:r>
              <a:rPr lang="en-US" sz="2050" b="1" dirty="0">
                <a:latin typeface="+mj-lt"/>
                <a:ea typeface="Arial"/>
                <a:cs typeface="Arial"/>
                <a:sym typeface="Arial"/>
              </a:rPr>
              <a:t>The “Occurrence” Requirement</a:t>
            </a:r>
            <a:endParaRPr sz="3200" dirty="0">
              <a:latin typeface="+mj-lt"/>
            </a:endParaRPr>
          </a:p>
          <a:p>
            <a:pPr marL="0" indent="0">
              <a:spcBef>
                <a:spcPts val="1000"/>
              </a:spcBef>
              <a:buClr>
                <a:schemeClr val="dk1"/>
              </a:buClr>
              <a:buSzPts val="1650"/>
              <a:buNone/>
            </a:pPr>
            <a:r>
              <a:rPr lang="en-US" sz="2050" b="1" dirty="0">
                <a:latin typeface="+mj-lt"/>
                <a:ea typeface="Arial"/>
                <a:cs typeface="Arial"/>
                <a:sym typeface="Arial"/>
              </a:rPr>
              <a:t>There are generally four issues:</a:t>
            </a:r>
            <a:endParaRPr sz="3200" dirty="0">
              <a:latin typeface="+mj-lt"/>
            </a:endParaRPr>
          </a:p>
          <a:p>
            <a:pPr marL="0" indent="0">
              <a:spcBef>
                <a:spcPts val="1000"/>
              </a:spcBef>
              <a:buClr>
                <a:schemeClr val="dk1"/>
              </a:buClr>
              <a:buSzPts val="1125"/>
              <a:buNone/>
            </a:pPr>
            <a:endParaRPr sz="1525" dirty="0">
              <a:latin typeface="Arial"/>
              <a:ea typeface="Arial"/>
              <a:cs typeface="Arial"/>
              <a:sym typeface="Arial"/>
            </a:endParaRPr>
          </a:p>
          <a:p>
            <a:pPr marL="0" indent="0">
              <a:spcBef>
                <a:spcPts val="1000"/>
              </a:spcBef>
              <a:buClr>
                <a:schemeClr val="dk1"/>
              </a:buClr>
              <a:buSzPts val="1275"/>
              <a:buNone/>
            </a:pPr>
            <a:r>
              <a:rPr lang="en-US" sz="1675" b="1" dirty="0">
                <a:latin typeface="Arial"/>
                <a:ea typeface="Arial"/>
                <a:cs typeface="Arial"/>
                <a:sym typeface="Arial"/>
              </a:rPr>
              <a:t>(</a:t>
            </a:r>
            <a:r>
              <a:rPr lang="en-US" sz="1675" b="1" dirty="0">
                <a:solidFill>
                  <a:schemeClr val="accent2">
                    <a:lumMod val="75000"/>
                  </a:schemeClr>
                </a:solidFill>
                <a:ea typeface="Arial"/>
                <a:cs typeface="Arial"/>
                <a:sym typeface="Arial"/>
              </a:rPr>
              <a:t>1) </a:t>
            </a:r>
            <a:r>
              <a:rPr lang="en-US" sz="1675" dirty="0">
                <a:solidFill>
                  <a:schemeClr val="accent2">
                    <a:lumMod val="75000"/>
                  </a:schemeClr>
                </a:solidFill>
                <a:ea typeface="Arial"/>
                <a:cs typeface="Arial"/>
                <a:sym typeface="Arial"/>
              </a:rPr>
              <a:t>Whether the “neither expected nor intended” requirement concerns the offending act or resulting injury;</a:t>
            </a:r>
            <a:endParaRPr sz="3200" dirty="0">
              <a:solidFill>
                <a:schemeClr val="accent2">
                  <a:lumMod val="75000"/>
                </a:schemeClr>
              </a:solidFill>
            </a:endParaRPr>
          </a:p>
          <a:p>
            <a:pPr marL="260747" indent="-260747">
              <a:spcBef>
                <a:spcPts val="1000"/>
              </a:spcBef>
              <a:buClr>
                <a:schemeClr val="dk1"/>
              </a:buClr>
              <a:buSzPts val="1275"/>
              <a:buNone/>
            </a:pPr>
            <a:r>
              <a:rPr lang="en-US" sz="1675" b="1" dirty="0">
                <a:solidFill>
                  <a:schemeClr val="accent2">
                    <a:lumMod val="75000"/>
                  </a:schemeClr>
                </a:solidFill>
                <a:ea typeface="Arial"/>
                <a:cs typeface="Arial"/>
                <a:sym typeface="Arial"/>
              </a:rPr>
              <a:t>(2) </a:t>
            </a:r>
            <a:r>
              <a:rPr lang="en-US" sz="1675" dirty="0">
                <a:solidFill>
                  <a:schemeClr val="accent2">
                    <a:lumMod val="75000"/>
                  </a:schemeClr>
                </a:solidFill>
                <a:ea typeface="Arial"/>
                <a:cs typeface="Arial"/>
                <a:sym typeface="Arial"/>
              </a:rPr>
              <a:t>Whether there should be an objective or subjective standard applied in determining “expected or intended” (subjective standard is majority approach);</a:t>
            </a:r>
            <a:endParaRPr sz="3200" dirty="0">
              <a:solidFill>
                <a:schemeClr val="accent2">
                  <a:lumMod val="75000"/>
                </a:schemeClr>
              </a:solidFill>
            </a:endParaRPr>
          </a:p>
          <a:p>
            <a:pPr marL="260747" indent="-260747">
              <a:spcBef>
                <a:spcPts val="1000"/>
              </a:spcBef>
              <a:buClr>
                <a:schemeClr val="dk1"/>
              </a:buClr>
              <a:buSzPts val="1275"/>
              <a:buNone/>
            </a:pPr>
            <a:r>
              <a:rPr lang="en-US" sz="1675" b="1" dirty="0">
                <a:solidFill>
                  <a:schemeClr val="accent2">
                    <a:lumMod val="75000"/>
                  </a:schemeClr>
                </a:solidFill>
                <a:ea typeface="Arial"/>
                <a:cs typeface="Arial"/>
                <a:sym typeface="Arial"/>
              </a:rPr>
              <a:t>(3) </a:t>
            </a:r>
            <a:r>
              <a:rPr lang="en-US" sz="1675" dirty="0">
                <a:solidFill>
                  <a:schemeClr val="accent2">
                    <a:lumMod val="75000"/>
                  </a:schemeClr>
                </a:solidFill>
                <a:ea typeface="Arial"/>
                <a:cs typeface="Arial"/>
                <a:sym typeface="Arial"/>
              </a:rPr>
              <a:t>How to define “expected” (e.g. whether the insured knew damage would result, or whether the insured should have known damage would result.); and</a:t>
            </a:r>
            <a:endParaRPr sz="3200" dirty="0">
              <a:solidFill>
                <a:schemeClr val="accent2">
                  <a:lumMod val="75000"/>
                </a:schemeClr>
              </a:solidFill>
            </a:endParaRPr>
          </a:p>
          <a:p>
            <a:pPr marL="260747" indent="-260747">
              <a:spcBef>
                <a:spcPts val="1000"/>
              </a:spcBef>
              <a:buClr>
                <a:schemeClr val="dk1"/>
              </a:buClr>
              <a:buSzPts val="1275"/>
              <a:buNone/>
            </a:pPr>
            <a:r>
              <a:rPr lang="en-US" sz="1675" b="1" dirty="0">
                <a:solidFill>
                  <a:schemeClr val="accent2">
                    <a:lumMod val="75000"/>
                  </a:schemeClr>
                </a:solidFill>
                <a:ea typeface="Arial"/>
                <a:cs typeface="Arial"/>
                <a:sym typeface="Arial"/>
              </a:rPr>
              <a:t>(4) </a:t>
            </a:r>
            <a:r>
              <a:rPr lang="en-US" sz="1675" dirty="0">
                <a:solidFill>
                  <a:schemeClr val="accent2">
                    <a:lumMod val="75000"/>
                  </a:schemeClr>
                </a:solidFill>
                <a:ea typeface="Arial"/>
                <a:cs typeface="Arial"/>
                <a:sym typeface="Arial"/>
              </a:rPr>
              <a:t>Who bears the burden of proof on the “expected or intended” issue. This question turns on whether the court will interpret the occurrence requirement as an exclusion or as part of the definition of coverage.</a:t>
            </a:r>
            <a:endParaRPr sz="3200" dirty="0">
              <a:solidFill>
                <a:schemeClr val="accent2">
                  <a:lumMod val="75000"/>
                </a:schemeClr>
              </a:solidFill>
            </a:endParaRPr>
          </a:p>
          <a:p>
            <a:pPr marL="0" indent="0">
              <a:spcBef>
                <a:spcPts val="1000"/>
              </a:spcBef>
              <a:buClr>
                <a:schemeClr val="dk1"/>
              </a:buClr>
              <a:buSzPts val="1275"/>
              <a:buNone/>
            </a:pPr>
            <a:r>
              <a:rPr lang="en-US" sz="1675" dirty="0">
                <a:solidFill>
                  <a:schemeClr val="accent2">
                    <a:lumMod val="75000"/>
                  </a:schemeClr>
                </a:solidFill>
                <a:ea typeface="Arial"/>
                <a:cs typeface="Arial"/>
                <a:sym typeface="Arial"/>
              </a:rPr>
              <a:t> </a:t>
            </a:r>
            <a:endParaRPr sz="3200" dirty="0">
              <a:solidFill>
                <a:schemeClr val="accent2">
                  <a:lumMod val="75000"/>
                </a:schemeClr>
              </a:solidFill>
            </a:endParaRPr>
          </a:p>
          <a:p>
            <a:pPr marL="0" indent="0">
              <a:spcBef>
                <a:spcPts val="1000"/>
              </a:spcBef>
              <a:buClr>
                <a:schemeClr val="dk1"/>
              </a:buClr>
              <a:buSzPts val="1275"/>
              <a:buNone/>
            </a:pPr>
            <a:r>
              <a:rPr lang="en-US" sz="1675" b="1" dirty="0">
                <a:solidFill>
                  <a:schemeClr val="accent2">
                    <a:lumMod val="75000"/>
                  </a:schemeClr>
                </a:solidFill>
                <a:ea typeface="Arial"/>
                <a:cs typeface="Arial"/>
                <a:sym typeface="Arial"/>
              </a:rPr>
              <a:t>**</a:t>
            </a:r>
            <a:r>
              <a:rPr lang="en-US" sz="1675" dirty="0">
                <a:solidFill>
                  <a:schemeClr val="accent2">
                    <a:lumMod val="75000"/>
                  </a:schemeClr>
                </a:solidFill>
                <a:ea typeface="Arial"/>
                <a:cs typeface="Arial"/>
                <a:sym typeface="Arial"/>
              </a:rPr>
              <a:t>If considered an exclusion, the insurer bears the burden but otherwise it’s the insured who would bear the burden, the latter being the majority view. </a:t>
            </a:r>
            <a:endParaRPr sz="3200" dirty="0">
              <a:solidFill>
                <a:schemeClr val="accent2">
                  <a:lumMod val="75000"/>
                </a:schemeClr>
              </a:solidFill>
            </a:endParaRPr>
          </a:p>
          <a:p>
            <a:pPr marL="0" indent="0">
              <a:spcBef>
                <a:spcPts val="1000"/>
              </a:spcBef>
              <a:buClr>
                <a:schemeClr val="dk1"/>
              </a:buClr>
              <a:buSzPts val="2175"/>
              <a:buNone/>
            </a:pPr>
            <a:endParaRPr sz="2575" dirty="0">
              <a:latin typeface="Arial"/>
              <a:ea typeface="Arial"/>
              <a:cs typeface="Arial"/>
              <a:sym typeface="Arial"/>
            </a:endParaRPr>
          </a:p>
          <a:p>
            <a:pPr marL="0" indent="0">
              <a:spcBef>
                <a:spcPts val="1000"/>
              </a:spcBef>
              <a:buClr>
                <a:schemeClr val="dk1"/>
              </a:buClr>
              <a:buSzPts val="1875"/>
              <a:buNone/>
            </a:pPr>
            <a:endParaRPr sz="1875" dirty="0"/>
          </a:p>
          <a:p>
            <a:pPr marL="0" indent="0">
              <a:spcBef>
                <a:spcPts val="1000"/>
              </a:spcBef>
              <a:buClr>
                <a:schemeClr val="dk1"/>
              </a:buClr>
              <a:buSzPts val="2800"/>
              <a:buNone/>
            </a:pPr>
            <a:endParaRPr dirty="0"/>
          </a:p>
        </p:txBody>
      </p:sp>
    </p:spTree>
    <p:extLst>
      <p:ext uri="{BB962C8B-B14F-4D97-AF65-F5344CB8AC3E}">
        <p14:creationId xmlns:p14="http://schemas.microsoft.com/office/powerpoint/2010/main" val="8466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7" name="Google Shape;657;p100"/>
          <p:cNvSpPr txBox="1">
            <a:spLocks noGrp="1"/>
          </p:cNvSpPr>
          <p:nvPr>
            <p:ph type="title"/>
          </p:nvPr>
        </p:nvSpPr>
        <p:spPr>
          <a:xfrm>
            <a:off x="176213" y="381000"/>
            <a:ext cx="11925300" cy="538164"/>
          </a:xfrm>
          <a:prstGeom prst="rect">
            <a:avLst/>
          </a:prstGeom>
          <a:noFill/>
          <a:ln>
            <a:noFill/>
          </a:ln>
        </p:spPr>
        <p:txBody>
          <a:bodyPr spcFirstLastPara="1" vert="horz" wrap="square" lIns="121900" tIns="121900" rIns="121900" bIns="121900" rtlCol="0" anchor="t" anchorCtr="0">
            <a:noAutofit/>
          </a:bodyPr>
          <a:lstStyle/>
          <a:p>
            <a:pPr>
              <a:spcBef>
                <a:spcPts val="0"/>
              </a:spcBef>
              <a:buClr>
                <a:schemeClr val="accent1"/>
              </a:buClr>
              <a:buSzPts val="2600"/>
            </a:pPr>
            <a:r>
              <a:rPr lang="en-US" sz="1900" b="1" dirty="0">
                <a:solidFill>
                  <a:schemeClr val="accent1">
                    <a:lumMod val="50000"/>
                  </a:schemeClr>
                </a:solidFill>
                <a:ea typeface="Arial"/>
                <a:cs typeface="Arial"/>
                <a:sym typeface="Arial"/>
              </a:rPr>
              <a:t>NOAA: 2010-2019: A landmark decade of U.S. billion-dollar weather and climate disasters</a:t>
            </a:r>
            <a:endParaRPr sz="1900" b="1" dirty="0">
              <a:solidFill>
                <a:schemeClr val="accent1">
                  <a:lumMod val="50000"/>
                </a:schemeClr>
              </a:solidFill>
              <a:ea typeface="Arial"/>
              <a:cs typeface="Arial"/>
              <a:sym typeface="Arial"/>
            </a:endParaRPr>
          </a:p>
        </p:txBody>
      </p:sp>
      <p:sp>
        <p:nvSpPr>
          <p:cNvPr id="658" name="Google Shape;658;p100"/>
          <p:cNvSpPr txBox="1">
            <a:spLocks noGrp="1"/>
          </p:cNvSpPr>
          <p:nvPr>
            <p:ph type="sldNum" idx="12"/>
          </p:nvPr>
        </p:nvSpPr>
        <p:spPr>
          <a:xfrm>
            <a:off x="11644557" y="6356351"/>
            <a:ext cx="527200" cy="366000"/>
          </a:xfrm>
          <a:prstGeom prst="rect">
            <a:avLst/>
          </a:prstGeom>
        </p:spPr>
        <p:txBody>
          <a:bodyPr spcFirstLastPara="1" vert="horz" wrap="square" lIns="121900" tIns="60933" rIns="121900" bIns="60933" rtlCol="0" anchor="ctr" anchorCtr="0">
            <a:noAutofit/>
          </a:bodyPr>
          <a:lstStyle/>
          <a:p>
            <a:pPr algn="l">
              <a:buClr>
                <a:srgbClr val="000000"/>
              </a:buClr>
              <a:buSzPts val="800"/>
            </a:pPr>
            <a:fld id="{00000000-1234-1234-1234-123412341234}" type="slidenum">
              <a:rPr lang="en"/>
              <a:pPr algn="l">
                <a:buClr>
                  <a:srgbClr val="000000"/>
                </a:buClr>
                <a:buSzPts val="800"/>
              </a:pPr>
              <a:t>2</a:t>
            </a:fld>
            <a:endParaRPr dirty="0"/>
          </a:p>
        </p:txBody>
      </p:sp>
      <p:pic>
        <p:nvPicPr>
          <p:cNvPr id="2" name="Picture 1"/>
          <p:cNvPicPr>
            <a:picLocks noChangeAspect="1"/>
          </p:cNvPicPr>
          <p:nvPr/>
        </p:nvPicPr>
        <p:blipFill>
          <a:blip r:embed="rId3"/>
          <a:stretch>
            <a:fillRect/>
          </a:stretch>
        </p:blipFill>
        <p:spPr>
          <a:xfrm>
            <a:off x="376238" y="861691"/>
            <a:ext cx="11101387" cy="5048572"/>
          </a:xfrm>
          <a:prstGeom prst="rect">
            <a:avLst/>
          </a:prstGeom>
        </p:spPr>
      </p:pic>
      <p:sp>
        <p:nvSpPr>
          <p:cNvPr id="5" name="TextBox 4"/>
          <p:cNvSpPr txBox="1"/>
          <p:nvPr/>
        </p:nvSpPr>
        <p:spPr>
          <a:xfrm>
            <a:off x="76198" y="6139145"/>
            <a:ext cx="11649075" cy="276999"/>
          </a:xfrm>
          <a:prstGeom prst="rect">
            <a:avLst/>
          </a:prstGeom>
          <a:noFill/>
        </p:spPr>
        <p:txBody>
          <a:bodyPr wrap="square" rtlCol="0">
            <a:spAutoFit/>
          </a:bodyPr>
          <a:lstStyle/>
          <a:p>
            <a:r>
              <a:rPr lang="en-US" sz="1200" i="1" dirty="0"/>
              <a:t>Source: </a:t>
            </a:r>
            <a:r>
              <a:rPr lang="en-US" sz="1200" dirty="0">
                <a:hlinkClick r:id="rId4"/>
              </a:rPr>
              <a:t>https://www.climate.gov/news-features/blogs/beyond-data/2010-2019-landmark-decade-us-billion-dollar-weather-and-climate</a:t>
            </a:r>
            <a:endParaRPr lang="en-US" sz="1200" b="1" dirty="0"/>
          </a:p>
        </p:txBody>
      </p:sp>
    </p:spTree>
    <p:extLst>
      <p:ext uri="{BB962C8B-B14F-4D97-AF65-F5344CB8AC3E}">
        <p14:creationId xmlns:p14="http://schemas.microsoft.com/office/powerpoint/2010/main" val="419511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45"/>
          <p:cNvSpPr txBox="1">
            <a:spLocks noGrp="1"/>
          </p:cNvSpPr>
          <p:nvPr>
            <p:ph type="body" idx="1"/>
          </p:nvPr>
        </p:nvSpPr>
        <p:spPr>
          <a:xfrm>
            <a:off x="581025" y="424138"/>
            <a:ext cx="11020425" cy="5558887"/>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470"/>
              <a:buNone/>
            </a:pPr>
            <a:r>
              <a:rPr lang="en-US" sz="2400" b="1" dirty="0">
                <a:latin typeface="Arial"/>
                <a:ea typeface="Arial"/>
                <a:cs typeface="Arial"/>
                <a:sym typeface="Arial"/>
              </a:rPr>
              <a:t>The “Occurrence” Requirement</a:t>
            </a:r>
            <a:endParaRPr sz="2400" dirty="0">
              <a:latin typeface="Arial"/>
              <a:ea typeface="Arial"/>
              <a:cs typeface="Arial"/>
              <a:sym typeface="Arial"/>
            </a:endParaRPr>
          </a:p>
          <a:p>
            <a:pPr marL="0" indent="0">
              <a:lnSpc>
                <a:spcPct val="70000"/>
              </a:lnSpc>
              <a:spcBef>
                <a:spcPts val="1000"/>
              </a:spcBef>
              <a:buClr>
                <a:schemeClr val="dk1"/>
              </a:buClr>
              <a:buSzPts val="1365"/>
              <a:buNone/>
            </a:pPr>
            <a:endParaRPr sz="1365" dirty="0">
              <a:latin typeface="Arial"/>
              <a:ea typeface="Arial"/>
              <a:cs typeface="Arial"/>
              <a:sym typeface="Arial"/>
            </a:endParaRPr>
          </a:p>
          <a:p>
            <a:pPr marL="0" indent="0">
              <a:lnSpc>
                <a:spcPct val="70000"/>
              </a:lnSpc>
              <a:spcBef>
                <a:spcPts val="1000"/>
              </a:spcBef>
              <a:buClr>
                <a:schemeClr val="dk1"/>
              </a:buClr>
              <a:buSzPts val="1365"/>
              <a:buNone/>
            </a:pPr>
            <a:endParaRPr sz="1365" dirty="0">
              <a:latin typeface="Arial"/>
              <a:ea typeface="Arial"/>
              <a:cs typeface="Arial"/>
              <a:sym typeface="Arial"/>
            </a:endParaRPr>
          </a:p>
          <a:p>
            <a:pPr marL="0" indent="0">
              <a:lnSpc>
                <a:spcPct val="70000"/>
              </a:lnSpc>
              <a:spcBef>
                <a:spcPts val="1000"/>
              </a:spcBef>
              <a:buClr>
                <a:schemeClr val="dk1"/>
              </a:buClr>
              <a:buSzPts val="1365"/>
              <a:buNone/>
            </a:pPr>
            <a:endParaRPr lang="en-US" sz="1365" dirty="0">
              <a:latin typeface="Arial"/>
              <a:ea typeface="Arial"/>
              <a:cs typeface="Arial"/>
              <a:sym typeface="Arial"/>
            </a:endParaRPr>
          </a:p>
          <a:p>
            <a:pPr marL="0" indent="0">
              <a:lnSpc>
                <a:spcPct val="70000"/>
              </a:lnSpc>
              <a:spcBef>
                <a:spcPts val="1000"/>
              </a:spcBef>
              <a:buClr>
                <a:schemeClr val="dk1"/>
              </a:buClr>
              <a:buSzPts val="1365"/>
              <a:buNone/>
            </a:pPr>
            <a:endParaRPr lang="en-US" sz="1365" dirty="0">
              <a:latin typeface="Arial"/>
              <a:ea typeface="Arial"/>
              <a:cs typeface="Arial"/>
              <a:sym typeface="Arial"/>
            </a:endParaRPr>
          </a:p>
          <a:p>
            <a:pPr marL="0" indent="0">
              <a:lnSpc>
                <a:spcPct val="70000"/>
              </a:lnSpc>
              <a:spcBef>
                <a:spcPts val="1000"/>
              </a:spcBef>
              <a:buClr>
                <a:schemeClr val="dk1"/>
              </a:buClr>
              <a:buSzPts val="1365"/>
              <a:buNone/>
            </a:pPr>
            <a:endParaRPr lang="en-US" sz="1365" dirty="0">
              <a:latin typeface="Arial"/>
              <a:ea typeface="Arial"/>
              <a:cs typeface="Arial"/>
              <a:sym typeface="Arial"/>
            </a:endParaRPr>
          </a:p>
          <a:p>
            <a:pPr marL="0" indent="0">
              <a:lnSpc>
                <a:spcPct val="70000"/>
              </a:lnSpc>
              <a:spcBef>
                <a:spcPts val="1000"/>
              </a:spcBef>
              <a:buClr>
                <a:schemeClr val="dk1"/>
              </a:buClr>
              <a:buSzPts val="1365"/>
              <a:buNone/>
            </a:pPr>
            <a:endParaRPr sz="1365" dirty="0">
              <a:latin typeface="Arial"/>
              <a:ea typeface="Arial"/>
              <a:cs typeface="Arial"/>
              <a:sym typeface="Arial"/>
            </a:endParaRPr>
          </a:p>
          <a:p>
            <a:pPr marL="0" indent="0">
              <a:lnSpc>
                <a:spcPct val="70000"/>
              </a:lnSpc>
              <a:spcBef>
                <a:spcPts val="1000"/>
              </a:spcBef>
              <a:buClr>
                <a:schemeClr val="dk1"/>
              </a:buClr>
              <a:buSzPts val="1365"/>
              <a:buNone/>
            </a:pPr>
            <a:endParaRPr sz="1365" dirty="0">
              <a:latin typeface="Arial"/>
              <a:ea typeface="Arial"/>
              <a:cs typeface="Arial"/>
              <a:sym typeface="Arial"/>
            </a:endParaRPr>
          </a:p>
          <a:p>
            <a:pPr marL="228600" indent="-260350">
              <a:lnSpc>
                <a:spcPct val="70000"/>
              </a:lnSpc>
              <a:spcBef>
                <a:spcPts val="1000"/>
              </a:spcBef>
              <a:buClr>
                <a:schemeClr val="dk1"/>
              </a:buClr>
              <a:buSzPts val="2460"/>
              <a:buFont typeface="Noto Sans Symbols"/>
              <a:buChar char="▪"/>
            </a:pPr>
            <a:r>
              <a:rPr lang="en-US" sz="2460" dirty="0">
                <a:solidFill>
                  <a:schemeClr val="accent2">
                    <a:lumMod val="75000"/>
                  </a:schemeClr>
                </a:solidFill>
                <a:ea typeface="Arial"/>
                <a:cs typeface="Arial"/>
                <a:sym typeface="Arial"/>
              </a:rPr>
              <a:t>All of the major Climate Change suits allege intentional and knowing conduct by the fossil fuel defendants dating back to at least the 1960s. Such allegations may support a finding of no “occurrence.” </a:t>
            </a:r>
            <a:endParaRPr sz="3300" dirty="0">
              <a:solidFill>
                <a:schemeClr val="accent2">
                  <a:lumMod val="75000"/>
                </a:schemeClr>
              </a:solidFill>
            </a:endParaRPr>
          </a:p>
          <a:p>
            <a:pPr marL="0" indent="0">
              <a:lnSpc>
                <a:spcPct val="70000"/>
              </a:lnSpc>
              <a:spcBef>
                <a:spcPts val="1000"/>
              </a:spcBef>
              <a:buClr>
                <a:schemeClr val="dk1"/>
              </a:buClr>
              <a:buSzPts val="1960"/>
              <a:buNone/>
            </a:pPr>
            <a:endParaRPr sz="2460" dirty="0">
              <a:solidFill>
                <a:schemeClr val="accent2">
                  <a:lumMod val="75000"/>
                </a:schemeClr>
              </a:solidFill>
              <a:ea typeface="Arial"/>
              <a:cs typeface="Arial"/>
              <a:sym typeface="Arial"/>
            </a:endParaRPr>
          </a:p>
          <a:p>
            <a:pPr marL="258365" indent="0">
              <a:lnSpc>
                <a:spcPct val="70000"/>
              </a:lnSpc>
              <a:spcBef>
                <a:spcPts val="1000"/>
              </a:spcBef>
              <a:buClr>
                <a:schemeClr val="dk1"/>
              </a:buClr>
              <a:buSzPts val="1960"/>
              <a:buNone/>
            </a:pPr>
            <a:r>
              <a:rPr lang="en-US" sz="2460" b="1" i="1" dirty="0">
                <a:solidFill>
                  <a:schemeClr val="accent2">
                    <a:lumMod val="75000"/>
                  </a:schemeClr>
                </a:solidFill>
                <a:ea typeface="Arial"/>
                <a:cs typeface="Arial"/>
                <a:sym typeface="Arial"/>
              </a:rPr>
              <a:t>See,</a:t>
            </a:r>
            <a:r>
              <a:rPr lang="en-US" sz="2460" dirty="0">
                <a:solidFill>
                  <a:schemeClr val="accent2">
                    <a:lumMod val="75000"/>
                  </a:schemeClr>
                </a:solidFill>
                <a:ea typeface="Arial"/>
                <a:cs typeface="Arial"/>
                <a:sym typeface="Arial"/>
              </a:rPr>
              <a:t> </a:t>
            </a:r>
            <a:r>
              <a:rPr lang="en-US" sz="2460" b="1" i="1" dirty="0">
                <a:solidFill>
                  <a:schemeClr val="accent2">
                    <a:lumMod val="75000"/>
                  </a:schemeClr>
                </a:solidFill>
                <a:ea typeface="Arial"/>
                <a:cs typeface="Arial"/>
                <a:sym typeface="Arial"/>
              </a:rPr>
              <a:t>AES Corp. v. Steadfast Ins. Co</a:t>
            </a:r>
            <a:r>
              <a:rPr lang="en-US" sz="2460" b="1" dirty="0">
                <a:solidFill>
                  <a:schemeClr val="accent2">
                    <a:lumMod val="75000"/>
                  </a:schemeClr>
                </a:solidFill>
                <a:ea typeface="Arial"/>
                <a:cs typeface="Arial"/>
                <a:sym typeface="Arial"/>
              </a:rPr>
              <a:t>.</a:t>
            </a:r>
            <a:r>
              <a:rPr lang="en-US" sz="2460" dirty="0">
                <a:solidFill>
                  <a:schemeClr val="accent2">
                    <a:lumMod val="75000"/>
                  </a:schemeClr>
                </a:solidFill>
                <a:ea typeface="Arial"/>
                <a:cs typeface="Arial"/>
                <a:sym typeface="Arial"/>
              </a:rPr>
              <a:t>, 725 S.E. 2d 532 (Va. 2012) (Supreme Court of Virginia found that the underlying allegations that the insured </a:t>
            </a:r>
            <a:r>
              <a:rPr lang="en-US" sz="2460" i="1" dirty="0">
                <a:solidFill>
                  <a:schemeClr val="accent2">
                    <a:lumMod val="75000"/>
                  </a:schemeClr>
                </a:solidFill>
                <a:ea typeface="Arial"/>
                <a:cs typeface="Arial"/>
                <a:sym typeface="Arial"/>
              </a:rPr>
              <a:t>intentionally</a:t>
            </a:r>
            <a:r>
              <a:rPr lang="en-US" sz="2460" dirty="0">
                <a:solidFill>
                  <a:schemeClr val="accent2">
                    <a:lumMod val="75000"/>
                  </a:schemeClr>
                </a:solidFill>
                <a:ea typeface="Arial"/>
                <a:cs typeface="Arial"/>
                <a:sym typeface="Arial"/>
              </a:rPr>
              <a:t> released tons of carbon dioxide and GHGs into the atmosphere as part of its business operations did not constitute an “occurrence” within the terms of the policies.)</a:t>
            </a:r>
            <a:endParaRPr sz="3300" dirty="0">
              <a:solidFill>
                <a:schemeClr val="accent2">
                  <a:lumMod val="75000"/>
                </a:schemeClr>
              </a:solidFill>
            </a:endParaRPr>
          </a:p>
          <a:p>
            <a:pPr marL="0" indent="0">
              <a:lnSpc>
                <a:spcPct val="70000"/>
              </a:lnSpc>
              <a:spcBef>
                <a:spcPts val="1000"/>
              </a:spcBef>
              <a:buClr>
                <a:schemeClr val="dk1"/>
              </a:buClr>
              <a:buSzPts val="1312"/>
              <a:buNone/>
            </a:pPr>
            <a:endParaRPr sz="1812" dirty="0"/>
          </a:p>
          <a:p>
            <a:pPr marL="0" indent="0">
              <a:lnSpc>
                <a:spcPct val="70000"/>
              </a:lnSpc>
              <a:spcBef>
                <a:spcPts val="1000"/>
              </a:spcBef>
              <a:buClr>
                <a:schemeClr val="dk1"/>
              </a:buClr>
              <a:buSzPts val="1960"/>
              <a:buNone/>
            </a:pPr>
            <a:endParaRPr sz="1960" dirty="0"/>
          </a:p>
        </p:txBody>
      </p:sp>
      <p:pic>
        <p:nvPicPr>
          <p:cNvPr id="316" name="Google Shape;316;p45" descr="C:\Users\akrauss\AppData\Local\Microsoft\Windows\Temporary Internet Files\Content.IE5\M2ZVPNQS\worldcafe[1].jpg"/>
          <p:cNvPicPr preferRelativeResize="0"/>
          <p:nvPr/>
        </p:nvPicPr>
        <p:blipFill rotWithShape="1">
          <a:blip r:embed="rId3">
            <a:alphaModFix/>
          </a:blip>
          <a:srcRect/>
          <a:stretch/>
        </p:blipFill>
        <p:spPr>
          <a:xfrm>
            <a:off x="6605588" y="424138"/>
            <a:ext cx="2490787" cy="1894425"/>
          </a:xfrm>
          <a:prstGeom prst="rect">
            <a:avLst/>
          </a:prstGeom>
          <a:noFill/>
          <a:ln>
            <a:noFill/>
          </a:ln>
        </p:spPr>
      </p:pic>
    </p:spTree>
    <p:extLst>
      <p:ext uri="{BB962C8B-B14F-4D97-AF65-F5344CB8AC3E}">
        <p14:creationId xmlns:p14="http://schemas.microsoft.com/office/powerpoint/2010/main" val="71615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46"/>
          <p:cNvSpPr txBox="1">
            <a:spLocks noGrp="1"/>
          </p:cNvSpPr>
          <p:nvPr>
            <p:ph type="body" idx="1"/>
          </p:nvPr>
        </p:nvSpPr>
        <p:spPr>
          <a:xfrm>
            <a:off x="690563" y="461963"/>
            <a:ext cx="10644187" cy="5561737"/>
          </a:xfrm>
          <a:prstGeom prst="rect">
            <a:avLst/>
          </a:prstGeom>
          <a:noFill/>
          <a:ln>
            <a:noFill/>
          </a:ln>
        </p:spPr>
        <p:txBody>
          <a:bodyPr spcFirstLastPara="1" vert="horz" wrap="square" lIns="91425" tIns="45700" rIns="91425" bIns="45700" rtlCol="0" anchor="t" anchorCtr="0">
            <a:noAutofit/>
          </a:bodyPr>
          <a:lstStyle/>
          <a:p>
            <a:pPr marL="228600">
              <a:lnSpc>
                <a:spcPct val="80000"/>
              </a:lnSpc>
              <a:spcBef>
                <a:spcPts val="0"/>
              </a:spcBef>
              <a:buClr>
                <a:schemeClr val="dk1"/>
              </a:buClr>
              <a:buSzPts val="1200"/>
              <a:buFont typeface="Noto Sans Symbols"/>
              <a:buChar char="❑"/>
            </a:pPr>
            <a:r>
              <a:rPr lang="en-US" sz="2400" dirty="0">
                <a:latin typeface="+mj-lt"/>
              </a:rPr>
              <a:t> </a:t>
            </a:r>
            <a:r>
              <a:rPr lang="en-US" sz="2400" b="1" dirty="0">
                <a:latin typeface="+mj-lt"/>
                <a:ea typeface="Arial"/>
                <a:cs typeface="Arial"/>
                <a:sym typeface="Arial"/>
              </a:rPr>
              <a:t>How Many Occurrences Are There?</a:t>
            </a:r>
            <a:endParaRPr sz="2400" dirty="0">
              <a:latin typeface="+mj-lt"/>
            </a:endParaRPr>
          </a:p>
          <a:p>
            <a:pPr marL="0" indent="0">
              <a:lnSpc>
                <a:spcPct val="80000"/>
              </a:lnSpc>
              <a:spcBef>
                <a:spcPts val="1000"/>
              </a:spcBef>
              <a:buClr>
                <a:schemeClr val="dk1"/>
              </a:buClr>
              <a:buSzPts val="1800"/>
              <a:buNone/>
            </a:pPr>
            <a:endParaRPr dirty="0">
              <a:latin typeface="Arial"/>
              <a:ea typeface="Arial"/>
              <a:cs typeface="Arial"/>
              <a:sym typeface="Arial"/>
            </a:endParaRPr>
          </a:p>
          <a:p>
            <a:pPr marL="228600" indent="-203200">
              <a:lnSpc>
                <a:spcPct val="80000"/>
              </a:lnSpc>
              <a:spcBef>
                <a:spcPts val="1000"/>
              </a:spcBef>
              <a:buClr>
                <a:schemeClr val="dk1"/>
              </a:buClr>
              <a:buSzPts val="2400"/>
            </a:pPr>
            <a:r>
              <a:rPr lang="en-US" sz="2400" dirty="0">
                <a:solidFill>
                  <a:schemeClr val="accent2">
                    <a:lumMod val="75000"/>
                  </a:schemeClr>
                </a:solidFill>
                <a:ea typeface="Arial"/>
                <a:cs typeface="Arial"/>
                <a:sym typeface="Arial"/>
              </a:rPr>
              <a:t>The answer to this question could have huge monetary implications on available policy limits and exhaustion of coverage.</a:t>
            </a:r>
            <a:endParaRPr sz="2400" dirty="0">
              <a:solidFill>
                <a:schemeClr val="accent2">
                  <a:lumMod val="75000"/>
                </a:schemeClr>
              </a:solidFill>
            </a:endParaRPr>
          </a:p>
          <a:p>
            <a:pPr marL="34290" indent="0">
              <a:lnSpc>
                <a:spcPct val="80000"/>
              </a:lnSpc>
              <a:spcBef>
                <a:spcPts val="1000"/>
              </a:spcBef>
              <a:buClr>
                <a:schemeClr val="dk1"/>
              </a:buClr>
              <a:buSzPts val="2800"/>
              <a:buNone/>
            </a:pPr>
            <a:endParaRPr sz="2400" dirty="0">
              <a:solidFill>
                <a:schemeClr val="accent2">
                  <a:lumMod val="75000"/>
                </a:schemeClr>
              </a:solidFill>
              <a:ea typeface="Arial"/>
              <a:cs typeface="Arial"/>
              <a:sym typeface="Arial"/>
            </a:endParaRPr>
          </a:p>
          <a:p>
            <a:pPr marL="228600" indent="-203200">
              <a:lnSpc>
                <a:spcPct val="80000"/>
              </a:lnSpc>
              <a:spcBef>
                <a:spcPts val="1000"/>
              </a:spcBef>
              <a:buClr>
                <a:schemeClr val="dk1"/>
              </a:buClr>
              <a:buSzPts val="2400"/>
            </a:pPr>
            <a:r>
              <a:rPr lang="en-US" sz="2400" dirty="0">
                <a:solidFill>
                  <a:schemeClr val="accent2">
                    <a:lumMod val="75000"/>
                  </a:schemeClr>
                </a:solidFill>
                <a:ea typeface="Arial"/>
                <a:cs typeface="Arial"/>
                <a:sym typeface="Arial"/>
              </a:rPr>
              <a:t>Typical limits of liability language:</a:t>
            </a:r>
            <a:endParaRPr sz="2400" dirty="0">
              <a:solidFill>
                <a:schemeClr val="accent2">
                  <a:lumMod val="75000"/>
                </a:schemeClr>
              </a:solidFill>
            </a:endParaRPr>
          </a:p>
          <a:p>
            <a:pPr marL="34290" indent="0">
              <a:lnSpc>
                <a:spcPct val="80000"/>
              </a:lnSpc>
              <a:spcBef>
                <a:spcPts val="1000"/>
              </a:spcBef>
              <a:buClr>
                <a:schemeClr val="dk1"/>
              </a:buClr>
              <a:buSzPts val="2800"/>
              <a:buNone/>
            </a:pPr>
            <a:endParaRPr sz="2400" dirty="0">
              <a:solidFill>
                <a:schemeClr val="accent2">
                  <a:lumMod val="75000"/>
                </a:schemeClr>
              </a:solidFill>
              <a:ea typeface="Arial"/>
              <a:cs typeface="Arial"/>
              <a:sym typeface="Arial"/>
            </a:endParaRPr>
          </a:p>
          <a:p>
            <a:pPr marL="685800" indent="0">
              <a:lnSpc>
                <a:spcPct val="80000"/>
              </a:lnSpc>
              <a:spcBef>
                <a:spcPts val="500"/>
              </a:spcBef>
              <a:buNone/>
            </a:pPr>
            <a:r>
              <a:rPr lang="en-US" sz="2600" dirty="0">
                <a:solidFill>
                  <a:schemeClr val="accent2">
                    <a:lumMod val="75000"/>
                  </a:schemeClr>
                </a:solidFill>
                <a:ea typeface="Arial"/>
                <a:cs typeface="Arial"/>
                <a:sym typeface="Arial"/>
              </a:rPr>
              <a:t>“For the purpose of determining the limits of the Company’s liability, all injury or damage arising out of continuous or repeated exposure to substantially the same general harmful conditions shall be considered as arising out of </a:t>
            </a:r>
            <a:r>
              <a:rPr lang="en-US" sz="2600" b="1" dirty="0">
                <a:solidFill>
                  <a:schemeClr val="accent2">
                    <a:lumMod val="75000"/>
                  </a:schemeClr>
                </a:solidFill>
                <a:ea typeface="Arial"/>
                <a:cs typeface="Arial"/>
                <a:sym typeface="Arial"/>
              </a:rPr>
              <a:t>one occurrence</a:t>
            </a:r>
            <a:r>
              <a:rPr lang="en-US" sz="2600" dirty="0">
                <a:solidFill>
                  <a:schemeClr val="accent2">
                    <a:lumMod val="75000"/>
                  </a:schemeClr>
                </a:solidFill>
                <a:ea typeface="Arial"/>
                <a:cs typeface="Arial"/>
                <a:sym typeface="Arial"/>
              </a:rPr>
              <a:t>.”</a:t>
            </a:r>
            <a:endParaRPr sz="2600" dirty="0">
              <a:solidFill>
                <a:schemeClr val="accent2">
                  <a:lumMod val="75000"/>
                </a:schemeClr>
              </a:solidFill>
            </a:endParaRPr>
          </a:p>
          <a:p>
            <a:pPr marL="228600" indent="-128587">
              <a:lnSpc>
                <a:spcPct val="80000"/>
              </a:lnSpc>
              <a:spcBef>
                <a:spcPts val="1000"/>
              </a:spcBef>
              <a:buClr>
                <a:schemeClr val="dk1"/>
              </a:buClr>
              <a:buSzPts val="1575"/>
              <a:buNone/>
            </a:pPr>
            <a:endParaRPr sz="2400" dirty="0"/>
          </a:p>
          <a:p>
            <a:pPr marL="0" indent="0">
              <a:lnSpc>
                <a:spcPct val="80000"/>
              </a:lnSpc>
              <a:spcBef>
                <a:spcPts val="1000"/>
              </a:spcBef>
              <a:buClr>
                <a:schemeClr val="dk1"/>
              </a:buClr>
              <a:buSzPts val="2800"/>
              <a:buNone/>
            </a:pPr>
            <a:endParaRPr dirty="0"/>
          </a:p>
        </p:txBody>
      </p:sp>
    </p:spTree>
    <p:extLst>
      <p:ext uri="{BB962C8B-B14F-4D97-AF65-F5344CB8AC3E}">
        <p14:creationId xmlns:p14="http://schemas.microsoft.com/office/powerpoint/2010/main" val="23486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47"/>
          <p:cNvSpPr txBox="1">
            <a:spLocks noGrp="1"/>
          </p:cNvSpPr>
          <p:nvPr>
            <p:ph type="body" idx="1"/>
          </p:nvPr>
        </p:nvSpPr>
        <p:spPr>
          <a:xfrm>
            <a:off x="719138" y="485775"/>
            <a:ext cx="10596562" cy="5547925"/>
          </a:xfrm>
          <a:prstGeom prst="rect">
            <a:avLst/>
          </a:prstGeom>
          <a:noFill/>
          <a:ln>
            <a:noFill/>
          </a:ln>
        </p:spPr>
        <p:txBody>
          <a:bodyPr spcFirstLastPara="1" vert="horz" wrap="square" lIns="91425" tIns="45700" rIns="91425" bIns="45700" rtlCol="0" anchor="t" anchorCtr="0">
            <a:noAutofit/>
          </a:bodyPr>
          <a:lstStyle/>
          <a:p>
            <a:pPr marL="228600">
              <a:spcBef>
                <a:spcPts val="0"/>
              </a:spcBef>
              <a:buClr>
                <a:schemeClr val="dk1"/>
              </a:buClr>
              <a:buSzPts val="1950"/>
              <a:buFont typeface="Noto Sans Symbols"/>
              <a:buChar char="❑"/>
            </a:pPr>
            <a:r>
              <a:rPr lang="en-US" sz="1950" dirty="0"/>
              <a:t> </a:t>
            </a:r>
            <a:r>
              <a:rPr lang="en-US" sz="2400" b="1" dirty="0">
                <a:latin typeface="+mj-lt"/>
                <a:ea typeface="Arial"/>
                <a:cs typeface="Arial"/>
                <a:sym typeface="Arial"/>
              </a:rPr>
              <a:t>The Approaches to the Number of Occurrences.</a:t>
            </a:r>
          </a:p>
          <a:p>
            <a:pPr marL="0" indent="0">
              <a:spcBef>
                <a:spcPts val="0"/>
              </a:spcBef>
              <a:buClr>
                <a:schemeClr val="dk1"/>
              </a:buClr>
              <a:buSzPts val="1950"/>
              <a:buNone/>
            </a:pPr>
            <a:endParaRPr dirty="0"/>
          </a:p>
          <a:p>
            <a:pPr marL="214313" indent="-233363">
              <a:spcBef>
                <a:spcPts val="1000"/>
              </a:spcBef>
              <a:buClr>
                <a:schemeClr val="dk1"/>
              </a:buClr>
              <a:buSzPts val="1500"/>
              <a:buFont typeface="Noto Sans Symbols"/>
              <a:buChar char="▪"/>
            </a:pPr>
            <a:r>
              <a:rPr lang="en-US" sz="1800" b="1" dirty="0">
                <a:solidFill>
                  <a:schemeClr val="accent2">
                    <a:lumMod val="75000"/>
                  </a:schemeClr>
                </a:solidFill>
                <a:ea typeface="Arial"/>
                <a:cs typeface="Arial"/>
                <a:sym typeface="Arial"/>
              </a:rPr>
              <a:t>The “Cause” Test</a:t>
            </a:r>
            <a:r>
              <a:rPr lang="en-US" sz="1800" dirty="0">
                <a:solidFill>
                  <a:schemeClr val="accent2">
                    <a:lumMod val="75000"/>
                  </a:schemeClr>
                </a:solidFill>
                <a:ea typeface="Arial"/>
                <a:cs typeface="Arial"/>
                <a:sym typeface="Arial"/>
              </a:rPr>
              <a:t>: </a:t>
            </a:r>
            <a:endParaRPr sz="1800" dirty="0">
              <a:solidFill>
                <a:schemeClr val="accent2">
                  <a:lumMod val="75000"/>
                </a:schemeClr>
              </a:solidFill>
            </a:endParaRPr>
          </a:p>
          <a:p>
            <a:pPr marL="300038" lvl="1" indent="0">
              <a:spcBef>
                <a:spcPts val="500"/>
              </a:spcBef>
              <a:buClr>
                <a:schemeClr val="dk1"/>
              </a:buClr>
              <a:buSzPts val="1200"/>
              <a:buNone/>
            </a:pPr>
            <a:r>
              <a:rPr lang="en-US" dirty="0">
                <a:solidFill>
                  <a:schemeClr val="accent2">
                    <a:lumMod val="75000"/>
                  </a:schemeClr>
                </a:solidFill>
                <a:ea typeface="Arial"/>
                <a:cs typeface="Arial"/>
                <a:sym typeface="Arial"/>
              </a:rPr>
              <a:t>Do diverse injuries or claims share a common, uninterrupted proximate cause? (Majority Rule)</a:t>
            </a:r>
          </a:p>
          <a:p>
            <a:pPr marL="300038" lvl="1" indent="0">
              <a:spcBef>
                <a:spcPts val="500"/>
              </a:spcBef>
              <a:buClr>
                <a:schemeClr val="dk1"/>
              </a:buClr>
              <a:buSzPts val="1200"/>
              <a:buNone/>
            </a:pPr>
            <a:endParaRPr dirty="0">
              <a:solidFill>
                <a:schemeClr val="accent2">
                  <a:lumMod val="75000"/>
                </a:schemeClr>
              </a:solidFill>
            </a:endParaRPr>
          </a:p>
          <a:p>
            <a:pPr marL="214313" indent="-233363">
              <a:spcBef>
                <a:spcPts val="1000"/>
              </a:spcBef>
              <a:buClr>
                <a:schemeClr val="dk1"/>
              </a:buClr>
              <a:buSzPts val="1500"/>
              <a:buFont typeface="Noto Sans Symbols"/>
              <a:buChar char="▪"/>
            </a:pPr>
            <a:r>
              <a:rPr lang="en-US" sz="1800" b="1" dirty="0">
                <a:solidFill>
                  <a:schemeClr val="accent2">
                    <a:lumMod val="75000"/>
                  </a:schemeClr>
                </a:solidFill>
                <a:ea typeface="Arial"/>
                <a:cs typeface="Arial"/>
                <a:sym typeface="Arial"/>
              </a:rPr>
              <a:t>The “Effects” Test</a:t>
            </a:r>
            <a:r>
              <a:rPr lang="en-US" sz="1800" dirty="0">
                <a:solidFill>
                  <a:schemeClr val="accent2">
                    <a:lumMod val="75000"/>
                  </a:schemeClr>
                </a:solidFill>
                <a:ea typeface="Arial"/>
                <a:cs typeface="Arial"/>
                <a:sym typeface="Arial"/>
              </a:rPr>
              <a:t>: </a:t>
            </a:r>
            <a:endParaRPr sz="1800" dirty="0">
              <a:solidFill>
                <a:schemeClr val="accent2">
                  <a:lumMod val="75000"/>
                </a:schemeClr>
              </a:solidFill>
            </a:endParaRPr>
          </a:p>
          <a:p>
            <a:pPr marL="300038" lvl="1" indent="0">
              <a:spcBef>
                <a:spcPts val="500"/>
              </a:spcBef>
              <a:buClr>
                <a:schemeClr val="dk1"/>
              </a:buClr>
              <a:buSzPts val="1200"/>
              <a:buNone/>
            </a:pPr>
            <a:r>
              <a:rPr lang="en-US" dirty="0">
                <a:solidFill>
                  <a:schemeClr val="accent2">
                    <a:lumMod val="75000"/>
                  </a:schemeClr>
                </a:solidFill>
                <a:ea typeface="Arial"/>
                <a:cs typeface="Arial"/>
                <a:sym typeface="Arial"/>
              </a:rPr>
              <a:t>Focus is on the point at which people or property are damaged by insured’s act or omission. </a:t>
            </a:r>
          </a:p>
          <a:p>
            <a:pPr marL="300038" lvl="1" indent="0">
              <a:spcBef>
                <a:spcPts val="500"/>
              </a:spcBef>
              <a:buClr>
                <a:schemeClr val="dk1"/>
              </a:buClr>
              <a:buSzPts val="1200"/>
              <a:buNone/>
            </a:pPr>
            <a:endParaRPr dirty="0">
              <a:solidFill>
                <a:schemeClr val="accent2">
                  <a:lumMod val="75000"/>
                </a:schemeClr>
              </a:solidFill>
            </a:endParaRPr>
          </a:p>
          <a:p>
            <a:pPr marL="0" indent="0">
              <a:spcBef>
                <a:spcPts val="1000"/>
              </a:spcBef>
              <a:buClr>
                <a:schemeClr val="dk1"/>
              </a:buClr>
              <a:buSzPts val="1200"/>
              <a:buNone/>
            </a:pPr>
            <a:r>
              <a:rPr lang="en-US" sz="1800" b="1" dirty="0">
                <a:solidFill>
                  <a:schemeClr val="accent2">
                    <a:lumMod val="75000"/>
                  </a:schemeClr>
                </a:solidFill>
                <a:ea typeface="Arial"/>
                <a:cs typeface="Arial"/>
                <a:sym typeface="Arial"/>
              </a:rPr>
              <a:t>Two possible outcomes in Climate Change coverage action would be:</a:t>
            </a:r>
            <a:endParaRPr sz="1800" dirty="0">
              <a:solidFill>
                <a:schemeClr val="accent2">
                  <a:lumMod val="75000"/>
                </a:schemeClr>
              </a:solidFill>
              <a:ea typeface="Arial"/>
              <a:cs typeface="Arial"/>
              <a:sym typeface="Arial"/>
            </a:endParaRPr>
          </a:p>
          <a:p>
            <a:pPr marL="228600" indent="-247650">
              <a:spcBef>
                <a:spcPts val="1000"/>
              </a:spcBef>
              <a:buClr>
                <a:schemeClr val="dk1"/>
              </a:buClr>
              <a:buSzPts val="1500"/>
              <a:buFont typeface="Arial"/>
              <a:buChar char="-"/>
            </a:pPr>
            <a:r>
              <a:rPr lang="en-US" sz="1800" b="1" dirty="0">
                <a:solidFill>
                  <a:schemeClr val="accent2">
                    <a:lumMod val="75000"/>
                  </a:schemeClr>
                </a:solidFill>
                <a:ea typeface="Arial"/>
                <a:cs typeface="Arial"/>
                <a:sym typeface="Arial"/>
              </a:rPr>
              <a:t>One “Occurrence</a:t>
            </a:r>
            <a:r>
              <a:rPr lang="en-US" sz="1800" dirty="0">
                <a:solidFill>
                  <a:schemeClr val="accent2">
                    <a:lumMod val="75000"/>
                  </a:schemeClr>
                </a:solidFill>
                <a:ea typeface="Arial"/>
                <a:cs typeface="Arial"/>
                <a:sym typeface="Arial"/>
              </a:rPr>
              <a:t>” – Insured’s decision to manufacture and supply a “defective” product (fossil fuels which, when burned, release persistent GHGs). </a:t>
            </a:r>
            <a:endParaRPr sz="1800" dirty="0">
              <a:solidFill>
                <a:schemeClr val="accent2">
                  <a:lumMod val="75000"/>
                </a:schemeClr>
              </a:solidFill>
            </a:endParaRPr>
          </a:p>
          <a:p>
            <a:pPr marL="0" indent="0">
              <a:spcBef>
                <a:spcPts val="1000"/>
              </a:spcBef>
              <a:buClr>
                <a:schemeClr val="dk1"/>
              </a:buClr>
              <a:buSzPts val="1200"/>
              <a:buNone/>
            </a:pPr>
            <a:r>
              <a:rPr lang="en-US" sz="1800" dirty="0">
                <a:solidFill>
                  <a:schemeClr val="accent2">
                    <a:lumMod val="75000"/>
                  </a:schemeClr>
                </a:solidFill>
                <a:ea typeface="Arial"/>
                <a:cs typeface="Arial"/>
                <a:sym typeface="Arial"/>
              </a:rPr>
              <a:t>		</a:t>
            </a:r>
            <a:r>
              <a:rPr lang="en-US" sz="1800" b="1" i="1" dirty="0">
                <a:solidFill>
                  <a:schemeClr val="accent2">
                    <a:lumMod val="75000"/>
                  </a:schemeClr>
                </a:solidFill>
                <a:ea typeface="Arial"/>
                <a:cs typeface="Arial"/>
                <a:sym typeface="Arial"/>
              </a:rPr>
              <a:t>OR</a:t>
            </a:r>
            <a:endParaRPr sz="1800" dirty="0">
              <a:solidFill>
                <a:schemeClr val="accent2">
                  <a:lumMod val="75000"/>
                </a:schemeClr>
              </a:solidFill>
            </a:endParaRPr>
          </a:p>
          <a:p>
            <a:pPr marL="228600" indent="-247650">
              <a:spcBef>
                <a:spcPts val="1000"/>
              </a:spcBef>
              <a:buClr>
                <a:schemeClr val="dk1"/>
              </a:buClr>
              <a:buSzPts val="1500"/>
              <a:buFont typeface="Arial"/>
              <a:buChar char="-"/>
            </a:pPr>
            <a:r>
              <a:rPr lang="en-US" sz="1800" dirty="0">
                <a:solidFill>
                  <a:schemeClr val="accent2">
                    <a:lumMod val="75000"/>
                  </a:schemeClr>
                </a:solidFill>
                <a:ea typeface="Arial"/>
                <a:cs typeface="Arial"/>
                <a:sym typeface="Arial"/>
              </a:rPr>
              <a:t> </a:t>
            </a:r>
            <a:r>
              <a:rPr lang="en-US" sz="1800" b="1" dirty="0">
                <a:solidFill>
                  <a:schemeClr val="accent2">
                    <a:lumMod val="75000"/>
                  </a:schemeClr>
                </a:solidFill>
                <a:ea typeface="Arial"/>
                <a:cs typeface="Arial"/>
                <a:sym typeface="Arial"/>
              </a:rPr>
              <a:t>Multiple “Occurrences” </a:t>
            </a:r>
            <a:r>
              <a:rPr lang="en-US" sz="1800" dirty="0">
                <a:solidFill>
                  <a:schemeClr val="accent2">
                    <a:lumMod val="75000"/>
                  </a:schemeClr>
                </a:solidFill>
                <a:ea typeface="Arial"/>
                <a:cs typeface="Arial"/>
                <a:sym typeface="Arial"/>
              </a:rPr>
              <a:t>– Any isolated discrete injuries separated in place and time. </a:t>
            </a:r>
          </a:p>
          <a:p>
            <a:pPr marL="0" indent="0">
              <a:spcBef>
                <a:spcPts val="1000"/>
              </a:spcBef>
              <a:buClr>
                <a:schemeClr val="dk1"/>
              </a:buClr>
              <a:buSzPts val="1500"/>
              <a:buNone/>
            </a:pPr>
            <a:endParaRPr sz="1800" dirty="0">
              <a:solidFill>
                <a:schemeClr val="accent2">
                  <a:lumMod val="75000"/>
                </a:schemeClr>
              </a:solidFill>
            </a:endParaRPr>
          </a:p>
          <a:p>
            <a:pPr marL="0" indent="0">
              <a:spcBef>
                <a:spcPts val="1000"/>
              </a:spcBef>
              <a:buClr>
                <a:schemeClr val="dk1"/>
              </a:buClr>
              <a:buSzPts val="1200"/>
              <a:buNone/>
            </a:pPr>
            <a:r>
              <a:rPr lang="en-US" sz="1800" b="1" dirty="0">
                <a:solidFill>
                  <a:schemeClr val="accent2">
                    <a:lumMod val="75000"/>
                  </a:schemeClr>
                </a:solidFill>
                <a:ea typeface="Arial"/>
                <a:cs typeface="Arial"/>
                <a:sym typeface="Arial"/>
              </a:rPr>
              <a:t>CAUTION</a:t>
            </a:r>
            <a:r>
              <a:rPr lang="en-US" sz="1800" dirty="0">
                <a:solidFill>
                  <a:schemeClr val="accent2">
                    <a:lumMod val="75000"/>
                  </a:schemeClr>
                </a:solidFill>
                <a:ea typeface="Arial"/>
                <a:cs typeface="Arial"/>
                <a:sym typeface="Arial"/>
              </a:rPr>
              <a:t> - Case law addressing number of occurrences is often extremely fact specific, result-oriented, often affected by SIRs/deductibles, and even inconsistent within particular jurisdictions.</a:t>
            </a:r>
            <a:endParaRPr sz="1800" dirty="0">
              <a:solidFill>
                <a:schemeClr val="accent2">
                  <a:lumMod val="75000"/>
                </a:schemeClr>
              </a:solidFill>
            </a:endParaRPr>
          </a:p>
          <a:p>
            <a:pPr marL="0" indent="0">
              <a:spcBef>
                <a:spcPts val="1000"/>
              </a:spcBef>
              <a:buClr>
                <a:schemeClr val="dk1"/>
              </a:buClr>
              <a:buSzPts val="2800"/>
              <a:buNone/>
            </a:pPr>
            <a:endParaRPr sz="3100" dirty="0"/>
          </a:p>
          <a:p>
            <a:pPr marL="0" indent="0">
              <a:spcBef>
                <a:spcPts val="1000"/>
              </a:spcBef>
              <a:buClr>
                <a:schemeClr val="dk1"/>
              </a:buClr>
              <a:buSzPts val="2800"/>
              <a:buNone/>
            </a:pPr>
            <a:endParaRPr dirty="0"/>
          </a:p>
        </p:txBody>
      </p:sp>
    </p:spTree>
    <p:extLst>
      <p:ext uri="{BB962C8B-B14F-4D97-AF65-F5344CB8AC3E}">
        <p14:creationId xmlns:p14="http://schemas.microsoft.com/office/powerpoint/2010/main" val="355104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48"/>
          <p:cNvSpPr txBox="1">
            <a:spLocks noGrp="1"/>
          </p:cNvSpPr>
          <p:nvPr>
            <p:ph type="body" idx="1"/>
          </p:nvPr>
        </p:nvSpPr>
        <p:spPr>
          <a:xfrm>
            <a:off x="704850" y="500063"/>
            <a:ext cx="10753725" cy="5523687"/>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750"/>
              <a:buNone/>
            </a:pPr>
            <a:endParaRPr sz="1750" b="1" dirty="0"/>
          </a:p>
          <a:p>
            <a:pPr marL="0" indent="0">
              <a:lnSpc>
                <a:spcPct val="70000"/>
              </a:lnSpc>
              <a:spcBef>
                <a:spcPts val="1000"/>
              </a:spcBef>
              <a:buClr>
                <a:schemeClr val="dk1"/>
              </a:buClr>
              <a:buSzPts val="1750"/>
              <a:buNone/>
            </a:pPr>
            <a:r>
              <a:rPr lang="en-US" b="1" dirty="0">
                <a:latin typeface="+mj-lt"/>
                <a:ea typeface="Arial"/>
                <a:cs typeface="Arial"/>
                <a:sym typeface="Arial"/>
              </a:rPr>
              <a:t>Products/Completed Operations Hazards</a:t>
            </a:r>
            <a:r>
              <a:rPr lang="en-US" dirty="0">
                <a:latin typeface="+mj-lt"/>
                <a:ea typeface="Arial"/>
                <a:cs typeface="Arial"/>
                <a:sym typeface="Arial"/>
              </a:rPr>
              <a:t>:</a:t>
            </a:r>
            <a:endParaRPr dirty="0">
              <a:latin typeface="+mj-lt"/>
            </a:endParaRPr>
          </a:p>
          <a:p>
            <a:pPr marL="0" indent="0">
              <a:lnSpc>
                <a:spcPct val="70000"/>
              </a:lnSpc>
              <a:spcBef>
                <a:spcPts val="1000"/>
              </a:spcBef>
              <a:buClr>
                <a:schemeClr val="dk1"/>
              </a:buClr>
              <a:buSzPts val="1750"/>
              <a:buNone/>
            </a:pPr>
            <a:endParaRPr lang="en-US" sz="1750" dirty="0">
              <a:latin typeface="Arial"/>
              <a:ea typeface="Arial"/>
              <a:cs typeface="Arial"/>
              <a:sym typeface="Arial"/>
            </a:endParaRPr>
          </a:p>
          <a:p>
            <a:pPr marL="0" indent="0">
              <a:lnSpc>
                <a:spcPct val="70000"/>
              </a:lnSpc>
              <a:spcBef>
                <a:spcPts val="1000"/>
              </a:spcBef>
              <a:buClr>
                <a:schemeClr val="dk1"/>
              </a:buClr>
              <a:buSzPts val="1750"/>
              <a:buNone/>
            </a:pPr>
            <a:endParaRPr lang="en-US" sz="1750" dirty="0">
              <a:latin typeface="Arial"/>
              <a:ea typeface="Arial"/>
              <a:cs typeface="Arial"/>
              <a:sym typeface="Arial"/>
            </a:endParaRPr>
          </a:p>
          <a:p>
            <a:pPr marL="0" indent="0">
              <a:lnSpc>
                <a:spcPct val="70000"/>
              </a:lnSpc>
              <a:spcBef>
                <a:spcPts val="1000"/>
              </a:spcBef>
              <a:buClr>
                <a:schemeClr val="dk1"/>
              </a:buClr>
              <a:buSzPts val="1750"/>
              <a:buNone/>
            </a:pPr>
            <a:endParaRPr sz="1750" dirty="0">
              <a:latin typeface="Arial"/>
              <a:ea typeface="Arial"/>
              <a:cs typeface="Arial"/>
              <a:sym typeface="Arial"/>
            </a:endParaRPr>
          </a:p>
          <a:p>
            <a:pPr marL="0" indent="0">
              <a:lnSpc>
                <a:spcPct val="70000"/>
              </a:lnSpc>
              <a:spcBef>
                <a:spcPts val="1000"/>
              </a:spcBef>
              <a:buClr>
                <a:schemeClr val="dk1"/>
              </a:buClr>
              <a:buSzPts val="1750"/>
              <a:buNone/>
            </a:pPr>
            <a:endParaRPr sz="1750" dirty="0">
              <a:latin typeface="Arial"/>
              <a:ea typeface="Arial"/>
              <a:cs typeface="Arial"/>
              <a:sym typeface="Arial"/>
            </a:endParaRPr>
          </a:p>
          <a:p>
            <a:pPr marL="228600" indent="-285750">
              <a:lnSpc>
                <a:spcPct val="70000"/>
              </a:lnSpc>
              <a:spcBef>
                <a:spcPts val="1000"/>
              </a:spcBef>
              <a:buClr>
                <a:schemeClr val="dk1"/>
              </a:buClr>
              <a:buSzPts val="1837"/>
              <a:buFont typeface="Noto Sans Symbols"/>
              <a:buChar char="▪"/>
            </a:pPr>
            <a:r>
              <a:rPr lang="en-US" sz="1837" dirty="0">
                <a:solidFill>
                  <a:schemeClr val="accent2">
                    <a:lumMod val="75000"/>
                  </a:schemeClr>
                </a:solidFill>
                <a:ea typeface="Arial"/>
                <a:cs typeface="Arial"/>
                <a:sym typeface="Arial"/>
              </a:rPr>
              <a:t>Many CGL policies only contain aggregate policy limits for products/completed operations hazards (as defined).</a:t>
            </a:r>
            <a:endParaRPr sz="3700" dirty="0">
              <a:solidFill>
                <a:schemeClr val="accent2">
                  <a:lumMod val="75000"/>
                </a:schemeClr>
              </a:solidFill>
            </a:endParaRPr>
          </a:p>
          <a:p>
            <a:pPr marL="228600" indent="-117475">
              <a:lnSpc>
                <a:spcPct val="70000"/>
              </a:lnSpc>
              <a:spcBef>
                <a:spcPts val="1000"/>
              </a:spcBef>
              <a:buClr>
                <a:schemeClr val="dk1"/>
              </a:buClr>
              <a:buSzPts val="1750"/>
              <a:buNone/>
            </a:pPr>
            <a:endParaRPr sz="2650" dirty="0">
              <a:solidFill>
                <a:schemeClr val="accent2">
                  <a:lumMod val="75000"/>
                </a:schemeClr>
              </a:solidFill>
              <a:ea typeface="Arial"/>
              <a:cs typeface="Arial"/>
              <a:sym typeface="Arial"/>
            </a:endParaRPr>
          </a:p>
          <a:p>
            <a:pPr marL="228600" indent="-285750">
              <a:lnSpc>
                <a:spcPct val="70000"/>
              </a:lnSpc>
              <a:spcBef>
                <a:spcPts val="1000"/>
              </a:spcBef>
              <a:buClr>
                <a:schemeClr val="dk1"/>
              </a:buClr>
              <a:buSzPts val="1837"/>
              <a:buFont typeface="Noto Sans Symbols"/>
              <a:buChar char="▪"/>
            </a:pPr>
            <a:r>
              <a:rPr lang="en-US" sz="1837" dirty="0">
                <a:solidFill>
                  <a:schemeClr val="accent2">
                    <a:lumMod val="75000"/>
                  </a:schemeClr>
                </a:solidFill>
                <a:ea typeface="Arial"/>
                <a:cs typeface="Arial"/>
                <a:sym typeface="Arial"/>
              </a:rPr>
              <a:t>If no applicable aggregate limit, than may be no cap to the amount insurer will pay for multiple occurrences. </a:t>
            </a:r>
            <a:endParaRPr sz="1837" dirty="0">
              <a:solidFill>
                <a:schemeClr val="accent2">
                  <a:lumMod val="75000"/>
                </a:schemeClr>
              </a:solidFill>
              <a:ea typeface="Arial"/>
              <a:cs typeface="Arial"/>
              <a:sym typeface="Arial"/>
            </a:endParaRPr>
          </a:p>
          <a:p>
            <a:pPr marL="228600" indent="0">
              <a:lnSpc>
                <a:spcPct val="70000"/>
              </a:lnSpc>
              <a:spcBef>
                <a:spcPts val="1000"/>
              </a:spcBef>
              <a:buNone/>
            </a:pPr>
            <a:r>
              <a:rPr lang="en-US" sz="1837" dirty="0">
                <a:solidFill>
                  <a:schemeClr val="accent2">
                    <a:lumMod val="75000"/>
                  </a:schemeClr>
                </a:solidFill>
                <a:ea typeface="Arial"/>
                <a:cs typeface="Arial"/>
                <a:sym typeface="Arial"/>
              </a:rPr>
              <a:t> </a:t>
            </a:r>
            <a:endParaRPr sz="3700" dirty="0">
              <a:solidFill>
                <a:schemeClr val="accent2">
                  <a:lumMod val="75000"/>
                </a:schemeClr>
              </a:solidFill>
            </a:endParaRPr>
          </a:p>
          <a:p>
            <a:pPr marL="228600" indent="-285750">
              <a:lnSpc>
                <a:spcPct val="70000"/>
              </a:lnSpc>
              <a:spcBef>
                <a:spcPts val="1000"/>
              </a:spcBef>
              <a:buClr>
                <a:schemeClr val="dk1"/>
              </a:buClr>
              <a:buSzPts val="1837"/>
              <a:buFont typeface="Noto Sans Symbols"/>
              <a:buChar char="▪"/>
            </a:pPr>
            <a:r>
              <a:rPr lang="en-US" sz="1837" dirty="0">
                <a:solidFill>
                  <a:schemeClr val="accent2">
                    <a:lumMod val="75000"/>
                  </a:schemeClr>
                </a:solidFill>
                <a:ea typeface="Arial"/>
                <a:cs typeface="Arial"/>
                <a:sym typeface="Arial"/>
              </a:rPr>
              <a:t>A Climate </a:t>
            </a:r>
            <a:r>
              <a:rPr lang="en-US" sz="1850" dirty="0">
                <a:solidFill>
                  <a:schemeClr val="accent2">
                    <a:lumMod val="75000"/>
                  </a:schemeClr>
                </a:solidFill>
                <a:ea typeface="Arial"/>
                <a:cs typeface="Arial"/>
                <a:sym typeface="Arial"/>
              </a:rPr>
              <a:t>C</a:t>
            </a:r>
            <a:r>
              <a:rPr lang="en-US" sz="1837" dirty="0">
                <a:solidFill>
                  <a:schemeClr val="accent2">
                    <a:lumMod val="75000"/>
                  </a:schemeClr>
                </a:solidFill>
                <a:ea typeface="Arial"/>
                <a:cs typeface="Arial"/>
                <a:sym typeface="Arial"/>
              </a:rPr>
              <a:t>hange </a:t>
            </a:r>
            <a:r>
              <a:rPr lang="en-US" sz="1850" dirty="0">
                <a:solidFill>
                  <a:schemeClr val="accent2">
                    <a:lumMod val="75000"/>
                  </a:schemeClr>
                </a:solidFill>
                <a:ea typeface="Arial"/>
                <a:cs typeface="Arial"/>
                <a:sym typeface="Arial"/>
              </a:rPr>
              <a:t>c</a:t>
            </a:r>
            <a:r>
              <a:rPr lang="en-US" sz="1837" dirty="0">
                <a:solidFill>
                  <a:schemeClr val="accent2">
                    <a:lumMod val="75000"/>
                  </a:schemeClr>
                </a:solidFill>
                <a:ea typeface="Arial"/>
                <a:cs typeface="Arial"/>
                <a:sym typeface="Arial"/>
              </a:rPr>
              <a:t>omplaint’s assertion of strict liability and other “defective product” allegations could implicate this aggregate limitation.</a:t>
            </a:r>
            <a:endParaRPr sz="3700" dirty="0">
              <a:solidFill>
                <a:schemeClr val="accent2">
                  <a:lumMod val="75000"/>
                </a:schemeClr>
              </a:solidFill>
            </a:endParaRPr>
          </a:p>
          <a:p>
            <a:pPr marL="0" indent="0">
              <a:lnSpc>
                <a:spcPct val="70000"/>
              </a:lnSpc>
              <a:spcBef>
                <a:spcPts val="1000"/>
              </a:spcBef>
              <a:buClr>
                <a:schemeClr val="dk1"/>
              </a:buClr>
              <a:buSzPts val="937"/>
              <a:buNone/>
            </a:pPr>
            <a:endParaRPr sz="1837" dirty="0">
              <a:solidFill>
                <a:schemeClr val="accent2">
                  <a:lumMod val="75000"/>
                </a:schemeClr>
              </a:solidFill>
              <a:ea typeface="Arial"/>
              <a:cs typeface="Arial"/>
              <a:sym typeface="Arial"/>
            </a:endParaRPr>
          </a:p>
          <a:p>
            <a:pPr marL="228600" indent="-285750">
              <a:lnSpc>
                <a:spcPct val="70000"/>
              </a:lnSpc>
              <a:spcBef>
                <a:spcPts val="1000"/>
              </a:spcBef>
              <a:buClr>
                <a:schemeClr val="dk1"/>
              </a:buClr>
              <a:buSzPts val="1837"/>
              <a:buFont typeface="Noto Sans Symbols"/>
              <a:buChar char="▪"/>
            </a:pPr>
            <a:r>
              <a:rPr lang="en-US" sz="1837" dirty="0">
                <a:solidFill>
                  <a:schemeClr val="accent2">
                    <a:lumMod val="75000"/>
                  </a:schemeClr>
                </a:solidFill>
                <a:ea typeface="Arial"/>
                <a:cs typeface="Arial"/>
                <a:sym typeface="Arial"/>
              </a:rPr>
              <a:t>Depending on the number of occurrences outcome, the applicability of the products hazard definition could have a significant impact on available policy limits and an insurer’s ultimate exposure.</a:t>
            </a:r>
            <a:endParaRPr sz="3700" dirty="0">
              <a:solidFill>
                <a:schemeClr val="accent2">
                  <a:lumMod val="75000"/>
                </a:schemeClr>
              </a:solidFill>
            </a:endParaRPr>
          </a:p>
        </p:txBody>
      </p:sp>
      <p:pic>
        <p:nvPicPr>
          <p:cNvPr id="335" name="Google Shape;335;p48"/>
          <p:cNvPicPr preferRelativeResize="0"/>
          <p:nvPr/>
        </p:nvPicPr>
        <p:blipFill rotWithShape="1">
          <a:blip r:embed="rId3">
            <a:alphaModFix/>
          </a:blip>
          <a:srcRect/>
          <a:stretch/>
        </p:blipFill>
        <p:spPr>
          <a:xfrm>
            <a:off x="7129464" y="647700"/>
            <a:ext cx="1862136" cy="1543050"/>
          </a:xfrm>
          <a:prstGeom prst="rect">
            <a:avLst/>
          </a:prstGeom>
          <a:noFill/>
          <a:ln>
            <a:noFill/>
          </a:ln>
        </p:spPr>
      </p:pic>
    </p:spTree>
    <p:extLst>
      <p:ext uri="{BB962C8B-B14F-4D97-AF65-F5344CB8AC3E}">
        <p14:creationId xmlns:p14="http://schemas.microsoft.com/office/powerpoint/2010/main" val="53437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Google Shape;341;p49"/>
          <p:cNvSpPr txBox="1"/>
          <p:nvPr/>
        </p:nvSpPr>
        <p:spPr>
          <a:xfrm>
            <a:off x="600075" y="571500"/>
            <a:ext cx="10801349" cy="5380825"/>
          </a:xfrm>
          <a:prstGeom prst="rect">
            <a:avLst/>
          </a:prstGeom>
          <a:noFill/>
          <a:ln>
            <a:noFill/>
          </a:ln>
        </p:spPr>
        <p:txBody>
          <a:bodyPr spcFirstLastPara="1" wrap="square" lIns="68575" tIns="34275" rIns="68575" bIns="34275" anchor="t" anchorCtr="0">
            <a:noAutofit/>
          </a:bodyPr>
          <a:lstStyle/>
          <a:p>
            <a:pPr marL="257175" indent="-257175">
              <a:lnSpc>
                <a:spcPct val="80000"/>
              </a:lnSpc>
              <a:buClr>
                <a:srgbClr val="1D6A58"/>
              </a:buClr>
              <a:buSzPts val="1542"/>
              <a:buFont typeface="Noto Sans Symbols"/>
              <a:buChar char="❑"/>
            </a:pPr>
            <a:r>
              <a:rPr lang="en-US" sz="2000" b="1" dirty="0">
                <a:solidFill>
                  <a:schemeClr val="dk1"/>
                </a:solidFill>
                <a:latin typeface="Arial"/>
                <a:ea typeface="Arial"/>
                <a:cs typeface="Arial"/>
                <a:sym typeface="Arial"/>
              </a:rPr>
              <a:t>Other Likely Coverage Issues Include:</a:t>
            </a:r>
          </a:p>
          <a:p>
            <a:pPr marL="257175" indent="-257175">
              <a:lnSpc>
                <a:spcPct val="80000"/>
              </a:lnSpc>
              <a:buClr>
                <a:srgbClr val="1D6A58"/>
              </a:buClr>
              <a:buSzPts val="1542"/>
              <a:buFont typeface="Noto Sans Symbols"/>
              <a:buChar char="❑"/>
            </a:pPr>
            <a:endParaRPr lang="en-US" sz="2000" b="1" dirty="0">
              <a:solidFill>
                <a:schemeClr val="dk1"/>
              </a:solidFill>
              <a:latin typeface="Arial"/>
              <a:cs typeface="Arial"/>
              <a:sym typeface="Arial"/>
            </a:endParaRPr>
          </a:p>
          <a:p>
            <a:pPr marL="257175" indent="-257175">
              <a:lnSpc>
                <a:spcPct val="80000"/>
              </a:lnSpc>
              <a:buClr>
                <a:srgbClr val="1D6A58"/>
              </a:buClr>
              <a:buSzPts val="1542"/>
              <a:buFont typeface="Noto Sans Symbols"/>
              <a:buChar char="❑"/>
            </a:pPr>
            <a:endParaRPr lang="en-US" sz="2000" b="1" dirty="0">
              <a:solidFill>
                <a:schemeClr val="dk1"/>
              </a:solidFill>
              <a:latin typeface="Arial"/>
              <a:cs typeface="Arial"/>
              <a:sym typeface="Arial"/>
            </a:endParaRPr>
          </a:p>
          <a:p>
            <a:pPr marL="257175" indent="-257175">
              <a:lnSpc>
                <a:spcPct val="80000"/>
              </a:lnSpc>
              <a:buClr>
                <a:srgbClr val="1D6A58"/>
              </a:buClr>
              <a:buSzPts val="1542"/>
              <a:buFont typeface="Noto Sans Symbols"/>
              <a:buChar char="❑"/>
            </a:pPr>
            <a:endParaRPr lang="en-US" sz="2000" b="1" dirty="0">
              <a:solidFill>
                <a:schemeClr val="dk1"/>
              </a:solidFill>
              <a:latin typeface="Arial"/>
              <a:cs typeface="Arial"/>
              <a:sym typeface="Arial"/>
            </a:endParaRPr>
          </a:p>
          <a:p>
            <a:pPr marL="257175" indent="-257175">
              <a:lnSpc>
                <a:spcPct val="80000"/>
              </a:lnSpc>
              <a:buClr>
                <a:srgbClr val="1D6A58"/>
              </a:buClr>
              <a:buSzPts val="1542"/>
              <a:buFont typeface="Noto Sans Symbols"/>
              <a:buChar char="❑"/>
            </a:pPr>
            <a:endParaRPr lang="en-US" sz="2000" b="1" dirty="0">
              <a:solidFill>
                <a:schemeClr val="dk1"/>
              </a:solidFill>
              <a:latin typeface="Arial"/>
              <a:cs typeface="Arial"/>
              <a:sym typeface="Arial"/>
            </a:endParaRPr>
          </a:p>
          <a:p>
            <a:pPr>
              <a:lnSpc>
                <a:spcPct val="80000"/>
              </a:lnSpc>
              <a:buClr>
                <a:srgbClr val="1D6A58"/>
              </a:buClr>
              <a:buSzPts val="1542"/>
            </a:pPr>
            <a:endParaRPr lang="en-US" sz="2000" b="1" dirty="0">
              <a:solidFill>
                <a:schemeClr val="dk1"/>
              </a:solidFill>
              <a:latin typeface="Arial"/>
              <a:cs typeface="Arial"/>
              <a:sym typeface="Arial"/>
            </a:endParaRPr>
          </a:p>
          <a:p>
            <a:pPr marL="257175" indent="-257175">
              <a:lnSpc>
                <a:spcPct val="80000"/>
              </a:lnSpc>
              <a:buClr>
                <a:srgbClr val="1D6A58"/>
              </a:buClr>
              <a:buSzPts val="1542"/>
              <a:buFont typeface="Noto Sans Symbols"/>
              <a:buChar char="❑"/>
            </a:pPr>
            <a:endParaRPr sz="2000" dirty="0"/>
          </a:p>
          <a:p>
            <a:pPr>
              <a:lnSpc>
                <a:spcPct val="80000"/>
              </a:lnSpc>
              <a:spcBef>
                <a:spcPts val="280"/>
              </a:spcBef>
              <a:buClr>
                <a:srgbClr val="1D6A58"/>
              </a:buClr>
              <a:buSzPts val="1542"/>
            </a:pPr>
            <a:endParaRPr sz="1402" b="1" dirty="0">
              <a:solidFill>
                <a:schemeClr val="dk1"/>
              </a:solidFill>
              <a:latin typeface="Arial"/>
              <a:ea typeface="Arial"/>
              <a:cs typeface="Arial"/>
              <a:sym typeface="Arial"/>
            </a:endParaRPr>
          </a:p>
          <a:p>
            <a:pPr marL="257175" indent="-257175">
              <a:lnSpc>
                <a:spcPct val="80000"/>
              </a:lnSpc>
              <a:spcBef>
                <a:spcPts val="239"/>
              </a:spcBef>
              <a:buClr>
                <a:srgbClr val="1D6A58"/>
              </a:buClr>
              <a:buSzPts val="1316"/>
              <a:buFont typeface="Noto Sans Symbols"/>
              <a:buChar char="▪"/>
            </a:pPr>
            <a:r>
              <a:rPr lang="en-US" b="1" dirty="0">
                <a:solidFill>
                  <a:schemeClr val="accent2">
                    <a:lumMod val="75000"/>
                  </a:schemeClr>
                </a:solidFill>
              </a:rPr>
              <a:t>T</a:t>
            </a:r>
            <a:r>
              <a:rPr lang="en-US" b="1" dirty="0">
                <a:solidFill>
                  <a:schemeClr val="accent2">
                    <a:lumMod val="75000"/>
                  </a:schemeClr>
                </a:solidFill>
                <a:ea typeface="Arial"/>
                <a:cs typeface="Arial"/>
                <a:sym typeface="Arial"/>
              </a:rPr>
              <a:t>rigger of Coverage </a:t>
            </a:r>
            <a:r>
              <a:rPr lang="en-US" dirty="0">
                <a:solidFill>
                  <a:schemeClr val="accent2">
                    <a:lumMod val="75000"/>
                  </a:schemeClr>
                </a:solidFill>
                <a:ea typeface="Arial"/>
                <a:cs typeface="Arial"/>
                <a:sym typeface="Arial"/>
              </a:rPr>
              <a:t>(what must occur during the policy period to give rise to potential coverage under the specific terms of the policy):</a:t>
            </a:r>
            <a:endParaRPr dirty="0">
              <a:solidFill>
                <a:schemeClr val="accent2">
                  <a:lumMod val="75000"/>
                </a:schemeClr>
              </a:solidFill>
            </a:endParaRPr>
          </a:p>
          <a:p>
            <a:pPr>
              <a:lnSpc>
                <a:spcPct val="80000"/>
              </a:lnSpc>
              <a:spcBef>
                <a:spcPts val="231"/>
              </a:spcBef>
              <a:buClr>
                <a:srgbClr val="1D6A58"/>
              </a:buClr>
              <a:buSzPts val="1271"/>
            </a:pPr>
            <a:endParaRPr sz="1455" dirty="0">
              <a:solidFill>
                <a:schemeClr val="accent2">
                  <a:lumMod val="75000"/>
                </a:schemeClr>
              </a:solidFill>
              <a:ea typeface="Arial"/>
              <a:cs typeface="Arial"/>
              <a:sym typeface="Arial"/>
            </a:endParaRPr>
          </a:p>
          <a:p>
            <a:pPr>
              <a:lnSpc>
                <a:spcPct val="80000"/>
              </a:lnSpc>
              <a:spcBef>
                <a:spcPts val="231"/>
              </a:spcBef>
              <a:buClr>
                <a:srgbClr val="1D6A58"/>
              </a:buClr>
              <a:buSzPts val="1271"/>
            </a:pPr>
            <a:endParaRPr sz="1455" dirty="0">
              <a:solidFill>
                <a:schemeClr val="accent2">
                  <a:lumMod val="75000"/>
                </a:schemeClr>
              </a:solidFill>
              <a:ea typeface="Arial"/>
              <a:cs typeface="Arial"/>
              <a:sym typeface="Arial"/>
            </a:endParaRPr>
          </a:p>
          <a:p>
            <a:pPr>
              <a:lnSpc>
                <a:spcPct val="80000"/>
              </a:lnSpc>
              <a:spcBef>
                <a:spcPts val="231"/>
              </a:spcBef>
              <a:buClr>
                <a:srgbClr val="1D6A58"/>
              </a:buClr>
              <a:buSzPts val="1271"/>
            </a:pPr>
            <a:r>
              <a:rPr lang="en-US" sz="1455" dirty="0">
                <a:solidFill>
                  <a:schemeClr val="accent2">
                    <a:lumMod val="75000"/>
                  </a:schemeClr>
                </a:solidFill>
                <a:ea typeface="Arial"/>
                <a:cs typeface="Arial"/>
                <a:sym typeface="Arial"/>
              </a:rPr>
              <a:t>-</a:t>
            </a:r>
            <a:r>
              <a:rPr lang="en-US" sz="1455" b="1" dirty="0">
                <a:solidFill>
                  <a:schemeClr val="accent2">
                    <a:lumMod val="75000"/>
                  </a:schemeClr>
                </a:solidFill>
                <a:ea typeface="Arial"/>
                <a:cs typeface="Arial"/>
                <a:sym typeface="Arial"/>
              </a:rPr>
              <a:t> Four Main GL Trigger Theories Applied: </a:t>
            </a:r>
            <a:endParaRPr sz="1700" dirty="0">
              <a:solidFill>
                <a:schemeClr val="accent2">
                  <a:lumMod val="75000"/>
                </a:schemeClr>
              </a:solidFill>
            </a:endParaRPr>
          </a:p>
          <a:p>
            <a:pPr>
              <a:lnSpc>
                <a:spcPct val="80000"/>
              </a:lnSpc>
              <a:spcBef>
                <a:spcPts val="231"/>
              </a:spcBef>
              <a:buClr>
                <a:srgbClr val="1D6A58"/>
              </a:buClr>
              <a:buSzPts val="1271"/>
            </a:pPr>
            <a:endParaRPr sz="1455" b="1" dirty="0">
              <a:solidFill>
                <a:schemeClr val="accent2">
                  <a:lumMod val="75000"/>
                </a:schemeClr>
              </a:solidFill>
              <a:ea typeface="Arial"/>
              <a:cs typeface="Arial"/>
              <a:sym typeface="Arial"/>
            </a:endParaRPr>
          </a:p>
          <a:p>
            <a:pPr>
              <a:lnSpc>
                <a:spcPct val="80000"/>
              </a:lnSpc>
              <a:spcBef>
                <a:spcPts val="231"/>
              </a:spcBef>
              <a:buClr>
                <a:srgbClr val="1D6A58"/>
              </a:buClr>
              <a:buSzPts val="1271"/>
            </a:pPr>
            <a:r>
              <a:rPr lang="en-US" sz="1455" dirty="0">
                <a:solidFill>
                  <a:schemeClr val="accent2">
                    <a:lumMod val="75000"/>
                  </a:schemeClr>
                </a:solidFill>
                <a:ea typeface="Arial"/>
                <a:cs typeface="Arial"/>
                <a:sym typeface="Arial"/>
              </a:rPr>
              <a:t>1)  </a:t>
            </a:r>
            <a:r>
              <a:rPr lang="en-US" sz="1455" b="1" dirty="0">
                <a:solidFill>
                  <a:schemeClr val="accent2">
                    <a:lumMod val="75000"/>
                  </a:schemeClr>
                </a:solidFill>
                <a:ea typeface="Arial"/>
                <a:cs typeface="Arial"/>
                <a:sym typeface="Arial"/>
              </a:rPr>
              <a:t>Injury in fact </a:t>
            </a:r>
            <a:r>
              <a:rPr lang="en-US" sz="1455" dirty="0">
                <a:solidFill>
                  <a:schemeClr val="accent2">
                    <a:lumMod val="75000"/>
                  </a:schemeClr>
                </a:solidFill>
                <a:ea typeface="Arial"/>
                <a:cs typeface="Arial"/>
                <a:sym typeface="Arial"/>
              </a:rPr>
              <a:t>(All policies are triggered if they are in effect during the time the injury or damage is shown to have actually taken place, even if the injury or damage continues over time).</a:t>
            </a:r>
            <a:endParaRPr sz="1700" dirty="0">
              <a:solidFill>
                <a:schemeClr val="accent2">
                  <a:lumMod val="75000"/>
                </a:schemeClr>
              </a:solidFill>
            </a:endParaRPr>
          </a:p>
          <a:p>
            <a:pPr>
              <a:lnSpc>
                <a:spcPct val="80000"/>
              </a:lnSpc>
              <a:spcBef>
                <a:spcPts val="231"/>
              </a:spcBef>
              <a:buClr>
                <a:srgbClr val="1D6A58"/>
              </a:buClr>
              <a:buSzPts val="1271"/>
            </a:pPr>
            <a:endParaRPr sz="1455" dirty="0">
              <a:solidFill>
                <a:schemeClr val="accent2">
                  <a:lumMod val="75000"/>
                </a:schemeClr>
              </a:solidFill>
              <a:ea typeface="Arial"/>
              <a:cs typeface="Arial"/>
              <a:sym typeface="Arial"/>
            </a:endParaRPr>
          </a:p>
          <a:p>
            <a:pPr>
              <a:lnSpc>
                <a:spcPct val="80000"/>
              </a:lnSpc>
              <a:spcBef>
                <a:spcPts val="231"/>
              </a:spcBef>
              <a:buClr>
                <a:srgbClr val="1D6A58"/>
              </a:buClr>
              <a:buSzPts val="1271"/>
            </a:pPr>
            <a:r>
              <a:rPr lang="en-US" sz="1455" dirty="0">
                <a:solidFill>
                  <a:schemeClr val="accent2">
                    <a:lumMod val="75000"/>
                  </a:schemeClr>
                </a:solidFill>
                <a:ea typeface="Arial"/>
                <a:cs typeface="Arial"/>
                <a:sym typeface="Arial"/>
              </a:rPr>
              <a:t>2)  </a:t>
            </a:r>
            <a:r>
              <a:rPr lang="en-US" sz="1455" b="1" dirty="0">
                <a:solidFill>
                  <a:schemeClr val="accent2">
                    <a:lumMod val="75000"/>
                  </a:schemeClr>
                </a:solidFill>
                <a:ea typeface="Arial"/>
                <a:cs typeface="Arial"/>
                <a:sym typeface="Arial"/>
              </a:rPr>
              <a:t>Exposure</a:t>
            </a:r>
            <a:r>
              <a:rPr lang="en-US" sz="1455" dirty="0">
                <a:solidFill>
                  <a:schemeClr val="accent2">
                    <a:lumMod val="75000"/>
                  </a:schemeClr>
                </a:solidFill>
                <a:ea typeface="Arial"/>
                <a:cs typeface="Arial"/>
                <a:sym typeface="Arial"/>
              </a:rPr>
              <a:t> (All policies are triggered if they are in effect during exposure to injurious or harmful conditions) (Applied more often in bodily injury cases).</a:t>
            </a:r>
            <a:endParaRPr sz="1700" dirty="0">
              <a:solidFill>
                <a:schemeClr val="accent2">
                  <a:lumMod val="75000"/>
                </a:schemeClr>
              </a:solidFill>
            </a:endParaRPr>
          </a:p>
          <a:p>
            <a:pPr>
              <a:lnSpc>
                <a:spcPct val="80000"/>
              </a:lnSpc>
              <a:spcBef>
                <a:spcPts val="231"/>
              </a:spcBef>
              <a:buClr>
                <a:srgbClr val="1D6A58"/>
              </a:buClr>
              <a:buSzPts val="1271"/>
            </a:pPr>
            <a:endParaRPr sz="1455" dirty="0">
              <a:solidFill>
                <a:schemeClr val="accent2">
                  <a:lumMod val="75000"/>
                </a:schemeClr>
              </a:solidFill>
              <a:ea typeface="Arial"/>
              <a:cs typeface="Arial"/>
              <a:sym typeface="Arial"/>
            </a:endParaRPr>
          </a:p>
          <a:p>
            <a:pPr>
              <a:lnSpc>
                <a:spcPct val="80000"/>
              </a:lnSpc>
              <a:spcBef>
                <a:spcPts val="231"/>
              </a:spcBef>
              <a:buClr>
                <a:srgbClr val="1D6A58"/>
              </a:buClr>
              <a:buSzPts val="1271"/>
            </a:pPr>
            <a:r>
              <a:rPr lang="en-US" sz="1455" dirty="0">
                <a:solidFill>
                  <a:schemeClr val="accent2">
                    <a:lumMod val="75000"/>
                  </a:schemeClr>
                </a:solidFill>
                <a:ea typeface="Arial"/>
                <a:cs typeface="Arial"/>
                <a:sym typeface="Arial"/>
              </a:rPr>
              <a:t>3)  </a:t>
            </a:r>
            <a:r>
              <a:rPr lang="en-US" sz="1455" b="1" dirty="0">
                <a:solidFill>
                  <a:schemeClr val="accent2">
                    <a:lumMod val="75000"/>
                  </a:schemeClr>
                </a:solidFill>
                <a:ea typeface="Arial"/>
                <a:cs typeface="Arial"/>
                <a:sym typeface="Arial"/>
              </a:rPr>
              <a:t>Manifestation </a:t>
            </a:r>
            <a:r>
              <a:rPr lang="en-US" sz="1455" dirty="0">
                <a:solidFill>
                  <a:schemeClr val="accent2">
                    <a:lumMod val="75000"/>
                  </a:schemeClr>
                </a:solidFill>
                <a:ea typeface="Arial"/>
                <a:cs typeface="Arial"/>
                <a:sym typeface="Arial"/>
              </a:rPr>
              <a:t>(The policy is triggered when the injury or damage is discovered or manifests itself - or in some cases </a:t>
            </a:r>
            <a:r>
              <a:rPr lang="en-US" sz="1455" dirty="0">
                <a:solidFill>
                  <a:schemeClr val="accent2">
                    <a:lumMod val="75000"/>
                  </a:schemeClr>
                </a:solidFill>
              </a:rPr>
              <a:t>i</a:t>
            </a:r>
            <a:r>
              <a:rPr lang="en-US" sz="1455" dirty="0">
                <a:solidFill>
                  <a:schemeClr val="accent2">
                    <a:lumMod val="75000"/>
                  </a:schemeClr>
                </a:solidFill>
                <a:ea typeface="Arial"/>
                <a:cs typeface="Arial"/>
                <a:sym typeface="Arial"/>
              </a:rPr>
              <a:t>s capable of being discovered - during the policy period) (Applied more often in first-party property cases).</a:t>
            </a:r>
            <a:endParaRPr sz="1700" dirty="0">
              <a:solidFill>
                <a:schemeClr val="accent2">
                  <a:lumMod val="75000"/>
                </a:schemeClr>
              </a:solidFill>
            </a:endParaRPr>
          </a:p>
          <a:p>
            <a:pPr>
              <a:lnSpc>
                <a:spcPct val="80000"/>
              </a:lnSpc>
              <a:spcBef>
                <a:spcPts val="231"/>
              </a:spcBef>
              <a:buClr>
                <a:srgbClr val="1D6A58"/>
              </a:buClr>
              <a:buSzPts val="1271"/>
            </a:pPr>
            <a:r>
              <a:rPr lang="en-US" sz="1455" dirty="0">
                <a:solidFill>
                  <a:schemeClr val="accent2">
                    <a:lumMod val="75000"/>
                  </a:schemeClr>
                </a:solidFill>
                <a:ea typeface="Arial"/>
                <a:cs typeface="Arial"/>
                <a:sym typeface="Arial"/>
              </a:rPr>
              <a:t> </a:t>
            </a:r>
            <a:endParaRPr sz="1700" dirty="0">
              <a:solidFill>
                <a:schemeClr val="accent2">
                  <a:lumMod val="75000"/>
                </a:schemeClr>
              </a:solidFill>
            </a:endParaRPr>
          </a:p>
          <a:p>
            <a:pPr>
              <a:lnSpc>
                <a:spcPct val="80000"/>
              </a:lnSpc>
              <a:spcBef>
                <a:spcPts val="231"/>
              </a:spcBef>
              <a:buClr>
                <a:srgbClr val="1D6A58"/>
              </a:buClr>
              <a:buSzPts val="1271"/>
            </a:pPr>
            <a:r>
              <a:rPr lang="en-US" sz="1455" dirty="0">
                <a:solidFill>
                  <a:schemeClr val="accent2">
                    <a:lumMod val="75000"/>
                  </a:schemeClr>
                </a:solidFill>
                <a:ea typeface="Arial"/>
                <a:cs typeface="Arial"/>
                <a:sym typeface="Arial"/>
              </a:rPr>
              <a:t>4)  </a:t>
            </a:r>
            <a:r>
              <a:rPr lang="en-US" sz="1455" b="1" dirty="0">
                <a:solidFill>
                  <a:schemeClr val="accent2">
                    <a:lumMod val="75000"/>
                  </a:schemeClr>
                </a:solidFill>
                <a:ea typeface="Arial"/>
                <a:cs typeface="Arial"/>
                <a:sym typeface="Arial"/>
              </a:rPr>
              <a:t>Continuous </a:t>
            </a:r>
            <a:r>
              <a:rPr lang="en-US" sz="1455" dirty="0">
                <a:solidFill>
                  <a:schemeClr val="accent2">
                    <a:lumMod val="75000"/>
                  </a:schemeClr>
                </a:solidFill>
                <a:ea typeface="Arial"/>
                <a:cs typeface="Arial"/>
                <a:sym typeface="Arial"/>
              </a:rPr>
              <a:t>(All policies are triggered if they are in effect during any of the following times: exposure to harmful conditions; actual injury or damage; and upon manifestation of the injury or damage).</a:t>
            </a:r>
            <a:endParaRPr sz="1700" dirty="0">
              <a:solidFill>
                <a:schemeClr val="accent2">
                  <a:lumMod val="75000"/>
                </a:schemeClr>
              </a:solidFill>
            </a:endParaRPr>
          </a:p>
          <a:p>
            <a:pPr>
              <a:lnSpc>
                <a:spcPct val="80000"/>
              </a:lnSpc>
              <a:spcBef>
                <a:spcPts val="231"/>
              </a:spcBef>
              <a:buClr>
                <a:srgbClr val="1D6A58"/>
              </a:buClr>
              <a:buSzPts val="1271"/>
            </a:pPr>
            <a:endParaRPr sz="1155" dirty="0">
              <a:solidFill>
                <a:schemeClr val="dk1"/>
              </a:solidFill>
              <a:latin typeface="Calibri"/>
              <a:ea typeface="Calibri"/>
              <a:cs typeface="Calibri"/>
              <a:sym typeface="Calibri"/>
            </a:endParaRPr>
          </a:p>
        </p:txBody>
      </p:sp>
      <p:pic>
        <p:nvPicPr>
          <p:cNvPr id="342" name="Google Shape;342;p49"/>
          <p:cNvPicPr preferRelativeResize="0"/>
          <p:nvPr/>
        </p:nvPicPr>
        <p:blipFill rotWithShape="1">
          <a:blip r:embed="rId3">
            <a:alphaModFix/>
          </a:blip>
          <a:srcRect/>
          <a:stretch/>
        </p:blipFill>
        <p:spPr>
          <a:xfrm>
            <a:off x="6781799" y="571500"/>
            <a:ext cx="2581275" cy="1762125"/>
          </a:xfrm>
          <a:prstGeom prst="rect">
            <a:avLst/>
          </a:prstGeom>
          <a:noFill/>
          <a:ln>
            <a:noFill/>
          </a:ln>
        </p:spPr>
      </p:pic>
    </p:spTree>
    <p:extLst>
      <p:ext uri="{BB962C8B-B14F-4D97-AF65-F5344CB8AC3E}">
        <p14:creationId xmlns:p14="http://schemas.microsoft.com/office/powerpoint/2010/main" val="11427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50"/>
          <p:cNvSpPr txBox="1"/>
          <p:nvPr/>
        </p:nvSpPr>
        <p:spPr>
          <a:xfrm>
            <a:off x="704851" y="481013"/>
            <a:ext cx="10787062" cy="5674837"/>
          </a:xfrm>
          <a:prstGeom prst="rect">
            <a:avLst/>
          </a:prstGeom>
          <a:noFill/>
          <a:ln>
            <a:noFill/>
          </a:ln>
        </p:spPr>
        <p:txBody>
          <a:bodyPr spcFirstLastPara="1" wrap="square" lIns="68575" tIns="34275" rIns="68575" bIns="34275" anchor="t" anchorCtr="0">
            <a:noAutofit/>
          </a:bodyPr>
          <a:lstStyle/>
          <a:p>
            <a:pPr marL="257175" indent="-257175">
              <a:buClr>
                <a:srgbClr val="1D6A58"/>
              </a:buClr>
              <a:buSzPts val="2310"/>
              <a:buFont typeface="Noto Sans Symbols"/>
              <a:buChar char="❑"/>
            </a:pPr>
            <a:r>
              <a:rPr lang="en-US" sz="2100" b="1" dirty="0">
                <a:solidFill>
                  <a:schemeClr val="accent2">
                    <a:lumMod val="50000"/>
                  </a:schemeClr>
                </a:solidFill>
                <a:latin typeface="+mj-lt"/>
                <a:ea typeface="Arial"/>
                <a:cs typeface="Arial"/>
                <a:sym typeface="Arial"/>
              </a:rPr>
              <a:t>Other Likely Coverage Issues Include:</a:t>
            </a:r>
            <a:endParaRPr dirty="0">
              <a:solidFill>
                <a:schemeClr val="accent2">
                  <a:lumMod val="50000"/>
                </a:schemeClr>
              </a:solidFill>
              <a:latin typeface="+mj-lt"/>
            </a:endParaRPr>
          </a:p>
          <a:p>
            <a:pPr marL="257175" indent="-110490">
              <a:spcBef>
                <a:spcPts val="420"/>
              </a:spcBef>
              <a:buClr>
                <a:srgbClr val="1D6A58"/>
              </a:buClr>
              <a:buSzPts val="2310"/>
            </a:pPr>
            <a:endParaRPr sz="2100" dirty="0">
              <a:solidFill>
                <a:schemeClr val="dk1"/>
              </a:solidFill>
              <a:latin typeface="Arial"/>
              <a:ea typeface="Arial"/>
              <a:cs typeface="Arial"/>
              <a:sym typeface="Arial"/>
            </a:endParaRPr>
          </a:p>
          <a:p>
            <a:pPr marL="257175" indent="-269875">
              <a:spcBef>
                <a:spcPts val="360"/>
              </a:spcBef>
              <a:buClr>
                <a:srgbClr val="1D6A58"/>
              </a:buClr>
              <a:buSzPts val="2180"/>
              <a:buFont typeface="Noto Sans Symbols"/>
              <a:buChar char="▪"/>
            </a:pPr>
            <a:r>
              <a:rPr lang="en-US" sz="2000" b="1" dirty="0">
                <a:solidFill>
                  <a:schemeClr val="accent2">
                    <a:lumMod val="75000"/>
                  </a:schemeClr>
                </a:solidFill>
                <a:ea typeface="Arial"/>
                <a:cs typeface="Arial"/>
                <a:sym typeface="Arial"/>
              </a:rPr>
              <a:t>Allocation of Damages </a:t>
            </a:r>
            <a:r>
              <a:rPr lang="en-US" sz="2000" dirty="0">
                <a:solidFill>
                  <a:schemeClr val="accent2">
                    <a:lumMod val="75000"/>
                  </a:schemeClr>
                </a:solidFill>
                <a:ea typeface="Arial"/>
                <a:cs typeface="Arial"/>
                <a:sym typeface="Arial"/>
              </a:rPr>
              <a:t>(Climate Change-related property damage could likely implicate many years of coverage)</a:t>
            </a:r>
            <a:endParaRPr sz="1600" dirty="0">
              <a:solidFill>
                <a:schemeClr val="accent2">
                  <a:lumMod val="75000"/>
                </a:schemeClr>
              </a:solidFill>
            </a:endParaRPr>
          </a:p>
          <a:p>
            <a:pPr marL="257175" indent="-110490">
              <a:spcBef>
                <a:spcPts val="420"/>
              </a:spcBef>
              <a:buClr>
                <a:srgbClr val="1D6A58"/>
              </a:buClr>
              <a:buSzPts val="2310"/>
            </a:pPr>
            <a:endParaRPr sz="2300" dirty="0">
              <a:solidFill>
                <a:schemeClr val="dk1"/>
              </a:solidFill>
              <a:latin typeface="Arial"/>
              <a:ea typeface="Arial"/>
              <a:cs typeface="Arial"/>
              <a:sym typeface="Arial"/>
            </a:endParaRPr>
          </a:p>
          <a:p>
            <a:pPr>
              <a:spcBef>
                <a:spcPts val="420"/>
              </a:spcBef>
              <a:buClr>
                <a:srgbClr val="1D6A58"/>
              </a:buClr>
              <a:buSzPts val="2310"/>
            </a:pPr>
            <a:endParaRPr sz="2100" dirty="0">
              <a:solidFill>
                <a:schemeClr val="dk1"/>
              </a:solidFill>
              <a:latin typeface="Arial"/>
              <a:ea typeface="Arial"/>
              <a:cs typeface="Arial"/>
              <a:sym typeface="Arial"/>
            </a:endParaRPr>
          </a:p>
          <a:p>
            <a:pPr>
              <a:spcBef>
                <a:spcPts val="420"/>
              </a:spcBef>
              <a:buClr>
                <a:srgbClr val="1D6A58"/>
              </a:buClr>
              <a:buSzPts val="2310"/>
            </a:pPr>
            <a:endParaRPr sz="2100" dirty="0">
              <a:solidFill>
                <a:schemeClr val="dk1"/>
              </a:solidFill>
              <a:latin typeface="Calibri"/>
              <a:ea typeface="Calibri"/>
              <a:cs typeface="Calibri"/>
              <a:sym typeface="Calibri"/>
            </a:endParaRPr>
          </a:p>
          <a:p>
            <a:pPr marL="257175" indent="-110490">
              <a:spcBef>
                <a:spcPts val="420"/>
              </a:spcBef>
              <a:buClr>
                <a:srgbClr val="1D6A58"/>
              </a:buClr>
              <a:buSzPts val="2310"/>
            </a:pPr>
            <a:endParaRPr sz="2100" b="1" dirty="0">
              <a:solidFill>
                <a:schemeClr val="dk1"/>
              </a:solidFill>
              <a:latin typeface="Calibri"/>
              <a:ea typeface="Calibri"/>
              <a:cs typeface="Calibri"/>
              <a:sym typeface="Calibri"/>
            </a:endParaRPr>
          </a:p>
          <a:p>
            <a:pPr marL="257175" indent="-263525">
              <a:spcBef>
                <a:spcPts val="360"/>
              </a:spcBef>
              <a:buClr>
                <a:srgbClr val="1D6A58"/>
              </a:buClr>
              <a:buSzPts val="2080"/>
              <a:buFont typeface="Noto Sans Symbols"/>
              <a:buChar char="▪"/>
            </a:pPr>
            <a:r>
              <a:rPr lang="en-US" b="1" dirty="0">
                <a:solidFill>
                  <a:schemeClr val="accent2">
                    <a:lumMod val="75000"/>
                  </a:schemeClr>
                </a:solidFill>
                <a:latin typeface="Arial"/>
                <a:ea typeface="Arial"/>
                <a:cs typeface="Arial"/>
                <a:sym typeface="Arial"/>
              </a:rPr>
              <a:t>Knowledge based Defenses (</a:t>
            </a:r>
            <a:r>
              <a:rPr lang="en-US" dirty="0">
                <a:solidFill>
                  <a:schemeClr val="accent2">
                    <a:lumMod val="75000"/>
                  </a:schemeClr>
                </a:solidFill>
                <a:latin typeface="Arial"/>
                <a:ea typeface="Arial"/>
                <a:cs typeface="Arial"/>
                <a:sym typeface="Arial"/>
              </a:rPr>
              <a:t>including known loss/lack of fortuity).</a:t>
            </a:r>
            <a:endParaRPr dirty="0">
              <a:solidFill>
                <a:schemeClr val="accent2">
                  <a:lumMod val="75000"/>
                </a:schemeClr>
              </a:solidFill>
            </a:endParaRPr>
          </a:p>
          <a:p>
            <a:pPr>
              <a:spcBef>
                <a:spcPts val="780"/>
              </a:spcBef>
              <a:buClr>
                <a:srgbClr val="1D6A58"/>
              </a:buClr>
              <a:buSzPts val="4290"/>
            </a:pPr>
            <a:endParaRPr sz="3900" dirty="0">
              <a:solidFill>
                <a:schemeClr val="dk1"/>
              </a:solidFill>
            </a:endParaRPr>
          </a:p>
        </p:txBody>
      </p:sp>
      <p:pic>
        <p:nvPicPr>
          <p:cNvPr id="349" name="Google Shape;349;p50"/>
          <p:cNvPicPr preferRelativeResize="0"/>
          <p:nvPr/>
        </p:nvPicPr>
        <p:blipFill rotWithShape="1">
          <a:blip r:embed="rId3">
            <a:alphaModFix/>
          </a:blip>
          <a:srcRect/>
          <a:stretch/>
        </p:blipFill>
        <p:spPr>
          <a:xfrm>
            <a:off x="5615061" y="2319364"/>
            <a:ext cx="1381094" cy="772384"/>
          </a:xfrm>
          <a:prstGeom prst="rect">
            <a:avLst/>
          </a:prstGeom>
          <a:noFill/>
          <a:ln>
            <a:noFill/>
          </a:ln>
        </p:spPr>
      </p:pic>
      <p:pic>
        <p:nvPicPr>
          <p:cNvPr id="350" name="Google Shape;350;p50"/>
          <p:cNvPicPr preferRelativeResize="0"/>
          <p:nvPr/>
        </p:nvPicPr>
        <p:blipFill rotWithShape="1">
          <a:blip r:embed="rId4">
            <a:alphaModFix/>
          </a:blip>
          <a:srcRect/>
          <a:stretch/>
        </p:blipFill>
        <p:spPr>
          <a:xfrm>
            <a:off x="8009254" y="2403259"/>
            <a:ext cx="896489" cy="780150"/>
          </a:xfrm>
          <a:prstGeom prst="rect">
            <a:avLst/>
          </a:prstGeom>
          <a:noFill/>
          <a:ln>
            <a:noFill/>
          </a:ln>
        </p:spPr>
      </p:pic>
      <p:pic>
        <p:nvPicPr>
          <p:cNvPr id="351" name="Google Shape;351;p50"/>
          <p:cNvPicPr preferRelativeResize="0"/>
          <p:nvPr/>
        </p:nvPicPr>
        <p:blipFill rotWithShape="1">
          <a:blip r:embed="rId5">
            <a:alphaModFix/>
          </a:blip>
          <a:srcRect/>
          <a:stretch/>
        </p:blipFill>
        <p:spPr>
          <a:xfrm>
            <a:off x="3590116" y="2307543"/>
            <a:ext cx="1020909" cy="780206"/>
          </a:xfrm>
          <a:prstGeom prst="rect">
            <a:avLst/>
          </a:prstGeom>
          <a:noFill/>
          <a:ln>
            <a:noFill/>
          </a:ln>
        </p:spPr>
      </p:pic>
      <p:pic>
        <p:nvPicPr>
          <p:cNvPr id="352" name="Google Shape;352;p50"/>
          <p:cNvPicPr preferRelativeResize="0"/>
          <p:nvPr/>
        </p:nvPicPr>
        <p:blipFill rotWithShape="1">
          <a:blip r:embed="rId6">
            <a:alphaModFix/>
          </a:blip>
          <a:srcRect/>
          <a:stretch/>
        </p:blipFill>
        <p:spPr>
          <a:xfrm>
            <a:off x="1641688" y="2307543"/>
            <a:ext cx="846908" cy="766796"/>
          </a:xfrm>
          <a:prstGeom prst="rect">
            <a:avLst/>
          </a:prstGeom>
          <a:noFill/>
          <a:ln>
            <a:noFill/>
          </a:ln>
        </p:spPr>
      </p:pic>
      <p:pic>
        <p:nvPicPr>
          <p:cNvPr id="353" name="Google Shape;353;p50"/>
          <p:cNvPicPr preferRelativeResize="0"/>
          <p:nvPr/>
        </p:nvPicPr>
        <p:blipFill rotWithShape="1">
          <a:blip r:embed="rId7">
            <a:alphaModFix/>
          </a:blip>
          <a:srcRect/>
          <a:stretch/>
        </p:blipFill>
        <p:spPr>
          <a:xfrm>
            <a:off x="9066045" y="2575881"/>
            <a:ext cx="681748" cy="441749"/>
          </a:xfrm>
          <a:prstGeom prst="rect">
            <a:avLst/>
          </a:prstGeom>
          <a:noFill/>
          <a:ln>
            <a:noFill/>
          </a:ln>
        </p:spPr>
      </p:pic>
      <p:pic>
        <p:nvPicPr>
          <p:cNvPr id="354" name="Google Shape;354;p50"/>
          <p:cNvPicPr preferRelativeResize="0"/>
          <p:nvPr/>
        </p:nvPicPr>
        <p:blipFill rotWithShape="1">
          <a:blip r:embed="rId8">
            <a:alphaModFix/>
          </a:blip>
          <a:srcRect/>
          <a:stretch/>
        </p:blipFill>
        <p:spPr>
          <a:xfrm>
            <a:off x="4391025" y="3937808"/>
            <a:ext cx="2205037" cy="1815291"/>
          </a:xfrm>
          <a:prstGeom prst="rect">
            <a:avLst/>
          </a:prstGeom>
          <a:noFill/>
          <a:ln>
            <a:noFill/>
          </a:ln>
        </p:spPr>
      </p:pic>
      <p:pic>
        <p:nvPicPr>
          <p:cNvPr id="355" name="Google Shape;355;p50"/>
          <p:cNvPicPr preferRelativeResize="0"/>
          <p:nvPr/>
        </p:nvPicPr>
        <p:blipFill rotWithShape="1">
          <a:blip r:embed="rId7">
            <a:alphaModFix/>
          </a:blip>
          <a:srcRect/>
          <a:stretch/>
        </p:blipFill>
        <p:spPr>
          <a:xfrm>
            <a:off x="2589902" y="2461690"/>
            <a:ext cx="707604" cy="458502"/>
          </a:xfrm>
          <a:prstGeom prst="rect">
            <a:avLst/>
          </a:prstGeom>
          <a:noFill/>
          <a:ln>
            <a:noFill/>
          </a:ln>
        </p:spPr>
      </p:pic>
      <p:pic>
        <p:nvPicPr>
          <p:cNvPr id="356" name="Google Shape;356;p50"/>
          <p:cNvPicPr preferRelativeResize="0"/>
          <p:nvPr/>
        </p:nvPicPr>
        <p:blipFill rotWithShape="1">
          <a:blip r:embed="rId9">
            <a:alphaModFix/>
          </a:blip>
          <a:srcRect/>
          <a:stretch/>
        </p:blipFill>
        <p:spPr>
          <a:xfrm>
            <a:off x="7156457" y="2569038"/>
            <a:ext cx="692495" cy="448592"/>
          </a:xfrm>
          <a:prstGeom prst="rect">
            <a:avLst/>
          </a:prstGeom>
          <a:noFill/>
          <a:ln>
            <a:noFill/>
          </a:ln>
        </p:spPr>
      </p:pic>
      <p:pic>
        <p:nvPicPr>
          <p:cNvPr id="357" name="Google Shape;357;p50"/>
          <p:cNvPicPr preferRelativeResize="0"/>
          <p:nvPr/>
        </p:nvPicPr>
        <p:blipFill rotWithShape="1">
          <a:blip r:embed="rId10">
            <a:alphaModFix/>
          </a:blip>
          <a:srcRect/>
          <a:stretch/>
        </p:blipFill>
        <p:spPr>
          <a:xfrm>
            <a:off x="4804482" y="2490920"/>
            <a:ext cx="664679" cy="429272"/>
          </a:xfrm>
          <a:prstGeom prst="rect">
            <a:avLst/>
          </a:prstGeom>
          <a:noFill/>
          <a:ln>
            <a:noFill/>
          </a:ln>
        </p:spPr>
      </p:pic>
    </p:spTree>
    <p:extLst>
      <p:ext uri="{BB962C8B-B14F-4D97-AF65-F5344CB8AC3E}">
        <p14:creationId xmlns:p14="http://schemas.microsoft.com/office/powerpoint/2010/main" val="40859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51"/>
          <p:cNvSpPr txBox="1">
            <a:spLocks noGrp="1"/>
          </p:cNvSpPr>
          <p:nvPr>
            <p:ph type="body" idx="1"/>
          </p:nvPr>
        </p:nvSpPr>
        <p:spPr>
          <a:xfrm>
            <a:off x="666750" y="476250"/>
            <a:ext cx="10720388" cy="5527075"/>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365"/>
              <a:buNone/>
            </a:pPr>
            <a:r>
              <a:rPr lang="en-US" sz="2400" b="1" i="1" dirty="0">
                <a:latin typeface="+mj-lt"/>
                <a:ea typeface="Arial"/>
                <a:cs typeface="Arial"/>
                <a:sym typeface="Arial"/>
              </a:rPr>
              <a:t>Pollution Exclusions</a:t>
            </a:r>
            <a:endParaRPr sz="2400" b="1" i="1" dirty="0">
              <a:latin typeface="+mj-lt"/>
              <a:ea typeface="Arial"/>
              <a:cs typeface="Arial"/>
              <a:sym typeface="Arial"/>
            </a:endParaRPr>
          </a:p>
          <a:p>
            <a:pPr marL="0" indent="0">
              <a:lnSpc>
                <a:spcPct val="70000"/>
              </a:lnSpc>
              <a:spcBef>
                <a:spcPts val="1000"/>
              </a:spcBef>
              <a:buClr>
                <a:schemeClr val="dk1"/>
              </a:buClr>
              <a:buSzPts val="1207"/>
              <a:buNone/>
            </a:pPr>
            <a:r>
              <a:rPr lang="en-US" dirty="0">
                <a:solidFill>
                  <a:schemeClr val="accent2">
                    <a:lumMod val="75000"/>
                  </a:schemeClr>
                </a:solidFill>
                <a:ea typeface="Arial"/>
                <a:cs typeface="Arial"/>
                <a:sym typeface="Arial"/>
              </a:rPr>
              <a:t>Three main types of pollution exclusions:</a:t>
            </a:r>
            <a:endParaRPr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207"/>
              <a:buNone/>
            </a:pPr>
            <a:endParaRPr sz="1607" dirty="0">
              <a:latin typeface="Arial"/>
              <a:ea typeface="Arial"/>
              <a:cs typeface="Arial"/>
              <a:sym typeface="Arial"/>
            </a:endParaRPr>
          </a:p>
          <a:p>
            <a:pPr marL="228600">
              <a:lnSpc>
                <a:spcPct val="70000"/>
              </a:lnSpc>
              <a:spcBef>
                <a:spcPts val="1000"/>
              </a:spcBef>
              <a:buClr>
                <a:schemeClr val="dk1"/>
              </a:buClr>
              <a:buSzPts val="1960"/>
              <a:buFont typeface="Noto Sans Symbols"/>
              <a:buChar char="▪"/>
            </a:pPr>
            <a:r>
              <a:rPr lang="en-US" dirty="0">
                <a:solidFill>
                  <a:schemeClr val="accent2">
                    <a:lumMod val="75000"/>
                  </a:schemeClr>
                </a:solidFill>
                <a:ea typeface="Arial"/>
                <a:cs typeface="Arial"/>
                <a:sym typeface="Arial"/>
              </a:rPr>
              <a:t>Sudden and Accidental (1973-1985)</a:t>
            </a:r>
            <a:endParaRPr dirty="0">
              <a:solidFill>
                <a:schemeClr val="accent2">
                  <a:lumMod val="75000"/>
                </a:schemeClr>
              </a:solidFill>
            </a:endParaRPr>
          </a:p>
          <a:p>
            <a:pPr marL="228600">
              <a:lnSpc>
                <a:spcPct val="70000"/>
              </a:lnSpc>
              <a:spcBef>
                <a:spcPts val="1000"/>
              </a:spcBef>
              <a:buClr>
                <a:schemeClr val="dk1"/>
              </a:buClr>
              <a:buSzPts val="1960"/>
              <a:buFont typeface="Noto Sans Symbols"/>
              <a:buChar char="▪"/>
            </a:pPr>
            <a:r>
              <a:rPr lang="en-US" dirty="0">
                <a:solidFill>
                  <a:schemeClr val="accent2">
                    <a:lumMod val="75000"/>
                  </a:schemeClr>
                </a:solidFill>
                <a:ea typeface="Arial"/>
                <a:cs typeface="Arial"/>
                <a:sym typeface="Arial"/>
              </a:rPr>
              <a:t>Absolute (1986 - )</a:t>
            </a:r>
            <a:endParaRPr dirty="0">
              <a:solidFill>
                <a:schemeClr val="accent2">
                  <a:lumMod val="75000"/>
                </a:schemeClr>
              </a:solidFill>
            </a:endParaRPr>
          </a:p>
          <a:p>
            <a:pPr marL="228600">
              <a:lnSpc>
                <a:spcPct val="70000"/>
              </a:lnSpc>
              <a:spcBef>
                <a:spcPts val="1000"/>
              </a:spcBef>
              <a:buClr>
                <a:schemeClr val="dk1"/>
              </a:buClr>
              <a:buSzPts val="1960"/>
              <a:buFont typeface="Noto Sans Symbols"/>
              <a:buChar char="▪"/>
            </a:pPr>
            <a:r>
              <a:rPr lang="en-US" dirty="0">
                <a:solidFill>
                  <a:schemeClr val="accent2">
                    <a:lumMod val="75000"/>
                  </a:schemeClr>
                </a:solidFill>
                <a:ea typeface="Arial"/>
                <a:cs typeface="Arial"/>
                <a:sym typeface="Arial"/>
              </a:rPr>
              <a:t>Total (1988- )</a:t>
            </a:r>
            <a:endParaRPr dirty="0">
              <a:solidFill>
                <a:schemeClr val="accent2">
                  <a:lumMod val="75000"/>
                </a:schemeClr>
              </a:solidFill>
              <a:ea typeface="Arial"/>
              <a:cs typeface="Arial"/>
              <a:sym typeface="Arial"/>
            </a:endParaRPr>
          </a:p>
          <a:p>
            <a:pPr marL="228600" indent="0">
              <a:lnSpc>
                <a:spcPct val="70000"/>
              </a:lnSpc>
              <a:spcBef>
                <a:spcPts val="1000"/>
              </a:spcBef>
              <a:buNone/>
            </a:pPr>
            <a:endParaRPr lang="en-US" dirty="0">
              <a:solidFill>
                <a:schemeClr val="accent2">
                  <a:lumMod val="75000"/>
                </a:schemeClr>
              </a:solidFill>
              <a:ea typeface="Arial"/>
              <a:cs typeface="Arial"/>
              <a:sym typeface="Arial"/>
            </a:endParaRPr>
          </a:p>
          <a:p>
            <a:pPr marL="228600" indent="0">
              <a:lnSpc>
                <a:spcPct val="70000"/>
              </a:lnSpc>
              <a:spcBef>
                <a:spcPts val="1000"/>
              </a:spcBef>
              <a:buNone/>
            </a:pPr>
            <a:endParaRPr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960"/>
              <a:buNone/>
            </a:pPr>
            <a:r>
              <a:rPr lang="en-US" dirty="0">
                <a:solidFill>
                  <a:schemeClr val="accent2">
                    <a:lumMod val="75000"/>
                  </a:schemeClr>
                </a:solidFill>
                <a:ea typeface="Arial"/>
                <a:cs typeface="Arial"/>
                <a:sym typeface="Arial"/>
              </a:rPr>
              <a:t>Exclude coverage for, </a:t>
            </a:r>
            <a:r>
              <a:rPr lang="en-US" i="1" dirty="0">
                <a:solidFill>
                  <a:schemeClr val="accent2">
                    <a:lumMod val="75000"/>
                  </a:schemeClr>
                </a:solidFill>
                <a:ea typeface="Arial"/>
                <a:cs typeface="Arial"/>
                <a:sym typeface="Arial"/>
              </a:rPr>
              <a:t>inter alia</a:t>
            </a:r>
            <a:r>
              <a:rPr lang="en-US" dirty="0">
                <a:solidFill>
                  <a:schemeClr val="accent2">
                    <a:lumMod val="75000"/>
                  </a:schemeClr>
                </a:solidFill>
                <a:ea typeface="Arial"/>
                <a:cs typeface="Arial"/>
                <a:sym typeface="Arial"/>
              </a:rPr>
              <a:t>, “Property Damage” arising out of the discharge of “Pollutants…”</a:t>
            </a:r>
            <a:endParaRPr dirty="0">
              <a:solidFill>
                <a:schemeClr val="accent2">
                  <a:lumMod val="75000"/>
                </a:schemeClr>
              </a:solidFill>
            </a:endParaRPr>
          </a:p>
          <a:p>
            <a:pPr marL="0" indent="0">
              <a:lnSpc>
                <a:spcPct val="70000"/>
              </a:lnSpc>
              <a:spcBef>
                <a:spcPts val="1000"/>
              </a:spcBef>
              <a:buClr>
                <a:schemeClr val="dk1"/>
              </a:buClr>
              <a:buSzPts val="1960"/>
              <a:buNone/>
            </a:pPr>
            <a:endParaRPr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960"/>
              <a:buNone/>
            </a:pPr>
            <a:r>
              <a:rPr lang="en-US" dirty="0">
                <a:solidFill>
                  <a:schemeClr val="accent2">
                    <a:lumMod val="75000"/>
                  </a:schemeClr>
                </a:solidFill>
                <a:ea typeface="Arial"/>
                <a:cs typeface="Arial"/>
                <a:sym typeface="Arial"/>
              </a:rPr>
              <a:t>The term “</a:t>
            </a:r>
            <a:r>
              <a:rPr lang="en-US" b="1" dirty="0">
                <a:solidFill>
                  <a:schemeClr val="accent2">
                    <a:lumMod val="75000"/>
                  </a:schemeClr>
                </a:solidFill>
                <a:ea typeface="Arial"/>
                <a:cs typeface="Arial"/>
                <a:sym typeface="Arial"/>
              </a:rPr>
              <a:t>Pollutant</a:t>
            </a:r>
            <a:r>
              <a:rPr lang="en-US" dirty="0">
                <a:solidFill>
                  <a:schemeClr val="accent2">
                    <a:lumMod val="75000"/>
                  </a:schemeClr>
                </a:solidFill>
                <a:ea typeface="Arial"/>
                <a:cs typeface="Arial"/>
                <a:sym typeface="Arial"/>
              </a:rPr>
              <a:t>” is most commonly defined in a CGL policy as:</a:t>
            </a:r>
            <a:endParaRPr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960"/>
              <a:buNone/>
            </a:pPr>
            <a:endParaRPr dirty="0">
              <a:solidFill>
                <a:schemeClr val="accent2">
                  <a:lumMod val="75000"/>
                </a:schemeClr>
              </a:solidFill>
              <a:ea typeface="Arial"/>
              <a:cs typeface="Arial"/>
              <a:sym typeface="Arial"/>
            </a:endParaRPr>
          </a:p>
          <a:p>
            <a:pPr marL="228600">
              <a:lnSpc>
                <a:spcPct val="70000"/>
              </a:lnSpc>
              <a:spcBef>
                <a:spcPts val="1000"/>
              </a:spcBef>
              <a:buClr>
                <a:schemeClr val="dk1"/>
              </a:buClr>
              <a:buSzPts val="1960"/>
            </a:pPr>
            <a:r>
              <a:rPr lang="en-US" dirty="0">
                <a:solidFill>
                  <a:schemeClr val="accent2">
                    <a:lumMod val="75000"/>
                  </a:schemeClr>
                </a:solidFill>
                <a:ea typeface="Arial"/>
                <a:cs typeface="Arial"/>
                <a:sym typeface="Arial"/>
              </a:rPr>
              <a:t>“Any solid, liquid, </a:t>
            </a:r>
            <a:r>
              <a:rPr lang="en-US" b="1" i="1" dirty="0">
                <a:solidFill>
                  <a:schemeClr val="accent2">
                    <a:lumMod val="75000"/>
                  </a:schemeClr>
                </a:solidFill>
                <a:ea typeface="Arial"/>
                <a:cs typeface="Arial"/>
                <a:sym typeface="Arial"/>
              </a:rPr>
              <a:t>gaseous</a:t>
            </a:r>
            <a:r>
              <a:rPr lang="en-US" i="1" dirty="0">
                <a:solidFill>
                  <a:schemeClr val="accent2">
                    <a:lumMod val="75000"/>
                  </a:schemeClr>
                </a:solidFill>
                <a:ea typeface="Arial"/>
                <a:cs typeface="Arial"/>
                <a:sym typeface="Arial"/>
              </a:rPr>
              <a:t> </a:t>
            </a:r>
            <a:r>
              <a:rPr lang="en-US" dirty="0">
                <a:solidFill>
                  <a:schemeClr val="accent2">
                    <a:lumMod val="75000"/>
                  </a:schemeClr>
                </a:solidFill>
                <a:ea typeface="Arial"/>
                <a:cs typeface="Arial"/>
                <a:sym typeface="Arial"/>
              </a:rPr>
              <a:t>or thermal irritant or contaminant, including smoke, </a:t>
            </a:r>
            <a:r>
              <a:rPr lang="en-US" b="1" i="1" dirty="0">
                <a:solidFill>
                  <a:schemeClr val="accent2">
                    <a:lumMod val="75000"/>
                  </a:schemeClr>
                </a:solidFill>
                <a:ea typeface="Arial"/>
                <a:cs typeface="Arial"/>
                <a:sym typeface="Arial"/>
              </a:rPr>
              <a:t>vapor</a:t>
            </a:r>
            <a:r>
              <a:rPr lang="en-US" dirty="0">
                <a:solidFill>
                  <a:schemeClr val="accent2">
                    <a:lumMod val="75000"/>
                  </a:schemeClr>
                </a:solidFill>
                <a:ea typeface="Arial"/>
                <a:cs typeface="Arial"/>
                <a:sym typeface="Arial"/>
              </a:rPr>
              <a:t>, soot, fumes, acids, alkalis, chemicals and waste…”</a:t>
            </a:r>
            <a:endParaRPr dirty="0">
              <a:solidFill>
                <a:schemeClr val="accent2">
                  <a:lumMod val="75000"/>
                </a:schemeClr>
              </a:solidFill>
            </a:endParaRPr>
          </a:p>
          <a:p>
            <a:pPr marL="0" indent="0">
              <a:lnSpc>
                <a:spcPct val="70000"/>
              </a:lnSpc>
              <a:spcBef>
                <a:spcPts val="1000"/>
              </a:spcBef>
              <a:buClr>
                <a:schemeClr val="dk1"/>
              </a:buClr>
              <a:buSzPts val="1960"/>
              <a:buNone/>
            </a:pPr>
            <a:endParaRPr sz="1960" dirty="0"/>
          </a:p>
          <a:p>
            <a:pPr marL="0" indent="0">
              <a:lnSpc>
                <a:spcPct val="70000"/>
              </a:lnSpc>
              <a:spcBef>
                <a:spcPts val="1000"/>
              </a:spcBef>
              <a:buClr>
                <a:schemeClr val="dk1"/>
              </a:buClr>
              <a:buSzPts val="1960"/>
              <a:buNone/>
            </a:pPr>
            <a:endParaRPr sz="1960" dirty="0"/>
          </a:p>
        </p:txBody>
      </p:sp>
      <p:pic>
        <p:nvPicPr>
          <p:cNvPr id="364" name="Google Shape;364;p51"/>
          <p:cNvPicPr preferRelativeResize="0"/>
          <p:nvPr/>
        </p:nvPicPr>
        <p:blipFill rotWithShape="1">
          <a:blip r:embed="rId3">
            <a:alphaModFix/>
          </a:blip>
          <a:srcRect/>
          <a:stretch/>
        </p:blipFill>
        <p:spPr>
          <a:xfrm>
            <a:off x="5743066" y="476250"/>
            <a:ext cx="3896234" cy="1915001"/>
          </a:xfrm>
          <a:prstGeom prst="rect">
            <a:avLst/>
          </a:prstGeom>
          <a:noFill/>
          <a:ln>
            <a:noFill/>
          </a:ln>
        </p:spPr>
      </p:pic>
    </p:spTree>
    <p:extLst>
      <p:ext uri="{BB962C8B-B14F-4D97-AF65-F5344CB8AC3E}">
        <p14:creationId xmlns:p14="http://schemas.microsoft.com/office/powerpoint/2010/main" val="23941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52"/>
          <p:cNvSpPr txBox="1">
            <a:spLocks noGrp="1"/>
          </p:cNvSpPr>
          <p:nvPr>
            <p:ph type="body" idx="1"/>
          </p:nvPr>
        </p:nvSpPr>
        <p:spPr>
          <a:xfrm>
            <a:off x="785813" y="471488"/>
            <a:ext cx="10653711" cy="5562287"/>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920"/>
              <a:buNone/>
            </a:pPr>
            <a:r>
              <a:rPr lang="en-US" b="1" i="1" dirty="0">
                <a:latin typeface="+mj-lt"/>
                <a:ea typeface="Arial"/>
                <a:cs typeface="Arial"/>
                <a:sym typeface="Arial"/>
              </a:rPr>
              <a:t>Pollution Exclusions</a:t>
            </a:r>
            <a:endParaRPr dirty="0">
              <a:latin typeface="+mj-lt"/>
            </a:endParaRPr>
          </a:p>
          <a:p>
            <a:pPr marL="0" indent="0">
              <a:lnSpc>
                <a:spcPct val="70000"/>
              </a:lnSpc>
              <a:spcBef>
                <a:spcPts val="1000"/>
              </a:spcBef>
              <a:buClr>
                <a:schemeClr val="dk1"/>
              </a:buClr>
              <a:buSzPts val="1120"/>
              <a:buNone/>
            </a:pPr>
            <a:endParaRPr sz="1120" b="1" i="1" dirty="0">
              <a:latin typeface="Arial"/>
              <a:ea typeface="Arial"/>
              <a:cs typeface="Arial"/>
              <a:sym typeface="Arial"/>
            </a:endParaRPr>
          </a:p>
          <a:p>
            <a:pPr marL="228600" indent="-260350">
              <a:lnSpc>
                <a:spcPct val="70000"/>
              </a:lnSpc>
              <a:spcBef>
                <a:spcPts val="1000"/>
              </a:spcBef>
              <a:buClr>
                <a:schemeClr val="dk1"/>
              </a:buClr>
              <a:buSzPts val="2000"/>
              <a:buFont typeface="Noto Sans Symbols"/>
              <a:buChar char="▪"/>
            </a:pPr>
            <a:r>
              <a:rPr lang="en-US" dirty="0">
                <a:solidFill>
                  <a:schemeClr val="accent2">
                    <a:lumMod val="75000"/>
                  </a:schemeClr>
                </a:solidFill>
                <a:ea typeface="Arial"/>
                <a:cs typeface="Arial"/>
                <a:sym typeface="Arial"/>
              </a:rPr>
              <a:t>All three types of pollution exclusions require a </a:t>
            </a:r>
            <a:r>
              <a:rPr lang="en-US" b="1" dirty="0">
                <a:solidFill>
                  <a:schemeClr val="accent2">
                    <a:lumMod val="75000"/>
                  </a:schemeClr>
                </a:solidFill>
                <a:ea typeface="Arial"/>
                <a:cs typeface="Arial"/>
                <a:sym typeface="Arial"/>
              </a:rPr>
              <a:t>discharge </a:t>
            </a:r>
            <a:r>
              <a:rPr lang="en-US" dirty="0">
                <a:solidFill>
                  <a:schemeClr val="accent2">
                    <a:lumMod val="75000"/>
                  </a:schemeClr>
                </a:solidFill>
                <a:ea typeface="Arial"/>
                <a:cs typeface="Arial"/>
                <a:sym typeface="Arial"/>
              </a:rPr>
              <a:t>and a finding that the offending substance (e.g. GHGs, carbon dioxide, methane) falls within the definition of “</a:t>
            </a:r>
            <a:r>
              <a:rPr lang="en-US" b="1" dirty="0">
                <a:solidFill>
                  <a:schemeClr val="accent2">
                    <a:lumMod val="75000"/>
                  </a:schemeClr>
                </a:solidFill>
                <a:ea typeface="Arial"/>
                <a:cs typeface="Arial"/>
                <a:sym typeface="Arial"/>
              </a:rPr>
              <a:t>Pollutant.</a:t>
            </a:r>
            <a:r>
              <a:rPr lang="en-US" dirty="0">
                <a:solidFill>
                  <a:schemeClr val="accent2">
                    <a:lumMod val="75000"/>
                  </a:schemeClr>
                </a:solidFill>
                <a:ea typeface="Arial"/>
                <a:cs typeface="Arial"/>
                <a:sym typeface="Arial"/>
              </a:rPr>
              <a:t>”</a:t>
            </a:r>
            <a:endParaRPr sz="3300" dirty="0">
              <a:solidFill>
                <a:schemeClr val="accent2">
                  <a:lumMod val="75000"/>
                </a:schemeClr>
              </a:solidFill>
            </a:endParaRPr>
          </a:p>
          <a:p>
            <a:pPr marL="0" indent="0">
              <a:lnSpc>
                <a:spcPct val="70000"/>
              </a:lnSpc>
              <a:spcBef>
                <a:spcPts val="1000"/>
              </a:spcBef>
              <a:buClr>
                <a:schemeClr val="dk1"/>
              </a:buClr>
              <a:buSzPts val="1500"/>
              <a:buNone/>
            </a:pPr>
            <a:endParaRPr dirty="0">
              <a:solidFill>
                <a:schemeClr val="accent2">
                  <a:lumMod val="75000"/>
                </a:schemeClr>
              </a:solidFill>
              <a:ea typeface="Arial"/>
              <a:cs typeface="Arial"/>
              <a:sym typeface="Arial"/>
            </a:endParaRPr>
          </a:p>
          <a:p>
            <a:pPr marL="228600" indent="-260350">
              <a:lnSpc>
                <a:spcPct val="70000"/>
              </a:lnSpc>
              <a:spcBef>
                <a:spcPts val="1000"/>
              </a:spcBef>
              <a:buClr>
                <a:schemeClr val="dk1"/>
              </a:buClr>
              <a:buSzPts val="2000"/>
              <a:buFont typeface="Noto Sans Symbols"/>
              <a:buChar char="▪"/>
            </a:pPr>
            <a:r>
              <a:rPr lang="en-US" dirty="0">
                <a:solidFill>
                  <a:schemeClr val="accent2">
                    <a:lumMod val="75000"/>
                  </a:schemeClr>
                </a:solidFill>
                <a:ea typeface="Arial"/>
                <a:cs typeface="Arial"/>
                <a:sym typeface="Arial"/>
              </a:rPr>
              <a:t>Courts generally apply either a “traditional environmental pollution” approach or a broader, literal interpretation to the Pollution Exclusions.</a:t>
            </a:r>
            <a:endParaRPr sz="3300" dirty="0">
              <a:solidFill>
                <a:schemeClr val="accent2">
                  <a:lumMod val="75000"/>
                </a:schemeClr>
              </a:solidFill>
            </a:endParaRPr>
          </a:p>
          <a:p>
            <a:pPr marL="0" indent="0">
              <a:lnSpc>
                <a:spcPct val="70000"/>
              </a:lnSpc>
              <a:spcBef>
                <a:spcPts val="1000"/>
              </a:spcBef>
              <a:buClr>
                <a:schemeClr val="dk1"/>
              </a:buClr>
              <a:buSzPts val="1500"/>
              <a:buNone/>
            </a:pPr>
            <a:endParaRPr dirty="0">
              <a:solidFill>
                <a:schemeClr val="accent2">
                  <a:lumMod val="75000"/>
                </a:schemeClr>
              </a:solidFill>
              <a:ea typeface="Arial"/>
              <a:cs typeface="Arial"/>
              <a:sym typeface="Arial"/>
            </a:endParaRPr>
          </a:p>
          <a:p>
            <a:pPr marL="228600" indent="-260350">
              <a:lnSpc>
                <a:spcPct val="70000"/>
              </a:lnSpc>
              <a:spcBef>
                <a:spcPts val="1000"/>
              </a:spcBef>
              <a:buClr>
                <a:schemeClr val="dk1"/>
              </a:buClr>
              <a:buSzPts val="2000"/>
              <a:buFont typeface="Noto Sans Symbols"/>
              <a:buChar char="▪"/>
            </a:pPr>
            <a:r>
              <a:rPr lang="en-US" dirty="0">
                <a:solidFill>
                  <a:schemeClr val="accent2">
                    <a:lumMod val="75000"/>
                  </a:schemeClr>
                </a:solidFill>
                <a:ea typeface="Arial"/>
                <a:cs typeface="Arial"/>
                <a:sym typeface="Arial"/>
              </a:rPr>
              <a:t>“</a:t>
            </a:r>
            <a:r>
              <a:rPr lang="en-US" b="1" dirty="0">
                <a:solidFill>
                  <a:schemeClr val="accent2">
                    <a:lumMod val="75000"/>
                  </a:schemeClr>
                </a:solidFill>
                <a:ea typeface="Arial"/>
                <a:cs typeface="Arial"/>
                <a:sym typeface="Arial"/>
              </a:rPr>
              <a:t>Traditional” approach </a:t>
            </a:r>
            <a:r>
              <a:rPr lang="en-US" dirty="0">
                <a:solidFill>
                  <a:schemeClr val="accent2">
                    <a:lumMod val="75000"/>
                  </a:schemeClr>
                </a:solidFill>
                <a:ea typeface="Arial"/>
                <a:cs typeface="Arial"/>
                <a:sym typeface="Arial"/>
              </a:rPr>
              <a:t>-- courts interpret the exclusion to preclude coverage only for those claims that are commonly considered to arise from “traditional” environmental pollution (e.g. dumping waste at a landfill).</a:t>
            </a:r>
            <a:endParaRPr sz="3300" dirty="0">
              <a:solidFill>
                <a:schemeClr val="accent2">
                  <a:lumMod val="75000"/>
                </a:schemeClr>
              </a:solidFill>
            </a:endParaRPr>
          </a:p>
          <a:p>
            <a:pPr marL="0" indent="0">
              <a:lnSpc>
                <a:spcPct val="70000"/>
              </a:lnSpc>
              <a:spcBef>
                <a:spcPts val="1000"/>
              </a:spcBef>
              <a:buClr>
                <a:schemeClr val="dk1"/>
              </a:buClr>
              <a:buSzPts val="1500"/>
              <a:buNone/>
            </a:pPr>
            <a:r>
              <a:rPr lang="en-US" dirty="0">
                <a:solidFill>
                  <a:schemeClr val="accent2">
                    <a:lumMod val="75000"/>
                  </a:schemeClr>
                </a:solidFill>
                <a:ea typeface="Arial"/>
                <a:cs typeface="Arial"/>
                <a:sym typeface="Arial"/>
              </a:rPr>
              <a:t> </a:t>
            </a:r>
            <a:endParaRPr sz="3300" dirty="0">
              <a:solidFill>
                <a:schemeClr val="accent2">
                  <a:lumMod val="75000"/>
                </a:schemeClr>
              </a:solidFill>
            </a:endParaRPr>
          </a:p>
          <a:p>
            <a:pPr marL="228600" indent="-260350">
              <a:lnSpc>
                <a:spcPct val="70000"/>
              </a:lnSpc>
              <a:spcBef>
                <a:spcPts val="1000"/>
              </a:spcBef>
              <a:buClr>
                <a:schemeClr val="dk1"/>
              </a:buClr>
              <a:buSzPts val="2000"/>
              <a:buFont typeface="Noto Sans Symbols"/>
              <a:buChar char="▪"/>
            </a:pPr>
            <a:r>
              <a:rPr lang="en-US" dirty="0">
                <a:solidFill>
                  <a:schemeClr val="accent2">
                    <a:lumMod val="75000"/>
                  </a:schemeClr>
                </a:solidFill>
                <a:ea typeface="Arial"/>
                <a:cs typeface="Arial"/>
                <a:sym typeface="Arial"/>
              </a:rPr>
              <a:t>“</a:t>
            </a:r>
            <a:r>
              <a:rPr lang="en-US" b="1" dirty="0">
                <a:solidFill>
                  <a:schemeClr val="accent2">
                    <a:lumMod val="75000"/>
                  </a:schemeClr>
                </a:solidFill>
                <a:ea typeface="Arial"/>
                <a:cs typeface="Arial"/>
                <a:sym typeface="Arial"/>
              </a:rPr>
              <a:t>Literal” approach </a:t>
            </a:r>
            <a:r>
              <a:rPr lang="en-US" dirty="0">
                <a:solidFill>
                  <a:schemeClr val="accent2">
                    <a:lumMod val="75000"/>
                  </a:schemeClr>
                </a:solidFill>
                <a:ea typeface="Arial"/>
                <a:cs typeface="Arial"/>
                <a:sym typeface="Arial"/>
              </a:rPr>
              <a:t>-- courts focus on the plain language of the policies and apply the exclusion to all claims arising from contaminants or irritants that cause damage, regardless of whether the claims involve traditionally understood contamination.</a:t>
            </a:r>
            <a:endParaRPr sz="3300" dirty="0">
              <a:solidFill>
                <a:schemeClr val="accent2">
                  <a:lumMod val="75000"/>
                </a:schemeClr>
              </a:solidFill>
            </a:endParaRPr>
          </a:p>
          <a:p>
            <a:pPr marL="0" indent="0">
              <a:lnSpc>
                <a:spcPct val="70000"/>
              </a:lnSpc>
              <a:spcBef>
                <a:spcPts val="1000"/>
              </a:spcBef>
              <a:buClr>
                <a:schemeClr val="dk1"/>
              </a:buClr>
              <a:buSzPts val="1650"/>
              <a:buNone/>
            </a:pPr>
            <a:endParaRPr sz="2150" dirty="0">
              <a:solidFill>
                <a:schemeClr val="accent2">
                  <a:lumMod val="75000"/>
                </a:schemeClr>
              </a:solidFill>
            </a:endParaRPr>
          </a:p>
          <a:p>
            <a:pPr marL="0" indent="0">
              <a:lnSpc>
                <a:spcPct val="70000"/>
              </a:lnSpc>
              <a:spcBef>
                <a:spcPts val="1000"/>
              </a:spcBef>
              <a:buClr>
                <a:schemeClr val="dk1"/>
              </a:buClr>
              <a:buSzPts val="1560"/>
              <a:buNone/>
            </a:pPr>
            <a:endParaRPr sz="1560" b="1" dirty="0">
              <a:solidFill>
                <a:schemeClr val="accent2">
                  <a:lumMod val="75000"/>
                </a:schemeClr>
              </a:solidFill>
            </a:endParaRPr>
          </a:p>
          <a:p>
            <a:pPr marL="0" indent="0">
              <a:lnSpc>
                <a:spcPct val="70000"/>
              </a:lnSpc>
              <a:spcBef>
                <a:spcPts val="1000"/>
              </a:spcBef>
              <a:buClr>
                <a:schemeClr val="dk1"/>
              </a:buClr>
              <a:buSzPts val="1560"/>
              <a:buNone/>
            </a:pPr>
            <a:endParaRPr sz="1560" b="1" i="1" dirty="0"/>
          </a:p>
        </p:txBody>
      </p:sp>
    </p:spTree>
    <p:extLst>
      <p:ext uri="{BB962C8B-B14F-4D97-AF65-F5344CB8AC3E}">
        <p14:creationId xmlns:p14="http://schemas.microsoft.com/office/powerpoint/2010/main" val="245592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body" idx="1"/>
          </p:nvPr>
        </p:nvSpPr>
        <p:spPr>
          <a:xfrm>
            <a:off x="628651" y="571500"/>
            <a:ext cx="10939462" cy="5564025"/>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350"/>
              <a:buNone/>
            </a:pPr>
            <a:r>
              <a:rPr lang="en-US" b="1" i="1" dirty="0">
                <a:latin typeface="+mj-lt"/>
                <a:ea typeface="Arial"/>
                <a:cs typeface="Arial"/>
                <a:sym typeface="Arial"/>
              </a:rPr>
              <a:t>Pollution Exclusions</a:t>
            </a:r>
            <a:endParaRPr b="1" i="1" dirty="0">
              <a:latin typeface="+mj-lt"/>
              <a:ea typeface="Arial"/>
              <a:cs typeface="Arial"/>
              <a:sym typeface="Arial"/>
            </a:endParaRPr>
          </a:p>
          <a:p>
            <a:pPr marL="0" indent="0">
              <a:lnSpc>
                <a:spcPct val="70000"/>
              </a:lnSpc>
              <a:spcBef>
                <a:spcPts val="0"/>
              </a:spcBef>
              <a:buClr>
                <a:schemeClr val="dk1"/>
              </a:buClr>
              <a:buSzPts val="1350"/>
              <a:buNone/>
            </a:pPr>
            <a:r>
              <a:rPr lang="en-US" sz="1750" b="1" dirty="0">
                <a:latin typeface="Arial"/>
                <a:ea typeface="Arial"/>
                <a:cs typeface="Arial"/>
                <a:sym typeface="Arial"/>
              </a:rPr>
              <a:t> </a:t>
            </a:r>
            <a:endParaRPr sz="3200" dirty="0"/>
          </a:p>
          <a:p>
            <a:pPr marL="228600" indent="-254000">
              <a:lnSpc>
                <a:spcPct val="70000"/>
              </a:lnSpc>
              <a:spcBef>
                <a:spcPts val="1000"/>
              </a:spcBef>
              <a:buClr>
                <a:schemeClr val="dk1"/>
              </a:buClr>
              <a:buSzPts val="1750"/>
              <a:buFont typeface="Noto Sans Symbols"/>
              <a:buChar char="▪"/>
            </a:pPr>
            <a:r>
              <a:rPr lang="en-US" sz="1800" b="1" dirty="0">
                <a:solidFill>
                  <a:schemeClr val="accent2">
                    <a:lumMod val="75000"/>
                  </a:schemeClr>
                </a:solidFill>
                <a:ea typeface="Arial"/>
                <a:cs typeface="Arial"/>
                <a:sym typeface="Arial"/>
              </a:rPr>
              <a:t>The U.S. Supreme Court has on multiple occasions held that greenhouse gases (including carbon dioxide and methane) fall within the CAA definition of “air pollutant.” </a:t>
            </a:r>
            <a:r>
              <a:rPr lang="en-US" sz="1800" dirty="0">
                <a:solidFill>
                  <a:schemeClr val="accent2">
                    <a:lumMod val="75000"/>
                  </a:schemeClr>
                </a:solidFill>
                <a:ea typeface="Arial"/>
                <a:cs typeface="Arial"/>
                <a:sym typeface="Arial"/>
              </a:rPr>
              <a:t>(</a:t>
            </a:r>
            <a:r>
              <a:rPr lang="en-US" sz="1800" i="1" dirty="0">
                <a:solidFill>
                  <a:schemeClr val="accent2">
                    <a:lumMod val="75000"/>
                  </a:schemeClr>
                </a:solidFill>
                <a:ea typeface="Arial"/>
                <a:cs typeface="Arial"/>
                <a:sym typeface="Arial"/>
              </a:rPr>
              <a:t>See, e.g., Am. Elec. Power Co. v. Connecticut</a:t>
            </a:r>
            <a:r>
              <a:rPr lang="en-US" sz="1800" dirty="0">
                <a:solidFill>
                  <a:schemeClr val="accent2">
                    <a:lumMod val="75000"/>
                  </a:schemeClr>
                </a:solidFill>
                <a:ea typeface="Arial"/>
                <a:cs typeface="Arial"/>
                <a:sym typeface="Arial"/>
              </a:rPr>
              <a:t>, 564 U.S. 410 (2011).)  Insurers should have a reasonably strong argument that the exclusion applies in a Climate Change coverage action, especially in “Traditional” pollution states.</a:t>
            </a:r>
          </a:p>
          <a:p>
            <a:pPr marL="0" indent="0">
              <a:lnSpc>
                <a:spcPct val="70000"/>
              </a:lnSpc>
              <a:spcBef>
                <a:spcPts val="1000"/>
              </a:spcBef>
              <a:buClr>
                <a:schemeClr val="dk1"/>
              </a:buClr>
              <a:buSzPts val="1750"/>
              <a:buNone/>
            </a:pPr>
            <a:endParaRPr sz="1800" dirty="0">
              <a:solidFill>
                <a:schemeClr val="accent2">
                  <a:lumMod val="75000"/>
                </a:schemeClr>
              </a:solidFill>
            </a:endParaRPr>
          </a:p>
          <a:p>
            <a:pPr marL="34290" indent="0">
              <a:lnSpc>
                <a:spcPct val="70000"/>
              </a:lnSpc>
              <a:spcBef>
                <a:spcPts val="1000"/>
              </a:spcBef>
              <a:buClr>
                <a:schemeClr val="dk1"/>
              </a:buClr>
              <a:buSzPts val="1350"/>
              <a:buNone/>
            </a:pPr>
            <a:r>
              <a:rPr lang="en-US" sz="1800" b="1" i="1" dirty="0">
                <a:solidFill>
                  <a:schemeClr val="accent2">
                    <a:lumMod val="75000"/>
                  </a:schemeClr>
                </a:solidFill>
                <a:ea typeface="Arial"/>
                <a:cs typeface="Arial"/>
                <a:sym typeface="Arial"/>
              </a:rPr>
              <a:t>See,</a:t>
            </a:r>
            <a:r>
              <a:rPr lang="en-US" sz="1800" i="1" dirty="0">
                <a:solidFill>
                  <a:schemeClr val="accent2">
                    <a:lumMod val="75000"/>
                  </a:schemeClr>
                </a:solidFill>
                <a:ea typeface="Arial"/>
                <a:cs typeface="Arial"/>
                <a:sym typeface="Arial"/>
              </a:rPr>
              <a:t> </a:t>
            </a:r>
            <a:r>
              <a:rPr lang="en-US" sz="1800" b="1" i="1" dirty="0">
                <a:solidFill>
                  <a:schemeClr val="accent2">
                    <a:lumMod val="75000"/>
                  </a:schemeClr>
                </a:solidFill>
                <a:ea typeface="Arial"/>
                <a:cs typeface="Arial"/>
                <a:sym typeface="Arial"/>
              </a:rPr>
              <a:t>Essex Ins. Co. v. Tri-Town Corp</a:t>
            </a:r>
            <a:r>
              <a:rPr lang="en-US" sz="1800" i="1" dirty="0">
                <a:solidFill>
                  <a:schemeClr val="accent2">
                    <a:lumMod val="75000"/>
                  </a:schemeClr>
                </a:solidFill>
                <a:ea typeface="Arial"/>
                <a:cs typeface="Arial"/>
                <a:sym typeface="Arial"/>
              </a:rPr>
              <a:t>., </a:t>
            </a:r>
            <a:r>
              <a:rPr lang="en-US" sz="1800" dirty="0">
                <a:solidFill>
                  <a:schemeClr val="accent2">
                    <a:lumMod val="75000"/>
                  </a:schemeClr>
                </a:solidFill>
                <a:ea typeface="Arial"/>
                <a:cs typeface="Arial"/>
                <a:sym typeface="Arial"/>
              </a:rPr>
              <a:t>863 F. Supp. 38 (D. Mass. 1994) (finding carbon dioxide constitutes “pollutant” under pollution exclusion).</a:t>
            </a:r>
            <a:endParaRPr sz="1800" dirty="0">
              <a:solidFill>
                <a:schemeClr val="accent2">
                  <a:lumMod val="75000"/>
                </a:schemeClr>
              </a:solidFill>
            </a:endParaRPr>
          </a:p>
          <a:p>
            <a:pPr marL="34290" indent="0">
              <a:lnSpc>
                <a:spcPct val="70000"/>
              </a:lnSpc>
              <a:spcBef>
                <a:spcPts val="1000"/>
              </a:spcBef>
              <a:buClr>
                <a:schemeClr val="dk1"/>
              </a:buClr>
              <a:buSzPts val="1350"/>
              <a:buNone/>
            </a:pPr>
            <a:endParaRPr sz="1800"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200"/>
              <a:buNone/>
            </a:pPr>
            <a:r>
              <a:rPr lang="en-US" sz="1800" b="1" i="1" dirty="0">
                <a:solidFill>
                  <a:schemeClr val="accent2">
                    <a:lumMod val="75000"/>
                  </a:schemeClr>
                </a:solidFill>
                <a:ea typeface="Arial"/>
                <a:cs typeface="Arial"/>
                <a:sym typeface="Arial"/>
              </a:rPr>
              <a:t>But see, Donaldson v. Urban Land Interests, Inc</a:t>
            </a:r>
            <a:r>
              <a:rPr lang="en-US" sz="1800" dirty="0">
                <a:solidFill>
                  <a:schemeClr val="accent2">
                    <a:lumMod val="75000"/>
                  </a:schemeClr>
                </a:solidFill>
                <a:ea typeface="Arial"/>
                <a:cs typeface="Arial"/>
                <a:sym typeface="Arial"/>
              </a:rPr>
              <a:t>., 564 N.W.2d 728 (Wis. 1997) (Court held that exhaled carbon dioxide was not unambiguously a “pollutant” and the “exclusion did not plainly and clearly alert a reasonable insured that coverage was excluded for personal injury claims that had their genesis in activities as fundamental as human respiration.”)</a:t>
            </a:r>
            <a:endParaRPr sz="1800" dirty="0">
              <a:solidFill>
                <a:schemeClr val="accent2">
                  <a:lumMod val="75000"/>
                </a:schemeClr>
              </a:solidFill>
            </a:endParaRPr>
          </a:p>
          <a:p>
            <a:pPr marL="258365" indent="-258365">
              <a:lnSpc>
                <a:spcPct val="70000"/>
              </a:lnSpc>
              <a:spcBef>
                <a:spcPts val="1000"/>
              </a:spcBef>
              <a:buClr>
                <a:schemeClr val="dk1"/>
              </a:buClr>
              <a:buSzPts val="1050"/>
              <a:buNone/>
            </a:pPr>
            <a:endParaRPr sz="1800" dirty="0">
              <a:solidFill>
                <a:schemeClr val="accent2">
                  <a:lumMod val="75000"/>
                </a:schemeClr>
              </a:solidFill>
              <a:ea typeface="Arial"/>
              <a:cs typeface="Arial"/>
              <a:sym typeface="Arial"/>
            </a:endParaRPr>
          </a:p>
          <a:p>
            <a:pPr marL="0" indent="0">
              <a:lnSpc>
                <a:spcPct val="70000"/>
              </a:lnSpc>
              <a:spcBef>
                <a:spcPts val="1000"/>
              </a:spcBef>
              <a:buClr>
                <a:schemeClr val="dk1"/>
              </a:buClr>
              <a:buSzPts val="1350"/>
              <a:buNone/>
            </a:pPr>
            <a:r>
              <a:rPr lang="en-US" sz="1800" b="1" i="1" dirty="0">
                <a:solidFill>
                  <a:schemeClr val="accent2">
                    <a:lumMod val="75000"/>
                  </a:schemeClr>
                </a:solidFill>
                <a:ea typeface="Arial"/>
                <a:cs typeface="Arial"/>
                <a:sym typeface="Arial"/>
              </a:rPr>
              <a:t>See also,</a:t>
            </a:r>
            <a:r>
              <a:rPr lang="en-US" sz="1800" i="1" dirty="0">
                <a:solidFill>
                  <a:schemeClr val="accent2">
                    <a:lumMod val="75000"/>
                  </a:schemeClr>
                </a:solidFill>
                <a:ea typeface="Arial"/>
                <a:cs typeface="Arial"/>
                <a:sym typeface="Arial"/>
              </a:rPr>
              <a:t> </a:t>
            </a:r>
            <a:r>
              <a:rPr lang="en-US" sz="1800" b="1" i="1" dirty="0">
                <a:solidFill>
                  <a:schemeClr val="accent2">
                    <a:lumMod val="75000"/>
                  </a:schemeClr>
                </a:solidFill>
                <a:ea typeface="Arial"/>
                <a:cs typeface="Arial"/>
                <a:sym typeface="Arial"/>
              </a:rPr>
              <a:t>Motorists Mut. Ins. Co. v. RSJ, Inc</a:t>
            </a:r>
            <a:r>
              <a:rPr lang="en-US" sz="1800" dirty="0">
                <a:solidFill>
                  <a:schemeClr val="accent2">
                    <a:lumMod val="75000"/>
                  </a:schemeClr>
                </a:solidFill>
                <a:ea typeface="Arial"/>
                <a:cs typeface="Arial"/>
                <a:sym typeface="Arial"/>
              </a:rPr>
              <a:t>., 926 S.W. 2d 679 (Ky. Ct. App. 1996) (finding carbon dioxide leaking from insured’s boiler vent stack did not constitute a “pollutant” under the exclusion, and thus suit by neighbor alleging injury was covered). </a:t>
            </a:r>
          </a:p>
          <a:p>
            <a:pPr marL="0" indent="0">
              <a:lnSpc>
                <a:spcPct val="70000"/>
              </a:lnSpc>
              <a:spcBef>
                <a:spcPts val="1000"/>
              </a:spcBef>
              <a:buClr>
                <a:schemeClr val="dk1"/>
              </a:buClr>
              <a:buSzPts val="1350"/>
              <a:buNone/>
            </a:pPr>
            <a:endParaRPr sz="1800" dirty="0">
              <a:solidFill>
                <a:schemeClr val="accent2">
                  <a:lumMod val="75000"/>
                </a:schemeClr>
              </a:solidFill>
            </a:endParaRPr>
          </a:p>
          <a:p>
            <a:pPr marL="0" indent="0">
              <a:lnSpc>
                <a:spcPct val="70000"/>
              </a:lnSpc>
              <a:spcBef>
                <a:spcPts val="1000"/>
              </a:spcBef>
              <a:buClr>
                <a:schemeClr val="dk1"/>
              </a:buClr>
              <a:buSzPts val="1350"/>
              <a:buNone/>
            </a:pPr>
            <a:r>
              <a:rPr lang="en-US" sz="1800" b="1" dirty="0">
                <a:solidFill>
                  <a:schemeClr val="accent2">
                    <a:lumMod val="75000"/>
                  </a:schemeClr>
                </a:solidFill>
                <a:ea typeface="Arial"/>
                <a:cs typeface="Arial"/>
                <a:sym typeface="Arial"/>
              </a:rPr>
              <a:t>The “discharge” requirement of the PE arguably should be met in most of the Climate Change cases.</a:t>
            </a:r>
            <a:endParaRPr sz="1800" dirty="0">
              <a:solidFill>
                <a:schemeClr val="accent2">
                  <a:lumMod val="75000"/>
                </a:schemeClr>
              </a:solidFill>
            </a:endParaRPr>
          </a:p>
          <a:p>
            <a:pPr marL="0" indent="0">
              <a:lnSpc>
                <a:spcPct val="70000"/>
              </a:lnSpc>
              <a:spcBef>
                <a:spcPts val="1000"/>
              </a:spcBef>
              <a:buClr>
                <a:schemeClr val="dk1"/>
              </a:buClr>
              <a:buSzPts val="1200"/>
              <a:buNone/>
            </a:pPr>
            <a:endParaRPr sz="1200" b="1" dirty="0"/>
          </a:p>
          <a:p>
            <a:pPr marL="0" indent="0">
              <a:lnSpc>
                <a:spcPct val="70000"/>
              </a:lnSpc>
              <a:spcBef>
                <a:spcPts val="1000"/>
              </a:spcBef>
              <a:buClr>
                <a:schemeClr val="dk1"/>
              </a:buClr>
              <a:buSzPts val="1200"/>
              <a:buNone/>
            </a:pPr>
            <a:endParaRPr sz="1200" b="1" i="1" dirty="0"/>
          </a:p>
        </p:txBody>
      </p:sp>
    </p:spTree>
    <p:extLst>
      <p:ext uri="{BB962C8B-B14F-4D97-AF65-F5344CB8AC3E}">
        <p14:creationId xmlns:p14="http://schemas.microsoft.com/office/powerpoint/2010/main" val="122976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54"/>
          <p:cNvSpPr txBox="1">
            <a:spLocks noGrp="1"/>
          </p:cNvSpPr>
          <p:nvPr>
            <p:ph type="body" idx="1"/>
          </p:nvPr>
        </p:nvSpPr>
        <p:spPr>
          <a:xfrm>
            <a:off x="604838" y="290502"/>
            <a:ext cx="10806112" cy="5587325"/>
          </a:xfrm>
          <a:prstGeom prst="rect">
            <a:avLst/>
          </a:prstGeom>
          <a:noFill/>
          <a:ln>
            <a:noFill/>
          </a:ln>
        </p:spPr>
        <p:txBody>
          <a:bodyPr spcFirstLastPara="1" vert="horz" wrap="square" lIns="91425" tIns="45700" rIns="91425" bIns="45700" rtlCol="0" anchor="t" anchorCtr="0">
            <a:noAutofit/>
          </a:bodyPr>
          <a:lstStyle/>
          <a:p>
            <a:pPr marL="228600" indent="-130810">
              <a:lnSpc>
                <a:spcPct val="70000"/>
              </a:lnSpc>
              <a:spcBef>
                <a:spcPts val="0"/>
              </a:spcBef>
              <a:buClr>
                <a:schemeClr val="dk1"/>
              </a:buClr>
              <a:buSzPts val="1540"/>
              <a:buNone/>
            </a:pPr>
            <a:endParaRPr sz="1540" b="1" dirty="0"/>
          </a:p>
          <a:p>
            <a:pPr marL="228600">
              <a:lnSpc>
                <a:spcPct val="70000"/>
              </a:lnSpc>
              <a:spcBef>
                <a:spcPts val="1000"/>
              </a:spcBef>
              <a:buClr>
                <a:schemeClr val="dk1"/>
              </a:buClr>
              <a:buSzPts val="1567"/>
              <a:buFont typeface="Noto Sans Symbols"/>
              <a:buChar char="❑"/>
            </a:pPr>
            <a:r>
              <a:rPr lang="en-US" b="1" dirty="0">
                <a:latin typeface="+mj-lt"/>
                <a:ea typeface="Arial"/>
                <a:cs typeface="Arial"/>
                <a:sym typeface="Arial"/>
              </a:rPr>
              <a:t>Coverage actions relating to Climate Change liability are virtually non-existent, but that may change soon …</a:t>
            </a:r>
            <a:endParaRPr dirty="0">
              <a:latin typeface="+mj-lt"/>
            </a:endParaRPr>
          </a:p>
          <a:p>
            <a:pPr marL="0" indent="0">
              <a:lnSpc>
                <a:spcPct val="70000"/>
              </a:lnSpc>
              <a:spcBef>
                <a:spcPts val="1000"/>
              </a:spcBef>
              <a:buClr>
                <a:schemeClr val="dk1"/>
              </a:buClr>
              <a:buSzPts val="1540"/>
              <a:buNone/>
            </a:pPr>
            <a:r>
              <a:rPr lang="en-US" sz="1540" dirty="0">
                <a:latin typeface="Arial"/>
                <a:ea typeface="Arial"/>
                <a:cs typeface="Arial"/>
                <a:sym typeface="Arial"/>
              </a:rPr>
              <a:t> </a:t>
            </a:r>
            <a:endParaRPr dirty="0"/>
          </a:p>
          <a:p>
            <a:pPr marL="228600" indent="-234950">
              <a:lnSpc>
                <a:spcPct val="70000"/>
              </a:lnSpc>
              <a:spcBef>
                <a:spcPts val="1000"/>
              </a:spcBef>
              <a:buClr>
                <a:schemeClr val="dk1"/>
              </a:buClr>
              <a:buSzPts val="1502"/>
              <a:buFont typeface="Noto Sans Symbols"/>
              <a:buChar char="▪"/>
            </a:pPr>
            <a:r>
              <a:rPr lang="en-US" sz="1800" b="1" dirty="0">
                <a:solidFill>
                  <a:schemeClr val="accent2">
                    <a:lumMod val="75000"/>
                  </a:schemeClr>
                </a:solidFill>
                <a:ea typeface="Arial"/>
                <a:cs typeface="Arial"/>
                <a:sym typeface="Arial"/>
              </a:rPr>
              <a:t>In </a:t>
            </a:r>
            <a:r>
              <a:rPr lang="en-US" sz="1800" b="1" i="1" dirty="0">
                <a:solidFill>
                  <a:schemeClr val="accent2">
                    <a:lumMod val="75000"/>
                  </a:schemeClr>
                </a:solidFill>
                <a:ea typeface="Arial"/>
                <a:cs typeface="Arial"/>
                <a:sym typeface="Arial"/>
              </a:rPr>
              <a:t>AES Corp. v. Steadfast Ins. Co</a:t>
            </a:r>
            <a:r>
              <a:rPr lang="en-US" sz="1800" b="1" dirty="0">
                <a:solidFill>
                  <a:schemeClr val="accent2">
                    <a:lumMod val="75000"/>
                  </a:schemeClr>
                </a:solidFill>
                <a:ea typeface="Arial"/>
                <a:cs typeface="Arial"/>
                <a:sym typeface="Arial"/>
              </a:rPr>
              <a:t>., 725 S.E. 2d 532 (Va. 2012), the Virginia Supreme Court held that the insurer had no obligation to provide a defense or indemnity for the insured’s potential climate change-related liabilities arising from the “underlying” </a:t>
            </a:r>
            <a:r>
              <a:rPr lang="en-US" sz="1800" b="1" i="1" dirty="0">
                <a:solidFill>
                  <a:schemeClr val="accent2">
                    <a:lumMod val="75000"/>
                  </a:schemeClr>
                </a:solidFill>
                <a:ea typeface="Arial"/>
                <a:cs typeface="Arial"/>
                <a:sym typeface="Arial"/>
              </a:rPr>
              <a:t>Native Village of Kivalina </a:t>
            </a:r>
            <a:r>
              <a:rPr lang="en-US" sz="1800" b="1" dirty="0">
                <a:solidFill>
                  <a:schemeClr val="accent2">
                    <a:lumMod val="75000"/>
                  </a:schemeClr>
                </a:solidFill>
                <a:ea typeface="Arial"/>
                <a:cs typeface="Arial"/>
                <a:sym typeface="Arial"/>
              </a:rPr>
              <a:t>suit.</a:t>
            </a:r>
            <a:endParaRPr sz="1800" dirty="0">
              <a:solidFill>
                <a:schemeClr val="accent2">
                  <a:lumMod val="75000"/>
                </a:schemeClr>
              </a:solidFill>
            </a:endParaRPr>
          </a:p>
          <a:p>
            <a:pPr marL="228600" indent="-157924">
              <a:lnSpc>
                <a:spcPct val="70000"/>
              </a:lnSpc>
              <a:spcBef>
                <a:spcPts val="1000"/>
              </a:spcBef>
              <a:buClr>
                <a:schemeClr val="dk1"/>
              </a:buClr>
              <a:buSzPts val="1113"/>
              <a:buNone/>
            </a:pPr>
            <a:endParaRPr sz="1800" b="1" dirty="0">
              <a:solidFill>
                <a:schemeClr val="accent2">
                  <a:lumMod val="75000"/>
                </a:schemeClr>
              </a:solidFill>
              <a:ea typeface="Arial"/>
              <a:cs typeface="Arial"/>
              <a:sym typeface="Arial"/>
            </a:endParaRPr>
          </a:p>
          <a:p>
            <a:pPr marL="228600" indent="-234950">
              <a:lnSpc>
                <a:spcPct val="70000"/>
              </a:lnSpc>
              <a:spcBef>
                <a:spcPts val="1000"/>
              </a:spcBef>
              <a:buClr>
                <a:schemeClr val="dk1"/>
              </a:buClr>
              <a:buSzPts val="1502"/>
              <a:buFont typeface="Noto Sans Symbols"/>
              <a:buChar char="▪"/>
            </a:pPr>
            <a:r>
              <a:rPr lang="en-US" sz="1800" dirty="0">
                <a:solidFill>
                  <a:schemeClr val="accent2">
                    <a:lumMod val="75000"/>
                  </a:schemeClr>
                </a:solidFill>
                <a:ea typeface="Arial"/>
                <a:cs typeface="Arial"/>
                <a:sym typeface="Arial"/>
              </a:rPr>
              <a:t>The underlying suit alleged damages to a native village due to rising sea level from global warming and GHGs.</a:t>
            </a:r>
            <a:endParaRPr sz="1800" dirty="0">
              <a:solidFill>
                <a:schemeClr val="accent2">
                  <a:lumMod val="75000"/>
                </a:schemeClr>
              </a:solidFill>
            </a:endParaRPr>
          </a:p>
          <a:p>
            <a:pPr marL="228600" indent="-152654">
              <a:lnSpc>
                <a:spcPct val="70000"/>
              </a:lnSpc>
              <a:spcBef>
                <a:spcPts val="1000"/>
              </a:spcBef>
              <a:buClr>
                <a:schemeClr val="dk1"/>
              </a:buClr>
              <a:buSzPts val="1196"/>
              <a:buNone/>
            </a:pPr>
            <a:endParaRPr sz="1800" dirty="0">
              <a:solidFill>
                <a:schemeClr val="accent2">
                  <a:lumMod val="75000"/>
                </a:schemeClr>
              </a:solidFill>
              <a:ea typeface="Arial"/>
              <a:cs typeface="Arial"/>
              <a:sym typeface="Arial"/>
            </a:endParaRPr>
          </a:p>
          <a:p>
            <a:pPr marL="228600" indent="-234950">
              <a:lnSpc>
                <a:spcPct val="70000"/>
              </a:lnSpc>
              <a:spcBef>
                <a:spcPts val="1000"/>
              </a:spcBef>
              <a:buClr>
                <a:schemeClr val="dk1"/>
              </a:buClr>
              <a:buSzPts val="1502"/>
              <a:buFont typeface="Noto Sans Symbols"/>
              <a:buChar char="▪"/>
            </a:pPr>
            <a:r>
              <a:rPr lang="en-US" sz="1800" dirty="0">
                <a:solidFill>
                  <a:schemeClr val="accent2">
                    <a:lumMod val="75000"/>
                  </a:schemeClr>
                </a:solidFill>
                <a:ea typeface="Arial"/>
                <a:cs typeface="Arial"/>
                <a:sym typeface="Arial"/>
              </a:rPr>
              <a:t>Claims were based on public/private nuisance, as well as concert of action.</a:t>
            </a:r>
            <a:endParaRPr sz="1800" dirty="0">
              <a:solidFill>
                <a:schemeClr val="accent2">
                  <a:lumMod val="75000"/>
                </a:schemeClr>
              </a:solidFill>
            </a:endParaRPr>
          </a:p>
          <a:p>
            <a:pPr marL="228600" indent="-157924">
              <a:lnSpc>
                <a:spcPct val="70000"/>
              </a:lnSpc>
              <a:spcBef>
                <a:spcPts val="1000"/>
              </a:spcBef>
              <a:buClr>
                <a:schemeClr val="dk1"/>
              </a:buClr>
              <a:buSzPts val="1113"/>
              <a:buNone/>
            </a:pPr>
            <a:endParaRPr sz="1800" dirty="0">
              <a:solidFill>
                <a:schemeClr val="accent2">
                  <a:lumMod val="75000"/>
                </a:schemeClr>
              </a:solidFill>
              <a:ea typeface="Arial"/>
              <a:cs typeface="Arial"/>
              <a:sym typeface="Arial"/>
            </a:endParaRPr>
          </a:p>
          <a:p>
            <a:pPr marL="228600" indent="-234950">
              <a:lnSpc>
                <a:spcPct val="70000"/>
              </a:lnSpc>
              <a:spcBef>
                <a:spcPts val="1000"/>
              </a:spcBef>
              <a:buClr>
                <a:schemeClr val="dk1"/>
              </a:buClr>
              <a:buSzPts val="1502"/>
              <a:buFont typeface="Noto Sans Symbols"/>
              <a:buChar char="▪"/>
            </a:pPr>
            <a:r>
              <a:rPr lang="en-US" sz="1800" dirty="0">
                <a:solidFill>
                  <a:schemeClr val="accent2">
                    <a:lumMod val="75000"/>
                  </a:schemeClr>
                </a:solidFill>
                <a:ea typeface="Arial"/>
                <a:cs typeface="Arial"/>
                <a:sym typeface="Arial"/>
              </a:rPr>
              <a:t>The Supreme Court of Virginia found by way of SJ, that because the underlying complaint alleged that the insured </a:t>
            </a:r>
            <a:r>
              <a:rPr lang="en-US" sz="1800" i="1" dirty="0">
                <a:solidFill>
                  <a:schemeClr val="accent2">
                    <a:lumMod val="75000"/>
                  </a:schemeClr>
                </a:solidFill>
                <a:ea typeface="Arial"/>
                <a:cs typeface="Arial"/>
                <a:sym typeface="Arial"/>
              </a:rPr>
              <a:t>intentionally</a:t>
            </a:r>
            <a:r>
              <a:rPr lang="en-US" sz="1800" dirty="0">
                <a:solidFill>
                  <a:schemeClr val="accent2">
                    <a:lumMod val="75000"/>
                  </a:schemeClr>
                </a:solidFill>
                <a:ea typeface="Arial"/>
                <a:cs typeface="Arial"/>
                <a:sym typeface="Arial"/>
              </a:rPr>
              <a:t> released tons of carbon dioxide and GHGs into the atmosphere as part of its business operations, there was no “occurrence,” i.e., no accidental event, within the terms of the policies.</a:t>
            </a:r>
            <a:endParaRPr lang="en-US" sz="1800" dirty="0">
              <a:solidFill>
                <a:schemeClr val="accent2">
                  <a:lumMod val="75000"/>
                </a:schemeClr>
              </a:solidFill>
              <a:sym typeface="Arial"/>
            </a:endParaRPr>
          </a:p>
          <a:p>
            <a:pPr marL="0" indent="0">
              <a:lnSpc>
                <a:spcPct val="70000"/>
              </a:lnSpc>
              <a:spcBef>
                <a:spcPts val="1000"/>
              </a:spcBef>
              <a:buClr>
                <a:schemeClr val="dk1"/>
              </a:buClr>
              <a:buSzPts val="1502"/>
              <a:buNone/>
            </a:pPr>
            <a:endParaRPr sz="1800" dirty="0">
              <a:solidFill>
                <a:schemeClr val="accent2">
                  <a:lumMod val="75000"/>
                </a:schemeClr>
              </a:solidFill>
              <a:ea typeface="Arial"/>
              <a:cs typeface="Arial"/>
              <a:sym typeface="Arial"/>
            </a:endParaRPr>
          </a:p>
          <a:p>
            <a:pPr marL="228600" indent="-234950">
              <a:lnSpc>
                <a:spcPct val="70000"/>
              </a:lnSpc>
              <a:spcBef>
                <a:spcPts val="1000"/>
              </a:spcBef>
              <a:buClr>
                <a:schemeClr val="dk1"/>
              </a:buClr>
              <a:buSzPts val="1420"/>
              <a:buFont typeface="Noto Sans Symbols"/>
              <a:buChar char="▪"/>
            </a:pPr>
            <a:r>
              <a:rPr lang="en-US" sz="1800" dirty="0">
                <a:solidFill>
                  <a:schemeClr val="accent2">
                    <a:lumMod val="75000"/>
                  </a:schemeClr>
                </a:solidFill>
                <a:ea typeface="Arial"/>
                <a:cs typeface="Arial"/>
                <a:sym typeface="Arial"/>
              </a:rPr>
              <a:t>The Court acknowledged that the underlying complaint alleged </a:t>
            </a:r>
            <a:r>
              <a:rPr lang="en-US" sz="1800" i="1" dirty="0">
                <a:solidFill>
                  <a:schemeClr val="accent2">
                    <a:lumMod val="75000"/>
                  </a:schemeClr>
                </a:solidFill>
                <a:ea typeface="Arial"/>
                <a:cs typeface="Arial"/>
                <a:sym typeface="Arial"/>
              </a:rPr>
              <a:t>both</a:t>
            </a:r>
            <a:r>
              <a:rPr lang="en-US" sz="1800" dirty="0">
                <a:solidFill>
                  <a:schemeClr val="accent2">
                    <a:lumMod val="75000"/>
                  </a:schemeClr>
                </a:solidFill>
                <a:ea typeface="Arial"/>
                <a:cs typeface="Arial"/>
                <a:sym typeface="Arial"/>
              </a:rPr>
              <a:t> negligent and intentional conduct by the insured, but held that “whether or not AES’s </a:t>
            </a:r>
            <a:r>
              <a:rPr lang="en-US" sz="1800" i="1" dirty="0">
                <a:solidFill>
                  <a:schemeClr val="accent2">
                    <a:lumMod val="75000"/>
                  </a:schemeClr>
                </a:solidFill>
                <a:ea typeface="Arial"/>
                <a:cs typeface="Arial"/>
                <a:sym typeface="Arial"/>
              </a:rPr>
              <a:t>intentiona</a:t>
            </a:r>
            <a:r>
              <a:rPr lang="en-US" sz="1800" dirty="0">
                <a:solidFill>
                  <a:schemeClr val="accent2">
                    <a:lumMod val="75000"/>
                  </a:schemeClr>
                </a:solidFill>
                <a:ea typeface="Arial"/>
                <a:cs typeface="Arial"/>
                <a:sym typeface="Arial"/>
              </a:rPr>
              <a:t>l act constitutes negligence, the natural or probable consequence of that </a:t>
            </a:r>
            <a:r>
              <a:rPr lang="en-US" sz="1800" i="1" dirty="0">
                <a:solidFill>
                  <a:schemeClr val="accent2">
                    <a:lumMod val="75000"/>
                  </a:schemeClr>
                </a:solidFill>
                <a:ea typeface="Arial"/>
                <a:cs typeface="Arial"/>
                <a:sym typeface="Arial"/>
              </a:rPr>
              <a:t>intentiona</a:t>
            </a:r>
            <a:r>
              <a:rPr lang="en-US" sz="1800" dirty="0">
                <a:solidFill>
                  <a:schemeClr val="accent2">
                    <a:lumMod val="75000"/>
                  </a:schemeClr>
                </a:solidFill>
                <a:ea typeface="Arial"/>
                <a:cs typeface="Arial"/>
                <a:sym typeface="Arial"/>
              </a:rPr>
              <a:t>l act is not covered.” </a:t>
            </a:r>
            <a:endParaRPr sz="1800" dirty="0">
              <a:solidFill>
                <a:schemeClr val="accent2">
                  <a:lumMod val="75000"/>
                </a:schemeClr>
              </a:solidFill>
            </a:endParaRPr>
          </a:p>
        </p:txBody>
      </p:sp>
    </p:spTree>
    <p:extLst>
      <p:ext uri="{BB962C8B-B14F-4D97-AF65-F5344CB8AC3E}">
        <p14:creationId xmlns:p14="http://schemas.microsoft.com/office/powerpoint/2010/main" val="33957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09600"/>
            <a:ext cx="6553200" cy="685800"/>
          </a:xfrm>
        </p:spPr>
        <p:txBody>
          <a:bodyPr>
            <a:normAutofit fontScale="90000"/>
          </a:bodyPr>
          <a:lstStyle/>
          <a:p>
            <a:pPr algn="ctr"/>
            <a:r>
              <a:rPr lang="en-US" dirty="0"/>
              <a:t>Climate Change - Damages</a:t>
            </a:r>
          </a:p>
        </p:txBody>
      </p:sp>
      <p:sp>
        <p:nvSpPr>
          <p:cNvPr id="3" name="Content Placeholder 2"/>
          <p:cNvSpPr>
            <a:spLocks noGrp="1"/>
          </p:cNvSpPr>
          <p:nvPr>
            <p:ph idx="1"/>
          </p:nvPr>
        </p:nvSpPr>
        <p:spPr>
          <a:xfrm>
            <a:off x="1981200" y="1727202"/>
            <a:ext cx="8382000" cy="4216399"/>
          </a:xfrm>
        </p:spPr>
        <p:txBody>
          <a:bodyPr/>
          <a:lstStyle/>
          <a:p>
            <a:pPr>
              <a:buFont typeface="Wingdings" panose="05000000000000000000" pitchFamily="2" charset="2"/>
              <a:buChar char="q"/>
            </a:pPr>
            <a:r>
              <a:rPr lang="en-US" b="1" dirty="0">
                <a:solidFill>
                  <a:schemeClr val="accent2">
                    <a:lumMod val="75000"/>
                  </a:schemeClr>
                </a:solidFill>
              </a:rPr>
              <a:t>Top Five Costliest Hurricane’s to Impact U.S. Mainland - - All in </a:t>
            </a:r>
            <a:r>
              <a:rPr lang="en-US" b="1" dirty="0" smtClean="0">
                <a:solidFill>
                  <a:schemeClr val="accent2">
                    <a:lumMod val="75000"/>
                  </a:schemeClr>
                </a:solidFill>
              </a:rPr>
              <a:t>Twenty-First </a:t>
            </a:r>
            <a:r>
              <a:rPr lang="en-US" b="1" dirty="0">
                <a:solidFill>
                  <a:schemeClr val="accent2">
                    <a:lumMod val="75000"/>
                  </a:schemeClr>
                </a:solidFill>
              </a:rPr>
              <a:t>Century: </a:t>
            </a:r>
          </a:p>
          <a:p>
            <a:pPr marL="0" indent="0">
              <a:buNone/>
            </a:pPr>
            <a:endParaRPr lang="en-US" b="1" dirty="0">
              <a:solidFill>
                <a:schemeClr val="accent2">
                  <a:lumMod val="75000"/>
                </a:scheme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819400"/>
            <a:ext cx="8686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86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8" name="Google Shape;388;p55"/>
          <p:cNvPicPr preferRelativeResize="0"/>
          <p:nvPr/>
        </p:nvPicPr>
        <p:blipFill rotWithShape="1">
          <a:blip r:embed="rId3">
            <a:alphaModFix/>
          </a:blip>
          <a:srcRect/>
          <a:stretch/>
        </p:blipFill>
        <p:spPr>
          <a:xfrm>
            <a:off x="2162175" y="1466850"/>
            <a:ext cx="7439025" cy="4086225"/>
          </a:xfrm>
          <a:prstGeom prst="rect">
            <a:avLst/>
          </a:prstGeom>
          <a:noFill/>
          <a:ln>
            <a:noFill/>
          </a:ln>
        </p:spPr>
      </p:pic>
      <p:sp>
        <p:nvSpPr>
          <p:cNvPr id="389" name="Google Shape;389;p55"/>
          <p:cNvSpPr txBox="1"/>
          <p:nvPr/>
        </p:nvSpPr>
        <p:spPr>
          <a:xfrm>
            <a:off x="1028700" y="628641"/>
            <a:ext cx="9525000" cy="708250"/>
          </a:xfrm>
          <a:prstGeom prst="rect">
            <a:avLst/>
          </a:prstGeom>
          <a:noFill/>
          <a:ln>
            <a:noFill/>
          </a:ln>
        </p:spPr>
        <p:txBody>
          <a:bodyPr spcFirstLastPara="1" wrap="square" lIns="91425" tIns="45700" rIns="91425" bIns="45700" anchor="t" anchorCtr="0">
            <a:noAutofit/>
          </a:bodyPr>
          <a:lstStyle/>
          <a:p>
            <a:pPr algn="ctr"/>
            <a:r>
              <a:rPr lang="en-US" sz="2400" b="1" dirty="0">
                <a:solidFill>
                  <a:schemeClr val="accent2">
                    <a:lumMod val="50000"/>
                  </a:schemeClr>
                </a:solidFill>
                <a:latin typeface="+mj-lt"/>
                <a:ea typeface="Arial"/>
                <a:cs typeface="Arial"/>
                <a:sym typeface="Arial"/>
              </a:rPr>
              <a:t>Is Climate Change Liability a D&amp;O Issue?</a:t>
            </a:r>
            <a:endParaRPr sz="2400" dirty="0">
              <a:solidFill>
                <a:schemeClr val="accent2">
                  <a:lumMod val="50000"/>
                </a:schemeClr>
              </a:solidFill>
              <a:latin typeface="+mj-lt"/>
            </a:endParaRPr>
          </a:p>
        </p:txBody>
      </p:sp>
    </p:spTree>
    <p:extLst>
      <p:ext uri="{BB962C8B-B14F-4D97-AF65-F5344CB8AC3E}">
        <p14:creationId xmlns:p14="http://schemas.microsoft.com/office/powerpoint/2010/main" val="35724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422" y="381567"/>
            <a:ext cx="5935286" cy="400110"/>
          </a:xfrm>
          <a:prstGeom prst="rect">
            <a:avLst/>
          </a:prstGeom>
          <a:noFill/>
        </p:spPr>
        <p:txBody>
          <a:bodyPr wrap="square" rtlCol="0">
            <a:spAutoFit/>
          </a:bodyPr>
          <a:lstStyle/>
          <a:p>
            <a:pPr algn="ctr"/>
            <a:r>
              <a:rPr lang="en-US" sz="2000" b="1" dirty="0">
                <a:solidFill>
                  <a:schemeClr val="accent2">
                    <a:lumMod val="75000"/>
                  </a:schemeClr>
                </a:solidFill>
              </a:rPr>
              <a:t>Is Climate Change Liability a D&amp;O Issue?</a:t>
            </a:r>
          </a:p>
        </p:txBody>
      </p:sp>
      <p:sp>
        <p:nvSpPr>
          <p:cNvPr id="5" name="TextBox 4"/>
          <p:cNvSpPr txBox="1"/>
          <p:nvPr/>
        </p:nvSpPr>
        <p:spPr>
          <a:xfrm>
            <a:off x="466726" y="971550"/>
            <a:ext cx="11109924" cy="5416868"/>
          </a:xfrm>
          <a:prstGeom prst="rect">
            <a:avLst/>
          </a:prstGeom>
          <a:noFill/>
        </p:spPr>
        <p:txBody>
          <a:bodyPr wrap="square" rtlCol="0">
            <a:spAutoFit/>
          </a:bodyPr>
          <a:lstStyle/>
          <a:p>
            <a:r>
              <a:rPr lang="en-US" sz="2400" dirty="0"/>
              <a:t>▪</a:t>
            </a:r>
            <a:r>
              <a:rPr lang="en-US" dirty="0"/>
              <a:t>  </a:t>
            </a:r>
            <a:r>
              <a:rPr lang="en-US" b="1" dirty="0">
                <a:solidFill>
                  <a:schemeClr val="accent2">
                    <a:lumMod val="75000"/>
                  </a:schemeClr>
                </a:solidFill>
              </a:rPr>
              <a:t>Shareholders are demanding More Climate Disclosures:</a:t>
            </a:r>
          </a:p>
          <a:p>
            <a:endParaRPr lang="en-US" b="1" dirty="0">
              <a:solidFill>
                <a:schemeClr val="accent2">
                  <a:lumMod val="75000"/>
                </a:schemeClr>
              </a:solidFill>
            </a:endParaRPr>
          </a:p>
          <a:p>
            <a:r>
              <a:rPr lang="en-US" sz="1600" dirty="0">
                <a:solidFill>
                  <a:schemeClr val="accent2">
                    <a:lumMod val="75000"/>
                  </a:schemeClr>
                </a:solidFill>
                <a:cs typeface="Arial" panose="020B0604020202020204" pitchFamily="34" charset="0"/>
              </a:rPr>
              <a:t>- Chevron asked to disclose the amount it has spent on direct and indirect lobbying through trade associations and other organizations.</a:t>
            </a:r>
          </a:p>
          <a:p>
            <a:endParaRPr lang="en-US" sz="1600" dirty="0">
              <a:solidFill>
                <a:schemeClr val="accent2">
                  <a:lumMod val="75000"/>
                </a:schemeClr>
              </a:solidFill>
              <a:cs typeface="Arial" panose="020B0604020202020204" pitchFamily="34" charset="0"/>
            </a:endParaRPr>
          </a:p>
          <a:p>
            <a:r>
              <a:rPr lang="en-US" sz="1600" dirty="0">
                <a:solidFill>
                  <a:schemeClr val="accent2">
                    <a:lumMod val="75000"/>
                  </a:schemeClr>
                </a:solidFill>
                <a:cs typeface="Arial" panose="020B0604020202020204" pitchFamily="34" charset="0"/>
              </a:rPr>
              <a:t>- Exxon and Chevron asked to align their business strategies with the Paris Agreement and to include emissions from the burning of their products in their climate disclosures.</a:t>
            </a:r>
          </a:p>
          <a:p>
            <a:pPr marL="1198563" indent="-111125"/>
            <a:endParaRPr lang="en-US" sz="1600" dirty="0">
              <a:solidFill>
                <a:schemeClr val="accent2">
                  <a:lumMod val="75000"/>
                </a:schemeClr>
              </a:solidFill>
              <a:cs typeface="Arial" panose="020B0604020202020204" pitchFamily="34" charset="0"/>
            </a:endParaRPr>
          </a:p>
          <a:p>
            <a:pPr marL="111125" indent="-111125"/>
            <a:r>
              <a:rPr lang="en-US" sz="1600" dirty="0">
                <a:solidFill>
                  <a:schemeClr val="accent2">
                    <a:lumMod val="75000"/>
                  </a:schemeClr>
                </a:solidFill>
                <a:cs typeface="Arial" panose="020B0604020202020204" pitchFamily="34" charset="0"/>
              </a:rPr>
              <a:t>- Passage of 2017 shareholder resolution compelled Exxon to acknowledge that its core oil &amp; gas assets face some risk of becoming “</a:t>
            </a:r>
            <a:r>
              <a:rPr lang="en-US" sz="1600" b="1" dirty="0">
                <a:solidFill>
                  <a:schemeClr val="accent2">
                    <a:lumMod val="75000"/>
                  </a:schemeClr>
                </a:solidFill>
                <a:cs typeface="Arial" panose="020B0604020202020204" pitchFamily="34" charset="0"/>
              </a:rPr>
              <a:t>stranded</a:t>
            </a:r>
            <a:r>
              <a:rPr lang="en-US" sz="1600" dirty="0">
                <a:solidFill>
                  <a:schemeClr val="accent2">
                    <a:lumMod val="75000"/>
                  </a:schemeClr>
                </a:solidFill>
                <a:cs typeface="Arial" panose="020B0604020202020204" pitchFamily="34" charset="0"/>
              </a:rPr>
              <a:t>”  due to government policies and international agreements seeking to limit Climate Change.</a:t>
            </a:r>
          </a:p>
          <a:p>
            <a:endParaRPr lang="en-US" sz="1600" dirty="0">
              <a:solidFill>
                <a:schemeClr val="accent2">
                  <a:lumMod val="75000"/>
                </a:schemeClr>
              </a:solidFill>
              <a:cs typeface="Arial" panose="020B0604020202020204" pitchFamily="34" charset="0"/>
            </a:endParaRPr>
          </a:p>
          <a:p>
            <a:r>
              <a:rPr lang="en-US" sz="1600" dirty="0">
                <a:solidFill>
                  <a:schemeClr val="accent2">
                    <a:lumMod val="75000"/>
                  </a:schemeClr>
                </a:solidFill>
                <a:cs typeface="Arial" panose="020B0604020202020204" pitchFamily="34" charset="0"/>
              </a:rPr>
              <a:t>- </a:t>
            </a:r>
            <a:r>
              <a:rPr lang="en-US" sz="1600" i="1" dirty="0">
                <a:solidFill>
                  <a:schemeClr val="accent2">
                    <a:lumMod val="75000"/>
                  </a:schemeClr>
                </a:solidFill>
                <a:cs typeface="Arial" panose="020B0604020202020204" pitchFamily="34" charset="0"/>
              </a:rPr>
              <a:t>Extends beyond fossil fuel companies: </a:t>
            </a:r>
          </a:p>
          <a:p>
            <a:endParaRPr lang="en-US" sz="1600" i="1" dirty="0">
              <a:solidFill>
                <a:schemeClr val="accent2">
                  <a:lumMod val="75000"/>
                </a:schemeClr>
              </a:solidFill>
              <a:cs typeface="Arial" panose="020B0604020202020204" pitchFamily="34" charset="0"/>
            </a:endParaRPr>
          </a:p>
          <a:p>
            <a:pPr marL="0" lvl="1">
              <a:buFont typeface="Wingdings" panose="05000000000000000000" pitchFamily="2" charset="2"/>
              <a:buChar char="Ø"/>
            </a:pPr>
            <a:r>
              <a:rPr lang="en-US" sz="1600" b="1" dirty="0">
                <a:solidFill>
                  <a:schemeClr val="accent2">
                    <a:lumMod val="75000"/>
                  </a:schemeClr>
                </a:solidFill>
                <a:cs typeface="Arial" panose="020B0604020202020204" pitchFamily="34" charset="0"/>
              </a:rPr>
              <a:t>Hertz</a:t>
            </a:r>
            <a:r>
              <a:rPr lang="en-US" sz="1600" dirty="0">
                <a:solidFill>
                  <a:schemeClr val="accent2">
                    <a:lumMod val="75000"/>
                  </a:schemeClr>
                </a:solidFill>
                <a:cs typeface="Arial" panose="020B0604020202020204" pitchFamily="34" charset="0"/>
              </a:rPr>
              <a:t> investors </a:t>
            </a:r>
            <a:r>
              <a:rPr lang="en-US" sz="1600" dirty="0" smtClean="0">
                <a:solidFill>
                  <a:schemeClr val="accent2">
                    <a:lumMod val="75000"/>
                  </a:schemeClr>
                </a:solidFill>
                <a:cs typeface="Arial" panose="020B0604020202020204" pitchFamily="34" charset="0"/>
              </a:rPr>
              <a:t>filed </a:t>
            </a:r>
            <a:r>
              <a:rPr lang="en-US" sz="1600" dirty="0">
                <a:solidFill>
                  <a:schemeClr val="accent2">
                    <a:lumMod val="75000"/>
                  </a:schemeClr>
                </a:solidFill>
                <a:cs typeface="Arial" panose="020B0604020202020204" pitchFamily="34" charset="0"/>
              </a:rPr>
              <a:t>resolutions asking companies to disclose plans to reduce their carbon footprint.</a:t>
            </a:r>
          </a:p>
          <a:p>
            <a:pPr marL="0" lvl="1">
              <a:buFont typeface="Wingdings" panose="05000000000000000000" pitchFamily="2" charset="2"/>
              <a:buChar char="Ø"/>
            </a:pPr>
            <a:r>
              <a:rPr lang="en-US" sz="1600" b="1" dirty="0">
                <a:solidFill>
                  <a:schemeClr val="accent2">
                    <a:lumMod val="75000"/>
                  </a:schemeClr>
                </a:solidFill>
                <a:cs typeface="Arial" panose="020B0604020202020204" pitchFamily="34" charset="0"/>
              </a:rPr>
              <a:t>JP Morgan Chase </a:t>
            </a:r>
            <a:r>
              <a:rPr lang="en-US" sz="1600" dirty="0">
                <a:solidFill>
                  <a:schemeClr val="accent2">
                    <a:lumMod val="75000"/>
                  </a:schemeClr>
                </a:solidFill>
                <a:cs typeface="Arial" panose="020B0604020202020204" pitchFamily="34" charset="0"/>
              </a:rPr>
              <a:t>recently</a:t>
            </a:r>
            <a:r>
              <a:rPr lang="en-US" sz="1600" b="1" dirty="0">
                <a:solidFill>
                  <a:schemeClr val="accent2">
                    <a:lumMod val="75000"/>
                  </a:schemeClr>
                </a:solidFill>
                <a:cs typeface="Arial" panose="020B0604020202020204" pitchFamily="34" charset="0"/>
              </a:rPr>
              <a:t> </a:t>
            </a:r>
            <a:r>
              <a:rPr lang="en-US" sz="1600" dirty="0">
                <a:solidFill>
                  <a:schemeClr val="accent2">
                    <a:lumMod val="75000"/>
                  </a:schemeClr>
                </a:solidFill>
                <a:cs typeface="Arial" panose="020B0604020202020204" pitchFamily="34" charset="0"/>
              </a:rPr>
              <a:t>dismissed a shareholder proposal seeking disclosure on how its lending activities align with the Paris Agreement. JP response to SEC argues that the proposal seeks to compel investment decisions based on GHG emissions – decisions solely in the hands of management.</a:t>
            </a:r>
          </a:p>
          <a:p>
            <a:pPr marL="0" lvl="1">
              <a:buFont typeface="Wingdings" panose="05000000000000000000" pitchFamily="2" charset="2"/>
              <a:buChar char="Ø"/>
            </a:pPr>
            <a:endParaRPr lang="en-US" sz="1600" dirty="0">
              <a:solidFill>
                <a:schemeClr val="accent2">
                  <a:lumMod val="75000"/>
                </a:schemeClr>
              </a:solidFill>
              <a:cs typeface="Arial" panose="020B0604020202020204" pitchFamily="34" charset="0"/>
            </a:endParaRPr>
          </a:p>
          <a:p>
            <a:pPr marL="0" lvl="1"/>
            <a:r>
              <a:rPr lang="en-US" sz="1600" b="1" dirty="0">
                <a:solidFill>
                  <a:schemeClr val="accent2">
                    <a:lumMod val="75000"/>
                  </a:schemeClr>
                </a:solidFill>
                <a:cs typeface="Arial" panose="020B0604020202020204" pitchFamily="34" charset="0"/>
              </a:rPr>
              <a:t>** SEC is considering amendments to shareholder resolution process over concerns that proxy firms are promoting resolutions based on political agenda rather than investor profit</a:t>
            </a:r>
            <a:r>
              <a:rPr lang="en-US" sz="1600" dirty="0">
                <a:solidFill>
                  <a:schemeClr val="accent2">
                    <a:lumMod val="75000"/>
                  </a:schemeClr>
                </a:solidFill>
                <a:cs typeface="Arial" panose="020B0604020202020204" pitchFamily="34" charset="0"/>
              </a:rPr>
              <a:t>.</a:t>
            </a:r>
          </a:p>
          <a:p>
            <a:endParaRPr lang="en-US" sz="1400" dirty="0">
              <a:solidFill>
                <a:schemeClr val="accent2">
                  <a:lumMod val="75000"/>
                </a:schemeClr>
              </a:solidFill>
            </a:endParaRPr>
          </a:p>
        </p:txBody>
      </p:sp>
    </p:spTree>
    <p:extLst>
      <p:ext uri="{BB962C8B-B14F-4D97-AF65-F5344CB8AC3E}">
        <p14:creationId xmlns:p14="http://schemas.microsoft.com/office/powerpoint/2010/main" val="243615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85" y="399657"/>
            <a:ext cx="5935286" cy="400110"/>
          </a:xfrm>
          <a:prstGeom prst="rect">
            <a:avLst/>
          </a:prstGeom>
          <a:noFill/>
        </p:spPr>
        <p:txBody>
          <a:bodyPr wrap="square" rtlCol="0">
            <a:spAutoFit/>
          </a:bodyPr>
          <a:lstStyle/>
          <a:p>
            <a:pPr algn="ctr"/>
            <a:r>
              <a:rPr lang="en-US" sz="2000" b="1" dirty="0">
                <a:solidFill>
                  <a:schemeClr val="accent2">
                    <a:lumMod val="75000"/>
                  </a:schemeClr>
                </a:solidFill>
              </a:rPr>
              <a:t>Is Climate Change Liability a D&amp;O Issue?</a:t>
            </a:r>
          </a:p>
        </p:txBody>
      </p:sp>
      <p:sp>
        <p:nvSpPr>
          <p:cNvPr id="5" name="TextBox 4"/>
          <p:cNvSpPr txBox="1"/>
          <p:nvPr/>
        </p:nvSpPr>
        <p:spPr>
          <a:xfrm>
            <a:off x="490538" y="895350"/>
            <a:ext cx="11086111" cy="5386090"/>
          </a:xfrm>
          <a:prstGeom prst="rect">
            <a:avLst/>
          </a:prstGeom>
          <a:noFill/>
        </p:spPr>
        <p:txBody>
          <a:bodyPr wrap="square" rtlCol="0">
            <a:spAutoFit/>
          </a:bodyPr>
          <a:lstStyle/>
          <a:p>
            <a:r>
              <a:rPr lang="en-US" b="1" dirty="0">
                <a:solidFill>
                  <a:schemeClr val="accent2">
                    <a:lumMod val="75000"/>
                  </a:schemeClr>
                </a:solidFill>
                <a:cs typeface="Arial" panose="020B0604020202020204" pitchFamily="34" charset="0"/>
              </a:rPr>
              <a:t>Public Companies Begin to Acknowledge Climate Litigation Threatens Bottom Line in 2019 10K’s:</a:t>
            </a:r>
          </a:p>
          <a:p>
            <a:endParaRPr lang="en-US" sz="1400" b="1" dirty="0">
              <a:solidFill>
                <a:schemeClr val="accent2">
                  <a:lumMod val="75000"/>
                </a:schemeClr>
              </a:solidFill>
              <a:cs typeface="Arial" panose="020B0604020202020204" pitchFamily="34" charset="0"/>
            </a:endParaRPr>
          </a:p>
          <a:p>
            <a:pPr marL="285750" indent="-285750">
              <a:buFont typeface="Wingdings" panose="05000000000000000000" pitchFamily="2" charset="2"/>
              <a:buChar char="Ø"/>
            </a:pPr>
            <a:r>
              <a:rPr lang="en-US" sz="1400" b="1" dirty="0">
                <a:solidFill>
                  <a:schemeClr val="accent2">
                    <a:lumMod val="75000"/>
                  </a:schemeClr>
                </a:solidFill>
                <a:cs typeface="Arial" panose="020B0604020202020204" pitchFamily="34" charset="0"/>
              </a:rPr>
              <a:t>Arch Coal </a:t>
            </a:r>
            <a:r>
              <a:rPr lang="en-US" sz="1400" dirty="0">
                <a:solidFill>
                  <a:schemeClr val="accent2">
                    <a:lumMod val="75000"/>
                  </a:schemeClr>
                </a:solidFill>
                <a:cs typeface="Arial" panose="020B0604020202020204" pitchFamily="34" charset="0"/>
              </a:rPr>
              <a:t>- </a:t>
            </a:r>
            <a:r>
              <a:rPr lang="en-US" sz="1400" b="1" dirty="0">
                <a:solidFill>
                  <a:schemeClr val="accent2">
                    <a:lumMod val="75000"/>
                  </a:schemeClr>
                </a:solidFill>
                <a:cs typeface="Arial" panose="020B0604020202020204" pitchFamily="34" charset="0"/>
              </a:rPr>
              <a:t>“Increasing attention to global climate change has resulted in an increased possibility of governmental investigations and, potentially, private litigation against us and our customers</a:t>
            </a:r>
            <a:r>
              <a:rPr lang="en-US" sz="1400" dirty="0">
                <a:solidFill>
                  <a:schemeClr val="accent2">
                    <a:lumMod val="75000"/>
                  </a:schemeClr>
                </a:solidFill>
                <a:cs typeface="Arial" panose="020B0604020202020204" pitchFamily="34" charset="0"/>
              </a:rPr>
              <a:t>. For example, claims have been made against certain energy companies alleging that greenhouse gas emissions constitute a public nuisance. </a:t>
            </a:r>
            <a:r>
              <a:rPr lang="en-US" sz="1400" b="1" dirty="0">
                <a:solidFill>
                  <a:schemeClr val="accent2">
                    <a:lumMod val="75000"/>
                  </a:schemeClr>
                </a:solidFill>
                <a:cs typeface="Arial" panose="020B0604020202020204" pitchFamily="34" charset="0"/>
              </a:rPr>
              <a:t>While the United States Supreme Court held that federal common law provides no basis for public nuisance claims against energy companies, state law tort claims remain a possibility and a source of concern</a:t>
            </a:r>
            <a:r>
              <a:rPr lang="en-US" sz="1400" dirty="0">
                <a:solidFill>
                  <a:schemeClr val="accent2">
                    <a:lumMod val="75000"/>
                  </a:schemeClr>
                </a:solidFill>
                <a:cs typeface="Arial" panose="020B0604020202020204" pitchFamily="34" charset="0"/>
              </a:rPr>
              <a:t> … Moreover, the proliferation of successful climate change litigation could </a:t>
            </a:r>
            <a:r>
              <a:rPr lang="en-US" sz="1400" b="1" dirty="0">
                <a:solidFill>
                  <a:schemeClr val="accent2">
                    <a:lumMod val="75000"/>
                  </a:schemeClr>
                </a:solidFill>
                <a:cs typeface="Arial" panose="020B0604020202020204" pitchFamily="34" charset="0"/>
              </a:rPr>
              <a:t>adversely impact demand for coal </a:t>
            </a:r>
            <a:r>
              <a:rPr lang="en-US" sz="1400" dirty="0">
                <a:solidFill>
                  <a:schemeClr val="accent2">
                    <a:lumMod val="75000"/>
                  </a:schemeClr>
                </a:solidFill>
                <a:cs typeface="Arial" panose="020B0604020202020204" pitchFamily="34" charset="0"/>
              </a:rPr>
              <a:t>and ultimately have a material adverse effect on our business, financial condition and results of operations.”</a:t>
            </a:r>
          </a:p>
          <a:p>
            <a:pPr marL="285750" indent="-285750">
              <a:buFont typeface="Wingdings" panose="05000000000000000000" pitchFamily="2" charset="2"/>
              <a:buChar char="Ø"/>
            </a:pPr>
            <a:endParaRPr lang="en-US" sz="1400" dirty="0">
              <a:solidFill>
                <a:schemeClr val="accent2">
                  <a:lumMod val="75000"/>
                </a:schemeClr>
              </a:solidFill>
              <a:cs typeface="Arial" panose="020B0604020202020204" pitchFamily="34" charset="0"/>
            </a:endParaRPr>
          </a:p>
          <a:p>
            <a:pPr marL="285750" indent="-285750">
              <a:buFont typeface="Wingdings" panose="05000000000000000000" pitchFamily="2" charset="2"/>
              <a:buChar char="Ø"/>
            </a:pPr>
            <a:r>
              <a:rPr lang="en-US" sz="1400" b="1" dirty="0">
                <a:solidFill>
                  <a:schemeClr val="accent2">
                    <a:lumMod val="75000"/>
                  </a:schemeClr>
                </a:solidFill>
                <a:cs typeface="Arial" panose="020B0604020202020204" pitchFamily="34" charset="0"/>
              </a:rPr>
              <a:t>Alliance Resource Partners </a:t>
            </a:r>
            <a:r>
              <a:rPr lang="en-US" sz="1400" dirty="0">
                <a:solidFill>
                  <a:schemeClr val="accent2">
                    <a:lumMod val="75000"/>
                  </a:schemeClr>
                </a:solidFill>
                <a:cs typeface="Arial" panose="020B0604020202020204" pitchFamily="34" charset="0"/>
              </a:rPr>
              <a:t>(2</a:t>
            </a:r>
            <a:r>
              <a:rPr lang="en-US" sz="1400" baseline="30000" dirty="0">
                <a:solidFill>
                  <a:schemeClr val="accent2">
                    <a:lumMod val="75000"/>
                  </a:schemeClr>
                </a:solidFill>
                <a:cs typeface="Arial" panose="020B0604020202020204" pitchFamily="34" charset="0"/>
              </a:rPr>
              <a:t>nd</a:t>
            </a:r>
            <a:r>
              <a:rPr lang="en-US" sz="1400" dirty="0">
                <a:solidFill>
                  <a:schemeClr val="accent2">
                    <a:lumMod val="75000"/>
                  </a:schemeClr>
                </a:solidFill>
                <a:cs typeface="Arial" panose="020B0604020202020204" pitchFamily="34" charset="0"/>
              </a:rPr>
              <a:t> largest coal producer in eastern U.S) – “The United States Supreme Court did </a:t>
            </a:r>
            <a:r>
              <a:rPr lang="en-US" sz="1400" b="1" u="sng" dirty="0">
                <a:solidFill>
                  <a:schemeClr val="accent2">
                    <a:lumMod val="75000"/>
                  </a:schemeClr>
                </a:solidFill>
                <a:cs typeface="Arial" panose="020B0604020202020204" pitchFamily="34" charset="0"/>
              </a:rPr>
              <a:t>not</a:t>
            </a:r>
            <a:r>
              <a:rPr lang="en-US" sz="1400" dirty="0">
                <a:solidFill>
                  <a:schemeClr val="accent2">
                    <a:lumMod val="75000"/>
                  </a:schemeClr>
                </a:solidFill>
                <a:cs typeface="Arial" panose="020B0604020202020204" pitchFamily="34" charset="0"/>
              </a:rPr>
              <a:t> … decide whether similar [Climate Change] claims can be brought under state common law… As a result … </a:t>
            </a:r>
            <a:r>
              <a:rPr lang="en-US" sz="1400" b="1" dirty="0">
                <a:solidFill>
                  <a:schemeClr val="accent2">
                    <a:lumMod val="75000"/>
                  </a:schemeClr>
                </a:solidFill>
                <a:cs typeface="Arial" panose="020B0604020202020204" pitchFamily="34" charset="0"/>
              </a:rPr>
              <a:t>tort-type liabilities remain a concern</a:t>
            </a:r>
            <a:r>
              <a:rPr lang="en-US" sz="1400" dirty="0">
                <a:solidFill>
                  <a:schemeClr val="accent2">
                    <a:lumMod val="75000"/>
                  </a:schemeClr>
                </a:solidFill>
                <a:cs typeface="Arial" panose="020B0604020202020204" pitchFamily="34" charset="0"/>
              </a:rPr>
              <a:t>.”</a:t>
            </a:r>
          </a:p>
          <a:p>
            <a:pPr marL="285750" indent="-285750">
              <a:buFont typeface="Wingdings" panose="05000000000000000000" pitchFamily="2" charset="2"/>
              <a:buChar char="Ø"/>
            </a:pPr>
            <a:endParaRPr lang="en-US" sz="1400" dirty="0">
              <a:solidFill>
                <a:schemeClr val="accent2">
                  <a:lumMod val="75000"/>
                </a:schemeClr>
              </a:solidFill>
              <a:cs typeface="Arial" panose="020B0604020202020204" pitchFamily="34" charset="0"/>
            </a:endParaRPr>
          </a:p>
          <a:p>
            <a:pPr marL="285750" indent="-285750">
              <a:buFont typeface="Wingdings" panose="05000000000000000000" pitchFamily="2" charset="2"/>
              <a:buChar char="Ø"/>
            </a:pPr>
            <a:r>
              <a:rPr lang="en-US" sz="1400" b="1" dirty="0">
                <a:solidFill>
                  <a:schemeClr val="accent2">
                    <a:lumMod val="75000"/>
                  </a:schemeClr>
                </a:solidFill>
                <a:cs typeface="Arial" panose="020B0604020202020204" pitchFamily="34" charset="0"/>
              </a:rPr>
              <a:t>ConocoPhillips</a:t>
            </a:r>
            <a:r>
              <a:rPr lang="en-US" sz="1400" dirty="0">
                <a:solidFill>
                  <a:schemeClr val="accent2">
                    <a:lumMod val="75000"/>
                  </a:schemeClr>
                </a:solidFill>
                <a:cs typeface="Arial" panose="020B0604020202020204" pitchFamily="34" charset="0"/>
              </a:rPr>
              <a:t> – “Increasing attention to global climate change has resulted in an increased likelihood of governmental investigations and private litigation, which could increase our costs or otherwise adversely affect our business… The ultimate outcome and impact to us cannot be predicted with certainty, and </a:t>
            </a:r>
            <a:r>
              <a:rPr lang="en-US" sz="1400" b="1" dirty="0">
                <a:solidFill>
                  <a:schemeClr val="accent2">
                    <a:lumMod val="75000"/>
                  </a:schemeClr>
                </a:solidFill>
                <a:cs typeface="Arial" panose="020B0604020202020204" pitchFamily="34" charset="0"/>
              </a:rPr>
              <a:t>we could incur substantial legal costs associated with defending these and similar lawsuits in the future</a:t>
            </a:r>
            <a:r>
              <a:rPr lang="en-US" sz="1400" dirty="0">
                <a:solidFill>
                  <a:schemeClr val="accent2">
                    <a:lumMod val="75000"/>
                  </a:schemeClr>
                </a:solidFill>
                <a:cs typeface="Arial" panose="020B0604020202020204" pitchFamily="34" charset="0"/>
              </a:rPr>
              <a:t>.” </a:t>
            </a:r>
          </a:p>
          <a:p>
            <a:pPr marL="285750" indent="-285750">
              <a:buFont typeface="Wingdings" panose="05000000000000000000" pitchFamily="2" charset="2"/>
              <a:buChar char="Ø"/>
            </a:pPr>
            <a:endParaRPr lang="en-US" sz="1400" dirty="0">
              <a:solidFill>
                <a:schemeClr val="accent2">
                  <a:lumMod val="75000"/>
                </a:schemeClr>
              </a:solidFill>
              <a:cs typeface="Arial" panose="020B0604020202020204" pitchFamily="34" charset="0"/>
            </a:endParaRPr>
          </a:p>
          <a:p>
            <a:pPr marL="285750" indent="-285750">
              <a:buFont typeface="Wingdings" panose="05000000000000000000" pitchFamily="2" charset="2"/>
              <a:buChar char="Ø"/>
            </a:pPr>
            <a:r>
              <a:rPr lang="en-US" sz="1400" b="1" dirty="0">
                <a:solidFill>
                  <a:schemeClr val="accent2">
                    <a:lumMod val="75000"/>
                  </a:schemeClr>
                </a:solidFill>
                <a:cs typeface="Arial" panose="020B0604020202020204" pitchFamily="34" charset="0"/>
              </a:rPr>
              <a:t>Devon Energy </a:t>
            </a:r>
            <a:r>
              <a:rPr lang="en-US" sz="1400" dirty="0">
                <a:solidFill>
                  <a:schemeClr val="accent2">
                    <a:lumMod val="75000"/>
                  </a:schemeClr>
                </a:solidFill>
                <a:cs typeface="Arial" panose="020B0604020202020204" pitchFamily="34" charset="0"/>
              </a:rPr>
              <a:t>– “These and other regulatory, social and market risks relating to climate change described above could result in unexpected costs, increase our operating expense and </a:t>
            </a:r>
            <a:r>
              <a:rPr lang="en-US" sz="1400" b="1" dirty="0">
                <a:solidFill>
                  <a:schemeClr val="accent2">
                    <a:lumMod val="75000"/>
                  </a:schemeClr>
                </a:solidFill>
                <a:cs typeface="Arial" panose="020B0604020202020204" pitchFamily="34" charset="0"/>
              </a:rPr>
              <a:t>reduce the demand for our products</a:t>
            </a:r>
            <a:r>
              <a:rPr lang="en-US" sz="1400" dirty="0">
                <a:solidFill>
                  <a:schemeClr val="accent2">
                    <a:lumMod val="75000"/>
                  </a:schemeClr>
                </a:solidFill>
                <a:cs typeface="Arial" panose="020B0604020202020204" pitchFamily="34" charset="0"/>
              </a:rPr>
              <a:t>, which in turn could lower the value of our reserves and have a material adverse effect on our profitability, financial condition and liquidity.”</a:t>
            </a:r>
          </a:p>
          <a:p>
            <a:endParaRPr lang="en-US" sz="1400" dirty="0">
              <a:solidFill>
                <a:schemeClr val="accent2">
                  <a:lumMod val="75000"/>
                </a:schemeClr>
              </a:solidFill>
            </a:endParaRPr>
          </a:p>
        </p:txBody>
      </p:sp>
    </p:spTree>
    <p:extLst>
      <p:ext uri="{BB962C8B-B14F-4D97-AF65-F5344CB8AC3E}">
        <p14:creationId xmlns:p14="http://schemas.microsoft.com/office/powerpoint/2010/main" val="1503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4338"/>
            <a:ext cx="11247120" cy="5807522"/>
          </a:xfrm>
        </p:spPr>
        <p:txBody>
          <a:bodyPr>
            <a:normAutofit fontScale="25000" lnSpcReduction="20000"/>
          </a:bodyPr>
          <a:lstStyle/>
          <a:p>
            <a:pPr>
              <a:buFont typeface="Wingdings" panose="05000000000000000000" pitchFamily="2" charset="2"/>
              <a:buChar char="q"/>
            </a:pPr>
            <a:r>
              <a:rPr lang="en-US" sz="6400" b="1" dirty="0">
                <a:solidFill>
                  <a:schemeClr val="accent2">
                    <a:lumMod val="75000"/>
                  </a:schemeClr>
                </a:solidFill>
                <a:latin typeface="+mj-lt"/>
              </a:rPr>
              <a:t>Is Climate Change Liability a D&amp;O Issue?</a:t>
            </a:r>
            <a:endParaRPr lang="en-US" sz="5600" b="1" dirty="0">
              <a:solidFill>
                <a:schemeClr val="accent2">
                  <a:lumMod val="75000"/>
                </a:schemeClr>
              </a:solidFill>
              <a:latin typeface="+mj-lt"/>
            </a:endParaRPr>
          </a:p>
          <a:p>
            <a:pPr>
              <a:buFont typeface="Wingdings" panose="05000000000000000000" pitchFamily="2" charset="2"/>
              <a:buChar char="§"/>
            </a:pPr>
            <a:r>
              <a:rPr lang="en-US" sz="6400" b="1" dirty="0">
                <a:solidFill>
                  <a:schemeClr val="accent2">
                    <a:lumMod val="75000"/>
                  </a:schemeClr>
                </a:solidFill>
              </a:rPr>
              <a:t>Zurich Quarterly Claim Journal (Spring 2018):</a:t>
            </a:r>
          </a:p>
          <a:p>
            <a:pPr indent="0">
              <a:buNone/>
            </a:pPr>
            <a:r>
              <a:rPr lang="en-US" sz="6400" dirty="0">
                <a:solidFill>
                  <a:schemeClr val="accent2">
                    <a:lumMod val="75000"/>
                  </a:schemeClr>
                </a:solidFill>
              </a:rPr>
              <a:t>“From a D&amp;O perspective it is more than likely that the industry will see an increase in claims in the future as a result of companies failing to adequately manage the risk of climate change on their business and to disclose these risks to investors. </a:t>
            </a:r>
          </a:p>
          <a:p>
            <a:pPr marL="344488" indent="-284163">
              <a:buNone/>
            </a:pPr>
            <a:r>
              <a:rPr lang="en-US" sz="8400" b="1" dirty="0">
                <a:solidFill>
                  <a:schemeClr val="accent2">
                    <a:lumMod val="75000"/>
                  </a:schemeClr>
                </a:solidFill>
              </a:rPr>
              <a:t>▪ </a:t>
            </a:r>
            <a:r>
              <a:rPr lang="en-US" sz="6400" b="1" dirty="0">
                <a:solidFill>
                  <a:schemeClr val="accent2">
                    <a:lumMod val="75000"/>
                  </a:schemeClr>
                </a:solidFill>
              </a:rPr>
              <a:t>Grantham Research Institute on Climate Change and the Environment Report (2018):</a:t>
            </a:r>
          </a:p>
          <a:p>
            <a:pPr marL="344488" indent="-284163">
              <a:buNone/>
            </a:pPr>
            <a:r>
              <a:rPr lang="en-US" sz="5500" b="1" dirty="0">
                <a:solidFill>
                  <a:schemeClr val="accent2">
                    <a:lumMod val="75000"/>
                  </a:schemeClr>
                </a:solidFill>
              </a:rPr>
              <a:t>	</a:t>
            </a:r>
            <a:r>
              <a:rPr lang="en-US" sz="6400" dirty="0">
                <a:solidFill>
                  <a:schemeClr val="accent2">
                    <a:lumMod val="75000"/>
                  </a:schemeClr>
                </a:solidFill>
              </a:rPr>
              <a:t>Expect to see an increase in suits asserting liability for "injuries arising from an alleged failure to anticipate and address [the] foreseeable consequences of climate change," given investors and insurers mounting attention to the “growing gap between scientific understanding of climate change and sluggish adaption efforts.“</a:t>
            </a:r>
          </a:p>
          <a:p>
            <a:pPr marL="344488" indent="-284163">
              <a:buNone/>
            </a:pPr>
            <a:r>
              <a:rPr lang="en-US" sz="8600" dirty="0">
                <a:solidFill>
                  <a:schemeClr val="accent2">
                    <a:lumMod val="75000"/>
                  </a:schemeClr>
                </a:solidFill>
              </a:rPr>
              <a:t>▪ </a:t>
            </a:r>
            <a:r>
              <a:rPr lang="en-US" sz="6400" b="1" dirty="0">
                <a:solidFill>
                  <a:schemeClr val="accent2">
                    <a:lumMod val="75000"/>
                  </a:schemeClr>
                </a:solidFill>
              </a:rPr>
              <a:t>U.K's largest money manager, Legal and General Investment Management ("LGIM"):</a:t>
            </a:r>
          </a:p>
          <a:p>
            <a:pPr marL="344488" indent="-284163">
              <a:buNone/>
            </a:pPr>
            <a:r>
              <a:rPr lang="en-US" sz="8600" dirty="0">
                <a:solidFill>
                  <a:schemeClr val="accent2">
                    <a:lumMod val="75000"/>
                  </a:schemeClr>
                </a:solidFill>
              </a:rPr>
              <a:t>	</a:t>
            </a:r>
            <a:r>
              <a:rPr lang="en-US" sz="6400" dirty="0">
                <a:solidFill>
                  <a:schemeClr val="accent2">
                    <a:lumMod val="75000"/>
                  </a:schemeClr>
                </a:solidFill>
              </a:rPr>
              <a:t>The world is facing a "climate catastrophe" and businesses around the world must urgently address it. If businesses "remain ignorant to this crisis, they face shareholders refusing to back them anymore.“</a:t>
            </a:r>
          </a:p>
          <a:p>
            <a:pPr marL="344488" indent="-284163">
              <a:buNone/>
            </a:pPr>
            <a:r>
              <a:rPr lang="en-US" sz="9600" dirty="0">
                <a:solidFill>
                  <a:schemeClr val="accent2">
                    <a:lumMod val="75000"/>
                  </a:schemeClr>
                </a:solidFill>
              </a:rPr>
              <a:t>▪ </a:t>
            </a:r>
            <a:r>
              <a:rPr lang="en-US" sz="6400" b="1" dirty="0">
                <a:solidFill>
                  <a:schemeClr val="accent2">
                    <a:lumMod val="75000"/>
                  </a:schemeClr>
                </a:solidFill>
              </a:rPr>
              <a:t>Blackrock’s 2020 Annual Letter to CEO’s:</a:t>
            </a:r>
          </a:p>
          <a:p>
            <a:pPr marL="344488" indent="-284163">
              <a:buNone/>
            </a:pPr>
            <a:r>
              <a:rPr lang="en-US" sz="6400" dirty="0">
                <a:solidFill>
                  <a:schemeClr val="accent2">
                    <a:lumMod val="75000"/>
                  </a:schemeClr>
                </a:solidFill>
              </a:rPr>
              <a:t>	</a:t>
            </a:r>
            <a:r>
              <a:rPr lang="en-US" sz="6000" dirty="0">
                <a:solidFill>
                  <a:schemeClr val="accent2">
                    <a:lumMod val="75000"/>
                  </a:schemeClr>
                </a:solidFill>
              </a:rPr>
              <a:t>“</a:t>
            </a:r>
            <a:r>
              <a:rPr lang="en-US" sz="6000" b="1" dirty="0">
                <a:solidFill>
                  <a:schemeClr val="accent2">
                    <a:lumMod val="75000"/>
                  </a:schemeClr>
                </a:solidFill>
              </a:rPr>
              <a:t>Climate change has become a defining factor in companies’ long-term prospects</a:t>
            </a:r>
            <a:r>
              <a:rPr lang="en-US" sz="6000" dirty="0">
                <a:solidFill>
                  <a:schemeClr val="accent2">
                    <a:lumMod val="75000"/>
                  </a:schemeClr>
                </a:solidFill>
              </a:rPr>
              <a:t>… The evidence on climate risk is compelling investors to reassess core assumptions about modern finance… Investors are increasingly reckoning with these questions and recognizing </a:t>
            </a:r>
            <a:r>
              <a:rPr lang="en-US" sz="6000" b="1" dirty="0">
                <a:solidFill>
                  <a:schemeClr val="accent2">
                    <a:lumMod val="75000"/>
                  </a:schemeClr>
                </a:solidFill>
              </a:rPr>
              <a:t>that climate risk is investment risk…. Indeed, climate change is almost invariably the top issue that clients around the world raise with BlackRock</a:t>
            </a:r>
            <a:r>
              <a:rPr lang="en-US" sz="6000" dirty="0">
                <a:solidFill>
                  <a:schemeClr val="accent2">
                    <a:lumMod val="75000"/>
                  </a:schemeClr>
                </a:solidFill>
              </a:rPr>
              <a:t>… We believe that when a company is not effectively addressing a material issue, its directors should be held accountable…Where we feel companies and boards are not producing effective sustainability disclosures or implementing frameworks for managing these issues, we will hold board members accountable.” </a:t>
            </a:r>
          </a:p>
          <a:p>
            <a:pPr marL="344488" indent="-284163">
              <a:buNone/>
            </a:pPr>
            <a:endParaRPr lang="en-US" sz="6400" dirty="0">
              <a:solidFill>
                <a:schemeClr val="accent2">
                  <a:lumMod val="75000"/>
                </a:schemeClr>
              </a:solidFill>
            </a:endParaRPr>
          </a:p>
          <a:p>
            <a:pPr marL="344488" indent="-284163">
              <a:buNone/>
            </a:pPr>
            <a:endParaRPr lang="en-US" sz="9600" dirty="0">
              <a:solidFill>
                <a:schemeClr val="accent2">
                  <a:lumMod val="75000"/>
                </a:schemeClr>
              </a:solidFill>
            </a:endParaRPr>
          </a:p>
          <a:p>
            <a:pPr indent="0">
              <a:buNone/>
            </a:pPr>
            <a:endParaRPr lang="en-US" sz="4300" b="1" dirty="0">
              <a:solidFill>
                <a:schemeClr val="accent2">
                  <a:lumMod val="75000"/>
                </a:schemeClr>
              </a:solidFill>
            </a:endParaRPr>
          </a:p>
          <a:p>
            <a:pPr indent="0">
              <a:buNone/>
            </a:pPr>
            <a:endParaRPr lang="en-US" sz="2900" b="1" i="1" dirty="0">
              <a:solidFill>
                <a:schemeClr val="accent2">
                  <a:lumMod val="75000"/>
                </a:schemeClr>
              </a:solidFill>
            </a:endParaRPr>
          </a:p>
          <a:p>
            <a:pPr marL="0" indent="0">
              <a:buNone/>
            </a:pPr>
            <a:endParaRPr lang="en-US" dirty="0">
              <a:solidFill>
                <a:schemeClr val="accent2">
                  <a:lumMod val="75000"/>
                </a:schemeClr>
              </a:solidFill>
            </a:endParaRPr>
          </a:p>
        </p:txBody>
      </p:sp>
    </p:spTree>
    <p:extLst>
      <p:ext uri="{BB962C8B-B14F-4D97-AF65-F5344CB8AC3E}">
        <p14:creationId xmlns:p14="http://schemas.microsoft.com/office/powerpoint/2010/main" val="306164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5763"/>
            <a:ext cx="11180618" cy="5599402"/>
          </a:xfrm>
        </p:spPr>
        <p:txBody>
          <a:bodyPr>
            <a:normAutofit fontScale="92500"/>
          </a:bodyPr>
          <a:lstStyle/>
          <a:p>
            <a:pPr marL="0" indent="0">
              <a:buNone/>
            </a:pPr>
            <a:endParaRPr lang="en-US" sz="2900" dirty="0">
              <a:solidFill>
                <a:schemeClr val="accent2">
                  <a:lumMod val="75000"/>
                </a:schemeClr>
              </a:solidFill>
            </a:endParaRPr>
          </a:p>
          <a:p>
            <a:pPr>
              <a:buFont typeface="Wingdings" panose="05000000000000000000" pitchFamily="2" charset="2"/>
              <a:buChar char="q"/>
            </a:pPr>
            <a:r>
              <a:rPr lang="en-US" sz="3400" b="1" dirty="0">
                <a:latin typeface="+mj-lt"/>
              </a:rPr>
              <a:t>Is Climate Change Liability a D&amp;O Issue</a:t>
            </a:r>
            <a:r>
              <a:rPr lang="en-US" sz="3400" b="1" dirty="0" smtClean="0">
                <a:latin typeface="+mj-lt"/>
              </a:rPr>
              <a:t>?</a:t>
            </a:r>
          </a:p>
          <a:p>
            <a:pPr marL="45720" indent="0">
              <a:buNone/>
            </a:pPr>
            <a:endParaRPr lang="en-US" sz="6400" b="1" dirty="0">
              <a:solidFill>
                <a:schemeClr val="accent2">
                  <a:lumMod val="75000"/>
                </a:schemeClr>
              </a:solidFill>
            </a:endParaRPr>
          </a:p>
          <a:p>
            <a:pPr>
              <a:buFont typeface="Wingdings" panose="05000000000000000000" pitchFamily="2" charset="2"/>
              <a:buChar char="§"/>
            </a:pPr>
            <a:r>
              <a:rPr lang="en-US" sz="2400" b="1" dirty="0">
                <a:solidFill>
                  <a:schemeClr val="accent2">
                    <a:lumMod val="75000"/>
                  </a:schemeClr>
                </a:solidFill>
              </a:rPr>
              <a:t>SEC Guidance Regarding Public Company Disclosure Requirements Concerning Climate Change Risk</a:t>
            </a:r>
            <a:r>
              <a:rPr lang="en-US" sz="2400" dirty="0">
                <a:solidFill>
                  <a:schemeClr val="accent2">
                    <a:lumMod val="75000"/>
                  </a:schemeClr>
                </a:solidFill>
              </a:rPr>
              <a:t>:</a:t>
            </a:r>
          </a:p>
          <a:p>
            <a:pPr marL="0" indent="0">
              <a:buNone/>
            </a:pPr>
            <a:endParaRPr lang="en-US" sz="2400" dirty="0">
              <a:solidFill>
                <a:schemeClr val="accent2">
                  <a:lumMod val="75000"/>
                </a:schemeClr>
              </a:solidFill>
            </a:endParaRPr>
          </a:p>
          <a:p>
            <a:pPr>
              <a:buFontTx/>
              <a:buChar char="-"/>
            </a:pPr>
            <a:r>
              <a:rPr lang="en-US" sz="2400" dirty="0">
                <a:solidFill>
                  <a:schemeClr val="accent2">
                    <a:lumMod val="75000"/>
                  </a:schemeClr>
                </a:solidFill>
                <a:cs typeface="Arial" panose="020B0604020202020204" pitchFamily="34" charset="0"/>
              </a:rPr>
              <a:t>In 2010, the S.E.C. issued “interpretive guidance” (not a new rule) on </a:t>
            </a:r>
            <a:r>
              <a:rPr lang="en-US" sz="2400" b="1" i="1" dirty="0">
                <a:solidFill>
                  <a:schemeClr val="accent2">
                    <a:lumMod val="75000"/>
                  </a:schemeClr>
                </a:solidFill>
                <a:cs typeface="Arial" panose="020B0604020202020204" pitchFamily="34" charset="0"/>
              </a:rPr>
              <a:t>existing</a:t>
            </a:r>
            <a:r>
              <a:rPr lang="en-US" sz="2400" i="1" dirty="0">
                <a:solidFill>
                  <a:schemeClr val="accent2">
                    <a:lumMod val="75000"/>
                  </a:schemeClr>
                </a:solidFill>
                <a:cs typeface="Arial" panose="020B0604020202020204" pitchFamily="34" charset="0"/>
              </a:rPr>
              <a:t> </a:t>
            </a:r>
            <a:r>
              <a:rPr lang="en-US" sz="2400" dirty="0">
                <a:solidFill>
                  <a:schemeClr val="accent2">
                    <a:lumMod val="75000"/>
                  </a:schemeClr>
                </a:solidFill>
                <a:cs typeface="Arial" panose="020B0604020202020204" pitchFamily="34" charset="0"/>
              </a:rPr>
              <a:t>disclosure requirements regarding how companies are to address the risks posed by climate change in their securities filings. (See, 17 CFR  Parts 211, 231 and 241) [Release Nos. 33-9106; 34-61469; FR-82]</a:t>
            </a:r>
          </a:p>
          <a:p>
            <a:pPr>
              <a:buFontTx/>
              <a:buChar char="-"/>
            </a:pPr>
            <a:r>
              <a:rPr lang="en-US" sz="2400" dirty="0">
                <a:solidFill>
                  <a:schemeClr val="accent2">
                    <a:lumMod val="75000"/>
                  </a:schemeClr>
                </a:solidFill>
                <a:cs typeface="Arial" panose="020B0604020202020204" pitchFamily="34" charset="0"/>
              </a:rPr>
              <a:t>“This interpretive release is intended to remind companies of their obligations under </a:t>
            </a:r>
            <a:r>
              <a:rPr lang="en-US" sz="2400" b="1" i="1" dirty="0">
                <a:solidFill>
                  <a:schemeClr val="accent2">
                    <a:lumMod val="75000"/>
                  </a:schemeClr>
                </a:solidFill>
                <a:cs typeface="Arial" panose="020B0604020202020204" pitchFamily="34" charset="0"/>
              </a:rPr>
              <a:t>existing</a:t>
            </a:r>
            <a:r>
              <a:rPr lang="en-US" sz="2400" dirty="0">
                <a:solidFill>
                  <a:schemeClr val="accent2">
                    <a:lumMod val="75000"/>
                  </a:schemeClr>
                </a:solidFill>
                <a:cs typeface="Arial" panose="020B0604020202020204" pitchFamily="34" charset="0"/>
              </a:rPr>
              <a:t> federal securities laws and regulations to consider climate change and its consequences as they prepare disclosure documents to be filed with us and provided to investors.”</a:t>
            </a:r>
          </a:p>
          <a:p>
            <a:pPr>
              <a:buFontTx/>
              <a:buChar char="-"/>
            </a:pPr>
            <a:endParaRPr lang="en-US" sz="3200" i="1" dirty="0">
              <a:solidFill>
                <a:schemeClr val="accent2">
                  <a:lumMod val="75000"/>
                </a:schemeClr>
              </a:solidFill>
            </a:endParaRPr>
          </a:p>
        </p:txBody>
      </p:sp>
    </p:spTree>
    <p:extLst>
      <p:ext uri="{BB962C8B-B14F-4D97-AF65-F5344CB8AC3E}">
        <p14:creationId xmlns:p14="http://schemas.microsoft.com/office/powerpoint/2010/main" val="76749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88"/>
            <a:ext cx="11180618" cy="5797035"/>
          </a:xfrm>
        </p:spPr>
        <p:txBody>
          <a:bodyPr>
            <a:normAutofit fontScale="85000" lnSpcReduction="20000"/>
          </a:bodyPr>
          <a:lstStyle/>
          <a:p>
            <a:pPr marL="0" indent="0">
              <a:buNone/>
            </a:pPr>
            <a:endParaRPr lang="en-US" sz="2900" dirty="0">
              <a:solidFill>
                <a:schemeClr val="accent2">
                  <a:lumMod val="75000"/>
                </a:schemeClr>
              </a:solidFill>
            </a:endParaRPr>
          </a:p>
          <a:p>
            <a:pPr>
              <a:buFont typeface="Wingdings" panose="05000000000000000000" pitchFamily="2" charset="2"/>
              <a:buChar char="q"/>
            </a:pPr>
            <a:r>
              <a:rPr lang="en-US" sz="2900" b="1" dirty="0">
                <a:solidFill>
                  <a:schemeClr val="accent2">
                    <a:lumMod val="75000"/>
                  </a:schemeClr>
                </a:solidFill>
                <a:latin typeface="+mj-lt"/>
              </a:rPr>
              <a:t>Is Climate Change Liability a D&amp;O Issue?</a:t>
            </a:r>
          </a:p>
          <a:p>
            <a:pPr>
              <a:buFont typeface="Wingdings" panose="05000000000000000000" pitchFamily="2" charset="2"/>
              <a:buChar char="§"/>
            </a:pPr>
            <a:r>
              <a:rPr lang="en-US" sz="2600" b="1" dirty="0">
                <a:solidFill>
                  <a:schemeClr val="accent2">
                    <a:lumMod val="75000"/>
                  </a:schemeClr>
                </a:solidFill>
              </a:rPr>
              <a:t>SEC Statement Regarding “Modernizing” Financial Disclosure Requirements (January 30, 2020) </a:t>
            </a:r>
            <a:endParaRPr lang="en-US" sz="2600" dirty="0">
              <a:solidFill>
                <a:schemeClr val="accent2">
                  <a:lumMod val="75000"/>
                </a:schemeClr>
              </a:solidFill>
            </a:endParaRPr>
          </a:p>
          <a:p>
            <a:pPr lvl="1">
              <a:buFont typeface="Courier New" panose="02070309020205020404" pitchFamily="49" charset="0"/>
              <a:buChar char="o"/>
            </a:pPr>
            <a:r>
              <a:rPr lang="en-US" sz="2300" dirty="0">
                <a:solidFill>
                  <a:schemeClr val="accent2">
                    <a:lumMod val="75000"/>
                  </a:schemeClr>
                </a:solidFill>
              </a:rPr>
              <a:t>On January 30, 202o, SEC Chairman and SEC Commissioner issued separate Public Statements about initiatives to “modernize” certain financial disclosure requirements, including those dealing with “materiality”.</a:t>
            </a:r>
          </a:p>
          <a:p>
            <a:pPr lvl="1">
              <a:buFont typeface="Courier New" panose="02070309020205020404" pitchFamily="49" charset="0"/>
              <a:buChar char="o"/>
            </a:pPr>
            <a:r>
              <a:rPr lang="en-US" sz="2300" dirty="0">
                <a:solidFill>
                  <a:schemeClr val="accent2">
                    <a:lumMod val="75000"/>
                  </a:schemeClr>
                </a:solidFill>
              </a:rPr>
              <a:t>Climate Change received special mention, including reminder that the last time SEC addressed Climate Change was in their 2010 “Guidance”:</a:t>
            </a:r>
          </a:p>
          <a:p>
            <a:pPr marL="914400" lvl="1" indent="0" defTabSz="833438">
              <a:buNone/>
            </a:pPr>
            <a:r>
              <a:rPr lang="en-US" sz="2100" dirty="0">
                <a:solidFill>
                  <a:schemeClr val="accent2">
                    <a:lumMod val="75000"/>
                  </a:schemeClr>
                </a:solidFill>
              </a:rPr>
              <a:t>“</a:t>
            </a:r>
            <a:r>
              <a:rPr lang="en-US" sz="2100" b="1" dirty="0">
                <a:solidFill>
                  <a:schemeClr val="accent2">
                    <a:lumMod val="75000"/>
                  </a:schemeClr>
                </a:solidFill>
              </a:rPr>
              <a:t>Much has changed in the last decade with respect to what we know about climate change and the financial risks it creates for global markets. The science is largely undisputed and the effects increasingly visible and dire</a:t>
            </a:r>
            <a:r>
              <a:rPr lang="en-US" sz="2100" dirty="0">
                <a:solidFill>
                  <a:schemeClr val="accent2">
                    <a:lumMod val="75000"/>
                  </a:schemeClr>
                </a:solidFill>
              </a:rPr>
              <a:t>;</a:t>
            </a:r>
            <a:r>
              <a:rPr lang="en-US" sz="2100" u="sng" dirty="0">
                <a:solidFill>
                  <a:schemeClr val="accent2">
                    <a:lumMod val="75000"/>
                  </a:schemeClr>
                </a:solidFill>
              </a:rPr>
              <a:t> </a:t>
            </a:r>
            <a:r>
              <a:rPr lang="en-US" sz="2100" dirty="0">
                <a:solidFill>
                  <a:schemeClr val="accent2">
                    <a:lumMod val="75000"/>
                  </a:schemeClr>
                </a:solidFill>
              </a:rPr>
              <a:t>the looming economic threat to markets worldwide is more and more apparent;</a:t>
            </a:r>
            <a:r>
              <a:rPr lang="en-US" sz="2100" u="sng" dirty="0">
                <a:solidFill>
                  <a:schemeClr val="accent2">
                    <a:lumMod val="75000"/>
                  </a:schemeClr>
                </a:solidFill>
              </a:rPr>
              <a:t> </a:t>
            </a:r>
            <a:r>
              <a:rPr lang="en-US" sz="2100" dirty="0">
                <a:solidFill>
                  <a:schemeClr val="accent2">
                    <a:lumMod val="75000"/>
                  </a:schemeClr>
                </a:solidFill>
              </a:rPr>
              <a:t>investors have increased their demands on companies and regulators for consistent, reliable, and comparable disclosures. [Climate Change] may be the single most momentous risk to face markets since the financial crisis.” ( </a:t>
            </a:r>
            <a:r>
              <a:rPr lang="en-US" sz="2100" b="1" dirty="0">
                <a:solidFill>
                  <a:schemeClr val="accent2">
                    <a:lumMod val="75000"/>
                  </a:schemeClr>
                </a:solidFill>
              </a:rPr>
              <a:t>SEC Commissioner  Allison </a:t>
            </a:r>
            <a:r>
              <a:rPr lang="en-US" sz="2100" b="1" dirty="0" err="1">
                <a:solidFill>
                  <a:schemeClr val="accent2">
                    <a:lumMod val="75000"/>
                  </a:schemeClr>
                </a:solidFill>
              </a:rPr>
              <a:t>Herren</a:t>
            </a:r>
            <a:r>
              <a:rPr lang="en-US" sz="2100" b="1" dirty="0">
                <a:solidFill>
                  <a:schemeClr val="accent2">
                    <a:lumMod val="75000"/>
                  </a:schemeClr>
                </a:solidFill>
              </a:rPr>
              <a:t> Lee</a:t>
            </a:r>
            <a:r>
              <a:rPr lang="en-US" sz="2100" dirty="0">
                <a:solidFill>
                  <a:schemeClr val="accent2">
                    <a:lumMod val="75000"/>
                  </a:schemeClr>
                </a:solidFill>
              </a:rPr>
              <a:t>)</a:t>
            </a:r>
          </a:p>
          <a:p>
            <a:pPr marL="914400" lvl="1" indent="0" defTabSz="833438">
              <a:buNone/>
            </a:pPr>
            <a:r>
              <a:rPr lang="en-US" sz="2100" b="1" dirty="0">
                <a:solidFill>
                  <a:schemeClr val="accent2">
                    <a:lumMod val="75000"/>
                  </a:schemeClr>
                </a:solidFill>
              </a:rPr>
              <a:t>“[T]he landscape around these issues is, and I expect will continue to be, complex, uncertain, multi-national/jurisdictional and dynamic. </a:t>
            </a:r>
            <a:r>
              <a:rPr lang="en-US" sz="2100" dirty="0">
                <a:solidFill>
                  <a:schemeClr val="accent2">
                    <a:lumMod val="75000"/>
                  </a:schemeClr>
                </a:solidFill>
              </a:rPr>
              <a:t> In 2010, the Commission issued an interpretive release to provide guidance to public companies regarding the Commission’s existing disclosure requirements as they apply to environmental and climate-related matters. Since then, </a:t>
            </a:r>
            <a:r>
              <a:rPr lang="en-US" sz="2100" b="1" dirty="0">
                <a:solidFill>
                  <a:schemeClr val="accent2">
                    <a:lumMod val="75000"/>
                  </a:schemeClr>
                </a:solidFill>
              </a:rPr>
              <a:t>SEC staff has continued to consider these matters</a:t>
            </a:r>
            <a:r>
              <a:rPr lang="en-US" sz="2100" dirty="0">
                <a:solidFill>
                  <a:schemeClr val="accent2">
                    <a:lumMod val="75000"/>
                  </a:schemeClr>
                </a:solidFill>
              </a:rPr>
              <a:t>, including, as part of regular reviews of annual and periodic reports and other company filings by the Division of Corporation Finance.  </a:t>
            </a:r>
            <a:r>
              <a:rPr lang="en-US" sz="2100" b="1" dirty="0">
                <a:solidFill>
                  <a:schemeClr val="accent2">
                    <a:lumMod val="75000"/>
                  </a:schemeClr>
                </a:solidFill>
              </a:rPr>
              <a:t>Our staff in the Office of Compliance Inspections and Examinations is reviewing disclosures </a:t>
            </a:r>
            <a:r>
              <a:rPr lang="en-US" sz="2100" dirty="0">
                <a:solidFill>
                  <a:schemeClr val="accent2">
                    <a:lumMod val="75000"/>
                  </a:schemeClr>
                </a:solidFill>
              </a:rPr>
              <a:t>of investment advisers and other issuers regarding funds and other products that pursue environmental or climate-related investment mandates </a:t>
            </a:r>
            <a:r>
              <a:rPr lang="en-US" sz="2100" b="1" dirty="0">
                <a:solidFill>
                  <a:schemeClr val="accent2">
                    <a:lumMod val="75000"/>
                  </a:schemeClr>
                </a:solidFill>
              </a:rPr>
              <a:t>to ensure that investors are receiving accurate and adequate information </a:t>
            </a:r>
            <a:r>
              <a:rPr lang="en-US" sz="2100" dirty="0">
                <a:solidFill>
                  <a:schemeClr val="accent2">
                    <a:lumMod val="75000"/>
                  </a:schemeClr>
                </a:solidFill>
              </a:rPr>
              <a:t>about the material aspects of those strategies.”   (</a:t>
            </a:r>
            <a:r>
              <a:rPr lang="en-US" sz="2100" b="1" dirty="0">
                <a:solidFill>
                  <a:schemeClr val="accent2">
                    <a:lumMod val="75000"/>
                  </a:schemeClr>
                </a:solidFill>
              </a:rPr>
              <a:t>SEC Chairman Jay Clayton</a:t>
            </a:r>
            <a:r>
              <a:rPr lang="en-US" sz="2100" dirty="0">
                <a:solidFill>
                  <a:schemeClr val="accent2">
                    <a:lumMod val="75000"/>
                  </a:schemeClr>
                </a:solidFill>
              </a:rPr>
              <a:t>) </a:t>
            </a:r>
          </a:p>
          <a:p>
            <a:pPr marL="320040" lvl="1" indent="0">
              <a:buNone/>
            </a:pPr>
            <a:endParaRPr lang="en-US" sz="2900" dirty="0">
              <a:solidFill>
                <a:schemeClr val="accent2">
                  <a:lumMod val="75000"/>
                </a:schemeClr>
              </a:solidFill>
            </a:endParaRPr>
          </a:p>
          <a:p>
            <a:pPr marL="320040" lvl="1" indent="0">
              <a:buNone/>
            </a:pPr>
            <a:endParaRPr lang="en-US" sz="2900" dirty="0">
              <a:solidFill>
                <a:schemeClr val="accent2">
                  <a:lumMod val="75000"/>
                </a:schemeClr>
              </a:solidFill>
            </a:endParaRPr>
          </a:p>
        </p:txBody>
      </p:sp>
    </p:spTree>
    <p:extLst>
      <p:ext uri="{BB962C8B-B14F-4D97-AF65-F5344CB8AC3E}">
        <p14:creationId xmlns:p14="http://schemas.microsoft.com/office/powerpoint/2010/main" val="136494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09588"/>
            <a:ext cx="11114116" cy="5941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1D6A58"/>
              </a:buClr>
              <a:buSzPct val="110000"/>
              <a:buFont typeface="Arial" panose="020B0604020202020204" pitchFamily="34" charset="0"/>
              <a:buChar char="•"/>
              <a:defRPr sz="2400" kern="1200">
                <a:solidFill>
                  <a:srgbClr val="89898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D6A58"/>
              </a:buClr>
              <a:buSzPct val="110000"/>
              <a:buFont typeface="Arial" panose="020B0604020202020204" pitchFamily="34" charset="0"/>
              <a:buChar char="–"/>
              <a:defRPr sz="2000" kern="1200">
                <a:solidFill>
                  <a:srgbClr val="89898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D6A58"/>
              </a:buClr>
              <a:buSzPct val="110000"/>
              <a:buFont typeface="Arial" panose="020B0604020202020204" pitchFamily="34" charset="0"/>
              <a:buChar char="•"/>
              <a:defRPr sz="1800" kern="1200">
                <a:solidFill>
                  <a:srgbClr val="89898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q"/>
              <a:tabLst/>
              <a:defRPr/>
            </a:pPr>
            <a:r>
              <a:rPr kumimoji="0" lang="en-US" sz="2800" b="1" i="0" u="none" strike="noStrike" kern="1200" cap="none" spc="0" normalizeH="0" baseline="0" noProof="0" dirty="0">
                <a:ln>
                  <a:noFill/>
                </a:ln>
                <a:solidFill>
                  <a:schemeClr val="accent2">
                    <a:lumMod val="50000"/>
                  </a:schemeClr>
                </a:solidFill>
                <a:effectLst/>
                <a:uLnTx/>
                <a:uFillTx/>
                <a:latin typeface="+mj-lt"/>
                <a:ea typeface="+mn-ea"/>
                <a:cs typeface="Arial" panose="020B0604020202020204" pitchFamily="34" charset="0"/>
              </a:rPr>
              <a:t>Is Climate Change Liability a D&amp;O Issue?</a:t>
            </a: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900" b="1"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a:p>
            <a:pPr lvl="0">
              <a:buFont typeface="Wingdings" panose="05000000000000000000" pitchFamily="2" charset="2"/>
              <a:buChar char="§"/>
              <a:defRPr/>
            </a:pPr>
            <a:r>
              <a:rPr lang="en-US" sz="2600" b="1" dirty="0">
                <a:solidFill>
                  <a:schemeClr val="accent2">
                    <a:lumMod val="75000"/>
                  </a:schemeClr>
                </a:solidFill>
                <a:latin typeface="+mn-lt"/>
              </a:rPr>
              <a:t>NY &amp; MA  Attorney Generals allege investor “climate fraud” by Exxon.</a:t>
            </a:r>
          </a:p>
          <a:p>
            <a:pPr marL="0" lvl="0" indent="0">
              <a:buNone/>
              <a:defRPr/>
            </a:pPr>
            <a:endParaRPr lang="en-US" sz="2600" dirty="0">
              <a:solidFill>
                <a:schemeClr val="accent2">
                  <a:lumMod val="75000"/>
                </a:schemeClr>
              </a:solidFill>
              <a:latin typeface="+mn-lt"/>
            </a:endParaRPr>
          </a:p>
          <a:p>
            <a:pPr marL="396875" lvl="0" indent="-396875">
              <a:buNone/>
              <a:defRPr/>
            </a:pPr>
            <a:r>
              <a:rPr lang="en-US" sz="2600" dirty="0">
                <a:solidFill>
                  <a:schemeClr val="accent2">
                    <a:lumMod val="75000"/>
                  </a:schemeClr>
                </a:solidFill>
                <a:latin typeface="+mn-lt"/>
              </a:rPr>
              <a:t>	</a:t>
            </a:r>
            <a:r>
              <a:rPr lang="en-US" b="1" dirty="0">
                <a:solidFill>
                  <a:schemeClr val="accent2">
                    <a:lumMod val="75000"/>
                  </a:schemeClr>
                </a:solidFill>
                <a:latin typeface="+mn-lt"/>
              </a:rPr>
              <a:t>NY</a:t>
            </a:r>
            <a:r>
              <a:rPr lang="en-US" dirty="0">
                <a:solidFill>
                  <a:schemeClr val="accent2">
                    <a:lumMod val="75000"/>
                  </a:schemeClr>
                </a:solidFill>
                <a:latin typeface="+mn-lt"/>
              </a:rPr>
              <a:t>: Exxon allegedly used two different accounting methods – one for communicating climate change to the public and another kept private for internal projections. Sought as much as $1.6 billion in restitution to shareholders.</a:t>
            </a:r>
          </a:p>
          <a:p>
            <a:pPr marL="396875" lvl="0" indent="-396875">
              <a:buNone/>
              <a:defRPr/>
            </a:pPr>
            <a:endParaRPr lang="en-US" dirty="0">
              <a:solidFill>
                <a:schemeClr val="accent2">
                  <a:lumMod val="75000"/>
                </a:schemeClr>
              </a:solidFill>
              <a:latin typeface="+mn-lt"/>
            </a:endParaRPr>
          </a:p>
          <a:p>
            <a:pPr marL="396875" lvl="0" indent="-396875">
              <a:buNone/>
              <a:defRPr/>
            </a:pPr>
            <a:r>
              <a:rPr lang="en-US" dirty="0">
                <a:solidFill>
                  <a:schemeClr val="accent2">
                    <a:lumMod val="75000"/>
                  </a:schemeClr>
                </a:solidFill>
                <a:latin typeface="+mn-lt"/>
              </a:rPr>
              <a:t>     </a:t>
            </a:r>
            <a:r>
              <a:rPr lang="en-US" b="1" dirty="0">
                <a:solidFill>
                  <a:schemeClr val="accent2">
                    <a:lumMod val="75000"/>
                  </a:schemeClr>
                </a:solidFill>
                <a:latin typeface="+mn-lt"/>
              </a:rPr>
              <a:t>MA</a:t>
            </a:r>
            <a:r>
              <a:rPr lang="en-US" dirty="0">
                <a:solidFill>
                  <a:schemeClr val="accent2">
                    <a:lumMod val="75000"/>
                  </a:schemeClr>
                </a:solidFill>
                <a:latin typeface="+mn-lt"/>
              </a:rPr>
              <a:t>: Exxon allegedly deceived investors by failing to divulge potential        climate change related risks to their investments and whether Exxon violated Massachusetts consumer protection laws by misleading consumers on the impact of its products on climate change.</a:t>
            </a: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342900" marR="0" lvl="0" indent="-342900" algn="l" defTabSz="914400" rtl="0" eaLnBrk="1" fontAlgn="auto" latinLnBrk="0" hangingPunct="1">
              <a:lnSpc>
                <a:spcPct val="100000"/>
              </a:lnSpc>
              <a:spcBef>
                <a:spcPct val="20000"/>
              </a:spcBef>
              <a:spcAft>
                <a:spcPts val="0"/>
              </a:spcAft>
              <a:buClr>
                <a:srgbClr val="1D6A58"/>
              </a:buClr>
              <a:buSzPct val="110000"/>
              <a:buFontTx/>
              <a:buChar char="-"/>
              <a:tabLst/>
              <a:defRPr/>
            </a:pPr>
            <a:endParaRPr kumimoji="0" lang="en-US" sz="2500" b="0"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1D6A58"/>
              </a:buClr>
              <a:buSzPct val="11000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9609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66725"/>
            <a:ext cx="11114116" cy="598395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Clr>
                <a:srgbClr val="1D6A58"/>
              </a:buClr>
              <a:buSzPct val="110000"/>
              <a:buFont typeface="Arial" panose="020B0604020202020204" pitchFamily="34" charset="0"/>
              <a:buChar char="•"/>
              <a:defRPr sz="2400" kern="1200">
                <a:solidFill>
                  <a:srgbClr val="89898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D6A58"/>
              </a:buClr>
              <a:buSzPct val="110000"/>
              <a:buFont typeface="Arial" panose="020B0604020202020204" pitchFamily="34" charset="0"/>
              <a:buChar char="–"/>
              <a:defRPr sz="2000" kern="1200">
                <a:solidFill>
                  <a:srgbClr val="89898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D6A58"/>
              </a:buClr>
              <a:buSzPct val="110000"/>
              <a:buFont typeface="Arial" panose="020B0604020202020204" pitchFamily="34" charset="0"/>
              <a:buChar char="•"/>
              <a:defRPr sz="1800" kern="1200">
                <a:solidFill>
                  <a:srgbClr val="89898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q"/>
              <a:tabLst/>
              <a:defRPr/>
            </a:pPr>
            <a:r>
              <a:rPr kumimoji="0" lang="en-US" sz="2600" b="1" i="0" u="none" strike="noStrike" kern="1200" cap="none" spc="0" normalizeH="0" baseline="0" noProof="0" dirty="0">
                <a:ln>
                  <a:noFill/>
                </a:ln>
                <a:solidFill>
                  <a:schemeClr val="accent2">
                    <a:lumMod val="50000"/>
                  </a:schemeClr>
                </a:solidFill>
                <a:effectLst/>
                <a:uLnTx/>
                <a:uFillTx/>
                <a:latin typeface="+mj-lt"/>
              </a:rPr>
              <a:t>Is Climate Change Liability a D&amp;O Issue?</a:t>
            </a: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600" b="1" i="0" u="none" strike="noStrike" kern="1200" cap="none" spc="0" normalizeH="0" baseline="0" noProof="0" dirty="0">
              <a:ln>
                <a:noFill/>
              </a:ln>
              <a:solidFill>
                <a:schemeClr val="accent2">
                  <a:lumMod val="75000"/>
                </a:schemeClr>
              </a:solidFill>
              <a:effectLst/>
              <a:uLnTx/>
              <a:uFillTx/>
              <a:latin typeface="+mn-lt"/>
            </a:endParaRPr>
          </a:p>
          <a:p>
            <a:pPr lvl="0">
              <a:buFont typeface="Wingdings" panose="05000000000000000000" pitchFamily="2" charset="2"/>
              <a:buChar char="§"/>
              <a:defRPr/>
            </a:pPr>
            <a:r>
              <a:rPr lang="en-US" sz="2600" b="1" dirty="0">
                <a:solidFill>
                  <a:schemeClr val="accent2">
                    <a:lumMod val="75000"/>
                  </a:schemeClr>
                </a:solidFill>
                <a:latin typeface="+mn-lt"/>
              </a:rPr>
              <a:t>New York &amp; Massachusetts AG Fraud Allegations (STATUS</a:t>
            </a:r>
            <a:r>
              <a:rPr lang="en-US" sz="2600" b="1" dirty="0" smtClean="0">
                <a:solidFill>
                  <a:schemeClr val="accent2">
                    <a:lumMod val="75000"/>
                  </a:schemeClr>
                </a:solidFill>
                <a:latin typeface="+mn-lt"/>
              </a:rPr>
              <a:t>):</a:t>
            </a:r>
            <a:endParaRPr lang="en-US" sz="3800" dirty="0">
              <a:solidFill>
                <a:schemeClr val="accent2">
                  <a:lumMod val="75000"/>
                </a:schemeClr>
              </a:solidFill>
              <a:latin typeface="+mn-lt"/>
            </a:endParaRPr>
          </a:p>
          <a:p>
            <a:pPr marL="396875" lvl="0" indent="-396875">
              <a:buNone/>
              <a:defRPr/>
            </a:pPr>
            <a:r>
              <a:rPr lang="en-US" sz="3800" dirty="0">
                <a:solidFill>
                  <a:schemeClr val="accent2">
                    <a:lumMod val="75000"/>
                  </a:schemeClr>
                </a:solidFill>
                <a:latin typeface="+mn-lt"/>
              </a:rPr>
              <a:t>	</a:t>
            </a:r>
            <a:r>
              <a:rPr lang="en-US" sz="2300" b="1" dirty="0">
                <a:solidFill>
                  <a:schemeClr val="accent2">
                    <a:lumMod val="75000"/>
                  </a:schemeClr>
                </a:solidFill>
                <a:latin typeface="+mn-lt"/>
              </a:rPr>
              <a:t>NY</a:t>
            </a:r>
            <a:r>
              <a:rPr lang="en-US" sz="2300" dirty="0">
                <a:solidFill>
                  <a:schemeClr val="accent2">
                    <a:lumMod val="75000"/>
                  </a:schemeClr>
                </a:solidFill>
                <a:latin typeface="+mn-lt"/>
              </a:rPr>
              <a:t>: </a:t>
            </a:r>
            <a:r>
              <a:rPr lang="en-US" sz="2300" b="1" dirty="0">
                <a:solidFill>
                  <a:schemeClr val="accent2">
                    <a:lumMod val="75000"/>
                  </a:schemeClr>
                </a:solidFill>
                <a:latin typeface="+mn-lt"/>
              </a:rPr>
              <a:t>Suit dismissed by trial court following bench trial and NO appeal to be taken:</a:t>
            </a:r>
          </a:p>
          <a:p>
            <a:pPr marL="396875" lvl="0" indent="-396875">
              <a:buNone/>
              <a:defRPr/>
            </a:pPr>
            <a:endParaRPr lang="en-US" sz="2300" b="1" dirty="0">
              <a:solidFill>
                <a:schemeClr val="accent2">
                  <a:lumMod val="75000"/>
                </a:schemeClr>
              </a:solidFill>
              <a:latin typeface="+mn-lt"/>
            </a:endParaRPr>
          </a:p>
          <a:p>
            <a:pPr marL="1027113" lvl="0" indent="0">
              <a:buNone/>
              <a:defRPr/>
            </a:pPr>
            <a:r>
              <a:rPr lang="en-US" sz="2300" dirty="0">
                <a:solidFill>
                  <a:schemeClr val="accent2">
                    <a:lumMod val="75000"/>
                  </a:schemeClr>
                </a:solidFill>
                <a:latin typeface="+mn-lt"/>
              </a:rPr>
              <a:t>“</a:t>
            </a:r>
            <a:r>
              <a:rPr lang="en-US" sz="2300" i="1" dirty="0">
                <a:solidFill>
                  <a:schemeClr val="accent2">
                    <a:lumMod val="75000"/>
                  </a:schemeClr>
                </a:solidFill>
                <a:latin typeface="+mn-lt"/>
              </a:rPr>
              <a:t>The office of the Attorney General failed to prove, by a preponderance of the evidence, that ExxonMobil made any material misstatements or omissions about its practices and procedures that misled any reasonable investor… The office of the Attorney General produced no testimony from any investor who claimed to have been misled by any disclosure…</a:t>
            </a:r>
          </a:p>
          <a:p>
            <a:pPr marL="1027113" lvl="0" indent="0">
              <a:buNone/>
              <a:defRPr/>
            </a:pPr>
            <a:endParaRPr lang="en-US" sz="2300" i="1" dirty="0">
              <a:solidFill>
                <a:schemeClr val="accent2">
                  <a:lumMod val="75000"/>
                </a:schemeClr>
              </a:solidFill>
              <a:latin typeface="+mn-lt"/>
            </a:endParaRPr>
          </a:p>
          <a:p>
            <a:pPr marL="854075" lvl="0" indent="0">
              <a:buNone/>
              <a:defRPr/>
            </a:pPr>
            <a:r>
              <a:rPr lang="en-US" sz="2300" b="1" dirty="0">
                <a:solidFill>
                  <a:schemeClr val="accent2">
                    <a:lumMod val="75000"/>
                  </a:schemeClr>
                </a:solidFill>
                <a:latin typeface="+mn-lt"/>
              </a:rPr>
              <a:t>However, Judge Barry </a:t>
            </a:r>
            <a:r>
              <a:rPr lang="en-US" sz="2300" b="1" dirty="0" err="1">
                <a:solidFill>
                  <a:schemeClr val="accent2">
                    <a:lumMod val="75000"/>
                  </a:schemeClr>
                </a:solidFill>
                <a:latin typeface="+mn-lt"/>
              </a:rPr>
              <a:t>Ostrager</a:t>
            </a:r>
            <a:r>
              <a:rPr lang="en-US" sz="2300" b="1" dirty="0">
                <a:solidFill>
                  <a:schemeClr val="accent2">
                    <a:lumMod val="75000"/>
                  </a:schemeClr>
                </a:solidFill>
                <a:latin typeface="+mn-lt"/>
              </a:rPr>
              <a:t> cautioned:</a:t>
            </a:r>
          </a:p>
          <a:p>
            <a:pPr marL="1027113" lvl="0" indent="0">
              <a:buNone/>
              <a:defRPr/>
            </a:pPr>
            <a:endParaRPr lang="en-US" sz="2300" dirty="0">
              <a:solidFill>
                <a:schemeClr val="accent2">
                  <a:lumMod val="75000"/>
                </a:schemeClr>
              </a:solidFill>
              <a:latin typeface="+mn-lt"/>
            </a:endParaRPr>
          </a:p>
          <a:p>
            <a:pPr marL="1027113" lvl="0" indent="0">
              <a:buNone/>
              <a:defRPr/>
            </a:pPr>
            <a:r>
              <a:rPr lang="en-US" sz="2300" b="1" i="1" dirty="0">
                <a:solidFill>
                  <a:schemeClr val="accent2">
                    <a:lumMod val="75000"/>
                  </a:schemeClr>
                </a:solidFill>
                <a:latin typeface="+mn-lt"/>
              </a:rPr>
              <a:t>Nothing in this opinion is intended to absolve ExxonMobil from responsibility for contributing to climate change </a:t>
            </a:r>
            <a:r>
              <a:rPr lang="en-US" sz="2300" i="1" dirty="0">
                <a:solidFill>
                  <a:schemeClr val="accent2">
                    <a:lumMod val="75000"/>
                  </a:schemeClr>
                </a:solidFill>
                <a:latin typeface="+mn-lt"/>
              </a:rPr>
              <a:t>through the emission of greenhouse gases in the production of its fossil fuel products … ExxonMobil is in the business of producing energy, and </a:t>
            </a:r>
            <a:r>
              <a:rPr lang="en-US" sz="2300" b="1" i="1" dirty="0">
                <a:solidFill>
                  <a:schemeClr val="accent2">
                    <a:lumMod val="75000"/>
                  </a:schemeClr>
                </a:solidFill>
                <a:latin typeface="+mn-lt"/>
              </a:rPr>
              <a:t>this is a securities fraud case, not a climate change case</a:t>
            </a:r>
            <a:r>
              <a:rPr lang="en-US" sz="2300" i="1" dirty="0" smtClean="0">
                <a:solidFill>
                  <a:schemeClr val="accent2">
                    <a:lumMod val="75000"/>
                  </a:schemeClr>
                </a:solidFill>
                <a:latin typeface="+mn-lt"/>
              </a:rPr>
              <a:t>.”</a:t>
            </a:r>
          </a:p>
          <a:p>
            <a:pPr marL="1027113" lvl="0" indent="0">
              <a:buNone/>
              <a:defRPr/>
            </a:pPr>
            <a:endParaRPr lang="en-US" sz="2300" i="1" dirty="0" smtClean="0">
              <a:solidFill>
                <a:schemeClr val="accent2">
                  <a:lumMod val="75000"/>
                </a:schemeClr>
              </a:solidFill>
              <a:latin typeface="+mn-lt"/>
            </a:endParaRPr>
          </a:p>
          <a:p>
            <a:pPr lvl="0">
              <a:buFont typeface="Wingdings" panose="05000000000000000000" pitchFamily="2" charset="2"/>
              <a:buChar char="§"/>
              <a:defRPr/>
            </a:pPr>
            <a:r>
              <a:rPr lang="en-US" sz="2300" b="1" dirty="0" smtClean="0">
                <a:solidFill>
                  <a:schemeClr val="accent2">
                    <a:lumMod val="75000"/>
                  </a:schemeClr>
                </a:solidFill>
                <a:latin typeface="+mn-lt"/>
              </a:rPr>
              <a:t>On April 22, 2021, </a:t>
            </a:r>
            <a:r>
              <a:rPr lang="en-US" sz="2300" b="1" i="1" dirty="0">
                <a:solidFill>
                  <a:schemeClr val="accent2">
                    <a:lumMod val="75000"/>
                  </a:schemeClr>
                </a:solidFill>
                <a:latin typeface="+mn-lt"/>
              </a:rPr>
              <a:t> </a:t>
            </a:r>
            <a:r>
              <a:rPr lang="en-US" sz="2300" b="1" i="1" dirty="0" smtClean="0">
                <a:solidFill>
                  <a:schemeClr val="accent2">
                    <a:lumMod val="75000"/>
                  </a:schemeClr>
                </a:solidFill>
                <a:latin typeface="+mn-lt"/>
              </a:rPr>
              <a:t>NYC </a:t>
            </a:r>
            <a:r>
              <a:rPr lang="en-US" sz="2300" b="1" dirty="0" smtClean="0">
                <a:solidFill>
                  <a:schemeClr val="accent2">
                    <a:lumMod val="75000"/>
                  </a:schemeClr>
                </a:solidFill>
                <a:latin typeface="+mn-lt"/>
              </a:rPr>
              <a:t>filed suit </a:t>
            </a:r>
            <a:r>
              <a:rPr lang="en-US" sz="2300" dirty="0">
                <a:solidFill>
                  <a:schemeClr val="accent2">
                    <a:lumMod val="75000"/>
                  </a:schemeClr>
                </a:solidFill>
                <a:latin typeface="+mn-lt"/>
              </a:rPr>
              <a:t>in state court against </a:t>
            </a:r>
            <a:r>
              <a:rPr lang="en-US" sz="2300" dirty="0" smtClean="0">
                <a:solidFill>
                  <a:schemeClr val="accent2">
                    <a:lumMod val="75000"/>
                  </a:schemeClr>
                </a:solidFill>
                <a:latin typeface="+mn-lt"/>
              </a:rPr>
              <a:t>Exxon, </a:t>
            </a:r>
            <a:r>
              <a:rPr lang="en-US" sz="2300" dirty="0">
                <a:solidFill>
                  <a:schemeClr val="accent2">
                    <a:lumMod val="75000"/>
                  </a:schemeClr>
                </a:solidFill>
                <a:latin typeface="+mn-lt"/>
              </a:rPr>
              <a:t>Shell, </a:t>
            </a:r>
            <a:r>
              <a:rPr lang="en-US" sz="2300" dirty="0" smtClean="0">
                <a:solidFill>
                  <a:schemeClr val="accent2">
                    <a:lumMod val="75000"/>
                  </a:schemeClr>
                </a:solidFill>
                <a:latin typeface="+mn-lt"/>
              </a:rPr>
              <a:t>BP, and </a:t>
            </a:r>
            <a:r>
              <a:rPr lang="en-US" sz="2300" dirty="0">
                <a:solidFill>
                  <a:schemeClr val="accent2">
                    <a:lumMod val="75000"/>
                  </a:schemeClr>
                </a:solidFill>
                <a:latin typeface="+mn-lt"/>
              </a:rPr>
              <a:t>the American Petroleum Institute for allegedly misleading </a:t>
            </a:r>
            <a:r>
              <a:rPr lang="en-US" sz="2300" dirty="0" smtClean="0">
                <a:solidFill>
                  <a:schemeClr val="accent2">
                    <a:lumMod val="75000"/>
                  </a:schemeClr>
                </a:solidFill>
                <a:latin typeface="+mn-lt"/>
              </a:rPr>
              <a:t>NY </a:t>
            </a:r>
            <a:r>
              <a:rPr lang="en-US" sz="2300" dirty="0">
                <a:solidFill>
                  <a:schemeClr val="accent2">
                    <a:lumMod val="75000"/>
                  </a:schemeClr>
                </a:solidFill>
                <a:latin typeface="+mn-lt"/>
              </a:rPr>
              <a:t>consumers about the role their products play in climate change and for allegedly "greenwashing" their practices to make them seem more eco-friendly. </a:t>
            </a:r>
            <a:endParaRPr lang="en-US" sz="2300" dirty="0" smtClean="0">
              <a:solidFill>
                <a:schemeClr val="accent2">
                  <a:lumMod val="75000"/>
                </a:schemeClr>
              </a:solidFill>
              <a:latin typeface="+mn-lt"/>
            </a:endParaRPr>
          </a:p>
          <a:p>
            <a:pPr marL="1028700" lvl="0" indent="-1028700">
              <a:buNone/>
              <a:defRPr/>
            </a:pPr>
            <a:r>
              <a:rPr lang="en-US" sz="2300" dirty="0">
                <a:solidFill>
                  <a:schemeClr val="accent2">
                    <a:lumMod val="75000"/>
                  </a:schemeClr>
                </a:solidFill>
                <a:latin typeface="+mn-lt"/>
              </a:rPr>
              <a:t>	</a:t>
            </a:r>
            <a:r>
              <a:rPr lang="en-US" sz="2300" dirty="0" smtClean="0">
                <a:solidFill>
                  <a:schemeClr val="accent2">
                    <a:lumMod val="75000"/>
                  </a:schemeClr>
                </a:solidFill>
                <a:latin typeface="+mn-lt"/>
              </a:rPr>
              <a:t>- Seeks </a:t>
            </a:r>
            <a:r>
              <a:rPr lang="en-US" sz="2300" dirty="0">
                <a:solidFill>
                  <a:schemeClr val="accent2">
                    <a:lumMod val="75000"/>
                  </a:schemeClr>
                </a:solidFill>
                <a:latin typeface="+mn-lt"/>
              </a:rPr>
              <a:t>to permanently </a:t>
            </a:r>
            <a:r>
              <a:rPr lang="en-US" sz="2300" dirty="0" smtClean="0">
                <a:solidFill>
                  <a:schemeClr val="accent2">
                    <a:lumMod val="75000"/>
                  </a:schemeClr>
                </a:solidFill>
                <a:latin typeface="+mn-lt"/>
              </a:rPr>
              <a:t>enjoin the defendants </a:t>
            </a:r>
            <a:r>
              <a:rPr lang="en-US" sz="2300" dirty="0">
                <a:solidFill>
                  <a:schemeClr val="accent2">
                    <a:lumMod val="75000"/>
                  </a:schemeClr>
                </a:solidFill>
                <a:latin typeface="+mn-lt"/>
              </a:rPr>
              <a:t>from engaging in any acts that </a:t>
            </a:r>
            <a:r>
              <a:rPr lang="en-US" sz="2300" dirty="0" smtClean="0">
                <a:solidFill>
                  <a:schemeClr val="accent2">
                    <a:lumMod val="75000"/>
                  </a:schemeClr>
                </a:solidFill>
                <a:latin typeface="+mn-lt"/>
              </a:rPr>
              <a:t>violate NYC's </a:t>
            </a:r>
            <a:r>
              <a:rPr lang="en-US" sz="2300" dirty="0">
                <a:solidFill>
                  <a:schemeClr val="accent2">
                    <a:lumMod val="75000"/>
                  </a:schemeClr>
                </a:solidFill>
                <a:latin typeface="+mn-lt"/>
              </a:rPr>
              <a:t>consumer protection law, award civil penalties "in an amount to be proven at trial" and attorneys' fees, and grant any other further relief that the court finds "just and </a:t>
            </a:r>
            <a:r>
              <a:rPr lang="en-US" sz="2300" dirty="0" smtClean="0">
                <a:solidFill>
                  <a:schemeClr val="accent2">
                    <a:lumMod val="75000"/>
                  </a:schemeClr>
                </a:solidFill>
                <a:latin typeface="+mn-lt"/>
              </a:rPr>
              <a:t>proper</a:t>
            </a:r>
            <a:r>
              <a:rPr lang="en-US" sz="2300" dirty="0">
                <a:solidFill>
                  <a:schemeClr val="accent2">
                    <a:lumMod val="75000"/>
                  </a:schemeClr>
                </a:solidFill>
                <a:latin typeface="+mn-lt"/>
              </a:rPr>
              <a:t>.</a:t>
            </a:r>
            <a:r>
              <a:rPr lang="en-US" sz="2300" dirty="0" smtClean="0">
                <a:solidFill>
                  <a:schemeClr val="accent2">
                    <a:lumMod val="75000"/>
                  </a:schemeClr>
                </a:solidFill>
                <a:latin typeface="+mn-lt"/>
              </a:rPr>
              <a:t>"</a:t>
            </a:r>
            <a:endParaRPr lang="en-US" sz="23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342900" marR="0" lvl="0" indent="-342900" algn="l" defTabSz="914400" rtl="0" eaLnBrk="1" fontAlgn="auto" latinLnBrk="0" hangingPunct="1">
              <a:lnSpc>
                <a:spcPct val="100000"/>
              </a:lnSpc>
              <a:spcBef>
                <a:spcPct val="20000"/>
              </a:spcBef>
              <a:spcAft>
                <a:spcPts val="0"/>
              </a:spcAft>
              <a:buClr>
                <a:srgbClr val="1D6A58"/>
              </a:buClr>
              <a:buSzPct val="110000"/>
              <a:buFontTx/>
              <a:buChar char="-"/>
              <a:tabLst/>
              <a:defRPr/>
            </a:pPr>
            <a:endParaRPr kumimoji="0" lang="en-US" sz="2500" b="0"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1D6A58"/>
              </a:buClr>
              <a:buSzPct val="11000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29787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66725"/>
            <a:ext cx="11114116" cy="598395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Clr>
                <a:srgbClr val="1D6A58"/>
              </a:buClr>
              <a:buSzPct val="110000"/>
              <a:buFont typeface="Arial" panose="020B0604020202020204" pitchFamily="34" charset="0"/>
              <a:buChar char="•"/>
              <a:defRPr sz="2400" kern="1200">
                <a:solidFill>
                  <a:srgbClr val="89898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D6A58"/>
              </a:buClr>
              <a:buSzPct val="110000"/>
              <a:buFont typeface="Arial" panose="020B0604020202020204" pitchFamily="34" charset="0"/>
              <a:buChar char="–"/>
              <a:defRPr sz="2000" kern="1200">
                <a:solidFill>
                  <a:srgbClr val="89898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D6A58"/>
              </a:buClr>
              <a:buSzPct val="110000"/>
              <a:buFont typeface="Arial" panose="020B0604020202020204" pitchFamily="34" charset="0"/>
              <a:buChar char="•"/>
              <a:defRPr sz="1800" kern="1200">
                <a:solidFill>
                  <a:srgbClr val="89898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q"/>
              <a:tabLst/>
              <a:defRPr/>
            </a:pPr>
            <a:r>
              <a:rPr kumimoji="0" lang="en-US" sz="4200" b="1" i="0" u="none" strike="noStrike" kern="1200" cap="none" spc="0" normalizeH="0" baseline="0" noProof="0" dirty="0">
                <a:ln>
                  <a:noFill/>
                </a:ln>
                <a:solidFill>
                  <a:schemeClr val="accent2">
                    <a:lumMod val="50000"/>
                  </a:schemeClr>
                </a:solidFill>
                <a:effectLst/>
                <a:uLnTx/>
                <a:uFillTx/>
                <a:latin typeface="+mj-lt"/>
                <a:ea typeface="+mn-ea"/>
                <a:cs typeface="Arial" panose="020B0604020202020204" pitchFamily="34" charset="0"/>
              </a:rPr>
              <a:t>Is Climate Change Liability a D&amp;O Issue?</a:t>
            </a: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900" b="1"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a:p>
            <a:pPr lvl="0">
              <a:buFont typeface="Wingdings" panose="05000000000000000000" pitchFamily="2" charset="2"/>
              <a:buChar char="§"/>
              <a:defRPr/>
            </a:pPr>
            <a:r>
              <a:rPr lang="en-US" sz="3100" b="1" dirty="0">
                <a:solidFill>
                  <a:schemeClr val="accent2">
                    <a:lumMod val="75000"/>
                  </a:schemeClr>
                </a:solidFill>
                <a:latin typeface="+mn-lt"/>
              </a:rPr>
              <a:t>New York &amp; Massachusetts AG Fraud Allegations (STATUS):</a:t>
            </a:r>
          </a:p>
          <a:p>
            <a:pPr marL="396875" lvl="0" indent="-396875">
              <a:buNone/>
              <a:defRPr/>
            </a:pPr>
            <a:endParaRPr lang="en-US" sz="3100" dirty="0">
              <a:solidFill>
                <a:schemeClr val="accent2">
                  <a:lumMod val="75000"/>
                </a:schemeClr>
              </a:solidFill>
              <a:latin typeface="+mn-lt"/>
            </a:endParaRPr>
          </a:p>
          <a:p>
            <a:pPr marL="1317625" lvl="0" indent="-1317625">
              <a:buNone/>
              <a:defRPr/>
            </a:pPr>
            <a:r>
              <a:rPr lang="en-US" sz="3100" dirty="0">
                <a:solidFill>
                  <a:schemeClr val="accent2">
                    <a:lumMod val="75000"/>
                  </a:schemeClr>
                </a:solidFill>
                <a:latin typeface="+mn-lt"/>
              </a:rPr>
              <a:t>     </a:t>
            </a:r>
            <a:r>
              <a:rPr lang="en-US" sz="3100" b="1" dirty="0">
                <a:solidFill>
                  <a:schemeClr val="accent2">
                    <a:lumMod val="75000"/>
                  </a:schemeClr>
                </a:solidFill>
                <a:latin typeface="+mn-lt"/>
              </a:rPr>
              <a:t>MA</a:t>
            </a:r>
            <a:r>
              <a:rPr lang="en-US" sz="3100" dirty="0">
                <a:solidFill>
                  <a:schemeClr val="accent2">
                    <a:lumMod val="75000"/>
                  </a:schemeClr>
                </a:solidFill>
                <a:latin typeface="+mn-lt"/>
              </a:rPr>
              <a:t>: </a:t>
            </a:r>
            <a:r>
              <a:rPr lang="en-US" sz="3100" dirty="0" smtClean="0">
                <a:solidFill>
                  <a:schemeClr val="accent2">
                    <a:lumMod val="75000"/>
                  </a:schemeClr>
                </a:solidFill>
                <a:latin typeface="+mn-lt"/>
              </a:rPr>
              <a:t>- On October 24, 2019, Mass. </a:t>
            </a:r>
            <a:r>
              <a:rPr lang="en-US" sz="3100" dirty="0">
                <a:solidFill>
                  <a:schemeClr val="accent2">
                    <a:lumMod val="75000"/>
                  </a:schemeClr>
                </a:solidFill>
                <a:latin typeface="+mn-lt"/>
              </a:rPr>
              <a:t>AG filed suit in state court seeking a ruling that Exxon is violating the state’s Consumer Protection Act and an order that Exxon pay civil penalties and perform injunctive relief</a:t>
            </a:r>
            <a:r>
              <a:rPr lang="en-US" sz="3100" dirty="0" smtClean="0">
                <a:solidFill>
                  <a:schemeClr val="accent2">
                    <a:lumMod val="75000"/>
                  </a:schemeClr>
                </a:solidFill>
                <a:latin typeface="+mn-lt"/>
              </a:rPr>
              <a:t>.</a:t>
            </a:r>
          </a:p>
          <a:p>
            <a:pPr marL="1317625" lvl="0" indent="-1317625">
              <a:buNone/>
              <a:defRPr/>
            </a:pPr>
            <a:endParaRPr lang="en-US" sz="3100" dirty="0">
              <a:solidFill>
                <a:schemeClr val="accent2">
                  <a:lumMod val="75000"/>
                </a:schemeClr>
              </a:solidFill>
              <a:latin typeface="+mn-lt"/>
            </a:endParaRPr>
          </a:p>
          <a:p>
            <a:pPr marL="1317625" lvl="0" indent="-1317625">
              <a:buNone/>
              <a:defRPr/>
            </a:pPr>
            <a:r>
              <a:rPr lang="en-US" sz="3100" dirty="0" smtClean="0">
                <a:solidFill>
                  <a:schemeClr val="accent2">
                    <a:lumMod val="75000"/>
                  </a:schemeClr>
                </a:solidFill>
                <a:latin typeface="+mn-lt"/>
              </a:rPr>
              <a:t> 	- Exxon </a:t>
            </a:r>
            <a:r>
              <a:rPr lang="en-US" sz="3100" dirty="0">
                <a:solidFill>
                  <a:schemeClr val="accent2">
                    <a:lumMod val="75000"/>
                  </a:schemeClr>
                </a:solidFill>
                <a:latin typeface="+mn-lt"/>
              </a:rPr>
              <a:t>removed </a:t>
            </a:r>
            <a:r>
              <a:rPr lang="en-US" sz="3100" dirty="0" smtClean="0">
                <a:solidFill>
                  <a:schemeClr val="accent2">
                    <a:lumMod val="75000"/>
                  </a:schemeClr>
                </a:solidFill>
                <a:latin typeface="+mn-lt"/>
              </a:rPr>
              <a:t>lawsuit to </a:t>
            </a:r>
            <a:r>
              <a:rPr lang="en-US" sz="3100" dirty="0">
                <a:solidFill>
                  <a:schemeClr val="accent2">
                    <a:lumMod val="75000"/>
                  </a:schemeClr>
                </a:solidFill>
                <a:latin typeface="+mn-lt"/>
              </a:rPr>
              <a:t>federal court and </a:t>
            </a:r>
            <a:r>
              <a:rPr lang="en-US" sz="3100" dirty="0" smtClean="0">
                <a:solidFill>
                  <a:schemeClr val="accent2">
                    <a:lumMod val="75000"/>
                  </a:schemeClr>
                </a:solidFill>
                <a:latin typeface="+mn-lt"/>
              </a:rPr>
              <a:t>in March 2020 a </a:t>
            </a:r>
            <a:r>
              <a:rPr lang="en-US" sz="3100" dirty="0">
                <a:solidFill>
                  <a:schemeClr val="accent2">
                    <a:lumMod val="75000"/>
                  </a:schemeClr>
                </a:solidFill>
                <a:latin typeface="+mn-lt"/>
              </a:rPr>
              <a:t>motion to remand was </a:t>
            </a:r>
            <a:r>
              <a:rPr lang="en-US" sz="3100" i="1" dirty="0">
                <a:solidFill>
                  <a:schemeClr val="accent2">
                    <a:lumMod val="75000"/>
                  </a:schemeClr>
                </a:solidFill>
                <a:latin typeface="+mn-lt"/>
              </a:rPr>
              <a:t>granted</a:t>
            </a:r>
            <a:r>
              <a:rPr lang="en-US" sz="3100" dirty="0" smtClean="0">
                <a:solidFill>
                  <a:schemeClr val="accent2">
                    <a:lumMod val="75000"/>
                  </a:schemeClr>
                </a:solidFill>
                <a:latin typeface="+mn-lt"/>
              </a:rPr>
              <a:t>.</a:t>
            </a:r>
          </a:p>
          <a:p>
            <a:pPr marL="741363" lvl="0" indent="-741363">
              <a:buNone/>
              <a:defRPr/>
            </a:pPr>
            <a:endParaRPr lang="en-US" sz="3100" dirty="0">
              <a:solidFill>
                <a:schemeClr val="accent2">
                  <a:lumMod val="75000"/>
                </a:schemeClr>
              </a:solidFill>
              <a:latin typeface="+mn-lt"/>
            </a:endParaRPr>
          </a:p>
          <a:p>
            <a:pPr marL="1317625" lvl="0" indent="-1317625">
              <a:buNone/>
              <a:defRPr/>
            </a:pPr>
            <a:r>
              <a:rPr lang="en-US" sz="3100" dirty="0">
                <a:solidFill>
                  <a:schemeClr val="accent2">
                    <a:lumMod val="75000"/>
                  </a:schemeClr>
                </a:solidFill>
                <a:latin typeface="+mn-lt"/>
              </a:rPr>
              <a:t>	- </a:t>
            </a:r>
            <a:r>
              <a:rPr lang="en-US" sz="3100" dirty="0" smtClean="0">
                <a:solidFill>
                  <a:schemeClr val="accent2">
                    <a:lumMod val="75000"/>
                  </a:schemeClr>
                </a:solidFill>
                <a:latin typeface="+mn-lt"/>
              </a:rPr>
              <a:t>Lawsuit asserts </a:t>
            </a:r>
            <a:r>
              <a:rPr lang="en-US" sz="3100" dirty="0">
                <a:solidFill>
                  <a:schemeClr val="accent2">
                    <a:lumMod val="75000"/>
                  </a:schemeClr>
                </a:solidFill>
                <a:latin typeface="+mn-lt"/>
              </a:rPr>
              <a:t>that </a:t>
            </a:r>
            <a:r>
              <a:rPr lang="en-US" sz="3100" dirty="0" smtClean="0">
                <a:solidFill>
                  <a:schemeClr val="accent2">
                    <a:lumMod val="75000"/>
                  </a:schemeClr>
                </a:solidFill>
                <a:latin typeface="+mn-lt"/>
              </a:rPr>
              <a:t>Exxon allegedly </a:t>
            </a:r>
            <a:r>
              <a:rPr lang="en-US" sz="3100" dirty="0">
                <a:solidFill>
                  <a:schemeClr val="accent2">
                    <a:lumMod val="75000"/>
                  </a:schemeClr>
                </a:solidFill>
                <a:latin typeface="+mn-lt"/>
              </a:rPr>
              <a:t>deceived investors by failing to divulge potential climate change related risks </a:t>
            </a:r>
            <a:r>
              <a:rPr lang="en-US" sz="3100" dirty="0" smtClean="0">
                <a:solidFill>
                  <a:schemeClr val="accent2">
                    <a:lumMod val="75000"/>
                  </a:schemeClr>
                </a:solidFill>
                <a:latin typeface="+mn-lt"/>
              </a:rPr>
              <a:t>to their </a:t>
            </a:r>
            <a:r>
              <a:rPr lang="en-US" sz="3100" dirty="0">
                <a:solidFill>
                  <a:schemeClr val="accent2">
                    <a:lumMod val="75000"/>
                  </a:schemeClr>
                </a:solidFill>
                <a:latin typeface="+mn-lt"/>
              </a:rPr>
              <a:t>investments and that Exxon violated Massachusetts consumer protection laws by </a:t>
            </a:r>
            <a:r>
              <a:rPr lang="en-US" sz="3100" dirty="0" smtClean="0">
                <a:solidFill>
                  <a:schemeClr val="accent2">
                    <a:lumMod val="75000"/>
                  </a:schemeClr>
                </a:solidFill>
                <a:latin typeface="+mn-lt"/>
              </a:rPr>
              <a:t>misleading consumers </a:t>
            </a:r>
            <a:r>
              <a:rPr lang="en-US" sz="3100" dirty="0">
                <a:solidFill>
                  <a:schemeClr val="accent2">
                    <a:lumMod val="75000"/>
                  </a:schemeClr>
                </a:solidFill>
                <a:latin typeface="+mn-lt"/>
              </a:rPr>
              <a:t>on the impact of its products on climate </a:t>
            </a:r>
            <a:r>
              <a:rPr lang="en-US" sz="3100" dirty="0" smtClean="0">
                <a:solidFill>
                  <a:schemeClr val="accent2">
                    <a:lumMod val="75000"/>
                  </a:schemeClr>
                </a:solidFill>
                <a:latin typeface="+mn-lt"/>
              </a:rPr>
              <a:t>change.</a:t>
            </a:r>
          </a:p>
          <a:p>
            <a:pPr marL="741363" lvl="0" indent="-741363">
              <a:buNone/>
              <a:defRPr/>
            </a:pPr>
            <a:endParaRPr lang="en-US" sz="38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lang="en-US" sz="3400" dirty="0">
              <a:solidFill>
                <a:schemeClr val="accent2">
                  <a:lumMod val="75000"/>
                </a:schemeClr>
              </a:solidFill>
              <a:latin typeface="+mn-lt"/>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ndParaRPr>
          </a:p>
          <a:p>
            <a:pPr marL="342900" marR="0" lvl="0" indent="-342900" algn="l" defTabSz="914400" rtl="0" eaLnBrk="1" fontAlgn="auto" latinLnBrk="0" hangingPunct="1">
              <a:lnSpc>
                <a:spcPct val="100000"/>
              </a:lnSpc>
              <a:spcBef>
                <a:spcPct val="20000"/>
              </a:spcBef>
              <a:spcAft>
                <a:spcPts val="0"/>
              </a:spcAft>
              <a:buClr>
                <a:srgbClr val="1D6A58"/>
              </a:buClr>
              <a:buSzPct val="110000"/>
              <a:buFontTx/>
              <a:buChar char="-"/>
              <a:tabLst/>
              <a:defRPr/>
            </a:pPr>
            <a:endParaRPr kumimoji="0" lang="en-US" sz="2500" b="0"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1D6A58"/>
              </a:buClr>
              <a:buSzPct val="110000"/>
              <a:buNone/>
              <a:tabLst/>
              <a:defRPr/>
            </a:pPr>
            <a:endParaRPr kumimoji="0" lang="en-US" sz="3400" b="0"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32883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5826" y="1072613"/>
            <a:ext cx="10510380" cy="4712774"/>
          </a:xfrm>
          <a:prstGeom prst="rect">
            <a:avLst/>
          </a:prstGeom>
        </p:spPr>
      </p:pic>
      <p:sp>
        <p:nvSpPr>
          <p:cNvPr id="3" name="TextBox 2"/>
          <p:cNvSpPr txBox="1"/>
          <p:nvPr/>
        </p:nvSpPr>
        <p:spPr>
          <a:xfrm>
            <a:off x="2661544" y="552169"/>
            <a:ext cx="6325985" cy="400110"/>
          </a:xfrm>
          <a:prstGeom prst="rect">
            <a:avLst/>
          </a:prstGeom>
          <a:noFill/>
        </p:spPr>
        <p:txBody>
          <a:bodyPr wrap="square" rtlCol="0">
            <a:spAutoFit/>
          </a:bodyPr>
          <a:lstStyle/>
          <a:p>
            <a:pPr algn="ctr"/>
            <a:r>
              <a:rPr lang="en-US" sz="2000" b="1" dirty="0">
                <a:solidFill>
                  <a:schemeClr val="accent2">
                    <a:lumMod val="75000"/>
                  </a:schemeClr>
                </a:solidFill>
              </a:rPr>
              <a:t>First-Party Property Insurance Considerations</a:t>
            </a:r>
          </a:p>
        </p:txBody>
      </p:sp>
    </p:spTree>
    <p:extLst>
      <p:ext uri="{BB962C8B-B14F-4D97-AF65-F5344CB8AC3E}">
        <p14:creationId xmlns:p14="http://schemas.microsoft.com/office/powerpoint/2010/main" val="147015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C75755-60C6-4EAC-9C33-107A8B919379}"/>
              </a:ext>
            </a:extLst>
          </p:cNvPr>
          <p:cNvSpPr>
            <a:spLocks noGrp="1"/>
          </p:cNvSpPr>
          <p:nvPr>
            <p:ph idx="1"/>
          </p:nvPr>
        </p:nvSpPr>
        <p:spPr>
          <a:xfrm>
            <a:off x="752475" y="1371601"/>
            <a:ext cx="10687049" cy="4629158"/>
          </a:xfrm>
        </p:spPr>
        <p:txBody>
          <a:bodyPr/>
          <a:lstStyle/>
          <a:p>
            <a:pPr fontAlgn="base">
              <a:buFont typeface="Wingdings" panose="05000000000000000000" pitchFamily="2" charset="2"/>
              <a:buChar char="§"/>
            </a:pPr>
            <a:r>
              <a:rPr lang="en-US" sz="2400" dirty="0">
                <a:solidFill>
                  <a:schemeClr val="accent2">
                    <a:lumMod val="75000"/>
                  </a:schemeClr>
                </a:solidFill>
              </a:rPr>
              <a:t>Even if the world follows a low GHG pathway, global sea level will likely rise at least 12 inches (0.3 meters) above 2000 levels by 2100.</a:t>
            </a:r>
          </a:p>
          <a:p>
            <a:pPr fontAlgn="base">
              <a:buFont typeface="Wingdings" panose="05000000000000000000" pitchFamily="2" charset="2"/>
              <a:buChar char="§"/>
            </a:pPr>
            <a:r>
              <a:rPr lang="en-US" sz="2400" dirty="0">
                <a:solidFill>
                  <a:schemeClr val="accent2">
                    <a:lumMod val="75000"/>
                  </a:schemeClr>
                </a:solidFill>
              </a:rPr>
              <a:t>If we follow a pathway with high emissions,  a worst-case scenario of as much as 8.2 feet (2.5 meters) above 2000 levels by 2100 cannot be ruled out.</a:t>
            </a:r>
          </a:p>
          <a:p>
            <a:pPr fontAlgn="base">
              <a:buFont typeface="Wingdings" panose="05000000000000000000" pitchFamily="2" charset="2"/>
              <a:buChar char="§"/>
            </a:pPr>
            <a:r>
              <a:rPr lang="en-US" sz="2400" dirty="0">
                <a:solidFill>
                  <a:schemeClr val="accent2">
                    <a:lumMod val="75000"/>
                  </a:schemeClr>
                </a:solidFill>
              </a:rPr>
              <a:t>In U.S., high-tide flooding, 300% to 900% more frequent than 50 years ago. </a:t>
            </a:r>
          </a:p>
          <a:p>
            <a:pPr marL="45720" indent="0">
              <a:buNone/>
            </a:pPr>
            <a:r>
              <a:rPr lang="en-US" dirty="0">
                <a:solidFill>
                  <a:schemeClr val="accent2">
                    <a:lumMod val="75000"/>
                  </a:schemeClr>
                </a:solidFill>
                <a:hlinkClick r:id="rId2">
                  <a:extLst>
                    <a:ext uri="{A12FA001-AC4F-418D-AE19-62706E023703}">
                      <ahyp:hlinkClr xmlns="" xmlns:ahyp="http://schemas.microsoft.com/office/drawing/2018/hyperlinkcolor" val="tx"/>
                    </a:ext>
                  </a:extLst>
                </a:hlinkClick>
              </a:rPr>
              <a:t>(NOAA) https://www.climate.gov/news-features/understanding-climate/climate-change-global-sea-level</a:t>
            </a:r>
            <a:endParaRPr lang="en-US" dirty="0">
              <a:solidFill>
                <a:schemeClr val="accent2">
                  <a:lumMod val="75000"/>
                </a:schemeClr>
              </a:solidFill>
            </a:endParaRPr>
          </a:p>
        </p:txBody>
      </p:sp>
      <p:sp>
        <p:nvSpPr>
          <p:cNvPr id="4" name="TextBox 3">
            <a:extLst>
              <a:ext uri="{FF2B5EF4-FFF2-40B4-BE49-F238E27FC236}">
                <a16:creationId xmlns:a16="http://schemas.microsoft.com/office/drawing/2014/main" id="{B82E3EBA-7BE8-4F2B-A9BE-7CB0C58F3821}"/>
              </a:ext>
            </a:extLst>
          </p:cNvPr>
          <p:cNvSpPr txBox="1"/>
          <p:nvPr/>
        </p:nvSpPr>
        <p:spPr>
          <a:xfrm>
            <a:off x="752475" y="604838"/>
            <a:ext cx="3467100" cy="461665"/>
          </a:xfrm>
          <a:prstGeom prst="rect">
            <a:avLst/>
          </a:prstGeom>
          <a:noFill/>
        </p:spPr>
        <p:txBody>
          <a:bodyPr wrap="square" rtlCol="0">
            <a:spAutoFit/>
          </a:bodyPr>
          <a:lstStyle/>
          <a:p>
            <a:r>
              <a:rPr lang="en-US" sz="2400" b="1" dirty="0">
                <a:solidFill>
                  <a:schemeClr val="accent2">
                    <a:lumMod val="50000"/>
                  </a:schemeClr>
                </a:solidFill>
                <a:latin typeface="+mj-lt"/>
              </a:rPr>
              <a:t>According to NOAA</a:t>
            </a:r>
            <a:r>
              <a:rPr lang="en-US" sz="2400" dirty="0">
                <a:solidFill>
                  <a:schemeClr val="accent2">
                    <a:lumMod val="50000"/>
                  </a:schemeClr>
                </a:solidFill>
                <a:latin typeface="+mj-lt"/>
              </a:rPr>
              <a:t>:</a:t>
            </a:r>
          </a:p>
        </p:txBody>
      </p:sp>
    </p:spTree>
    <p:extLst>
      <p:ext uri="{BB962C8B-B14F-4D97-AF65-F5344CB8AC3E}">
        <p14:creationId xmlns:p14="http://schemas.microsoft.com/office/powerpoint/2010/main" val="151127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476250"/>
            <a:ext cx="11222182" cy="5619751"/>
          </a:xfrm>
        </p:spPr>
        <p:txBody>
          <a:bodyPr>
            <a:normAutofit lnSpcReduction="10000"/>
          </a:bodyPr>
          <a:lstStyle/>
          <a:p>
            <a:pPr marL="342900" indent="-342900">
              <a:buFont typeface="Wingdings" panose="05000000000000000000" pitchFamily="2" charset="2"/>
              <a:buChar char="q"/>
            </a:pPr>
            <a:r>
              <a:rPr lang="en-US" b="1" dirty="0"/>
              <a:t>First-Party Property Considerations:</a:t>
            </a:r>
          </a:p>
          <a:p>
            <a:pPr marL="0" indent="0">
              <a:buNone/>
            </a:pPr>
            <a:endParaRPr lang="en-US" b="1" dirty="0">
              <a:solidFill>
                <a:schemeClr val="accent2">
                  <a:lumMod val="75000"/>
                </a:schemeClr>
              </a:solidFill>
            </a:endParaRPr>
          </a:p>
          <a:p>
            <a:pPr>
              <a:buFont typeface="Wingdings" panose="05000000000000000000" pitchFamily="2" charset="2"/>
              <a:buChar char="§"/>
            </a:pPr>
            <a:r>
              <a:rPr lang="en-US" b="1" dirty="0">
                <a:solidFill>
                  <a:schemeClr val="accent2">
                    <a:lumMod val="75000"/>
                  </a:schemeClr>
                </a:solidFill>
                <a:latin typeface="Arial" panose="020B0604020202020204" pitchFamily="34" charset="0"/>
                <a:cs typeface="Arial" panose="020B0604020202020204" pitchFamily="34" charset="0"/>
              </a:rPr>
              <a:t>2017 Report from Zillow determined:</a:t>
            </a:r>
          </a:p>
          <a:p>
            <a:pPr marL="342900" indent="-342900">
              <a:buFontTx/>
              <a:buChar char="-"/>
            </a:pPr>
            <a:r>
              <a:rPr lang="en-US" dirty="0">
                <a:solidFill>
                  <a:schemeClr val="accent2">
                    <a:lumMod val="75000"/>
                  </a:schemeClr>
                </a:solidFill>
                <a:latin typeface="Arial" panose="020B0604020202020204" pitchFamily="34" charset="0"/>
                <a:cs typeface="Arial" panose="020B0604020202020204" pitchFamily="34" charset="0"/>
              </a:rPr>
              <a:t>If sea levels rise as predicted by the year 2100, almost 300 U.S. cities would lose at least half their homes, and 36 U.S. cities would be completely lost.</a:t>
            </a:r>
          </a:p>
          <a:p>
            <a:pPr>
              <a:buFontTx/>
              <a:buChar char="-"/>
            </a:pPr>
            <a:r>
              <a:rPr lang="en-US" dirty="0">
                <a:solidFill>
                  <a:schemeClr val="accent2">
                    <a:lumMod val="75000"/>
                  </a:schemeClr>
                </a:solidFill>
                <a:latin typeface="Arial" panose="020B0604020202020204" pitchFamily="34" charset="0"/>
                <a:cs typeface="Arial" panose="020B0604020202020204" pitchFamily="34" charset="0"/>
              </a:rPr>
              <a:t>One in eight Florida homes would be under water.</a:t>
            </a:r>
          </a:p>
          <a:p>
            <a:pPr>
              <a:buFontTx/>
              <a:buChar char="-"/>
            </a:pPr>
            <a:r>
              <a:rPr lang="en-US" dirty="0">
                <a:solidFill>
                  <a:schemeClr val="accent2">
                    <a:lumMod val="75000"/>
                  </a:schemeClr>
                </a:solidFill>
                <a:latin typeface="Arial" panose="020B0604020202020204" pitchFamily="34" charset="0"/>
                <a:cs typeface="Arial" panose="020B0604020202020204" pitchFamily="34" charset="0"/>
              </a:rPr>
              <a:t>Nationwide, almost 1.9 million homes worth a combined </a:t>
            </a:r>
            <a:r>
              <a:rPr lang="en-US" b="1" dirty="0">
                <a:solidFill>
                  <a:schemeClr val="accent2">
                    <a:lumMod val="75000"/>
                  </a:schemeClr>
                </a:solidFill>
                <a:latin typeface="Arial" panose="020B0604020202020204" pitchFamily="34" charset="0"/>
                <a:cs typeface="Arial" panose="020B0604020202020204" pitchFamily="34" charset="0"/>
              </a:rPr>
              <a:t>$882 billion </a:t>
            </a:r>
            <a:r>
              <a:rPr lang="en-US" dirty="0">
                <a:solidFill>
                  <a:schemeClr val="accent2">
                    <a:lumMod val="75000"/>
                  </a:schemeClr>
                </a:solidFill>
                <a:latin typeface="Arial" panose="020B0604020202020204" pitchFamily="34" charset="0"/>
                <a:cs typeface="Arial" panose="020B0604020202020204" pitchFamily="34" charset="0"/>
              </a:rPr>
              <a:t>– are at risk of being underwater by 2100. </a:t>
            </a:r>
          </a:p>
          <a:p>
            <a:pPr>
              <a:buFont typeface="Wingdings" panose="05000000000000000000" pitchFamily="2" charset="2"/>
              <a:buChar char="§"/>
            </a:pPr>
            <a:r>
              <a:rPr lang="en-US" b="1" dirty="0">
                <a:solidFill>
                  <a:schemeClr val="accent2">
                    <a:lumMod val="75000"/>
                  </a:schemeClr>
                </a:solidFill>
                <a:latin typeface="Arial" panose="020B0604020202020204" pitchFamily="34" charset="0"/>
                <a:cs typeface="Arial" panose="020B0604020202020204" pitchFamily="34" charset="0"/>
              </a:rPr>
              <a:t>Univ. of Delaware Disaster Research Center (2019):</a:t>
            </a:r>
          </a:p>
          <a:p>
            <a:pPr marL="0" indent="44450">
              <a:buNone/>
            </a:pPr>
            <a:r>
              <a:rPr lang="en-US" dirty="0">
                <a:solidFill>
                  <a:schemeClr val="accent2">
                    <a:lumMod val="75000"/>
                  </a:schemeClr>
                </a:solidFill>
                <a:latin typeface="Arial" panose="020B0604020202020204" pitchFamily="34" charset="0"/>
                <a:cs typeface="Arial" panose="020B0604020202020204" pitchFamily="34" charset="0"/>
              </a:rPr>
              <a:t> 	“There are 49 million housing units in at-risk areas on the U.S. coast, and 	  	over $1 trillion worth of infrastructure within 700 feet of the coast.”</a:t>
            </a:r>
          </a:p>
          <a:p>
            <a:pPr marL="45720" indent="0">
              <a:buNone/>
            </a:pPr>
            <a:endParaRPr lang="en-US" dirty="0">
              <a:solidFill>
                <a:schemeClr val="accent2">
                  <a:lumMod val="75000"/>
                </a:schemeClr>
              </a:solidFill>
            </a:endParaRPr>
          </a:p>
          <a:p>
            <a:pPr marL="0" indent="0">
              <a:buNone/>
            </a:pPr>
            <a:endParaRPr lang="en-US" b="1" dirty="0">
              <a:solidFill>
                <a:schemeClr val="accent2">
                  <a:lumMod val="75000"/>
                </a:schemeClr>
              </a:solidFill>
            </a:endParaRPr>
          </a:p>
        </p:txBody>
      </p:sp>
    </p:spTree>
    <p:extLst>
      <p:ext uri="{BB962C8B-B14F-4D97-AF65-F5344CB8AC3E}">
        <p14:creationId xmlns:p14="http://schemas.microsoft.com/office/powerpoint/2010/main" val="286378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95300"/>
            <a:ext cx="11139055" cy="5295901"/>
          </a:xfrm>
        </p:spPr>
        <p:txBody>
          <a:bodyPr>
            <a:normAutofit fontScale="92500" lnSpcReduction="10000"/>
          </a:bodyPr>
          <a:lstStyle/>
          <a:p>
            <a:pPr>
              <a:buFont typeface="Wingdings" panose="05000000000000000000" pitchFamily="2" charset="2"/>
              <a:buChar char="q"/>
            </a:pPr>
            <a:r>
              <a:rPr lang="en-US" b="1" dirty="0"/>
              <a:t>First-Party Property Insurance Considerations:</a:t>
            </a:r>
          </a:p>
          <a:p>
            <a:pPr marL="0" indent="0">
              <a:buNone/>
            </a:pPr>
            <a:r>
              <a:rPr lang="en-US" b="1" dirty="0">
                <a:solidFill>
                  <a:schemeClr val="accent2">
                    <a:lumMod val="75000"/>
                  </a:schemeClr>
                </a:solidFill>
                <a:latin typeface="Arial" panose="020B0604020202020204" pitchFamily="34" charset="0"/>
                <a:cs typeface="Arial" panose="020B0604020202020204" pitchFamily="34" charset="0"/>
              </a:rPr>
              <a:t>Projected increases in the frequency and severity of natural disasters = </a:t>
            </a:r>
          </a:p>
          <a:p>
            <a:pPr marL="177800" indent="-177800">
              <a:buNone/>
            </a:pPr>
            <a:r>
              <a:rPr lang="en-US" dirty="0">
                <a:solidFill>
                  <a:schemeClr val="accent2">
                    <a:lumMod val="75000"/>
                  </a:schemeClr>
                </a:solidFill>
                <a:latin typeface="Arial" panose="020B0604020202020204" pitchFamily="34" charset="0"/>
                <a:cs typeface="Arial" panose="020B0604020202020204" pitchFamily="34" charset="0"/>
              </a:rPr>
              <a:t>- More homeowner and business owner property claims and more business interruption losses. </a:t>
            </a:r>
          </a:p>
          <a:p>
            <a:pPr marL="0" indent="0">
              <a:buNone/>
            </a:pPr>
            <a:r>
              <a:rPr lang="en-US" b="1" dirty="0">
                <a:solidFill>
                  <a:schemeClr val="accent2">
                    <a:lumMod val="75000"/>
                  </a:schemeClr>
                </a:solidFill>
                <a:latin typeface="Arial" panose="020B0604020202020204" pitchFamily="34" charset="0"/>
                <a:cs typeface="Arial" panose="020B0604020202020204" pitchFamily="34" charset="0"/>
              </a:rPr>
              <a:t>Coverage issues will include: </a:t>
            </a:r>
          </a:p>
          <a:p>
            <a:pPr marL="177800" indent="-177800">
              <a:buNone/>
            </a:pPr>
            <a:r>
              <a:rPr lang="en-US" b="1" dirty="0">
                <a:solidFill>
                  <a:schemeClr val="accent2">
                    <a:lumMod val="75000"/>
                  </a:schemeClr>
                </a:solidFill>
                <a:latin typeface="Arial" panose="020B0604020202020204" pitchFamily="34" charset="0"/>
                <a:cs typeface="Arial" panose="020B0604020202020204" pitchFamily="34" charset="0"/>
              </a:rPr>
              <a:t>- </a:t>
            </a:r>
            <a:r>
              <a:rPr lang="en-US" dirty="0">
                <a:solidFill>
                  <a:schemeClr val="accent2">
                    <a:lumMod val="75000"/>
                  </a:schemeClr>
                </a:solidFill>
                <a:latin typeface="Arial" panose="020B0604020202020204" pitchFamily="34" charset="0"/>
                <a:cs typeface="Arial" panose="020B0604020202020204" pitchFamily="34" charset="0"/>
              </a:rPr>
              <a:t>Direct physical loss, flood vs. wind coverage disputes, actual loss sustained, as well as business interruption and contingent business interruption issues such as business income, period of restoration, and insufficient supply chain coverage. </a:t>
            </a:r>
          </a:p>
          <a:p>
            <a:pPr marL="0" indent="0">
              <a:buNone/>
            </a:pPr>
            <a:endParaRPr lang="en-US" dirty="0">
              <a:solidFill>
                <a:schemeClr val="accent2">
                  <a:lumMod val="75000"/>
                </a:schemeClr>
              </a:solidFill>
              <a:latin typeface="Arial" panose="020B0604020202020204" pitchFamily="34" charset="0"/>
              <a:cs typeface="Arial" panose="020B0604020202020204" pitchFamily="34" charset="0"/>
            </a:endParaRPr>
          </a:p>
          <a:p>
            <a:pPr marL="0" indent="0">
              <a:buNone/>
            </a:pPr>
            <a:r>
              <a:rPr lang="en-US" b="1" dirty="0">
                <a:solidFill>
                  <a:schemeClr val="accent2">
                    <a:lumMod val="75000"/>
                  </a:schemeClr>
                </a:solidFill>
                <a:latin typeface="Arial" panose="020B0604020202020204" pitchFamily="34" charset="0"/>
                <a:cs typeface="Arial" panose="020B0604020202020204" pitchFamily="34" charset="0"/>
              </a:rPr>
              <a:t>** National Flood Insurance Program is billions in debt and in extreme state of flux as amendments are considered, which among other things, could cause premiums to greatly increase.</a:t>
            </a:r>
          </a:p>
          <a:p>
            <a:pPr marL="0" indent="0">
              <a:buNone/>
            </a:pPr>
            <a:endParaRPr lang="en-US" dirty="0"/>
          </a:p>
        </p:txBody>
      </p:sp>
    </p:spTree>
    <p:extLst>
      <p:ext uri="{BB962C8B-B14F-4D97-AF65-F5344CB8AC3E}">
        <p14:creationId xmlns:p14="http://schemas.microsoft.com/office/powerpoint/2010/main" val="24303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176"/>
            <a:ext cx="10515600" cy="1088136"/>
          </a:xfrm>
        </p:spPr>
        <p:txBody>
          <a:bodyPr>
            <a:normAutofit fontScale="90000"/>
          </a:bodyPr>
          <a:lstStyle/>
          <a:p>
            <a:pPr>
              <a:spcBef>
                <a:spcPts val="0"/>
              </a:spcBef>
              <a:buClr>
                <a:schemeClr val="accent1"/>
              </a:buClr>
              <a:buSzPts val="2600"/>
            </a:pPr>
            <a:r>
              <a:rPr lang="en-US" sz="3600" b="1" dirty="0">
                <a:solidFill>
                  <a:schemeClr val="accent1">
                    <a:lumMod val="50000"/>
                  </a:schemeClr>
                </a:solidFill>
                <a:latin typeface="Arial"/>
                <a:ea typeface="Arial"/>
                <a:cs typeface="Arial"/>
                <a:sym typeface="Arial"/>
              </a:rPr>
              <a:t>GAO: More than 60% of non-federal Superfund Sites in areas that are affected by flooding or wildfires</a:t>
            </a:r>
          </a:p>
        </p:txBody>
      </p:sp>
      <p:pic>
        <p:nvPicPr>
          <p:cNvPr id="3" name="Picture 2"/>
          <p:cNvPicPr>
            <a:picLocks noChangeAspect="1"/>
          </p:cNvPicPr>
          <p:nvPr/>
        </p:nvPicPr>
        <p:blipFill>
          <a:blip r:embed="rId3"/>
          <a:stretch>
            <a:fillRect/>
          </a:stretch>
        </p:blipFill>
        <p:spPr>
          <a:xfrm>
            <a:off x="838200" y="1974817"/>
            <a:ext cx="6191250" cy="3876675"/>
          </a:xfrm>
          <a:prstGeom prst="rect">
            <a:avLst/>
          </a:prstGeom>
        </p:spPr>
      </p:pic>
      <p:pic>
        <p:nvPicPr>
          <p:cNvPr id="4" name="Picture 3"/>
          <p:cNvPicPr>
            <a:picLocks noChangeAspect="1"/>
          </p:cNvPicPr>
          <p:nvPr/>
        </p:nvPicPr>
        <p:blipFill>
          <a:blip r:embed="rId4"/>
          <a:stretch>
            <a:fillRect/>
          </a:stretch>
        </p:blipFill>
        <p:spPr>
          <a:xfrm>
            <a:off x="7565572" y="1475594"/>
            <a:ext cx="3788228" cy="4898061"/>
          </a:xfrm>
          <a:prstGeom prst="rect">
            <a:avLst/>
          </a:prstGeom>
        </p:spPr>
      </p:pic>
      <p:sp>
        <p:nvSpPr>
          <p:cNvPr id="5" name="TextBox 4"/>
          <p:cNvSpPr txBox="1"/>
          <p:nvPr/>
        </p:nvSpPr>
        <p:spPr>
          <a:xfrm>
            <a:off x="838200" y="1485263"/>
            <a:ext cx="6191250" cy="461665"/>
          </a:xfrm>
          <a:prstGeom prst="rect">
            <a:avLst/>
          </a:prstGeom>
          <a:noFill/>
        </p:spPr>
        <p:txBody>
          <a:bodyPr wrap="square" rtlCol="0">
            <a:spAutoFit/>
          </a:bodyPr>
          <a:lstStyle/>
          <a:p>
            <a:pPr algn="ctr"/>
            <a:r>
              <a:rPr lang="en-US" sz="1200" b="1" dirty="0">
                <a:solidFill>
                  <a:schemeClr val="accent2">
                    <a:lumMod val="75000"/>
                  </a:schemeClr>
                </a:solidFill>
                <a:latin typeface="Arial" panose="020B0604020202020204" pitchFamily="34" charset="0"/>
                <a:cs typeface="Arial" panose="020B0604020202020204" pitchFamily="34" charset="0"/>
              </a:rPr>
              <a:t>Superfund Sites Located in Areas that May Be Impacted by Flooding, Storm Surge, Wildfires, or Sea Level Rise</a:t>
            </a:r>
          </a:p>
        </p:txBody>
      </p:sp>
      <p:sp>
        <p:nvSpPr>
          <p:cNvPr id="6" name="TextBox 5"/>
          <p:cNvSpPr txBox="1"/>
          <p:nvPr/>
        </p:nvSpPr>
        <p:spPr>
          <a:xfrm>
            <a:off x="85724" y="6344380"/>
            <a:ext cx="11649075" cy="461665"/>
          </a:xfrm>
          <a:prstGeom prst="rect">
            <a:avLst/>
          </a:prstGeom>
          <a:noFill/>
        </p:spPr>
        <p:txBody>
          <a:bodyPr wrap="square" rtlCol="0">
            <a:spAutoFit/>
          </a:bodyPr>
          <a:lstStyle/>
          <a:p>
            <a:r>
              <a:rPr lang="en-US" sz="1200" i="1" dirty="0"/>
              <a:t>Source: </a:t>
            </a:r>
          </a:p>
          <a:p>
            <a:r>
              <a:rPr lang="en-US" sz="1200" dirty="0">
                <a:hlinkClick r:id="rId5"/>
              </a:rPr>
              <a:t>https://www.gao.gov/products/gao-20-73</a:t>
            </a:r>
            <a:endParaRPr lang="en-US" sz="1200" dirty="0"/>
          </a:p>
        </p:txBody>
      </p:sp>
    </p:spTree>
    <p:extLst>
      <p:ext uri="{BB962C8B-B14F-4D97-AF65-F5344CB8AC3E}">
        <p14:creationId xmlns:p14="http://schemas.microsoft.com/office/powerpoint/2010/main" val="310318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96"/>
          <p:cNvPicPr preferRelativeResize="0"/>
          <p:nvPr/>
        </p:nvPicPr>
        <p:blipFill rotWithShape="1">
          <a:blip r:embed="rId3">
            <a:alphaModFix/>
          </a:blip>
          <a:srcRect/>
          <a:stretch/>
        </p:blipFill>
        <p:spPr>
          <a:xfrm>
            <a:off x="1524000" y="1739607"/>
            <a:ext cx="9144000" cy="4480188"/>
          </a:xfrm>
          <a:prstGeom prst="rect">
            <a:avLst/>
          </a:prstGeom>
          <a:noFill/>
          <a:ln>
            <a:noFill/>
          </a:ln>
        </p:spPr>
      </p:pic>
      <p:sp>
        <p:nvSpPr>
          <p:cNvPr id="617" name="Google Shape;617;p96"/>
          <p:cNvSpPr txBox="1"/>
          <p:nvPr/>
        </p:nvSpPr>
        <p:spPr>
          <a:xfrm>
            <a:off x="4498131" y="5629791"/>
            <a:ext cx="2943000" cy="196200"/>
          </a:xfrm>
          <a:prstGeom prst="rect">
            <a:avLst/>
          </a:prstGeom>
          <a:noFill/>
          <a:ln>
            <a:noFill/>
          </a:ln>
        </p:spPr>
        <p:txBody>
          <a:bodyPr spcFirstLastPara="1" wrap="square" lIns="91425" tIns="45700" rIns="91425" bIns="45700" anchor="t" anchorCtr="0">
            <a:noAutofit/>
          </a:bodyPr>
          <a:lstStyle/>
          <a:p>
            <a:pPr>
              <a:buClr>
                <a:srgbClr val="000000"/>
              </a:buClr>
              <a:buSzPts val="675"/>
            </a:pPr>
            <a:r>
              <a:rPr lang="en" sz="675">
                <a:solidFill>
                  <a:srgbClr val="999999"/>
                </a:solidFill>
              </a:rPr>
              <a:t>Source: Houston Chronicle</a:t>
            </a:r>
            <a:endParaRPr sz="675" dirty="0">
              <a:solidFill>
                <a:srgbClr val="999999"/>
              </a:solidFill>
            </a:endParaRPr>
          </a:p>
        </p:txBody>
      </p:sp>
      <p:sp>
        <p:nvSpPr>
          <p:cNvPr id="618" name="Google Shape;618;p96"/>
          <p:cNvSpPr txBox="1">
            <a:spLocks noGrp="1"/>
          </p:cNvSpPr>
          <p:nvPr>
            <p:ph type="title"/>
          </p:nvPr>
        </p:nvSpPr>
        <p:spPr>
          <a:xfrm>
            <a:off x="5288043" y="2267263"/>
            <a:ext cx="5525700" cy="599400"/>
          </a:xfrm>
          <a:prstGeom prst="rect">
            <a:avLst/>
          </a:prstGeom>
          <a:noFill/>
          <a:ln>
            <a:noFill/>
          </a:ln>
        </p:spPr>
        <p:txBody>
          <a:bodyPr spcFirstLastPara="1" vert="horz" wrap="square" lIns="91425" tIns="45700" rIns="91425" bIns="45700" rtlCol="0" anchor="t" anchorCtr="0">
            <a:noAutofit/>
          </a:bodyPr>
          <a:lstStyle/>
          <a:p>
            <a:r>
              <a:rPr lang="en" sz="1800" dirty="0"/>
              <a:t>Hurricane Harvey: </a:t>
            </a:r>
            <a:br>
              <a:rPr lang="en" sz="1800" dirty="0"/>
            </a:br>
            <a:r>
              <a:rPr lang="en" sz="1800" dirty="0"/>
              <a:t>∼100 Chemical Releases</a:t>
            </a:r>
            <a:endParaRPr sz="1800" dirty="0"/>
          </a:p>
          <a:p>
            <a:endParaRPr dirty="0"/>
          </a:p>
        </p:txBody>
      </p:sp>
      <p:sp>
        <p:nvSpPr>
          <p:cNvPr id="619" name="Google Shape;619;p96"/>
          <p:cNvSpPr txBox="1">
            <a:spLocks noGrp="1"/>
          </p:cNvSpPr>
          <p:nvPr>
            <p:ph type="body" idx="1"/>
          </p:nvPr>
        </p:nvSpPr>
        <p:spPr>
          <a:xfrm>
            <a:off x="5288043" y="2678791"/>
            <a:ext cx="5332800" cy="746700"/>
          </a:xfrm>
          <a:prstGeom prst="rect">
            <a:avLst/>
          </a:prstGeom>
          <a:noFill/>
          <a:ln>
            <a:noFill/>
          </a:ln>
        </p:spPr>
        <p:txBody>
          <a:bodyPr spcFirstLastPara="1" vert="horz" wrap="square" lIns="91425" tIns="45700" rIns="91425" bIns="45700" rtlCol="0" anchor="t" anchorCtr="0">
            <a:noAutofit/>
          </a:bodyPr>
          <a:lstStyle/>
          <a:p>
            <a:pPr marL="0" indent="0">
              <a:buNone/>
            </a:pPr>
            <a:r>
              <a:rPr lang="en" sz="1800" dirty="0"/>
              <a:t>Flooding, failures, power losses, fires, chemical releases with multiple implications</a:t>
            </a:r>
            <a:endParaRPr sz="1800" dirty="0"/>
          </a:p>
        </p:txBody>
      </p:sp>
      <p:pic>
        <p:nvPicPr>
          <p:cNvPr id="620" name="Google Shape;620;p96"/>
          <p:cNvPicPr preferRelativeResize="0"/>
          <p:nvPr/>
        </p:nvPicPr>
        <p:blipFill rotWithShape="1">
          <a:blip r:embed="rId4">
            <a:alphaModFix/>
          </a:blip>
          <a:srcRect/>
          <a:stretch/>
        </p:blipFill>
        <p:spPr>
          <a:xfrm>
            <a:off x="1673067" y="5565883"/>
            <a:ext cx="2498276" cy="301900"/>
          </a:xfrm>
          <a:prstGeom prst="rect">
            <a:avLst/>
          </a:prstGeom>
          <a:noFill/>
          <a:ln>
            <a:noFill/>
          </a:ln>
        </p:spPr>
      </p:pic>
      <p:sp>
        <p:nvSpPr>
          <p:cNvPr id="7" name="Google Shape;625;p97">
            <a:extLst>
              <a:ext uri="{FF2B5EF4-FFF2-40B4-BE49-F238E27FC236}">
                <a16:creationId xmlns:a16="http://schemas.microsoft.com/office/drawing/2014/main" id="{4681DC0A-6751-4639-BBC3-53C126428675}"/>
              </a:ext>
            </a:extLst>
          </p:cNvPr>
          <p:cNvSpPr txBox="1">
            <a:spLocks/>
          </p:cNvSpPr>
          <p:nvPr/>
        </p:nvSpPr>
        <p:spPr>
          <a:xfrm>
            <a:off x="762000" y="585999"/>
            <a:ext cx="10678886" cy="599400"/>
          </a:xfrm>
          <a:prstGeom prst="rect">
            <a:avLst/>
          </a:prstGeom>
          <a:noFill/>
          <a:ln>
            <a:noFill/>
          </a:ln>
        </p:spPr>
        <p:txBody>
          <a:bodyPr spcFirstLastPara="1" vert="horz" wrap="square" lIns="91425" tIns="45700" rIns="91425" bIns="45700" rtlCol="0" anchor="ctr" anchorCtr="0">
            <a:noAutofit/>
          </a:bodyPr>
          <a:lstStyle>
            <a:lvl1pPr marR="0" lvl="0" algn="l" defTabSz="914400" rtl="0" eaLnBrk="1" latinLnBrk="0" hangingPunct="1">
              <a:lnSpc>
                <a:spcPct val="90000"/>
              </a:lnSpc>
              <a:spcBef>
                <a:spcPts val="0"/>
              </a:spcBef>
              <a:spcAft>
                <a:spcPts val="0"/>
              </a:spcAft>
              <a:buClr>
                <a:schemeClr val="accent1"/>
              </a:buClr>
              <a:buSzPts val="2600"/>
              <a:buFont typeface="Arial"/>
              <a:buNone/>
              <a:defRPr sz="2200" b="1" i="0" u="none" strike="noStrike" kern="1200" cap="none">
                <a:solidFill>
                  <a:schemeClr val="accent1"/>
                </a:solidFill>
                <a:effectLst>
                  <a:outerShdw blurRad="38100" dist="38100" dir="2700000" algn="tl">
                    <a:srgbClr val="000000">
                      <a:alpha val="43137"/>
                    </a:srgbClr>
                  </a:outerShdw>
                </a:effectLst>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sz="3600" dirty="0">
                <a:solidFill>
                  <a:schemeClr val="accent2">
                    <a:lumMod val="50000"/>
                  </a:schemeClr>
                </a:solidFill>
                <a:effectLst/>
                <a:latin typeface="Century Gothic" panose="020B0502020202020204" pitchFamily="34" charset="0"/>
              </a:rPr>
              <a:t>Hurricane Harvey: Multiple Facilities Affected: Extreme flooding, failures, and toxic releases</a:t>
            </a:r>
          </a:p>
        </p:txBody>
      </p:sp>
      <p:pic>
        <p:nvPicPr>
          <p:cNvPr id="6" name="Picture 5" descr="An aerial view of a city&#10;&#10;Description automatically generated">
            <a:extLst>
              <a:ext uri="{FF2B5EF4-FFF2-40B4-BE49-F238E27FC236}">
                <a16:creationId xmlns:a16="http://schemas.microsoft.com/office/drawing/2014/main" id="{45D431FE-05C8-419E-AA40-64710F66B89E}"/>
              </a:ext>
            </a:extLst>
          </p:cNvPr>
          <p:cNvPicPr>
            <a:picLocks noChangeAspect="1"/>
          </p:cNvPicPr>
          <p:nvPr/>
        </p:nvPicPr>
        <p:blipFill>
          <a:blip r:embed="rId5"/>
          <a:stretch>
            <a:fillRect/>
          </a:stretch>
        </p:blipFill>
        <p:spPr>
          <a:xfrm>
            <a:off x="-80963" y="4089616"/>
            <a:ext cx="4249183" cy="2912512"/>
          </a:xfrm>
          <a:prstGeom prst="rect">
            <a:avLst/>
          </a:prstGeom>
        </p:spPr>
      </p:pic>
      <p:sp>
        <p:nvSpPr>
          <p:cNvPr id="13" name="TextBox 12">
            <a:extLst>
              <a:ext uri="{FF2B5EF4-FFF2-40B4-BE49-F238E27FC236}">
                <a16:creationId xmlns:a16="http://schemas.microsoft.com/office/drawing/2014/main" id="{A2D798D0-1CBD-49E7-8DC8-75BB2A75FEFE}"/>
              </a:ext>
            </a:extLst>
          </p:cNvPr>
          <p:cNvSpPr txBox="1"/>
          <p:nvPr/>
        </p:nvSpPr>
        <p:spPr>
          <a:xfrm>
            <a:off x="66923" y="6272002"/>
            <a:ext cx="2355453" cy="461665"/>
          </a:xfrm>
          <a:prstGeom prst="rect">
            <a:avLst/>
          </a:prstGeom>
          <a:noFill/>
        </p:spPr>
        <p:txBody>
          <a:bodyPr wrap="none" rtlCol="0">
            <a:spAutoFit/>
          </a:bodyPr>
          <a:lstStyle/>
          <a:p>
            <a:r>
              <a:rPr lang="en-US" sz="2400" dirty="0">
                <a:solidFill>
                  <a:srgbClr val="FFC000"/>
                </a:solidFill>
              </a:rPr>
              <a:t>Arkema Chemical</a:t>
            </a:r>
          </a:p>
        </p:txBody>
      </p:sp>
      <p:sp>
        <p:nvSpPr>
          <p:cNvPr id="8" name="Rectangle 7">
            <a:extLst>
              <a:ext uri="{FF2B5EF4-FFF2-40B4-BE49-F238E27FC236}">
                <a16:creationId xmlns:a16="http://schemas.microsoft.com/office/drawing/2014/main" id="{C858B038-0D14-4A29-AAE5-BF8554745EA4}"/>
              </a:ext>
            </a:extLst>
          </p:cNvPr>
          <p:cNvSpPr/>
          <p:nvPr/>
        </p:nvSpPr>
        <p:spPr>
          <a:xfrm>
            <a:off x="1607537" y="2866663"/>
            <a:ext cx="1228232" cy="12263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Picture 9" descr="A view of a city&#10;&#10;Description automatically generated">
            <a:extLst>
              <a:ext uri="{FF2B5EF4-FFF2-40B4-BE49-F238E27FC236}">
                <a16:creationId xmlns:a16="http://schemas.microsoft.com/office/drawing/2014/main" id="{C5A61D71-352C-40B5-ABB1-E7F39C8B4723}"/>
              </a:ext>
            </a:extLst>
          </p:cNvPr>
          <p:cNvPicPr>
            <a:picLocks noChangeAspect="1"/>
          </p:cNvPicPr>
          <p:nvPr/>
        </p:nvPicPr>
        <p:blipFill>
          <a:blip r:embed="rId6"/>
          <a:stretch>
            <a:fillRect/>
          </a:stretch>
        </p:blipFill>
        <p:spPr>
          <a:xfrm>
            <a:off x="6409137" y="4136719"/>
            <a:ext cx="5031750" cy="2830359"/>
          </a:xfrm>
          <a:prstGeom prst="rect">
            <a:avLst/>
          </a:prstGeom>
        </p:spPr>
      </p:pic>
    </p:spTree>
    <p:extLst>
      <p:ext uri="{BB962C8B-B14F-4D97-AF65-F5344CB8AC3E}">
        <p14:creationId xmlns:p14="http://schemas.microsoft.com/office/powerpoint/2010/main" val="117728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254900"/>
            <a:ext cx="6426200" cy="799200"/>
          </a:xfrm>
        </p:spPr>
        <p:txBody>
          <a:bodyPr>
            <a:noAutofit/>
          </a:bodyPr>
          <a:lstStyle/>
          <a:p>
            <a:r>
              <a:rPr lang="en-US" sz="3600" dirty="0">
                <a:solidFill>
                  <a:schemeClr val="accent2">
                    <a:lumMod val="50000"/>
                  </a:schemeClr>
                </a:solidFill>
              </a:rPr>
              <a:t>Hurricane Harvey: San Jacinto River Waste Pits</a:t>
            </a:r>
          </a:p>
        </p:txBody>
      </p:sp>
      <p:sp>
        <p:nvSpPr>
          <p:cNvPr id="3" name="Text Placeholder 2"/>
          <p:cNvSpPr>
            <a:spLocks noGrp="1"/>
          </p:cNvSpPr>
          <p:nvPr>
            <p:ph type="body" idx="1"/>
          </p:nvPr>
        </p:nvSpPr>
        <p:spPr>
          <a:xfrm>
            <a:off x="571501" y="1199116"/>
            <a:ext cx="5930899" cy="5113867"/>
          </a:xfrm>
        </p:spPr>
        <p:txBody>
          <a:bodyPr/>
          <a:lstStyle/>
          <a:p>
            <a:pPr marL="228600" indent="-228600"/>
            <a:r>
              <a:rPr lang="en-US" sz="2800" dirty="0">
                <a:solidFill>
                  <a:schemeClr val="accent2">
                    <a:lumMod val="75000"/>
                  </a:schemeClr>
                </a:solidFill>
              </a:rPr>
              <a:t>Dioxin containing waste covered with an armored cap</a:t>
            </a:r>
          </a:p>
          <a:p>
            <a:pPr marL="228600" indent="-228600"/>
            <a:r>
              <a:rPr lang="en-US" sz="2800" dirty="0">
                <a:solidFill>
                  <a:schemeClr val="accent2">
                    <a:lumMod val="75000"/>
                  </a:schemeClr>
                </a:solidFill>
              </a:rPr>
              <a:t>Excessive rainfall resulted in a 500-year flood in San Jacinto River </a:t>
            </a:r>
          </a:p>
          <a:p>
            <a:pPr marL="685800" lvl="1" indent="-228600">
              <a:buFont typeface="Symbol" panose="05050102010706020507" pitchFamily="18" charset="2"/>
              <a:buChar char="-"/>
            </a:pPr>
            <a:r>
              <a:rPr lang="en-US" dirty="0">
                <a:solidFill>
                  <a:schemeClr val="accent2">
                    <a:lumMod val="75000"/>
                  </a:schemeClr>
                </a:solidFill>
              </a:rPr>
              <a:t>Damage to surface and submerged caps</a:t>
            </a:r>
          </a:p>
          <a:p>
            <a:pPr marL="685800" lvl="1" indent="-228600">
              <a:buFont typeface="Symbol" panose="05050102010706020507" pitchFamily="18" charset="2"/>
              <a:buChar char="-"/>
            </a:pPr>
            <a:r>
              <a:rPr lang="en-US" dirty="0">
                <a:solidFill>
                  <a:schemeClr val="accent2">
                    <a:lumMod val="75000"/>
                  </a:schemeClr>
                </a:solidFill>
              </a:rPr>
              <a:t>Erosion of riverbed next to the cap</a:t>
            </a:r>
          </a:p>
          <a:p>
            <a:pPr marL="228600" indent="-228600"/>
            <a:r>
              <a:rPr lang="en-US" sz="2800" dirty="0">
                <a:solidFill>
                  <a:schemeClr val="accent2">
                    <a:lumMod val="75000"/>
                  </a:schemeClr>
                </a:solidFill>
              </a:rPr>
              <a:t>History of continuing damage </a:t>
            </a:r>
          </a:p>
          <a:p>
            <a:pPr marL="228600" indent="-228600"/>
            <a:r>
              <a:rPr lang="en-US" sz="2800" dirty="0">
                <a:solidFill>
                  <a:schemeClr val="accent2">
                    <a:lumMod val="75000"/>
                  </a:schemeClr>
                </a:solidFill>
              </a:rPr>
              <a:t>ROD 2017: removal and excavation of most of the armored cap and waste materials</a:t>
            </a:r>
          </a:p>
          <a:p>
            <a:pPr marL="76215" indent="-228600">
              <a:buFont typeface="Symbol" panose="05050102010706020507" pitchFamily="18" charset="2"/>
              <a:buChar char="-"/>
            </a:pPr>
            <a:endParaRPr lang="en-US" dirty="0"/>
          </a:p>
          <a:p>
            <a:pPr marL="685800" lvl="1" indent="-228600">
              <a:buFont typeface="Symbol" panose="05050102010706020507" pitchFamily="18" charset="2"/>
              <a:buChar char="-"/>
            </a:pPr>
            <a:endParaRPr lang="en-US" dirty="0"/>
          </a:p>
        </p:txBody>
      </p:sp>
      <p:pic>
        <p:nvPicPr>
          <p:cNvPr id="4" name="Picture 3"/>
          <p:cNvPicPr>
            <a:picLocks noChangeAspect="1"/>
          </p:cNvPicPr>
          <p:nvPr/>
        </p:nvPicPr>
        <p:blipFill>
          <a:blip r:embed="rId3"/>
          <a:stretch>
            <a:fillRect/>
          </a:stretch>
        </p:blipFill>
        <p:spPr>
          <a:xfrm>
            <a:off x="6785264" y="-1"/>
            <a:ext cx="5412318" cy="6877779"/>
          </a:xfrm>
          <a:prstGeom prst="rect">
            <a:avLst/>
          </a:prstGeom>
        </p:spPr>
      </p:pic>
      <p:pic>
        <p:nvPicPr>
          <p:cNvPr id="5124" name="Picture 4" descr="Click the slideshow to see some of the most toxic spots in Texas via  ToxicSit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264" y="4961467"/>
            <a:ext cx="2844800" cy="1896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31300" y="1614269"/>
            <a:ext cx="2667000" cy="646331"/>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Former Waste Pits</a:t>
            </a:r>
          </a:p>
          <a:p>
            <a:pPr algn="ctr"/>
            <a:r>
              <a:rPr lang="en-US" b="1" dirty="0">
                <a:solidFill>
                  <a:schemeClr val="accent2"/>
                </a:solidFill>
                <a:latin typeface="Arial" panose="020B0604020202020204" pitchFamily="34" charset="0"/>
                <a:cs typeface="Arial" panose="020B0604020202020204" pitchFamily="34" charset="0"/>
              </a:rPr>
              <a:t>Armored Cap</a:t>
            </a:r>
          </a:p>
        </p:txBody>
      </p:sp>
      <p:cxnSp>
        <p:nvCxnSpPr>
          <p:cNvPr id="6" name="Curved Connector 5"/>
          <p:cNvCxnSpPr/>
          <p:nvPr/>
        </p:nvCxnSpPr>
        <p:spPr>
          <a:xfrm rot="5400000">
            <a:off x="10001250" y="2647950"/>
            <a:ext cx="850900" cy="76200"/>
          </a:xfrm>
          <a:prstGeom prst="curvedConnector3">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0" y="6211669"/>
            <a:ext cx="7460673" cy="600164"/>
          </a:xfrm>
          <a:prstGeom prst="rect">
            <a:avLst/>
          </a:prstGeom>
          <a:noFill/>
        </p:spPr>
        <p:txBody>
          <a:bodyPr wrap="square" rtlCol="0">
            <a:spAutoFit/>
          </a:bodyPr>
          <a:lstStyle/>
          <a:p>
            <a:r>
              <a:rPr lang="en-US" sz="1100" i="1" dirty="0"/>
              <a:t>Sources: </a:t>
            </a:r>
          </a:p>
          <a:p>
            <a:r>
              <a:rPr lang="en-US" sz="1100" dirty="0">
                <a:hlinkClick r:id="rId5"/>
              </a:rPr>
              <a:t>https://www.epa.gov/sites/production/files/2017-10/documents/sjrwp_rod_final_10_11-2017_signed.pdf</a:t>
            </a:r>
            <a:endParaRPr lang="en-US" sz="1100" i="1" dirty="0"/>
          </a:p>
          <a:p>
            <a:r>
              <a:rPr lang="en-US" sz="1100" dirty="0">
                <a:hlinkClick r:id="rId6"/>
              </a:rPr>
              <a:t>https://www.houstonchronicle.com/</a:t>
            </a:r>
            <a:endParaRPr lang="en-US" sz="1100" dirty="0">
              <a:hlinkClick r:id="rId7"/>
            </a:endParaRPr>
          </a:p>
        </p:txBody>
      </p:sp>
    </p:spTree>
    <p:extLst>
      <p:ext uri="{BB962C8B-B14F-4D97-AF65-F5344CB8AC3E}">
        <p14:creationId xmlns:p14="http://schemas.microsoft.com/office/powerpoint/2010/main" val="2380810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7"/>
          <p:cNvSpPr txBox="1">
            <a:spLocks noGrp="1"/>
          </p:cNvSpPr>
          <p:nvPr>
            <p:ph type="title"/>
          </p:nvPr>
        </p:nvSpPr>
        <p:spPr>
          <a:xfrm>
            <a:off x="266700" y="334247"/>
            <a:ext cx="7643561" cy="799200"/>
          </a:xfrm>
          <a:prstGeom prst="rect">
            <a:avLst/>
          </a:prstGeom>
          <a:noFill/>
          <a:ln>
            <a:noFill/>
          </a:ln>
        </p:spPr>
        <p:txBody>
          <a:bodyPr spcFirstLastPara="1" vert="horz" wrap="square" lIns="121900" tIns="60933" rIns="121900" bIns="60933" rtlCol="0" anchor="ctr" anchorCtr="0">
            <a:noAutofit/>
          </a:bodyPr>
          <a:lstStyle/>
          <a:p>
            <a:r>
              <a:rPr lang="en" sz="2400" dirty="0">
                <a:solidFill>
                  <a:schemeClr val="accent1">
                    <a:lumMod val="50000"/>
                  </a:schemeClr>
                </a:solidFill>
              </a:rPr>
              <a:t>Hurricane Florence: Multiple facilities at risk </a:t>
            </a:r>
            <a:r>
              <a:rPr lang="en-US" sz="2400" dirty="0">
                <a:solidFill>
                  <a:schemeClr val="accent1">
                    <a:lumMod val="50000"/>
                  </a:schemeClr>
                </a:solidFill>
              </a:rPr>
              <a:t>from</a:t>
            </a:r>
            <a:r>
              <a:rPr lang="en" sz="2400" dirty="0">
                <a:solidFill>
                  <a:schemeClr val="accent1">
                    <a:lumMod val="50000"/>
                  </a:schemeClr>
                </a:solidFill>
              </a:rPr>
              <a:t> extreme flooding, failures, and toxic releases</a:t>
            </a:r>
            <a:endParaRPr sz="2400" dirty="0">
              <a:solidFill>
                <a:schemeClr val="accent1">
                  <a:lumMod val="50000"/>
                </a:schemeClr>
              </a:solidFill>
            </a:endParaRPr>
          </a:p>
        </p:txBody>
      </p:sp>
      <p:pic>
        <p:nvPicPr>
          <p:cNvPr id="626" name="Google Shape;626;p97"/>
          <p:cNvPicPr preferRelativeResize="0"/>
          <p:nvPr/>
        </p:nvPicPr>
        <p:blipFill rotWithShape="1">
          <a:blip r:embed="rId3">
            <a:alphaModFix/>
          </a:blip>
          <a:srcRect l="428" t="666" r="772" b="1613"/>
          <a:stretch/>
        </p:blipFill>
        <p:spPr>
          <a:xfrm>
            <a:off x="432291" y="2465042"/>
            <a:ext cx="11644140" cy="4474689"/>
          </a:xfrm>
          <a:prstGeom prst="rect">
            <a:avLst/>
          </a:prstGeom>
          <a:noFill/>
          <a:ln>
            <a:noFill/>
          </a:ln>
        </p:spPr>
      </p:pic>
      <p:sp>
        <p:nvSpPr>
          <p:cNvPr id="627" name="Google Shape;627;p97"/>
          <p:cNvSpPr txBox="1"/>
          <p:nvPr/>
        </p:nvSpPr>
        <p:spPr>
          <a:xfrm>
            <a:off x="253593" y="1609031"/>
            <a:ext cx="3891600" cy="492400"/>
          </a:xfrm>
          <a:prstGeom prst="rect">
            <a:avLst/>
          </a:prstGeom>
          <a:solidFill>
            <a:schemeClr val="lt1"/>
          </a:solidFill>
          <a:ln>
            <a:noFill/>
          </a:ln>
        </p:spPr>
        <p:txBody>
          <a:bodyPr spcFirstLastPara="1" wrap="square" lIns="121900" tIns="60933" rIns="121900" bIns="60933" anchor="t" anchorCtr="0">
            <a:noAutofit/>
          </a:bodyPr>
          <a:lstStyle/>
          <a:p>
            <a:pPr algn="ctr"/>
            <a:r>
              <a:rPr lang="en" sz="2400" b="1">
                <a:solidFill>
                  <a:srgbClr val="000000"/>
                </a:solidFill>
                <a:latin typeface="Arial"/>
                <a:ea typeface="Arial"/>
                <a:cs typeface="Arial"/>
                <a:sym typeface="Arial"/>
              </a:rPr>
              <a:t>Superfund Sites</a:t>
            </a:r>
            <a:endParaRPr sz="2400" dirty="0"/>
          </a:p>
        </p:txBody>
      </p:sp>
      <p:sp>
        <p:nvSpPr>
          <p:cNvPr id="628" name="Google Shape;628;p97"/>
          <p:cNvSpPr txBox="1"/>
          <p:nvPr/>
        </p:nvSpPr>
        <p:spPr>
          <a:xfrm>
            <a:off x="4181049" y="1609031"/>
            <a:ext cx="3729212" cy="492400"/>
          </a:xfrm>
          <a:prstGeom prst="rect">
            <a:avLst/>
          </a:prstGeom>
          <a:solidFill>
            <a:schemeClr val="lt1"/>
          </a:solidFill>
          <a:ln>
            <a:noFill/>
          </a:ln>
        </p:spPr>
        <p:txBody>
          <a:bodyPr spcFirstLastPara="1" wrap="square" lIns="121900" tIns="60933" rIns="121900" bIns="60933" anchor="t" anchorCtr="0">
            <a:noAutofit/>
          </a:bodyPr>
          <a:lstStyle/>
          <a:p>
            <a:pPr algn="ctr"/>
            <a:r>
              <a:rPr lang="en" sz="2400" b="1">
                <a:solidFill>
                  <a:srgbClr val="000000"/>
                </a:solidFill>
                <a:latin typeface="Arial"/>
                <a:ea typeface="Arial"/>
                <a:cs typeface="Arial"/>
                <a:sym typeface="Arial"/>
              </a:rPr>
              <a:t>Coal Ash Ponds</a:t>
            </a:r>
            <a:endParaRPr sz="2400" dirty="0"/>
          </a:p>
        </p:txBody>
      </p:sp>
      <p:sp>
        <p:nvSpPr>
          <p:cNvPr id="629" name="Google Shape;629;p97"/>
          <p:cNvSpPr txBox="1"/>
          <p:nvPr/>
        </p:nvSpPr>
        <p:spPr>
          <a:xfrm>
            <a:off x="7945997" y="1609031"/>
            <a:ext cx="3942910" cy="492400"/>
          </a:xfrm>
          <a:prstGeom prst="rect">
            <a:avLst/>
          </a:prstGeom>
          <a:solidFill>
            <a:schemeClr val="lt1"/>
          </a:solidFill>
          <a:ln>
            <a:noFill/>
          </a:ln>
        </p:spPr>
        <p:txBody>
          <a:bodyPr spcFirstLastPara="1" wrap="square" lIns="121900" tIns="60933" rIns="121900" bIns="60933" anchor="t" anchorCtr="0">
            <a:noAutofit/>
          </a:bodyPr>
          <a:lstStyle/>
          <a:p>
            <a:pPr algn="ctr"/>
            <a:r>
              <a:rPr lang="en" sz="2400" b="1">
                <a:solidFill>
                  <a:srgbClr val="000000"/>
                </a:solidFill>
                <a:latin typeface="Arial"/>
                <a:ea typeface="Arial"/>
                <a:cs typeface="Arial"/>
                <a:sym typeface="Arial"/>
              </a:rPr>
              <a:t>Pig Farms</a:t>
            </a:r>
            <a:endParaRPr sz="2400" dirty="0"/>
          </a:p>
        </p:txBody>
      </p:sp>
      <p:sp>
        <p:nvSpPr>
          <p:cNvPr id="630" name="Google Shape;630;p97"/>
          <p:cNvSpPr/>
          <p:nvPr/>
        </p:nvSpPr>
        <p:spPr>
          <a:xfrm>
            <a:off x="263347" y="2027731"/>
            <a:ext cx="11616000" cy="209200"/>
          </a:xfrm>
          <a:prstGeom prst="rect">
            <a:avLst/>
          </a:prstGeom>
          <a:solidFill>
            <a:schemeClr val="lt1"/>
          </a:solidFill>
          <a:ln>
            <a:noFill/>
          </a:ln>
        </p:spPr>
        <p:txBody>
          <a:bodyPr spcFirstLastPara="1" wrap="square" lIns="121900" tIns="60933" rIns="121900" bIns="60933" anchor="ctr" anchorCtr="0">
            <a:noAutofit/>
          </a:bodyPr>
          <a:lstStyle/>
          <a:p>
            <a:pPr algn="ctr"/>
            <a:endParaRPr sz="1867" dirty="0">
              <a:solidFill>
                <a:schemeClr val="lt1"/>
              </a:solidFill>
              <a:latin typeface="Arial"/>
              <a:ea typeface="Arial"/>
              <a:cs typeface="Arial"/>
              <a:sym typeface="Arial"/>
            </a:endParaRPr>
          </a:p>
        </p:txBody>
      </p:sp>
      <p:sp>
        <p:nvSpPr>
          <p:cNvPr id="631" name="Google Shape;631;p97"/>
          <p:cNvSpPr/>
          <p:nvPr/>
        </p:nvSpPr>
        <p:spPr>
          <a:xfrm>
            <a:off x="253491" y="1376213"/>
            <a:ext cx="3909600" cy="4912000"/>
          </a:xfrm>
          <a:prstGeom prst="round2SameRect">
            <a:avLst>
              <a:gd name="adj1" fmla="val 6140"/>
              <a:gd name="adj2" fmla="val 0"/>
            </a:avLst>
          </a:prstGeom>
          <a:noFill/>
          <a:ln w="25400" cap="flat" cmpd="sng">
            <a:solidFill>
              <a:srgbClr val="006966"/>
            </a:solidFill>
            <a:prstDash val="solid"/>
            <a:round/>
            <a:headEnd type="none" w="sm" len="sm"/>
            <a:tailEnd type="none" w="sm" len="sm"/>
          </a:ln>
        </p:spPr>
        <p:txBody>
          <a:bodyPr spcFirstLastPara="1" wrap="square" lIns="121900" tIns="60933" rIns="121900" bIns="60933" anchor="ctr" anchorCtr="0">
            <a:noAutofit/>
          </a:bodyPr>
          <a:lstStyle/>
          <a:p>
            <a:pPr algn="ctr"/>
            <a:endParaRPr sz="1867" dirty="0">
              <a:solidFill>
                <a:schemeClr val="lt1"/>
              </a:solidFill>
              <a:latin typeface="Arial"/>
              <a:ea typeface="Arial"/>
              <a:cs typeface="Arial"/>
              <a:sym typeface="Arial"/>
            </a:endParaRPr>
          </a:p>
        </p:txBody>
      </p:sp>
      <p:sp>
        <p:nvSpPr>
          <p:cNvPr id="632" name="Google Shape;632;p97"/>
          <p:cNvSpPr/>
          <p:nvPr/>
        </p:nvSpPr>
        <p:spPr>
          <a:xfrm>
            <a:off x="4174439" y="1376213"/>
            <a:ext cx="3753600" cy="4912000"/>
          </a:xfrm>
          <a:prstGeom prst="round2SameRect">
            <a:avLst>
              <a:gd name="adj1" fmla="val 6140"/>
              <a:gd name="adj2" fmla="val 0"/>
            </a:avLst>
          </a:prstGeom>
          <a:noFill/>
          <a:ln w="25400" cap="flat" cmpd="sng">
            <a:solidFill>
              <a:srgbClr val="006966"/>
            </a:solidFill>
            <a:prstDash val="solid"/>
            <a:round/>
            <a:headEnd type="none" w="sm" len="sm"/>
            <a:tailEnd type="none" w="sm" len="sm"/>
          </a:ln>
        </p:spPr>
        <p:txBody>
          <a:bodyPr spcFirstLastPara="1" wrap="square" lIns="121900" tIns="60933" rIns="121900" bIns="60933" anchor="ctr" anchorCtr="0">
            <a:noAutofit/>
          </a:bodyPr>
          <a:lstStyle/>
          <a:p>
            <a:pPr algn="ctr"/>
            <a:endParaRPr sz="1867" dirty="0">
              <a:solidFill>
                <a:schemeClr val="lt1"/>
              </a:solidFill>
              <a:latin typeface="Arial"/>
              <a:ea typeface="Arial"/>
              <a:cs typeface="Arial"/>
              <a:sym typeface="Arial"/>
            </a:endParaRPr>
          </a:p>
        </p:txBody>
      </p:sp>
      <p:sp>
        <p:nvSpPr>
          <p:cNvPr id="633" name="Google Shape;633;p97"/>
          <p:cNvSpPr/>
          <p:nvPr/>
        </p:nvSpPr>
        <p:spPr>
          <a:xfrm>
            <a:off x="7919821" y="1376213"/>
            <a:ext cx="3978000" cy="4912000"/>
          </a:xfrm>
          <a:prstGeom prst="round2SameRect">
            <a:avLst>
              <a:gd name="adj1" fmla="val 6140"/>
              <a:gd name="adj2" fmla="val 0"/>
            </a:avLst>
          </a:prstGeom>
          <a:noFill/>
          <a:ln w="25400" cap="flat" cmpd="sng">
            <a:solidFill>
              <a:srgbClr val="006966"/>
            </a:solidFill>
            <a:prstDash val="solid"/>
            <a:round/>
            <a:headEnd type="none" w="sm" len="sm"/>
            <a:tailEnd type="none" w="sm" len="sm"/>
          </a:ln>
        </p:spPr>
        <p:txBody>
          <a:bodyPr spcFirstLastPara="1" wrap="square" lIns="121900" tIns="60933" rIns="121900" bIns="60933" anchor="ctr" anchorCtr="0">
            <a:noAutofit/>
          </a:bodyPr>
          <a:lstStyle/>
          <a:p>
            <a:pPr algn="ctr"/>
            <a:endParaRPr sz="1867" dirty="0">
              <a:solidFill>
                <a:schemeClr val="lt1"/>
              </a:solidFill>
              <a:latin typeface="Arial"/>
              <a:ea typeface="Arial"/>
              <a:cs typeface="Arial"/>
              <a:sym typeface="Arial"/>
            </a:endParaRPr>
          </a:p>
        </p:txBody>
      </p:sp>
      <p:grpSp>
        <p:nvGrpSpPr>
          <p:cNvPr id="634" name="Google Shape;634;p97"/>
          <p:cNvGrpSpPr/>
          <p:nvPr/>
        </p:nvGrpSpPr>
        <p:grpSpPr>
          <a:xfrm>
            <a:off x="8040610" y="207731"/>
            <a:ext cx="3753683" cy="1068215"/>
            <a:chOff x="5642025" y="3527130"/>
            <a:chExt cx="3131200" cy="891070"/>
          </a:xfrm>
        </p:grpSpPr>
        <p:pic>
          <p:nvPicPr>
            <p:cNvPr id="635" name="Google Shape;635;p97"/>
            <p:cNvPicPr preferRelativeResize="0"/>
            <p:nvPr/>
          </p:nvPicPr>
          <p:blipFill rotWithShape="1">
            <a:blip r:embed="rId4">
              <a:alphaModFix/>
            </a:blip>
            <a:srcRect/>
            <a:stretch/>
          </p:blipFill>
          <p:spPr>
            <a:xfrm>
              <a:off x="5642025" y="3697900"/>
              <a:ext cx="3131200" cy="720300"/>
            </a:xfrm>
            <a:prstGeom prst="rect">
              <a:avLst/>
            </a:prstGeom>
            <a:noFill/>
            <a:ln>
              <a:solidFill>
                <a:schemeClr val="accent1"/>
              </a:solidFill>
            </a:ln>
          </p:spPr>
        </p:pic>
        <p:pic>
          <p:nvPicPr>
            <p:cNvPr id="636" name="Google Shape;636;p97"/>
            <p:cNvPicPr preferRelativeResize="0"/>
            <p:nvPr/>
          </p:nvPicPr>
          <p:blipFill rotWithShape="1">
            <a:blip r:embed="rId5">
              <a:alphaModFix/>
            </a:blip>
            <a:srcRect/>
            <a:stretch/>
          </p:blipFill>
          <p:spPr>
            <a:xfrm>
              <a:off x="6476081" y="3527130"/>
              <a:ext cx="1463089" cy="246980"/>
            </a:xfrm>
            <a:prstGeom prst="rect">
              <a:avLst/>
            </a:prstGeom>
            <a:noFill/>
            <a:ln>
              <a:solidFill>
                <a:schemeClr val="accent1"/>
              </a:solidFill>
            </a:ln>
          </p:spPr>
        </p:pic>
      </p:grpSp>
    </p:spTree>
    <p:extLst>
      <p:ext uri="{BB962C8B-B14F-4D97-AF65-F5344CB8AC3E}">
        <p14:creationId xmlns:p14="http://schemas.microsoft.com/office/powerpoint/2010/main" val="2718779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32" y="365125"/>
            <a:ext cx="6386243" cy="1325563"/>
          </a:xfrm>
        </p:spPr>
        <p:txBody>
          <a:bodyPr>
            <a:normAutofit/>
          </a:bodyPr>
          <a:lstStyle/>
          <a:p>
            <a:r>
              <a:rPr lang="en-US" sz="2800" b="1" dirty="0">
                <a:ea typeface="Arial"/>
                <a:cs typeface="Arial"/>
              </a:rPr>
              <a:t>Guidance to prepare for the future</a:t>
            </a:r>
          </a:p>
        </p:txBody>
      </p:sp>
      <p:sp>
        <p:nvSpPr>
          <p:cNvPr id="6" name="Content Placeholder 5"/>
          <p:cNvSpPr>
            <a:spLocks noGrp="1"/>
          </p:cNvSpPr>
          <p:nvPr>
            <p:ph sz="half" idx="1"/>
          </p:nvPr>
        </p:nvSpPr>
        <p:spPr>
          <a:xfrm>
            <a:off x="422693" y="1838325"/>
            <a:ext cx="5990999" cy="3376614"/>
          </a:xfrm>
        </p:spPr>
        <p:txBody>
          <a:bodyPr>
            <a:normAutofit fontScale="55000" lnSpcReduction="20000"/>
          </a:bodyPr>
          <a:lstStyle/>
          <a:p>
            <a:r>
              <a:rPr lang="en-US" dirty="0">
                <a:solidFill>
                  <a:schemeClr val="accent2">
                    <a:lumMod val="75000"/>
                  </a:schemeClr>
                </a:solidFill>
              </a:rPr>
              <a:t>EPA taken mostly reactive approach </a:t>
            </a:r>
          </a:p>
          <a:p>
            <a:r>
              <a:rPr lang="en-US" dirty="0">
                <a:solidFill>
                  <a:schemeClr val="accent2">
                    <a:lumMod val="75000"/>
                  </a:schemeClr>
                </a:solidFill>
              </a:rPr>
              <a:t>Guidance </a:t>
            </a:r>
            <a:r>
              <a:rPr lang="en-US" dirty="0" smtClean="0">
                <a:solidFill>
                  <a:schemeClr val="accent2">
                    <a:lumMod val="75000"/>
                  </a:schemeClr>
                </a:solidFill>
              </a:rPr>
              <a:t>documents </a:t>
            </a:r>
            <a:r>
              <a:rPr lang="en-US" dirty="0">
                <a:solidFill>
                  <a:schemeClr val="accent2">
                    <a:lumMod val="75000"/>
                  </a:schemeClr>
                </a:solidFill>
              </a:rPr>
              <a:t>issued on remedy </a:t>
            </a:r>
            <a:r>
              <a:rPr lang="en-US" dirty="0" smtClean="0">
                <a:solidFill>
                  <a:schemeClr val="accent2">
                    <a:lumMod val="75000"/>
                  </a:schemeClr>
                </a:solidFill>
              </a:rPr>
              <a:t>resilience</a:t>
            </a:r>
            <a:endParaRPr lang="en-US" dirty="0">
              <a:solidFill>
                <a:schemeClr val="accent2">
                  <a:lumMod val="75000"/>
                </a:schemeClr>
              </a:solidFill>
            </a:endParaRPr>
          </a:p>
          <a:p>
            <a:r>
              <a:rPr lang="en-US" dirty="0">
                <a:solidFill>
                  <a:schemeClr val="accent2">
                    <a:lumMod val="75000"/>
                  </a:schemeClr>
                </a:solidFill>
              </a:rPr>
              <a:t>Proactive assessments of facilities sites by parties may be </a:t>
            </a:r>
            <a:r>
              <a:rPr lang="en-US" dirty="0" smtClean="0">
                <a:solidFill>
                  <a:schemeClr val="accent2">
                    <a:lumMod val="75000"/>
                  </a:schemeClr>
                </a:solidFill>
              </a:rPr>
              <a:t>necessary</a:t>
            </a:r>
            <a:endParaRPr lang="en-US" dirty="0"/>
          </a:p>
          <a:p>
            <a:pPr marL="45720" indent="0">
              <a:buNone/>
            </a:pPr>
            <a:r>
              <a:rPr lang="en-US" dirty="0" smtClean="0">
                <a:solidFill>
                  <a:schemeClr val="accent2">
                    <a:lumMod val="75000"/>
                  </a:schemeClr>
                </a:solidFill>
              </a:rPr>
              <a:t>EPA Website:</a:t>
            </a:r>
          </a:p>
          <a:p>
            <a:pPr marL="45720" indent="0">
              <a:buNone/>
            </a:pPr>
            <a:r>
              <a:rPr lang="en-US" dirty="0" smtClean="0">
                <a:solidFill>
                  <a:schemeClr val="accent2">
                    <a:lumMod val="75000"/>
                  </a:schemeClr>
                </a:solidFill>
              </a:rPr>
              <a:t>“Remedies </a:t>
            </a:r>
            <a:r>
              <a:rPr lang="en-US" dirty="0">
                <a:solidFill>
                  <a:schemeClr val="accent2">
                    <a:lumMod val="75000"/>
                  </a:schemeClr>
                </a:solidFill>
              </a:rPr>
              <a:t>at contaminated sites may be vulnerable to the implications of climate change and extreme weather events. EPA's Superfund program developed an approach that raises awareness of these vulnerabilities and applies climate change and weather science as a standard operating practice in cleanup projects. </a:t>
            </a:r>
            <a:endParaRPr lang="en-US" dirty="0" smtClean="0">
              <a:solidFill>
                <a:schemeClr val="accent2">
                  <a:lumMod val="75000"/>
                </a:schemeClr>
              </a:solidFill>
            </a:endParaRPr>
          </a:p>
          <a:p>
            <a:pPr marL="45720" indent="0">
              <a:buNone/>
            </a:pPr>
            <a:r>
              <a:rPr lang="en-US" dirty="0" smtClean="0">
                <a:solidFill>
                  <a:schemeClr val="accent2">
                    <a:lumMod val="75000"/>
                  </a:schemeClr>
                </a:solidFill>
              </a:rPr>
              <a:t>The </a:t>
            </a:r>
            <a:r>
              <a:rPr lang="en-US" dirty="0">
                <a:solidFill>
                  <a:schemeClr val="accent2">
                    <a:lumMod val="75000"/>
                  </a:schemeClr>
                </a:solidFill>
              </a:rPr>
              <a:t>approach involves periodic screening of Superfund remedy vulnerabilities, prioritizing the Superfund program's steps to adapt to a changing climate and identifying adaptation measures to assure climate resilience of Superfund sites</a:t>
            </a:r>
            <a:r>
              <a:rPr lang="en-US" dirty="0" smtClean="0">
                <a:solidFill>
                  <a:schemeClr val="accent2">
                    <a:lumMod val="75000"/>
                  </a:schemeClr>
                </a:solidFill>
              </a:rPr>
              <a:t>.”</a:t>
            </a:r>
            <a:endParaRPr lang="en-US" dirty="0">
              <a:solidFill>
                <a:schemeClr val="accent2">
                  <a:lumMod val="75000"/>
                </a:schemeClr>
              </a:solidFill>
            </a:endParaRPr>
          </a:p>
        </p:txBody>
      </p:sp>
      <p:pic>
        <p:nvPicPr>
          <p:cNvPr id="3" name="Picture 2"/>
          <p:cNvPicPr>
            <a:picLocks noChangeAspect="1"/>
          </p:cNvPicPr>
          <p:nvPr/>
        </p:nvPicPr>
        <p:blipFill>
          <a:blip r:embed="rId2"/>
          <a:stretch>
            <a:fillRect/>
          </a:stretch>
        </p:blipFill>
        <p:spPr>
          <a:xfrm>
            <a:off x="7518017" y="219651"/>
            <a:ext cx="4572000" cy="5650003"/>
          </a:xfrm>
          <a:prstGeom prst="rect">
            <a:avLst/>
          </a:prstGeom>
          <a:ln w="6350">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7149909" y="1070629"/>
            <a:ext cx="4572000" cy="5594272"/>
          </a:xfrm>
          <a:prstGeom prst="rect">
            <a:avLst/>
          </a:prstGeom>
          <a:ln w="6350">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srcRect b="20976"/>
          <a:stretch/>
        </p:blipFill>
        <p:spPr>
          <a:xfrm>
            <a:off x="6781801" y="2007668"/>
            <a:ext cx="4572000" cy="4657233"/>
          </a:xfrm>
          <a:prstGeom prst="rect">
            <a:avLst/>
          </a:prstGeom>
          <a:ln w="6350">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0" y="6378290"/>
            <a:ext cx="11649075" cy="461665"/>
          </a:xfrm>
          <a:prstGeom prst="rect">
            <a:avLst/>
          </a:prstGeom>
          <a:noFill/>
        </p:spPr>
        <p:txBody>
          <a:bodyPr wrap="square" rtlCol="0">
            <a:spAutoFit/>
          </a:bodyPr>
          <a:lstStyle/>
          <a:p>
            <a:r>
              <a:rPr lang="en-US" sz="1200" i="1" dirty="0"/>
              <a:t>Source: </a:t>
            </a:r>
          </a:p>
          <a:p>
            <a:r>
              <a:rPr lang="en-US" sz="1200" dirty="0">
                <a:hlinkClick r:id="rId5"/>
              </a:rPr>
              <a:t>https://www.epa.gov/superfund/superfund-climate-resilience</a:t>
            </a:r>
            <a:endParaRPr lang="en-US" sz="1200" dirty="0"/>
          </a:p>
        </p:txBody>
      </p:sp>
    </p:spTree>
    <p:extLst>
      <p:ext uri="{BB962C8B-B14F-4D97-AF65-F5344CB8AC3E}">
        <p14:creationId xmlns:p14="http://schemas.microsoft.com/office/powerpoint/2010/main" val="246974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4849-6F0C-4D57-ACD6-9F57266B8840}"/>
              </a:ext>
            </a:extLst>
          </p:cNvPr>
          <p:cNvSpPr>
            <a:spLocks noGrp="1"/>
          </p:cNvSpPr>
          <p:nvPr>
            <p:ph type="title"/>
          </p:nvPr>
        </p:nvSpPr>
        <p:spPr>
          <a:xfrm>
            <a:off x="2586037" y="79419"/>
            <a:ext cx="5719763" cy="711137"/>
          </a:xfrm>
        </p:spPr>
        <p:txBody>
          <a:bodyPr>
            <a:normAutofit/>
          </a:bodyPr>
          <a:lstStyle/>
          <a:p>
            <a:pPr algn="ctr"/>
            <a:r>
              <a:rPr lang="en-US" sz="2800" dirty="0"/>
              <a:t>COVID-19 and Climate Change</a:t>
            </a:r>
          </a:p>
        </p:txBody>
      </p:sp>
      <p:sp>
        <p:nvSpPr>
          <p:cNvPr id="3" name="Content Placeholder 2">
            <a:extLst>
              <a:ext uri="{FF2B5EF4-FFF2-40B4-BE49-F238E27FC236}">
                <a16:creationId xmlns:a16="http://schemas.microsoft.com/office/drawing/2014/main" id="{AF52632F-F3FF-4EFB-9DED-74C71591175A}"/>
              </a:ext>
            </a:extLst>
          </p:cNvPr>
          <p:cNvSpPr>
            <a:spLocks noGrp="1"/>
          </p:cNvSpPr>
          <p:nvPr>
            <p:ph idx="1"/>
          </p:nvPr>
        </p:nvSpPr>
        <p:spPr>
          <a:xfrm>
            <a:off x="595313" y="1326874"/>
            <a:ext cx="11129962" cy="4659588"/>
          </a:xfrm>
        </p:spPr>
        <p:txBody>
          <a:bodyPr>
            <a:noAutofit/>
          </a:bodyPr>
          <a:lstStyle/>
          <a:p>
            <a:pPr>
              <a:buFont typeface="Wingdings" panose="05000000000000000000" pitchFamily="2" charset="2"/>
              <a:buChar char="§"/>
            </a:pPr>
            <a:r>
              <a:rPr lang="en-US" dirty="0">
                <a:solidFill>
                  <a:schemeClr val="accent2">
                    <a:lumMod val="75000"/>
                  </a:schemeClr>
                </a:solidFill>
              </a:rPr>
              <a:t>The COVID “lockdowns” </a:t>
            </a:r>
            <a:r>
              <a:rPr lang="en-US" dirty="0" smtClean="0">
                <a:solidFill>
                  <a:schemeClr val="accent2">
                    <a:lumMod val="75000"/>
                  </a:schemeClr>
                </a:solidFill>
              </a:rPr>
              <a:t>had a dramatic </a:t>
            </a:r>
            <a:r>
              <a:rPr lang="en-US" dirty="0">
                <a:solidFill>
                  <a:schemeClr val="accent2">
                    <a:lumMod val="75000"/>
                  </a:schemeClr>
                </a:solidFill>
              </a:rPr>
              <a:t>effect on daily carbon emissions, causing a 17% drop globally during peak confinement measures by early </a:t>
            </a:r>
            <a:r>
              <a:rPr lang="en-US" dirty="0" smtClean="0">
                <a:solidFill>
                  <a:schemeClr val="accent2">
                    <a:lumMod val="75000"/>
                  </a:schemeClr>
                </a:solidFill>
              </a:rPr>
              <a:t>April 2020 </a:t>
            </a:r>
            <a:r>
              <a:rPr lang="en-US" dirty="0">
                <a:solidFill>
                  <a:schemeClr val="accent2">
                    <a:lumMod val="75000"/>
                  </a:schemeClr>
                </a:solidFill>
              </a:rPr>
              <a:t>– levels </a:t>
            </a:r>
            <a:r>
              <a:rPr lang="en-US" dirty="0" smtClean="0">
                <a:solidFill>
                  <a:schemeClr val="accent2">
                    <a:lumMod val="75000"/>
                  </a:schemeClr>
                </a:solidFill>
              </a:rPr>
              <a:t>not </a:t>
            </a:r>
            <a:r>
              <a:rPr lang="en-US" dirty="0">
                <a:solidFill>
                  <a:schemeClr val="accent2">
                    <a:lumMod val="75000"/>
                  </a:schemeClr>
                </a:solidFill>
              </a:rPr>
              <a:t>seen </a:t>
            </a:r>
            <a:r>
              <a:rPr lang="en-US" dirty="0" smtClean="0">
                <a:solidFill>
                  <a:schemeClr val="accent2">
                    <a:lumMod val="75000"/>
                  </a:schemeClr>
                </a:solidFill>
              </a:rPr>
              <a:t>since 2006.</a:t>
            </a:r>
          </a:p>
          <a:p>
            <a:pPr>
              <a:buFont typeface="Wingdings" panose="05000000000000000000" pitchFamily="2" charset="2"/>
              <a:buChar char="§"/>
            </a:pPr>
            <a:r>
              <a:rPr lang="en-US" dirty="0" smtClean="0">
                <a:solidFill>
                  <a:schemeClr val="accent2">
                    <a:lumMod val="75000"/>
                  </a:schemeClr>
                </a:solidFill>
              </a:rPr>
              <a:t>Its </a:t>
            </a:r>
            <a:r>
              <a:rPr lang="en-US" dirty="0">
                <a:solidFill>
                  <a:schemeClr val="accent2">
                    <a:lumMod val="75000"/>
                  </a:schemeClr>
                </a:solidFill>
              </a:rPr>
              <a:t>estimated to be the largest annual decrease in emissions since the end of World War II, </a:t>
            </a:r>
            <a:r>
              <a:rPr lang="en-US" i="1" dirty="0">
                <a:solidFill>
                  <a:schemeClr val="accent2">
                    <a:lumMod val="75000"/>
                  </a:schemeClr>
                </a:solidFill>
              </a:rPr>
              <a:t>however</a:t>
            </a:r>
            <a:r>
              <a:rPr lang="en-US" dirty="0">
                <a:solidFill>
                  <a:schemeClr val="accent2">
                    <a:lumMod val="75000"/>
                  </a:schemeClr>
                </a:solidFill>
              </a:rPr>
              <a:t>, 2020 </a:t>
            </a:r>
            <a:r>
              <a:rPr lang="en-US" dirty="0" smtClean="0">
                <a:solidFill>
                  <a:schemeClr val="accent2">
                    <a:lumMod val="75000"/>
                  </a:schemeClr>
                </a:solidFill>
              </a:rPr>
              <a:t>still determined </a:t>
            </a:r>
            <a:r>
              <a:rPr lang="en-US" dirty="0">
                <a:solidFill>
                  <a:schemeClr val="accent2">
                    <a:lumMod val="75000"/>
                  </a:schemeClr>
                </a:solidFill>
              </a:rPr>
              <a:t>to </a:t>
            </a:r>
            <a:r>
              <a:rPr lang="en-US" dirty="0" smtClean="0">
                <a:solidFill>
                  <a:schemeClr val="accent2">
                    <a:lumMod val="75000"/>
                  </a:schemeClr>
                </a:solidFill>
              </a:rPr>
              <a:t>be the </a:t>
            </a:r>
            <a:r>
              <a:rPr lang="en-US" dirty="0">
                <a:solidFill>
                  <a:schemeClr val="accent2">
                    <a:lumMod val="75000"/>
                  </a:schemeClr>
                </a:solidFill>
              </a:rPr>
              <a:t>warmest year on record </a:t>
            </a:r>
            <a:r>
              <a:rPr lang="en-US" dirty="0" smtClean="0">
                <a:solidFill>
                  <a:schemeClr val="accent2">
                    <a:lumMod val="75000"/>
                  </a:schemeClr>
                </a:solidFill>
              </a:rPr>
              <a:t>(</a:t>
            </a:r>
            <a:r>
              <a:rPr lang="en-US" dirty="0">
                <a:solidFill>
                  <a:schemeClr val="accent2">
                    <a:lumMod val="75000"/>
                  </a:schemeClr>
                </a:solidFill>
              </a:rPr>
              <a:t>tied with 2016 </a:t>
            </a:r>
            <a:r>
              <a:rPr lang="en-US" dirty="0" smtClean="0">
                <a:solidFill>
                  <a:schemeClr val="accent2">
                    <a:lumMod val="75000"/>
                  </a:schemeClr>
                </a:solidFill>
              </a:rPr>
              <a:t>).</a:t>
            </a:r>
            <a:r>
              <a:rPr lang="en-US" dirty="0">
                <a:solidFill>
                  <a:schemeClr val="accent2">
                    <a:lumMod val="75000"/>
                  </a:schemeClr>
                </a:solidFill>
              </a:rPr>
              <a:t> </a:t>
            </a:r>
            <a:endParaRPr lang="en-US" dirty="0" smtClean="0">
              <a:solidFill>
                <a:schemeClr val="accent2">
                  <a:lumMod val="75000"/>
                </a:schemeClr>
              </a:solidFill>
            </a:endParaRPr>
          </a:p>
          <a:p>
            <a:pPr>
              <a:buFont typeface="Wingdings" panose="05000000000000000000" pitchFamily="2" charset="2"/>
              <a:buChar char="§"/>
            </a:pPr>
            <a:r>
              <a:rPr lang="en-US" dirty="0" smtClean="0">
                <a:solidFill>
                  <a:schemeClr val="accent2">
                    <a:lumMod val="75000"/>
                  </a:schemeClr>
                </a:solidFill>
              </a:rPr>
              <a:t>Scientists </a:t>
            </a:r>
            <a:r>
              <a:rPr lang="en-US" dirty="0">
                <a:solidFill>
                  <a:schemeClr val="accent2">
                    <a:lumMod val="75000"/>
                  </a:schemeClr>
                </a:solidFill>
              </a:rPr>
              <a:t>studied lockdown measures in 69 countries that are responsible for 97% of global carbon dioxide </a:t>
            </a:r>
            <a:r>
              <a:rPr lang="en-US" dirty="0" smtClean="0">
                <a:solidFill>
                  <a:schemeClr val="accent2">
                    <a:lumMod val="75000"/>
                  </a:schemeClr>
                </a:solidFill>
              </a:rPr>
              <a:t>emissions. </a:t>
            </a:r>
            <a:r>
              <a:rPr lang="en-US" dirty="0">
                <a:solidFill>
                  <a:schemeClr val="accent2">
                    <a:lumMod val="75000"/>
                  </a:schemeClr>
                </a:solidFill>
              </a:rPr>
              <a:t>They point to massive decreases in transportation usage and industrial activities during the pandemic as the main sources of the decline. </a:t>
            </a:r>
            <a:endParaRPr lang="en-US" dirty="0" smtClean="0">
              <a:solidFill>
                <a:schemeClr val="accent2">
                  <a:lumMod val="75000"/>
                </a:schemeClr>
              </a:solidFill>
            </a:endParaRPr>
          </a:p>
          <a:p>
            <a:pPr>
              <a:buFont typeface="Wingdings" panose="05000000000000000000" pitchFamily="2" charset="2"/>
              <a:buChar char="§"/>
            </a:pPr>
            <a:r>
              <a:rPr lang="en-US" dirty="0" smtClean="0">
                <a:solidFill>
                  <a:schemeClr val="accent2">
                    <a:lumMod val="75000"/>
                  </a:schemeClr>
                </a:solidFill>
              </a:rPr>
              <a:t>According </a:t>
            </a:r>
            <a:r>
              <a:rPr lang="en-US" dirty="0">
                <a:solidFill>
                  <a:schemeClr val="accent2">
                    <a:lumMod val="75000"/>
                  </a:schemeClr>
                </a:solidFill>
              </a:rPr>
              <a:t>to the study, the largest factor was a lack of vehicles on the road, accounting for 43% of the decrease. </a:t>
            </a:r>
            <a:r>
              <a:rPr lang="en-US" dirty="0" smtClean="0">
                <a:solidFill>
                  <a:schemeClr val="accent2">
                    <a:lumMod val="75000"/>
                  </a:schemeClr>
                </a:solidFill>
              </a:rPr>
              <a:t>Although</a:t>
            </a:r>
            <a:r>
              <a:rPr lang="en-US" dirty="0">
                <a:solidFill>
                  <a:schemeClr val="accent2">
                    <a:lumMod val="75000"/>
                  </a:schemeClr>
                </a:solidFill>
              </a:rPr>
              <a:t> air travels carbon footprint fell by a staggering 60%, that industry only generally accounts for about 3% of yearly global carbon emissions — making its overall impact far smaller than other industries. </a:t>
            </a:r>
          </a:p>
        </p:txBody>
      </p:sp>
    </p:spTree>
    <p:extLst>
      <p:ext uri="{BB962C8B-B14F-4D97-AF65-F5344CB8AC3E}">
        <p14:creationId xmlns:p14="http://schemas.microsoft.com/office/powerpoint/2010/main" val="40751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4849-6F0C-4D57-ACD6-9F57266B8840}"/>
              </a:ext>
            </a:extLst>
          </p:cNvPr>
          <p:cNvSpPr>
            <a:spLocks noGrp="1"/>
          </p:cNvSpPr>
          <p:nvPr>
            <p:ph type="title"/>
          </p:nvPr>
        </p:nvSpPr>
        <p:spPr>
          <a:xfrm>
            <a:off x="2586037" y="79419"/>
            <a:ext cx="5719763" cy="711137"/>
          </a:xfrm>
        </p:spPr>
        <p:txBody>
          <a:bodyPr>
            <a:normAutofit/>
          </a:bodyPr>
          <a:lstStyle/>
          <a:p>
            <a:pPr algn="ctr"/>
            <a:r>
              <a:rPr lang="en-US" sz="2800" dirty="0"/>
              <a:t>COVID-19 and Climate Change</a:t>
            </a:r>
          </a:p>
        </p:txBody>
      </p:sp>
      <p:sp>
        <p:nvSpPr>
          <p:cNvPr id="3" name="Content Placeholder 2">
            <a:extLst>
              <a:ext uri="{FF2B5EF4-FFF2-40B4-BE49-F238E27FC236}">
                <a16:creationId xmlns:a16="http://schemas.microsoft.com/office/drawing/2014/main" id="{AF52632F-F3FF-4EFB-9DED-74C71591175A}"/>
              </a:ext>
            </a:extLst>
          </p:cNvPr>
          <p:cNvSpPr>
            <a:spLocks noGrp="1"/>
          </p:cNvSpPr>
          <p:nvPr>
            <p:ph idx="1"/>
          </p:nvPr>
        </p:nvSpPr>
        <p:spPr>
          <a:xfrm>
            <a:off x="595313" y="983974"/>
            <a:ext cx="11129962" cy="5002488"/>
          </a:xfrm>
        </p:spPr>
        <p:txBody>
          <a:bodyPr>
            <a:noAutofit/>
          </a:bodyPr>
          <a:lstStyle/>
          <a:p>
            <a:pPr>
              <a:buFont typeface="Wingdings" panose="05000000000000000000" pitchFamily="2" charset="2"/>
              <a:buChar char="§"/>
            </a:pPr>
            <a:r>
              <a:rPr lang="en-US" b="1" dirty="0" smtClean="0">
                <a:solidFill>
                  <a:schemeClr val="accent2">
                    <a:lumMod val="75000"/>
                  </a:schemeClr>
                </a:solidFill>
              </a:rPr>
              <a:t>Despite </a:t>
            </a:r>
            <a:r>
              <a:rPr lang="en-US" b="1" dirty="0">
                <a:solidFill>
                  <a:schemeClr val="accent2">
                    <a:lumMod val="75000"/>
                  </a:schemeClr>
                </a:solidFill>
              </a:rPr>
              <a:t>the significant reduction of GHG emissions due to the pandemic, the amount of greenhouse gases actually in the air — is at a record </a:t>
            </a:r>
            <a:r>
              <a:rPr lang="en-US" b="1" dirty="0" smtClean="0">
                <a:solidFill>
                  <a:schemeClr val="accent2">
                    <a:lumMod val="75000"/>
                  </a:schemeClr>
                </a:solidFill>
              </a:rPr>
              <a:t>high.</a:t>
            </a:r>
          </a:p>
          <a:p>
            <a:pPr>
              <a:buFont typeface="Wingdings" panose="05000000000000000000" pitchFamily="2" charset="2"/>
              <a:buChar char="§"/>
            </a:pPr>
            <a:r>
              <a:rPr lang="en-US" dirty="0" smtClean="0">
                <a:solidFill>
                  <a:schemeClr val="accent2">
                    <a:lumMod val="75000"/>
                  </a:schemeClr>
                </a:solidFill>
              </a:rPr>
              <a:t>According </a:t>
            </a:r>
            <a:r>
              <a:rPr lang="en-US" dirty="0">
                <a:solidFill>
                  <a:schemeClr val="accent2">
                    <a:lumMod val="75000"/>
                  </a:schemeClr>
                </a:solidFill>
              </a:rPr>
              <a:t>to readings from the Scripps Institution of Oceanography and NOAA, the amount of CO2 in the air in </a:t>
            </a:r>
            <a:r>
              <a:rPr lang="en-US" dirty="0" smtClean="0">
                <a:solidFill>
                  <a:schemeClr val="accent2">
                    <a:lumMod val="75000"/>
                  </a:schemeClr>
                </a:solidFill>
              </a:rPr>
              <a:t>March 2021 </a:t>
            </a:r>
            <a:r>
              <a:rPr lang="en-US" dirty="0">
                <a:solidFill>
                  <a:schemeClr val="accent2">
                    <a:lumMod val="75000"/>
                  </a:schemeClr>
                </a:solidFill>
              </a:rPr>
              <a:t>hit an average of slightly greater than </a:t>
            </a:r>
            <a:r>
              <a:rPr lang="en-US" dirty="0" smtClean="0">
                <a:solidFill>
                  <a:schemeClr val="accent2">
                    <a:lumMod val="75000"/>
                  </a:schemeClr>
                </a:solidFill>
              </a:rPr>
              <a:t>417.64 </a:t>
            </a:r>
            <a:r>
              <a:rPr lang="en-US" dirty="0">
                <a:solidFill>
                  <a:schemeClr val="accent2">
                    <a:lumMod val="75000"/>
                  </a:schemeClr>
                </a:solidFill>
              </a:rPr>
              <a:t>parts per million (ppm). This is the highest monthly average value ever recorded, and is up from </a:t>
            </a:r>
            <a:r>
              <a:rPr lang="en-US" dirty="0" smtClean="0">
                <a:solidFill>
                  <a:schemeClr val="accent2">
                    <a:lumMod val="75000"/>
                  </a:schemeClr>
                </a:solidFill>
              </a:rPr>
              <a:t>414.74 </a:t>
            </a:r>
            <a:r>
              <a:rPr lang="en-US" dirty="0">
                <a:solidFill>
                  <a:schemeClr val="accent2">
                    <a:lumMod val="75000"/>
                  </a:schemeClr>
                </a:solidFill>
              </a:rPr>
              <a:t>ppm in </a:t>
            </a:r>
            <a:r>
              <a:rPr lang="en-US" dirty="0" smtClean="0">
                <a:solidFill>
                  <a:schemeClr val="accent2">
                    <a:lumMod val="75000"/>
                  </a:schemeClr>
                </a:solidFill>
              </a:rPr>
              <a:t>March 2020.</a:t>
            </a:r>
            <a:endParaRPr lang="en-US" dirty="0">
              <a:solidFill>
                <a:schemeClr val="accent2">
                  <a:lumMod val="75000"/>
                </a:schemeClr>
              </a:solidFill>
            </a:endParaRPr>
          </a:p>
          <a:p>
            <a:pPr>
              <a:buFont typeface="Wingdings" panose="05000000000000000000" pitchFamily="2" charset="2"/>
              <a:buChar char="§"/>
            </a:pPr>
            <a:r>
              <a:rPr lang="en-US" dirty="0" smtClean="0">
                <a:solidFill>
                  <a:schemeClr val="accent2">
                    <a:lumMod val="75000"/>
                  </a:schemeClr>
                </a:solidFill>
              </a:rPr>
              <a:t>A </a:t>
            </a:r>
            <a:r>
              <a:rPr lang="en-US" b="1" dirty="0">
                <a:solidFill>
                  <a:schemeClr val="accent2">
                    <a:lumMod val="75000"/>
                  </a:schemeClr>
                </a:solidFill>
              </a:rPr>
              <a:t>World Metrological Organization Report </a:t>
            </a:r>
            <a:r>
              <a:rPr lang="en-US" dirty="0">
                <a:solidFill>
                  <a:schemeClr val="accent2">
                    <a:lumMod val="75000"/>
                  </a:schemeClr>
                </a:solidFill>
              </a:rPr>
              <a:t>cautions that since the gas “remains in the atmosphere and oceans for centuries, this means that the world is committed to continued climate change regardless of any temporary fall in emissions due to the Coronavirus epidemic</a:t>
            </a:r>
            <a:r>
              <a:rPr lang="en-US" dirty="0" smtClean="0">
                <a:solidFill>
                  <a:schemeClr val="accent2">
                    <a:lumMod val="75000"/>
                  </a:schemeClr>
                </a:solidFill>
              </a:rPr>
              <a:t>.”</a:t>
            </a:r>
          </a:p>
          <a:p>
            <a:pPr>
              <a:buFont typeface="Wingdings" panose="05000000000000000000" pitchFamily="2" charset="2"/>
              <a:buChar char="§"/>
            </a:pPr>
            <a:r>
              <a:rPr lang="en-US" dirty="0">
                <a:solidFill>
                  <a:schemeClr val="accent2">
                    <a:lumMod val="75000"/>
                  </a:schemeClr>
                </a:solidFill>
              </a:rPr>
              <a:t> </a:t>
            </a:r>
            <a:r>
              <a:rPr lang="en-US" b="1" dirty="0" smtClean="0">
                <a:solidFill>
                  <a:schemeClr val="accent2">
                    <a:lumMod val="75000"/>
                  </a:schemeClr>
                </a:solidFill>
              </a:rPr>
              <a:t>UN 2020 Emissions Gap Report </a:t>
            </a:r>
            <a:r>
              <a:rPr lang="en-US" dirty="0" smtClean="0">
                <a:solidFill>
                  <a:schemeClr val="accent2">
                    <a:lumMod val="75000"/>
                  </a:schemeClr>
                </a:solidFill>
              </a:rPr>
              <a:t>(Difference </a:t>
            </a:r>
            <a:r>
              <a:rPr lang="en-US" dirty="0">
                <a:solidFill>
                  <a:schemeClr val="accent2">
                    <a:lumMod val="75000"/>
                  </a:schemeClr>
                </a:solidFill>
              </a:rPr>
              <a:t>between “where we are likely </a:t>
            </a:r>
            <a:r>
              <a:rPr lang="en-US" dirty="0" smtClean="0">
                <a:solidFill>
                  <a:schemeClr val="accent2">
                    <a:lumMod val="75000"/>
                  </a:schemeClr>
                </a:solidFill>
              </a:rPr>
              <a:t>to be </a:t>
            </a:r>
            <a:r>
              <a:rPr lang="en-US" dirty="0">
                <a:solidFill>
                  <a:schemeClr val="accent2">
                    <a:lumMod val="75000"/>
                  </a:schemeClr>
                </a:solidFill>
              </a:rPr>
              <a:t>and where we need to be” is known as the ‘emissions gap’.) </a:t>
            </a:r>
            <a:r>
              <a:rPr lang="en-US" dirty="0" smtClean="0">
                <a:solidFill>
                  <a:schemeClr val="accent2">
                    <a:lumMod val="75000"/>
                  </a:schemeClr>
                </a:solidFill>
              </a:rPr>
              <a:t>Underscores that “the </a:t>
            </a:r>
            <a:r>
              <a:rPr lang="en-US" dirty="0">
                <a:solidFill>
                  <a:schemeClr val="accent2">
                    <a:lumMod val="75000"/>
                  </a:schemeClr>
                </a:solidFill>
              </a:rPr>
              <a:t>unprecedented scale of COVID-19 economic </a:t>
            </a:r>
            <a:r>
              <a:rPr lang="en-US" dirty="0" smtClean="0">
                <a:solidFill>
                  <a:schemeClr val="accent2">
                    <a:lumMod val="75000"/>
                  </a:schemeClr>
                </a:solidFill>
              </a:rPr>
              <a:t>recovery measures </a:t>
            </a:r>
            <a:r>
              <a:rPr lang="en-US" dirty="0">
                <a:solidFill>
                  <a:schemeClr val="accent2">
                    <a:lumMod val="75000"/>
                  </a:schemeClr>
                </a:solidFill>
              </a:rPr>
              <a:t>presents the opening for a low-carbon </a:t>
            </a:r>
            <a:r>
              <a:rPr lang="en-US" dirty="0" smtClean="0">
                <a:solidFill>
                  <a:schemeClr val="accent2">
                    <a:lumMod val="75000"/>
                  </a:schemeClr>
                </a:solidFill>
              </a:rPr>
              <a:t>transition that </a:t>
            </a:r>
            <a:r>
              <a:rPr lang="en-US" dirty="0">
                <a:solidFill>
                  <a:schemeClr val="accent2">
                    <a:lumMod val="75000"/>
                  </a:schemeClr>
                </a:solidFill>
              </a:rPr>
              <a:t>creates the structural changes required for </a:t>
            </a:r>
            <a:r>
              <a:rPr lang="en-US" dirty="0" smtClean="0">
                <a:solidFill>
                  <a:schemeClr val="accent2">
                    <a:lumMod val="75000"/>
                  </a:schemeClr>
                </a:solidFill>
              </a:rPr>
              <a:t>sustained emissions </a:t>
            </a:r>
            <a:r>
              <a:rPr lang="en-US" dirty="0">
                <a:solidFill>
                  <a:schemeClr val="accent2">
                    <a:lumMod val="75000"/>
                  </a:schemeClr>
                </a:solidFill>
              </a:rPr>
              <a:t>reductions. Seizing this opening will be critical </a:t>
            </a:r>
            <a:r>
              <a:rPr lang="en-US" dirty="0" smtClean="0">
                <a:solidFill>
                  <a:schemeClr val="accent2">
                    <a:lumMod val="75000"/>
                  </a:schemeClr>
                </a:solidFill>
              </a:rPr>
              <a:t>to bridging </a:t>
            </a:r>
            <a:r>
              <a:rPr lang="en-US" dirty="0">
                <a:solidFill>
                  <a:schemeClr val="accent2">
                    <a:lumMod val="75000"/>
                  </a:schemeClr>
                </a:solidFill>
              </a:rPr>
              <a:t>the emissions gap</a:t>
            </a:r>
            <a:r>
              <a:rPr lang="en-US" dirty="0" smtClean="0">
                <a:solidFill>
                  <a:schemeClr val="accent2">
                    <a:lumMod val="75000"/>
                  </a:schemeClr>
                </a:solidFill>
              </a:rPr>
              <a:t>.”</a:t>
            </a:r>
            <a:endParaRPr lang="en-US" dirty="0">
              <a:solidFill>
                <a:schemeClr val="accent2">
                  <a:lumMod val="75000"/>
                </a:schemeClr>
              </a:solidFill>
            </a:endParaRPr>
          </a:p>
        </p:txBody>
      </p:sp>
    </p:spTree>
    <p:extLst>
      <p:ext uri="{BB962C8B-B14F-4D97-AF65-F5344CB8AC3E}">
        <p14:creationId xmlns:p14="http://schemas.microsoft.com/office/powerpoint/2010/main" val="7881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4849-6F0C-4D57-ACD6-9F57266B8840}"/>
              </a:ext>
            </a:extLst>
          </p:cNvPr>
          <p:cNvSpPr>
            <a:spLocks noGrp="1"/>
          </p:cNvSpPr>
          <p:nvPr>
            <p:ph type="title"/>
          </p:nvPr>
        </p:nvSpPr>
        <p:spPr>
          <a:xfrm>
            <a:off x="2586037" y="79419"/>
            <a:ext cx="5719763" cy="711137"/>
          </a:xfrm>
        </p:spPr>
        <p:txBody>
          <a:bodyPr>
            <a:normAutofit/>
          </a:bodyPr>
          <a:lstStyle/>
          <a:p>
            <a:pPr algn="ctr"/>
            <a:r>
              <a:rPr lang="en-US" sz="2800" dirty="0"/>
              <a:t>COVID-19 and Climate Change</a:t>
            </a:r>
          </a:p>
        </p:txBody>
      </p:sp>
      <p:sp>
        <p:nvSpPr>
          <p:cNvPr id="3" name="Content Placeholder 2">
            <a:extLst>
              <a:ext uri="{FF2B5EF4-FFF2-40B4-BE49-F238E27FC236}">
                <a16:creationId xmlns:a16="http://schemas.microsoft.com/office/drawing/2014/main" id="{AF52632F-F3FF-4EFB-9DED-74C71591175A}"/>
              </a:ext>
            </a:extLst>
          </p:cNvPr>
          <p:cNvSpPr>
            <a:spLocks noGrp="1"/>
          </p:cNvSpPr>
          <p:nvPr>
            <p:ph idx="1"/>
          </p:nvPr>
        </p:nvSpPr>
        <p:spPr>
          <a:xfrm>
            <a:off x="595313" y="983974"/>
            <a:ext cx="11129962" cy="5002488"/>
          </a:xfrm>
        </p:spPr>
        <p:txBody>
          <a:bodyPr>
            <a:noAutofit/>
          </a:bodyPr>
          <a:lstStyle/>
          <a:p>
            <a:pPr>
              <a:buFont typeface="Wingdings" panose="05000000000000000000" pitchFamily="2" charset="2"/>
              <a:buChar char="§"/>
            </a:pPr>
            <a:r>
              <a:rPr lang="en-US" sz="2400" b="1" dirty="0" smtClean="0">
                <a:solidFill>
                  <a:schemeClr val="accent2">
                    <a:lumMod val="75000"/>
                  </a:schemeClr>
                </a:solidFill>
              </a:rPr>
              <a:t>AON’s 2021 Weather, Climate &amp; Catastrophe Insight Report </a:t>
            </a:r>
            <a:r>
              <a:rPr lang="en-US" sz="2400" dirty="0" smtClean="0">
                <a:solidFill>
                  <a:schemeClr val="accent2">
                    <a:lumMod val="75000"/>
                  </a:schemeClr>
                </a:solidFill>
              </a:rPr>
              <a:t>found:</a:t>
            </a:r>
          </a:p>
          <a:p>
            <a:pPr>
              <a:buFont typeface="Wingdings" panose="05000000000000000000" pitchFamily="2" charset="2"/>
              <a:buChar char="v"/>
            </a:pPr>
            <a:r>
              <a:rPr lang="en-US" sz="2400" dirty="0">
                <a:solidFill>
                  <a:schemeClr val="accent2">
                    <a:lumMod val="75000"/>
                  </a:schemeClr>
                </a:solidFill>
              </a:rPr>
              <a:t> </a:t>
            </a:r>
            <a:r>
              <a:rPr lang="en-US" dirty="0" smtClean="0">
                <a:solidFill>
                  <a:schemeClr val="accent2">
                    <a:lumMod val="75000"/>
                  </a:schemeClr>
                </a:solidFill>
              </a:rPr>
              <a:t>One of the </a:t>
            </a:r>
            <a:r>
              <a:rPr lang="en-US" dirty="0">
                <a:solidFill>
                  <a:schemeClr val="accent2">
                    <a:lumMod val="75000"/>
                  </a:schemeClr>
                </a:solidFill>
              </a:rPr>
              <a:t>most challenging </a:t>
            </a:r>
            <a:r>
              <a:rPr lang="en-US" dirty="0" smtClean="0">
                <a:solidFill>
                  <a:schemeClr val="accent2">
                    <a:lumMod val="75000"/>
                  </a:schemeClr>
                </a:solidFill>
              </a:rPr>
              <a:t>aspects </a:t>
            </a:r>
            <a:r>
              <a:rPr lang="en-US" dirty="0">
                <a:solidFill>
                  <a:schemeClr val="accent2">
                    <a:lumMod val="75000"/>
                  </a:schemeClr>
                </a:solidFill>
              </a:rPr>
              <a:t>for local and federal </a:t>
            </a:r>
            <a:r>
              <a:rPr lang="en-US" dirty="0" smtClean="0">
                <a:solidFill>
                  <a:schemeClr val="accent2">
                    <a:lumMod val="75000"/>
                  </a:schemeClr>
                </a:solidFill>
              </a:rPr>
              <a:t>officials has been </a:t>
            </a:r>
            <a:r>
              <a:rPr lang="en-US" dirty="0">
                <a:solidFill>
                  <a:schemeClr val="accent2">
                    <a:lumMod val="75000"/>
                  </a:schemeClr>
                </a:solidFill>
              </a:rPr>
              <a:t>the planning process around large-scale evacuations and post-event temporary housing procedures in the COVID-19 </a:t>
            </a:r>
            <a:r>
              <a:rPr lang="en-US" dirty="0" smtClean="0">
                <a:solidFill>
                  <a:schemeClr val="accent2">
                    <a:lumMod val="75000"/>
                  </a:schemeClr>
                </a:solidFill>
              </a:rPr>
              <a:t>environment. </a:t>
            </a:r>
          </a:p>
          <a:p>
            <a:pPr>
              <a:buFont typeface="Wingdings" panose="05000000000000000000" pitchFamily="2" charset="2"/>
              <a:buChar char="v"/>
            </a:pPr>
            <a:r>
              <a:rPr lang="en-US" dirty="0" smtClean="0">
                <a:solidFill>
                  <a:schemeClr val="accent2">
                    <a:lumMod val="75000"/>
                  </a:schemeClr>
                </a:solidFill>
              </a:rPr>
              <a:t>The social </a:t>
            </a:r>
            <a:r>
              <a:rPr lang="en-US" dirty="0">
                <a:solidFill>
                  <a:schemeClr val="accent2">
                    <a:lumMod val="75000"/>
                  </a:schemeClr>
                </a:solidFill>
              </a:rPr>
              <a:t>distancing and strict screening guidelines </a:t>
            </a:r>
            <a:r>
              <a:rPr lang="en-US" dirty="0" smtClean="0">
                <a:solidFill>
                  <a:schemeClr val="accent2">
                    <a:lumMod val="75000"/>
                  </a:schemeClr>
                </a:solidFill>
              </a:rPr>
              <a:t>have often required new </a:t>
            </a:r>
            <a:r>
              <a:rPr lang="en-US" dirty="0">
                <a:solidFill>
                  <a:schemeClr val="accent2">
                    <a:lumMod val="75000"/>
                  </a:schemeClr>
                </a:solidFill>
              </a:rPr>
              <a:t>evacuation center set-ups that </a:t>
            </a:r>
            <a:r>
              <a:rPr lang="en-US" dirty="0" smtClean="0">
                <a:solidFill>
                  <a:schemeClr val="accent2">
                    <a:lumMod val="75000"/>
                  </a:schemeClr>
                </a:solidFill>
              </a:rPr>
              <a:t>limit </a:t>
            </a:r>
            <a:r>
              <a:rPr lang="en-US" dirty="0">
                <a:solidFill>
                  <a:schemeClr val="accent2">
                    <a:lumMod val="75000"/>
                  </a:schemeClr>
                </a:solidFill>
              </a:rPr>
              <a:t>the number of evacuees per facility</a:t>
            </a:r>
            <a:r>
              <a:rPr lang="en-US" dirty="0" smtClean="0">
                <a:solidFill>
                  <a:schemeClr val="accent2">
                    <a:lumMod val="75000"/>
                  </a:schemeClr>
                </a:solidFill>
              </a:rPr>
              <a:t>.</a:t>
            </a:r>
          </a:p>
          <a:p>
            <a:pPr>
              <a:buFont typeface="Wingdings" panose="05000000000000000000" pitchFamily="2" charset="2"/>
              <a:buChar char="v"/>
            </a:pPr>
            <a:r>
              <a:rPr lang="en-US" dirty="0" smtClean="0">
                <a:solidFill>
                  <a:schemeClr val="accent2">
                    <a:lumMod val="75000"/>
                  </a:schemeClr>
                </a:solidFill>
              </a:rPr>
              <a:t> Another </a:t>
            </a:r>
            <a:r>
              <a:rPr lang="en-US" dirty="0">
                <a:solidFill>
                  <a:schemeClr val="accent2">
                    <a:lumMod val="75000"/>
                  </a:schemeClr>
                </a:solidFill>
              </a:rPr>
              <a:t>difficulty </a:t>
            </a:r>
            <a:r>
              <a:rPr lang="en-US" dirty="0" smtClean="0">
                <a:solidFill>
                  <a:schemeClr val="accent2">
                    <a:lumMod val="75000"/>
                  </a:schemeClr>
                </a:solidFill>
              </a:rPr>
              <a:t>identified has been </a:t>
            </a:r>
            <a:r>
              <a:rPr lang="en-US" dirty="0">
                <a:solidFill>
                  <a:schemeClr val="accent2">
                    <a:lumMod val="75000"/>
                  </a:schemeClr>
                </a:solidFill>
              </a:rPr>
              <a:t>locating enough volunteers to aid </a:t>
            </a:r>
            <a:r>
              <a:rPr lang="en-US" dirty="0" smtClean="0">
                <a:solidFill>
                  <a:schemeClr val="accent2">
                    <a:lumMod val="75000"/>
                  </a:schemeClr>
                </a:solidFill>
              </a:rPr>
              <a:t>and/or </a:t>
            </a:r>
            <a:r>
              <a:rPr lang="en-US" dirty="0">
                <a:solidFill>
                  <a:schemeClr val="accent2">
                    <a:lumMod val="75000"/>
                  </a:schemeClr>
                </a:solidFill>
              </a:rPr>
              <a:t>be deployed </a:t>
            </a:r>
            <a:r>
              <a:rPr lang="en-US" dirty="0" smtClean="0">
                <a:solidFill>
                  <a:schemeClr val="accent2">
                    <a:lumMod val="75000"/>
                  </a:schemeClr>
                </a:solidFill>
              </a:rPr>
              <a:t>to </a:t>
            </a:r>
            <a:r>
              <a:rPr lang="en-US" dirty="0">
                <a:solidFill>
                  <a:schemeClr val="accent2">
                    <a:lumMod val="75000"/>
                  </a:schemeClr>
                </a:solidFill>
              </a:rPr>
              <a:t>begin the relief and recovery process. </a:t>
            </a:r>
            <a:endParaRPr lang="en-US" dirty="0" smtClean="0">
              <a:solidFill>
                <a:schemeClr val="accent2">
                  <a:lumMod val="75000"/>
                </a:schemeClr>
              </a:solidFill>
            </a:endParaRPr>
          </a:p>
          <a:p>
            <a:pPr>
              <a:buFont typeface="Wingdings" panose="05000000000000000000" pitchFamily="2" charset="2"/>
              <a:buChar char="v"/>
            </a:pPr>
            <a:r>
              <a:rPr lang="en-US" dirty="0" smtClean="0">
                <a:solidFill>
                  <a:schemeClr val="accent2">
                    <a:lumMod val="75000"/>
                  </a:schemeClr>
                </a:solidFill>
              </a:rPr>
              <a:t>Varying </a:t>
            </a:r>
            <a:r>
              <a:rPr lang="en-US" dirty="0">
                <a:solidFill>
                  <a:schemeClr val="accent2">
                    <a:lumMod val="75000"/>
                  </a:schemeClr>
                </a:solidFill>
              </a:rPr>
              <a:t>restrictions around social distancing and public health safety </a:t>
            </a:r>
            <a:r>
              <a:rPr lang="en-US" dirty="0" smtClean="0">
                <a:solidFill>
                  <a:schemeClr val="accent2">
                    <a:lumMod val="75000"/>
                  </a:schemeClr>
                </a:solidFill>
              </a:rPr>
              <a:t>has also limited </a:t>
            </a:r>
            <a:r>
              <a:rPr lang="en-US" dirty="0">
                <a:solidFill>
                  <a:schemeClr val="accent2">
                    <a:lumMod val="75000"/>
                  </a:schemeClr>
                </a:solidFill>
              </a:rPr>
              <a:t>the number of </a:t>
            </a:r>
            <a:r>
              <a:rPr lang="en-US" dirty="0" smtClean="0">
                <a:solidFill>
                  <a:schemeClr val="accent2">
                    <a:lumMod val="75000"/>
                  </a:schemeClr>
                </a:solidFill>
              </a:rPr>
              <a:t>insurance adjusters </a:t>
            </a:r>
            <a:r>
              <a:rPr lang="en-US" dirty="0">
                <a:solidFill>
                  <a:schemeClr val="accent2">
                    <a:lumMod val="75000"/>
                  </a:schemeClr>
                </a:solidFill>
              </a:rPr>
              <a:t>that were deployed in the aftermath of events. </a:t>
            </a:r>
            <a:endParaRPr lang="en-US" dirty="0" smtClean="0">
              <a:solidFill>
                <a:schemeClr val="accent2">
                  <a:lumMod val="75000"/>
                </a:schemeClr>
              </a:solidFill>
            </a:endParaRPr>
          </a:p>
          <a:p>
            <a:pPr>
              <a:buFont typeface="Wingdings" panose="05000000000000000000" pitchFamily="2" charset="2"/>
              <a:buChar char="v"/>
            </a:pPr>
            <a:r>
              <a:rPr lang="en-US" dirty="0" smtClean="0">
                <a:solidFill>
                  <a:schemeClr val="accent2">
                    <a:lumMod val="75000"/>
                  </a:schemeClr>
                </a:solidFill>
              </a:rPr>
              <a:t>Many </a:t>
            </a:r>
            <a:r>
              <a:rPr lang="en-US" dirty="0">
                <a:solidFill>
                  <a:schemeClr val="accent2">
                    <a:lumMod val="75000"/>
                  </a:schemeClr>
                </a:solidFill>
              </a:rPr>
              <a:t>re/insurers </a:t>
            </a:r>
            <a:r>
              <a:rPr lang="en-US" dirty="0" smtClean="0">
                <a:solidFill>
                  <a:schemeClr val="accent2">
                    <a:lumMod val="75000"/>
                  </a:schemeClr>
                </a:solidFill>
              </a:rPr>
              <a:t>have begun </a:t>
            </a:r>
            <a:r>
              <a:rPr lang="en-US" dirty="0">
                <a:solidFill>
                  <a:schemeClr val="accent2">
                    <a:lumMod val="75000"/>
                  </a:schemeClr>
                </a:solidFill>
              </a:rPr>
              <a:t>to incorporate new technologies to aid the claims </a:t>
            </a:r>
            <a:r>
              <a:rPr lang="en-US" dirty="0" smtClean="0">
                <a:solidFill>
                  <a:schemeClr val="accent2">
                    <a:lumMod val="75000"/>
                  </a:schemeClr>
                </a:solidFill>
              </a:rPr>
              <a:t>process, incl. introduction </a:t>
            </a:r>
            <a:r>
              <a:rPr lang="en-US" dirty="0">
                <a:solidFill>
                  <a:schemeClr val="accent2">
                    <a:lumMod val="75000"/>
                  </a:schemeClr>
                </a:solidFill>
              </a:rPr>
              <a:t>of drones to conduct survey assessments from the air</a:t>
            </a:r>
            <a:r>
              <a:rPr lang="en-US" dirty="0" smtClean="0">
                <a:solidFill>
                  <a:schemeClr val="accent2">
                    <a:lumMod val="75000"/>
                  </a:schemeClr>
                </a:solidFill>
              </a:rPr>
              <a:t>.</a:t>
            </a:r>
            <a:endParaRPr lang="en-US" dirty="0">
              <a:solidFill>
                <a:schemeClr val="accent2">
                  <a:lumMod val="75000"/>
                </a:schemeClr>
              </a:solidFill>
            </a:endParaRPr>
          </a:p>
        </p:txBody>
      </p:sp>
    </p:spTree>
    <p:extLst>
      <p:ext uri="{BB962C8B-B14F-4D97-AF65-F5344CB8AC3E}">
        <p14:creationId xmlns:p14="http://schemas.microsoft.com/office/powerpoint/2010/main" val="230131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199" y="282633"/>
            <a:ext cx="10981113" cy="540327"/>
          </a:xfrm>
        </p:spPr>
        <p:txBody>
          <a:bodyPr>
            <a:noAutofit/>
          </a:bodyPr>
          <a:lstStyle/>
          <a:p>
            <a:pPr algn="ctr"/>
            <a:r>
              <a:rPr lang="en-US" sz="2400" b="1" dirty="0"/>
              <a:t>The Insurance Coverage Implications of Climate Change</a:t>
            </a:r>
          </a:p>
        </p:txBody>
      </p:sp>
      <p:sp>
        <p:nvSpPr>
          <p:cNvPr id="8" name="Content Placeholder 2"/>
          <p:cNvSpPr txBox="1">
            <a:spLocks/>
          </p:cNvSpPr>
          <p:nvPr/>
        </p:nvSpPr>
        <p:spPr>
          <a:xfrm>
            <a:off x="304800" y="931026"/>
            <a:ext cx="11191702" cy="53935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1D6A58"/>
              </a:buClr>
              <a:buSzPct val="110000"/>
              <a:buFont typeface="Arial" panose="020B0604020202020204" pitchFamily="34" charset="0"/>
              <a:buChar char="•"/>
              <a:defRPr sz="2400" kern="1200">
                <a:solidFill>
                  <a:srgbClr val="89898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D6A58"/>
              </a:buClr>
              <a:buSzPct val="110000"/>
              <a:buFont typeface="Arial" panose="020B0604020202020204" pitchFamily="34" charset="0"/>
              <a:buChar char="–"/>
              <a:defRPr sz="2000" kern="1200">
                <a:solidFill>
                  <a:srgbClr val="89898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D6A58"/>
              </a:buClr>
              <a:buSzPct val="110000"/>
              <a:buFont typeface="Arial" panose="020B0604020202020204" pitchFamily="34" charset="0"/>
              <a:buChar char="•"/>
              <a:defRPr sz="1800" kern="1200">
                <a:solidFill>
                  <a:srgbClr val="89898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19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6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4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
              <a:tabLst/>
              <a:defRPr/>
            </a:pPr>
            <a:endParaRPr kumimoji="0" lang="en-US" sz="20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
              <a:tabLst/>
              <a:defRPr/>
            </a:pPr>
            <a:endParaRPr kumimoji="0" lang="en-US" sz="20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
              <a:tabLst/>
              <a:defRPr/>
            </a:pPr>
            <a:endParaRPr kumimoji="0" lang="en-US" sz="20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0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1D6A58"/>
              </a:buClr>
              <a:buSzPct val="110000"/>
              <a:buFont typeface="Wingdings" panose="05000000000000000000" pitchFamily="2" charset="2"/>
              <a:buChar char="§"/>
              <a:tabLst/>
              <a:defRPr/>
            </a:pPr>
            <a:endParaRPr kumimoji="0" lang="en-US" sz="20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2"/>
          <p:cNvSpPr txBox="1">
            <a:spLocks/>
          </p:cNvSpPr>
          <p:nvPr/>
        </p:nvSpPr>
        <p:spPr>
          <a:xfrm>
            <a:off x="2819400" y="1346656"/>
            <a:ext cx="5917276" cy="558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1D6A58"/>
              </a:buClr>
              <a:buSzPct val="110000"/>
              <a:buFont typeface="Arial" panose="020B0604020202020204" pitchFamily="34" charset="0"/>
              <a:buChar char="•"/>
              <a:defRPr sz="2400" kern="1200">
                <a:solidFill>
                  <a:srgbClr val="89898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1D6A58"/>
              </a:buClr>
              <a:buSzPct val="110000"/>
              <a:buFont typeface="Arial" panose="020B0604020202020204" pitchFamily="34" charset="0"/>
              <a:buChar char="–"/>
              <a:defRPr sz="2000" kern="1200">
                <a:solidFill>
                  <a:srgbClr val="89898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1D6A58"/>
              </a:buClr>
              <a:buSzPct val="110000"/>
              <a:buFont typeface="Arial" panose="020B0604020202020204" pitchFamily="34" charset="0"/>
              <a:buChar char="•"/>
              <a:defRPr sz="1800" kern="1200">
                <a:solidFill>
                  <a:srgbClr val="89898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1D6A58"/>
              </a:buClr>
              <a:buSzPct val="110000"/>
              <a:buFont typeface="Arial" panose="020B0604020202020204" pitchFamily="34" charset="0"/>
              <a:buChar char="»"/>
              <a:defRPr sz="1600" kern="1200">
                <a:solidFill>
                  <a:srgbClr val="89898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r>
              <a:rPr kumimoji="0" lang="en-US" b="1" i="0" u="none" strike="noStrike" kern="1200" cap="none" spc="0" normalizeH="0" baseline="0" noProof="0" dirty="0">
                <a:ln>
                  <a:noFill/>
                </a:ln>
                <a:solidFill>
                  <a:schemeClr val="accent2">
                    <a:lumMod val="75000"/>
                  </a:schemeClr>
                </a:solidFill>
                <a:effectLst/>
                <a:uLnTx/>
                <a:uFillTx/>
                <a:latin typeface="+mn-lt"/>
                <a:ea typeface="+mn-ea"/>
                <a:cs typeface="Arial" panose="020B0604020202020204" pitchFamily="34" charset="0"/>
              </a:rPr>
              <a:t>A New Frontier</a:t>
            </a:r>
          </a:p>
          <a:p>
            <a:pPr marL="0" marR="0" lvl="0" indent="0" algn="r" defTabSz="914400" rtl="0" eaLnBrk="1" fontAlgn="auto" latinLnBrk="0" hangingPunct="1">
              <a:lnSpc>
                <a:spcPct val="100000"/>
              </a:lnSpc>
              <a:spcBef>
                <a:spcPct val="20000"/>
              </a:spcBef>
              <a:spcAft>
                <a:spcPts val="0"/>
              </a:spcAft>
              <a:buClr>
                <a:srgbClr val="1D6A58"/>
              </a:buClr>
              <a:buSzPct val="110000"/>
              <a:buFont typeface="Arial" panose="020B0604020202020204" pitchFamily="34" charset="0"/>
              <a:buNone/>
              <a:tabLst/>
              <a:defRPr/>
            </a:pPr>
            <a:endParaRPr kumimoji="0" lang="en-US" sz="24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109826" y="2096634"/>
            <a:ext cx="5581650" cy="3762375"/>
          </a:xfrm>
          <a:prstGeom prst="rect">
            <a:avLst/>
          </a:prstGeom>
        </p:spPr>
      </p:pic>
    </p:spTree>
    <p:extLst>
      <p:ext uri="{BB962C8B-B14F-4D97-AF65-F5344CB8AC3E}">
        <p14:creationId xmlns:p14="http://schemas.microsoft.com/office/powerpoint/2010/main" val="40798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F79B0-E79C-48EF-BFB1-2562E627A0D5}"/>
              </a:ext>
            </a:extLst>
          </p:cNvPr>
          <p:cNvSpPr>
            <a:spLocks noGrp="1"/>
          </p:cNvSpPr>
          <p:nvPr>
            <p:ph type="title"/>
          </p:nvPr>
        </p:nvSpPr>
        <p:spPr>
          <a:xfrm>
            <a:off x="1341120" y="265176"/>
            <a:ext cx="9509759" cy="663512"/>
          </a:xfrm>
        </p:spPr>
        <p:txBody>
          <a:bodyPr>
            <a:normAutofit/>
          </a:bodyPr>
          <a:lstStyle/>
          <a:p>
            <a:r>
              <a:rPr lang="en-US" sz="3200" dirty="0"/>
              <a:t>Climate Change – </a:t>
            </a:r>
            <a:r>
              <a:rPr lang="en-US" sz="3200" dirty="0" smtClean="0"/>
              <a:t>Significant Additional </a:t>
            </a:r>
            <a:r>
              <a:rPr lang="en-US" sz="3200" dirty="0"/>
              <a:t>Areas of Activity</a:t>
            </a:r>
          </a:p>
        </p:txBody>
      </p:sp>
      <p:sp>
        <p:nvSpPr>
          <p:cNvPr id="3" name="Content Placeholder 2">
            <a:extLst>
              <a:ext uri="{FF2B5EF4-FFF2-40B4-BE49-F238E27FC236}">
                <a16:creationId xmlns:a16="http://schemas.microsoft.com/office/drawing/2014/main" id="{3EBB18B9-26F9-48E1-84D2-7AFC3F4D219B}"/>
              </a:ext>
            </a:extLst>
          </p:cNvPr>
          <p:cNvSpPr>
            <a:spLocks noGrp="1"/>
          </p:cNvSpPr>
          <p:nvPr>
            <p:ph idx="1"/>
          </p:nvPr>
        </p:nvSpPr>
        <p:spPr>
          <a:xfrm>
            <a:off x="1341120" y="1595887"/>
            <a:ext cx="9509760" cy="4119113"/>
          </a:xfrm>
        </p:spPr>
        <p:txBody>
          <a:bodyPr/>
          <a:lstStyle/>
          <a:p>
            <a:pPr>
              <a:buFont typeface="Wingdings" panose="05000000000000000000" pitchFamily="2" charset="2"/>
              <a:buChar char="§"/>
            </a:pPr>
            <a:r>
              <a:rPr lang="en-US" dirty="0">
                <a:solidFill>
                  <a:schemeClr val="accent2">
                    <a:lumMod val="75000"/>
                  </a:schemeClr>
                </a:solidFill>
              </a:rPr>
              <a:t>Carbon </a:t>
            </a:r>
            <a:r>
              <a:rPr lang="en-US" dirty="0" smtClean="0">
                <a:solidFill>
                  <a:schemeClr val="accent2">
                    <a:lumMod val="75000"/>
                  </a:schemeClr>
                </a:solidFill>
              </a:rPr>
              <a:t>Taxation</a:t>
            </a:r>
          </a:p>
          <a:p>
            <a:pPr>
              <a:buFont typeface="Wingdings" panose="05000000000000000000" pitchFamily="2" charset="2"/>
              <a:buChar char="§"/>
            </a:pPr>
            <a:r>
              <a:rPr lang="en-US" dirty="0" smtClean="0">
                <a:solidFill>
                  <a:schemeClr val="accent2">
                    <a:lumMod val="75000"/>
                  </a:schemeClr>
                </a:solidFill>
              </a:rPr>
              <a:t>Attribution Science</a:t>
            </a:r>
            <a:endParaRPr lang="en-US" dirty="0">
              <a:solidFill>
                <a:schemeClr val="accent2">
                  <a:lumMod val="75000"/>
                </a:schemeClr>
              </a:solidFill>
            </a:endParaRPr>
          </a:p>
          <a:p>
            <a:pPr>
              <a:buFont typeface="Wingdings" panose="05000000000000000000" pitchFamily="2" charset="2"/>
              <a:buChar char="§"/>
            </a:pPr>
            <a:r>
              <a:rPr lang="en-US" dirty="0">
                <a:solidFill>
                  <a:schemeClr val="accent2">
                    <a:lumMod val="75000"/>
                  </a:schemeClr>
                </a:solidFill>
              </a:rPr>
              <a:t>Catastrophe (“CAT”) Bonds</a:t>
            </a:r>
          </a:p>
          <a:p>
            <a:pPr>
              <a:buFont typeface="Wingdings" panose="05000000000000000000" pitchFamily="2" charset="2"/>
              <a:buChar char="§"/>
            </a:pPr>
            <a:r>
              <a:rPr lang="en-US" dirty="0">
                <a:solidFill>
                  <a:schemeClr val="accent2">
                    <a:lumMod val="75000"/>
                  </a:schemeClr>
                </a:solidFill>
              </a:rPr>
              <a:t>Carbon Capture &amp; Sequestration Efforts and Techniques</a:t>
            </a:r>
          </a:p>
          <a:p>
            <a:pPr>
              <a:buFont typeface="Wingdings" panose="05000000000000000000" pitchFamily="2" charset="2"/>
              <a:buChar char="§"/>
            </a:pPr>
            <a:r>
              <a:rPr lang="en-US" dirty="0" smtClean="0">
                <a:solidFill>
                  <a:schemeClr val="accent2">
                    <a:lumMod val="75000"/>
                  </a:schemeClr>
                </a:solidFill>
              </a:rPr>
              <a:t>Financial Institutions Divestiture </a:t>
            </a:r>
            <a:r>
              <a:rPr lang="en-US" dirty="0">
                <a:solidFill>
                  <a:schemeClr val="accent2">
                    <a:lumMod val="75000"/>
                  </a:schemeClr>
                </a:solidFill>
              </a:rPr>
              <a:t>from Fossil Fuels and related companies (“Stranded Assets”)</a:t>
            </a:r>
          </a:p>
          <a:p>
            <a:pPr>
              <a:buFont typeface="Wingdings" panose="05000000000000000000" pitchFamily="2" charset="2"/>
              <a:buChar char="§"/>
            </a:pPr>
            <a:r>
              <a:rPr lang="en-US" dirty="0">
                <a:solidFill>
                  <a:schemeClr val="accent2">
                    <a:lumMod val="75000"/>
                  </a:schemeClr>
                </a:solidFill>
              </a:rPr>
              <a:t>“Carbon Neutrality” Efforts and related legislation</a:t>
            </a:r>
          </a:p>
          <a:p>
            <a:pPr>
              <a:buFont typeface="Wingdings" panose="05000000000000000000" pitchFamily="2" charset="2"/>
              <a:buChar char="§"/>
            </a:pPr>
            <a:r>
              <a:rPr lang="en-US" dirty="0">
                <a:solidFill>
                  <a:schemeClr val="accent2">
                    <a:lumMod val="75000"/>
                  </a:schemeClr>
                </a:solidFill>
              </a:rPr>
              <a:t>Overhaul of </a:t>
            </a:r>
            <a:r>
              <a:rPr lang="en-US" dirty="0" smtClean="0">
                <a:solidFill>
                  <a:schemeClr val="accent2">
                    <a:lumMod val="75000"/>
                  </a:schemeClr>
                </a:solidFill>
              </a:rPr>
              <a:t>the U.S. National </a:t>
            </a:r>
            <a:r>
              <a:rPr lang="en-US" dirty="0">
                <a:solidFill>
                  <a:schemeClr val="accent2">
                    <a:lumMod val="75000"/>
                  </a:schemeClr>
                </a:solidFill>
              </a:rPr>
              <a:t>Flood Insurance Program</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3950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8;p64"/>
          <p:cNvSpPr txBox="1"/>
          <p:nvPr/>
        </p:nvSpPr>
        <p:spPr>
          <a:xfrm>
            <a:off x="1799813" y="219806"/>
            <a:ext cx="8534400" cy="31212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500" dirty="0">
                <a:solidFill>
                  <a:schemeClr val="accent2">
                    <a:lumMod val="50000"/>
                  </a:schemeClr>
                </a:solidFill>
                <a:latin typeface="+mj-lt"/>
                <a:ea typeface="Times New Roman"/>
                <a:cs typeface="Times New Roman"/>
                <a:sym typeface="Times New Roman"/>
              </a:rPr>
              <a:t>Q &amp; A</a:t>
            </a:r>
            <a:endParaRPr sz="17500" dirty="0">
              <a:solidFill>
                <a:schemeClr val="accent2">
                  <a:lumMod val="50000"/>
                </a:schemeClr>
              </a:solidFill>
              <a:latin typeface="+mj-lt"/>
              <a:ea typeface="Times New Roman"/>
              <a:cs typeface="Times New Roman"/>
              <a:sym typeface="Times New Roman"/>
            </a:endParaRPr>
          </a:p>
        </p:txBody>
      </p:sp>
      <p:sp>
        <p:nvSpPr>
          <p:cNvPr id="3" name="Title 3"/>
          <p:cNvSpPr txBox="1">
            <a:spLocks/>
          </p:cNvSpPr>
          <p:nvPr/>
        </p:nvSpPr>
        <p:spPr>
          <a:xfrm>
            <a:off x="307731" y="3886199"/>
            <a:ext cx="2776451" cy="472865"/>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r>
              <a:rPr lang="en-US" dirty="0">
                <a:solidFill>
                  <a:schemeClr val="accent2">
                    <a:lumMod val="75000"/>
                  </a:schemeClr>
                </a:solidFill>
              </a:rPr>
              <a:t>Contact Us:</a:t>
            </a:r>
          </a:p>
        </p:txBody>
      </p:sp>
      <p:pic>
        <p:nvPicPr>
          <p:cNvPr id="4" name="Picture 3"/>
          <p:cNvPicPr>
            <a:picLocks noChangeAspect="1"/>
          </p:cNvPicPr>
          <p:nvPr/>
        </p:nvPicPr>
        <p:blipFill>
          <a:blip r:embed="rId2"/>
          <a:stretch>
            <a:fillRect/>
          </a:stretch>
        </p:blipFill>
        <p:spPr>
          <a:xfrm>
            <a:off x="3165231" y="3867294"/>
            <a:ext cx="2347546" cy="2787064"/>
          </a:xfrm>
          <a:prstGeom prst="rect">
            <a:avLst/>
          </a:prstGeom>
        </p:spPr>
      </p:pic>
      <p:sp>
        <p:nvSpPr>
          <p:cNvPr id="5" name="TextBox 4">
            <a:extLst>
              <a:ext uri="{FF2B5EF4-FFF2-40B4-BE49-F238E27FC236}">
                <a16:creationId xmlns:a16="http://schemas.microsoft.com/office/drawing/2014/main" id="{E5F06AC6-3A48-4E9F-BB30-9357465C06BA}"/>
              </a:ext>
            </a:extLst>
          </p:cNvPr>
          <p:cNvSpPr txBox="1"/>
          <p:nvPr/>
        </p:nvSpPr>
        <p:spPr>
          <a:xfrm>
            <a:off x="465993" y="4570206"/>
            <a:ext cx="2409092" cy="1107996"/>
          </a:xfrm>
          <a:prstGeom prst="rect">
            <a:avLst/>
          </a:prstGeom>
          <a:noFill/>
        </p:spPr>
        <p:txBody>
          <a:bodyPr wrap="square" rtlCol="0">
            <a:spAutoFit/>
          </a:bodyPr>
          <a:lstStyle/>
          <a:p>
            <a:r>
              <a:rPr lang="en-US" sz="1100" b="1" dirty="0">
                <a:solidFill>
                  <a:schemeClr val="accent2">
                    <a:lumMod val="75000"/>
                  </a:schemeClr>
                </a:solidFill>
                <a:cs typeface="Arial" panose="020B0604020202020204" pitchFamily="34" charset="0"/>
              </a:rPr>
              <a:t>ADAM D. KRAUSS, Esq.</a:t>
            </a:r>
          </a:p>
          <a:p>
            <a:pPr>
              <a:buClr>
                <a:srgbClr val="1D6A58"/>
              </a:buClr>
              <a:buSzPct val="110000"/>
            </a:pPr>
            <a:r>
              <a:rPr lang="en-US" sz="1100" kern="0" dirty="0">
                <a:solidFill>
                  <a:schemeClr val="accent2">
                    <a:lumMod val="75000"/>
                  </a:schemeClr>
                </a:solidFill>
                <a:cs typeface="Arial" panose="020B0604020202020204" pitchFamily="34" charset="0"/>
              </a:rPr>
              <a:t>Senior </a:t>
            </a:r>
            <a:r>
              <a:rPr lang="en-US" sz="1100" kern="0" dirty="0" smtClean="0">
                <a:solidFill>
                  <a:schemeClr val="accent2">
                    <a:lumMod val="75000"/>
                  </a:schemeClr>
                </a:solidFill>
                <a:cs typeface="Arial" panose="020B0604020202020204" pitchFamily="34" charset="0"/>
              </a:rPr>
              <a:t>Counsel</a:t>
            </a:r>
          </a:p>
          <a:p>
            <a:pPr>
              <a:buClr>
                <a:srgbClr val="1D6A58"/>
              </a:buClr>
              <a:buSzPct val="110000"/>
            </a:pPr>
            <a:r>
              <a:rPr lang="en-US" sz="1100" kern="0" dirty="0" smtClean="0">
                <a:solidFill>
                  <a:schemeClr val="accent2">
                    <a:lumMod val="75000"/>
                  </a:schemeClr>
                </a:solidFill>
                <a:cs typeface="Arial" panose="020B0604020202020204" pitchFamily="34" charset="0"/>
              </a:rPr>
              <a:t>Traub Lieberman Straus &amp; Shrewsberry LLP</a:t>
            </a:r>
            <a:endParaRPr lang="en-US" sz="1100" kern="0" dirty="0">
              <a:solidFill>
                <a:schemeClr val="accent2">
                  <a:lumMod val="75000"/>
                </a:schemeClr>
              </a:solidFill>
              <a:cs typeface="Arial" panose="020B0604020202020204" pitchFamily="34" charset="0"/>
            </a:endParaRPr>
          </a:p>
          <a:p>
            <a:pPr>
              <a:buClr>
                <a:srgbClr val="1D6A58"/>
              </a:buClr>
              <a:buSzPct val="110000"/>
            </a:pPr>
            <a:r>
              <a:rPr lang="en-US" sz="1100" kern="0" dirty="0">
                <a:solidFill>
                  <a:schemeClr val="accent2">
                    <a:lumMod val="75000"/>
                  </a:schemeClr>
                </a:solidFill>
                <a:cs typeface="Arial" panose="020B0604020202020204" pitchFamily="34" charset="0"/>
              </a:rPr>
              <a:t>(914) 347-2600</a:t>
            </a:r>
          </a:p>
          <a:p>
            <a:pPr>
              <a:buClr>
                <a:srgbClr val="1D6A58"/>
              </a:buClr>
              <a:buSzPct val="110000"/>
            </a:pPr>
            <a:r>
              <a:rPr lang="en-US" sz="1100" kern="0" dirty="0">
                <a:solidFill>
                  <a:schemeClr val="accent2">
                    <a:lumMod val="75000"/>
                  </a:schemeClr>
                </a:solidFill>
                <a:cs typeface="Arial" panose="020B0604020202020204" pitchFamily="34" charset="0"/>
              </a:rPr>
              <a:t>akrauss@tlsslaw.com </a:t>
            </a:r>
          </a:p>
        </p:txBody>
      </p:sp>
    </p:spTree>
    <p:extLst>
      <p:ext uri="{BB962C8B-B14F-4D97-AF65-F5344CB8AC3E}">
        <p14:creationId xmlns:p14="http://schemas.microsoft.com/office/powerpoint/2010/main" val="165381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52450" y="347663"/>
            <a:ext cx="10934700" cy="28277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a:lstStyle>
          <a:p>
            <a:pPr algn="ctr"/>
            <a:r>
              <a:rPr lang="en-US" sz="2400" b="1" dirty="0">
                <a:solidFill>
                  <a:schemeClr val="accent2">
                    <a:lumMod val="75000"/>
                  </a:schemeClr>
                </a:solidFill>
              </a:rPr>
              <a:t>“Today’s flood will become tomorrow’s high tide.” </a:t>
            </a:r>
            <a:r>
              <a:rPr lang="en-US" sz="1800" b="1" dirty="0">
                <a:solidFill>
                  <a:schemeClr val="accent2">
                    <a:lumMod val="75000"/>
                  </a:schemeClr>
                </a:solidFill>
              </a:rPr>
              <a:t/>
            </a:r>
            <a:br>
              <a:rPr lang="en-US" sz="1800" b="1" dirty="0">
                <a:solidFill>
                  <a:schemeClr val="accent2">
                    <a:lumMod val="75000"/>
                  </a:schemeClr>
                </a:solidFill>
              </a:rPr>
            </a:br>
            <a:r>
              <a:rPr lang="en-US" sz="1400" dirty="0">
                <a:solidFill>
                  <a:schemeClr val="accent2">
                    <a:lumMod val="75000"/>
                  </a:schemeClr>
                </a:solidFill>
              </a:rPr>
              <a:t>(Margaret Davidson – Founder of NOAA’s Coastal Services Center)</a:t>
            </a:r>
            <a:br>
              <a:rPr lang="en-US" sz="1400" dirty="0">
                <a:solidFill>
                  <a:schemeClr val="accent2">
                    <a:lumMod val="75000"/>
                  </a:schemeClr>
                </a:solidFill>
              </a:rPr>
            </a:br>
            <a:r>
              <a:rPr lang="en-US" dirty="0">
                <a:latin typeface="Britannic Bold" panose="020B0903060703020204" pitchFamily="34" charset="0"/>
              </a:rPr>
              <a:t/>
            </a:r>
            <a:br>
              <a:rPr lang="en-US" dirty="0">
                <a:latin typeface="Britannic Bold" panose="020B0903060703020204" pitchFamily="34" charset="0"/>
              </a:rPr>
            </a:br>
            <a:r>
              <a:rPr lang="en-US" sz="4000" dirty="0">
                <a:solidFill>
                  <a:schemeClr val="accent2">
                    <a:lumMod val="75000"/>
                  </a:schemeClr>
                </a:solidFill>
                <a:latin typeface="Britannic Bold" panose="020B0903060703020204" pitchFamily="34" charset="0"/>
              </a:rPr>
              <a:t>Questions/Comments?</a:t>
            </a:r>
          </a:p>
        </p:txBody>
      </p:sp>
      <p:pic>
        <p:nvPicPr>
          <p:cNvPr id="2" name="Picture 1"/>
          <p:cNvPicPr>
            <a:picLocks noChangeAspect="1"/>
          </p:cNvPicPr>
          <p:nvPr/>
        </p:nvPicPr>
        <p:blipFill>
          <a:blip r:embed="rId3"/>
          <a:stretch>
            <a:fillRect/>
          </a:stretch>
        </p:blipFill>
        <p:spPr>
          <a:xfrm>
            <a:off x="5010249" y="3619982"/>
            <a:ext cx="1662546" cy="1883168"/>
          </a:xfrm>
          <a:prstGeom prst="rect">
            <a:avLst/>
          </a:prstGeom>
        </p:spPr>
      </p:pic>
    </p:spTree>
    <p:extLst>
      <p:ext uri="{BB962C8B-B14F-4D97-AF65-F5344CB8AC3E}">
        <p14:creationId xmlns:p14="http://schemas.microsoft.com/office/powerpoint/2010/main" val="246441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31"/>
          <p:cNvSpPr txBox="1">
            <a:spLocks noGrp="1"/>
          </p:cNvSpPr>
          <p:nvPr>
            <p:ph type="body" idx="1"/>
          </p:nvPr>
        </p:nvSpPr>
        <p:spPr>
          <a:xfrm>
            <a:off x="704851" y="638175"/>
            <a:ext cx="10634662" cy="5365125"/>
          </a:xfrm>
          <a:prstGeom prst="rect">
            <a:avLst/>
          </a:prstGeom>
          <a:noFill/>
          <a:ln>
            <a:noFill/>
          </a:ln>
        </p:spPr>
        <p:txBody>
          <a:bodyPr spcFirstLastPara="1" vert="horz" wrap="square" lIns="91425" tIns="45700" rIns="91425" bIns="45700" rtlCol="0" anchor="t" anchorCtr="0">
            <a:noAutofit/>
          </a:bodyPr>
          <a:lstStyle/>
          <a:p>
            <a:pPr marL="298847" indent="-282575">
              <a:lnSpc>
                <a:spcPct val="70000"/>
              </a:lnSpc>
              <a:spcBef>
                <a:spcPts val="0"/>
              </a:spcBef>
              <a:buClr>
                <a:schemeClr val="dk1"/>
              </a:buClr>
              <a:buSzPts val="2360"/>
              <a:buFont typeface="Noto Sans Symbols"/>
              <a:buChar char="▪"/>
            </a:pPr>
            <a:r>
              <a:rPr lang="en-US" sz="2400" b="1" dirty="0">
                <a:solidFill>
                  <a:schemeClr val="accent2">
                    <a:lumMod val="75000"/>
                  </a:schemeClr>
                </a:solidFill>
                <a:ea typeface="Arial"/>
                <a:cs typeface="Arial"/>
                <a:sym typeface="Arial"/>
              </a:rPr>
              <a:t>PRESENT:</a:t>
            </a:r>
            <a:r>
              <a:rPr lang="en-US" sz="2400" dirty="0">
                <a:solidFill>
                  <a:schemeClr val="accent2">
                    <a:lumMod val="75000"/>
                  </a:schemeClr>
                </a:solidFill>
                <a:ea typeface="Arial"/>
                <a:cs typeface="Arial"/>
                <a:sym typeface="Arial"/>
              </a:rPr>
              <a:t> Minimal coverage actions and decisional law relating to </a:t>
            </a:r>
            <a:r>
              <a:rPr lang="en-US" sz="2400" dirty="0" smtClean="0">
                <a:solidFill>
                  <a:schemeClr val="accent2">
                    <a:lumMod val="75000"/>
                  </a:schemeClr>
                </a:solidFill>
                <a:ea typeface="Arial"/>
                <a:cs typeface="Arial"/>
                <a:sym typeface="Arial"/>
              </a:rPr>
              <a:t>			   insurance </a:t>
            </a:r>
            <a:r>
              <a:rPr lang="en-US" sz="2400" dirty="0">
                <a:solidFill>
                  <a:schemeClr val="accent2">
                    <a:lumMod val="75000"/>
                  </a:schemeClr>
                </a:solidFill>
                <a:ea typeface="Arial"/>
                <a:cs typeface="Arial"/>
                <a:sym typeface="Arial"/>
              </a:rPr>
              <a:t>for Climate Change.</a:t>
            </a:r>
            <a:endParaRPr sz="2400" dirty="0">
              <a:solidFill>
                <a:schemeClr val="accent2">
                  <a:lumMod val="75000"/>
                </a:schemeClr>
              </a:solidFill>
              <a:ea typeface="Arial"/>
              <a:cs typeface="Arial"/>
              <a:sym typeface="Arial"/>
            </a:endParaRPr>
          </a:p>
          <a:p>
            <a:pPr marL="228600" indent="0">
              <a:lnSpc>
                <a:spcPct val="70000"/>
              </a:lnSpc>
              <a:spcBef>
                <a:spcPts val="0"/>
              </a:spcBef>
              <a:buNone/>
            </a:pPr>
            <a:endParaRPr sz="2400" dirty="0">
              <a:solidFill>
                <a:schemeClr val="accent2">
                  <a:lumMod val="75000"/>
                </a:schemeClr>
              </a:solidFill>
              <a:ea typeface="Arial"/>
              <a:cs typeface="Arial"/>
              <a:sym typeface="Arial"/>
            </a:endParaRPr>
          </a:p>
          <a:p>
            <a:pPr marL="298847" indent="-282575">
              <a:lnSpc>
                <a:spcPct val="70000"/>
              </a:lnSpc>
              <a:spcBef>
                <a:spcPts val="0"/>
              </a:spcBef>
              <a:buClr>
                <a:schemeClr val="dk1"/>
              </a:buClr>
              <a:buSzPts val="2360"/>
              <a:buFont typeface="Noto Sans Symbols"/>
              <a:buChar char="▪"/>
            </a:pPr>
            <a:r>
              <a:rPr lang="en-US" sz="2400" b="1" dirty="0">
                <a:solidFill>
                  <a:schemeClr val="accent2">
                    <a:lumMod val="75000"/>
                  </a:schemeClr>
                </a:solidFill>
                <a:ea typeface="Arial"/>
                <a:cs typeface="Arial"/>
                <a:sym typeface="Arial"/>
              </a:rPr>
              <a:t>FUTURE:</a:t>
            </a:r>
            <a:r>
              <a:rPr lang="en-US" sz="2400" dirty="0">
                <a:solidFill>
                  <a:schemeClr val="accent2">
                    <a:lumMod val="75000"/>
                  </a:schemeClr>
                </a:solidFill>
                <a:ea typeface="Arial"/>
                <a:cs typeface="Arial"/>
                <a:sym typeface="Arial"/>
              </a:rPr>
              <a:t>  This will likely change soon, given:</a:t>
            </a:r>
            <a:endParaRPr sz="2400" dirty="0">
              <a:solidFill>
                <a:schemeClr val="accent2">
                  <a:lumMod val="75000"/>
                </a:schemeClr>
              </a:solidFill>
              <a:ea typeface="Arial"/>
              <a:cs typeface="Arial"/>
              <a:sym typeface="Arial"/>
            </a:endParaRPr>
          </a:p>
          <a:p>
            <a:pPr marL="228600" indent="0">
              <a:lnSpc>
                <a:spcPct val="70000"/>
              </a:lnSpc>
              <a:spcBef>
                <a:spcPts val="1000"/>
              </a:spcBef>
              <a:buNone/>
            </a:pPr>
            <a:endParaRPr sz="2400" dirty="0">
              <a:solidFill>
                <a:schemeClr val="accent2">
                  <a:lumMod val="75000"/>
                </a:schemeClr>
              </a:solidFill>
              <a:ea typeface="Arial"/>
              <a:cs typeface="Arial"/>
              <a:sym typeface="Arial"/>
            </a:endParaRPr>
          </a:p>
          <a:p>
            <a:pPr marL="34290" indent="0">
              <a:lnSpc>
                <a:spcPct val="70000"/>
              </a:lnSpc>
              <a:spcBef>
                <a:spcPts val="1000"/>
              </a:spcBef>
              <a:buClr>
                <a:schemeClr val="dk1"/>
              </a:buClr>
              <a:buSzPts val="1960"/>
              <a:buNone/>
            </a:pPr>
            <a:r>
              <a:rPr lang="en-US" sz="2400" dirty="0">
                <a:solidFill>
                  <a:schemeClr val="accent2">
                    <a:lumMod val="75000"/>
                  </a:schemeClr>
                </a:solidFill>
                <a:ea typeface="Arial"/>
                <a:cs typeface="Arial"/>
                <a:sym typeface="Arial"/>
              </a:rPr>
              <a:t>- The rising prominence of the issue,</a:t>
            </a:r>
            <a:endParaRPr sz="2400" dirty="0">
              <a:solidFill>
                <a:schemeClr val="accent2">
                  <a:lumMod val="75000"/>
                </a:schemeClr>
              </a:solidFill>
            </a:endParaRPr>
          </a:p>
          <a:p>
            <a:pPr marL="34290" indent="0">
              <a:lnSpc>
                <a:spcPct val="70000"/>
              </a:lnSpc>
              <a:spcBef>
                <a:spcPts val="1000"/>
              </a:spcBef>
              <a:buClr>
                <a:schemeClr val="dk1"/>
              </a:buClr>
              <a:buSzPts val="1960"/>
              <a:buNone/>
            </a:pPr>
            <a:r>
              <a:rPr lang="en-US" sz="2400" dirty="0">
                <a:solidFill>
                  <a:schemeClr val="accent2">
                    <a:lumMod val="75000"/>
                  </a:schemeClr>
                </a:solidFill>
                <a:ea typeface="Arial"/>
                <a:cs typeface="Arial"/>
                <a:sym typeface="Arial"/>
              </a:rPr>
              <a:t>- The mounting scientific studies,</a:t>
            </a:r>
            <a:endParaRPr sz="2400" dirty="0">
              <a:solidFill>
                <a:schemeClr val="accent2">
                  <a:lumMod val="75000"/>
                </a:schemeClr>
              </a:solidFill>
            </a:endParaRPr>
          </a:p>
          <a:p>
            <a:pPr marL="34290" indent="0">
              <a:lnSpc>
                <a:spcPct val="70000"/>
              </a:lnSpc>
              <a:spcBef>
                <a:spcPts val="1000"/>
              </a:spcBef>
              <a:buClr>
                <a:schemeClr val="dk1"/>
              </a:buClr>
              <a:buSzPts val="1960"/>
              <a:buNone/>
            </a:pPr>
            <a:r>
              <a:rPr lang="en-US" sz="2400" dirty="0" smtClean="0">
                <a:solidFill>
                  <a:schemeClr val="accent2">
                    <a:lumMod val="75000"/>
                  </a:schemeClr>
                </a:solidFill>
                <a:ea typeface="Arial"/>
                <a:cs typeface="Arial"/>
                <a:sym typeface="Arial"/>
              </a:rPr>
              <a:t>- The </a:t>
            </a:r>
            <a:r>
              <a:rPr lang="en-US" sz="2400" dirty="0">
                <a:solidFill>
                  <a:schemeClr val="accent2">
                    <a:lumMod val="75000"/>
                  </a:schemeClr>
                </a:solidFill>
                <a:ea typeface="Arial"/>
                <a:cs typeface="Arial"/>
                <a:sym typeface="Arial"/>
              </a:rPr>
              <a:t>substantial costs involved, and </a:t>
            </a:r>
            <a:endParaRPr lang="en-US" sz="2400" dirty="0">
              <a:solidFill>
                <a:schemeClr val="accent2">
                  <a:lumMod val="75000"/>
                </a:schemeClr>
              </a:solidFill>
              <a:sym typeface="Arial"/>
            </a:endParaRPr>
          </a:p>
          <a:p>
            <a:pPr marL="34290" indent="0">
              <a:lnSpc>
                <a:spcPct val="70000"/>
              </a:lnSpc>
              <a:spcBef>
                <a:spcPts val="1000"/>
              </a:spcBef>
              <a:buClr>
                <a:schemeClr val="dk1"/>
              </a:buClr>
              <a:buSzPts val="1960"/>
              <a:buNone/>
            </a:pPr>
            <a:r>
              <a:rPr lang="en-US" sz="2400" dirty="0">
                <a:solidFill>
                  <a:schemeClr val="accent2">
                    <a:lumMod val="75000"/>
                  </a:schemeClr>
                </a:solidFill>
                <a:ea typeface="Arial"/>
                <a:cs typeface="Arial"/>
                <a:sym typeface="Arial"/>
              </a:rPr>
              <a:t>- The increased litigation activity by municipalities and private parties against fossil fuel companies and other target defendants. </a:t>
            </a:r>
            <a:endParaRPr sz="2400" dirty="0">
              <a:solidFill>
                <a:schemeClr val="accent2">
                  <a:lumMod val="75000"/>
                </a:schemeClr>
              </a:solidFill>
              <a:ea typeface="Arial"/>
              <a:cs typeface="Arial"/>
              <a:sym typeface="Arial"/>
            </a:endParaRPr>
          </a:p>
          <a:p>
            <a:pPr marL="457200" indent="0">
              <a:lnSpc>
                <a:spcPct val="70000"/>
              </a:lnSpc>
              <a:spcBef>
                <a:spcPts val="1000"/>
              </a:spcBef>
              <a:buClr>
                <a:schemeClr val="dk1"/>
              </a:buClr>
              <a:buSzPts val="1960"/>
              <a:buNone/>
            </a:pPr>
            <a:endParaRPr sz="2400" dirty="0">
              <a:solidFill>
                <a:schemeClr val="accent2">
                  <a:lumMod val="75000"/>
                </a:schemeClr>
              </a:solidFill>
              <a:ea typeface="Arial"/>
              <a:cs typeface="Arial"/>
              <a:sym typeface="Arial"/>
            </a:endParaRPr>
          </a:p>
          <a:p>
            <a:pPr marL="258365" indent="-225029">
              <a:lnSpc>
                <a:spcPct val="70000"/>
              </a:lnSpc>
              <a:spcBef>
                <a:spcPts val="1000"/>
              </a:spcBef>
              <a:buClr>
                <a:schemeClr val="dk1"/>
              </a:buClr>
              <a:buSzPts val="1960"/>
              <a:buNone/>
            </a:pPr>
            <a:r>
              <a:rPr lang="en-US" sz="2400" b="1" dirty="0">
                <a:solidFill>
                  <a:schemeClr val="accent2">
                    <a:lumMod val="75000"/>
                  </a:schemeClr>
                </a:solidFill>
                <a:ea typeface="Arial"/>
                <a:cs typeface="Arial"/>
                <a:sym typeface="Arial"/>
              </a:rPr>
              <a:t>**</a:t>
            </a:r>
            <a:r>
              <a:rPr lang="en-US" sz="2400" dirty="0">
                <a:solidFill>
                  <a:schemeClr val="accent2">
                    <a:lumMod val="75000"/>
                  </a:schemeClr>
                </a:solidFill>
                <a:ea typeface="Arial"/>
                <a:cs typeface="Arial"/>
                <a:sym typeface="Arial"/>
              </a:rPr>
              <a:t> </a:t>
            </a:r>
            <a:r>
              <a:rPr lang="en-US" sz="2400" b="1" dirty="0">
                <a:solidFill>
                  <a:schemeClr val="accent2">
                    <a:lumMod val="75000"/>
                  </a:schemeClr>
                </a:solidFill>
                <a:ea typeface="Arial"/>
                <a:cs typeface="Arial"/>
                <a:sym typeface="Arial"/>
              </a:rPr>
              <a:t>CGL, D&amp;O, and Property insurance are all in the sight line of Climate Change litigation.</a:t>
            </a:r>
            <a:endParaRPr sz="2400" dirty="0">
              <a:solidFill>
                <a:schemeClr val="accent2">
                  <a:lumMod val="75000"/>
                </a:schemeClr>
              </a:solidFill>
            </a:endParaRPr>
          </a:p>
        </p:txBody>
      </p:sp>
    </p:spTree>
    <p:extLst>
      <p:ext uri="{BB962C8B-B14F-4D97-AF65-F5344CB8AC3E}">
        <p14:creationId xmlns:p14="http://schemas.microsoft.com/office/powerpoint/2010/main" val="41917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32"/>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18" name="Google Shape;218;p32"/>
          <p:cNvSpPr txBox="1">
            <a:spLocks noGrp="1"/>
          </p:cNvSpPr>
          <p:nvPr>
            <p:ph type="body" idx="1"/>
          </p:nvPr>
        </p:nvSpPr>
        <p:spPr>
          <a:xfrm>
            <a:off x="695325" y="547689"/>
            <a:ext cx="10925175" cy="5374312"/>
          </a:xfrm>
          <a:prstGeom prst="rect">
            <a:avLst/>
          </a:prstGeom>
          <a:noFill/>
          <a:ln>
            <a:noFill/>
          </a:ln>
        </p:spPr>
        <p:txBody>
          <a:bodyPr spcFirstLastPara="1" vert="horz" wrap="square" lIns="91425" tIns="45700" rIns="91425" bIns="45700" rtlCol="0" anchor="t" anchorCtr="0">
            <a:noAutofit/>
          </a:bodyPr>
          <a:lstStyle/>
          <a:p>
            <a:pPr marL="685800" lvl="1">
              <a:lnSpc>
                <a:spcPct val="80000"/>
              </a:lnSpc>
              <a:spcBef>
                <a:spcPts val="0"/>
              </a:spcBef>
              <a:buClr>
                <a:schemeClr val="dk1"/>
              </a:buClr>
              <a:buSzPts val="1500"/>
              <a:buFont typeface="Noto Sans Symbols"/>
              <a:buChar char="❑"/>
            </a:pPr>
            <a:r>
              <a:rPr lang="en-US" sz="2400" b="1" dirty="0">
                <a:latin typeface="+mj-lt"/>
                <a:ea typeface="Arial"/>
                <a:cs typeface="Arial"/>
                <a:sym typeface="Arial"/>
              </a:rPr>
              <a:t>THE COVERAGE ISSUES</a:t>
            </a:r>
            <a:endParaRPr lang="en-US" sz="2400" dirty="0">
              <a:latin typeface="+mj-lt"/>
              <a:sym typeface="Arial"/>
            </a:endParaRPr>
          </a:p>
          <a:p>
            <a:pPr marL="457200" lvl="1" indent="0">
              <a:lnSpc>
                <a:spcPct val="80000"/>
              </a:lnSpc>
              <a:spcBef>
                <a:spcPts val="0"/>
              </a:spcBef>
              <a:buClr>
                <a:schemeClr val="dk1"/>
              </a:buClr>
              <a:buSzPts val="1500"/>
              <a:buNone/>
            </a:pPr>
            <a:endParaRPr lang="en-US" sz="2000" b="1" dirty="0">
              <a:solidFill>
                <a:schemeClr val="accent2">
                  <a:lumMod val="75000"/>
                </a:schemeClr>
              </a:solidFill>
              <a:latin typeface="+mj-lt"/>
              <a:ea typeface="Arial"/>
              <a:cs typeface="Arial"/>
              <a:sym typeface="Arial"/>
            </a:endParaRPr>
          </a:p>
          <a:p>
            <a:pPr marL="457200" lvl="1" indent="0">
              <a:lnSpc>
                <a:spcPct val="80000"/>
              </a:lnSpc>
              <a:spcBef>
                <a:spcPts val="0"/>
              </a:spcBef>
              <a:buClr>
                <a:schemeClr val="dk1"/>
              </a:buClr>
              <a:buSzPts val="1500"/>
              <a:buNone/>
            </a:pPr>
            <a:endParaRPr lang="en-US" sz="2000" b="1" dirty="0">
              <a:solidFill>
                <a:schemeClr val="accent2">
                  <a:lumMod val="75000"/>
                </a:schemeClr>
              </a:solidFill>
              <a:latin typeface="+mj-lt"/>
              <a:ea typeface="Arial"/>
              <a:cs typeface="Arial"/>
              <a:sym typeface="Arial"/>
            </a:endParaRPr>
          </a:p>
          <a:p>
            <a:pPr marL="457200" lvl="1" indent="0">
              <a:lnSpc>
                <a:spcPct val="80000"/>
              </a:lnSpc>
              <a:spcBef>
                <a:spcPts val="0"/>
              </a:spcBef>
              <a:buClr>
                <a:schemeClr val="dk1"/>
              </a:buClr>
              <a:buSzPts val="1500"/>
              <a:buNone/>
            </a:pPr>
            <a:r>
              <a:rPr lang="en-US" sz="2800" b="1" dirty="0">
                <a:solidFill>
                  <a:schemeClr val="accent2">
                    <a:lumMod val="75000"/>
                  </a:schemeClr>
                </a:solidFill>
                <a:latin typeface="Arial"/>
                <a:ea typeface="Arial"/>
                <a:cs typeface="Arial"/>
                <a:sym typeface="Arial"/>
              </a:rPr>
              <a:t>Choice of Law</a:t>
            </a:r>
            <a:endParaRPr sz="2800" b="1" dirty="0">
              <a:solidFill>
                <a:schemeClr val="accent2">
                  <a:lumMod val="75000"/>
                </a:schemeClr>
              </a:solidFill>
              <a:latin typeface="Arial"/>
              <a:ea typeface="Arial"/>
              <a:cs typeface="Arial"/>
              <a:sym typeface="Arial"/>
            </a:endParaRPr>
          </a:p>
          <a:p>
            <a:pPr marL="342900" lvl="1" indent="0">
              <a:lnSpc>
                <a:spcPct val="80000"/>
              </a:lnSpc>
              <a:spcBef>
                <a:spcPts val="500"/>
              </a:spcBef>
              <a:buClr>
                <a:schemeClr val="dk1"/>
              </a:buClr>
              <a:buSzPts val="1500"/>
              <a:buNone/>
            </a:pPr>
            <a:endParaRPr sz="2000" b="1" dirty="0">
              <a:solidFill>
                <a:schemeClr val="accent2">
                  <a:lumMod val="75000"/>
                </a:schemeClr>
              </a:solidFill>
              <a:latin typeface="Arial"/>
              <a:ea typeface="Arial"/>
              <a:cs typeface="Arial"/>
              <a:sym typeface="Arial"/>
            </a:endParaRPr>
          </a:p>
          <a:p>
            <a:pPr marL="240030" lvl="1" indent="0">
              <a:lnSpc>
                <a:spcPct val="80000"/>
              </a:lnSpc>
              <a:spcBef>
                <a:spcPts val="500"/>
              </a:spcBef>
              <a:buClr>
                <a:schemeClr val="dk1"/>
              </a:buClr>
              <a:buSzPts val="1500"/>
              <a:buNone/>
            </a:pPr>
            <a:endParaRPr lang="en-US" sz="2000" b="1" u="sng" dirty="0">
              <a:solidFill>
                <a:schemeClr val="accent2">
                  <a:lumMod val="75000"/>
                </a:schemeClr>
              </a:solidFill>
              <a:latin typeface="Arial"/>
              <a:ea typeface="Arial"/>
              <a:cs typeface="Arial"/>
              <a:sym typeface="Arial"/>
            </a:endParaRPr>
          </a:p>
          <a:p>
            <a:pPr marL="240030" lvl="1" indent="0">
              <a:lnSpc>
                <a:spcPct val="80000"/>
              </a:lnSpc>
              <a:spcBef>
                <a:spcPts val="500"/>
              </a:spcBef>
              <a:buClr>
                <a:schemeClr val="dk1"/>
              </a:buClr>
              <a:buSzPts val="1500"/>
              <a:buNone/>
            </a:pPr>
            <a:endParaRPr lang="en-US" sz="2000" b="1" u="sng" dirty="0">
              <a:solidFill>
                <a:schemeClr val="accent2">
                  <a:lumMod val="75000"/>
                </a:schemeClr>
              </a:solidFill>
              <a:latin typeface="Arial"/>
              <a:ea typeface="Arial"/>
              <a:cs typeface="Arial"/>
              <a:sym typeface="Arial"/>
            </a:endParaRPr>
          </a:p>
          <a:p>
            <a:pPr marL="240030" lvl="1" indent="0">
              <a:lnSpc>
                <a:spcPct val="80000"/>
              </a:lnSpc>
              <a:spcBef>
                <a:spcPts val="500"/>
              </a:spcBef>
              <a:buClr>
                <a:schemeClr val="dk1"/>
              </a:buClr>
              <a:buSzPts val="1500"/>
              <a:buNone/>
            </a:pPr>
            <a:endParaRPr lang="en-US" sz="2000" b="1" u="sng" dirty="0">
              <a:solidFill>
                <a:schemeClr val="accent2">
                  <a:lumMod val="75000"/>
                </a:schemeClr>
              </a:solidFill>
              <a:latin typeface="Arial"/>
              <a:ea typeface="Arial"/>
              <a:cs typeface="Arial"/>
              <a:sym typeface="Arial"/>
            </a:endParaRPr>
          </a:p>
          <a:p>
            <a:pPr marL="240030" lvl="1" indent="0">
              <a:lnSpc>
                <a:spcPct val="80000"/>
              </a:lnSpc>
              <a:spcBef>
                <a:spcPts val="500"/>
              </a:spcBef>
              <a:buClr>
                <a:schemeClr val="dk1"/>
              </a:buClr>
              <a:buSzPts val="1500"/>
              <a:buNone/>
            </a:pPr>
            <a:endParaRPr lang="en-US" sz="2000" b="1" u="sng" dirty="0">
              <a:solidFill>
                <a:schemeClr val="accent2">
                  <a:lumMod val="75000"/>
                </a:schemeClr>
              </a:solidFill>
              <a:latin typeface="Arial"/>
              <a:ea typeface="Arial"/>
              <a:cs typeface="Arial"/>
              <a:sym typeface="Arial"/>
            </a:endParaRPr>
          </a:p>
          <a:p>
            <a:pPr marL="240030" lvl="1" indent="0">
              <a:lnSpc>
                <a:spcPct val="80000"/>
              </a:lnSpc>
              <a:spcBef>
                <a:spcPts val="500"/>
              </a:spcBef>
              <a:buClr>
                <a:schemeClr val="dk1"/>
              </a:buClr>
              <a:buSzPts val="1500"/>
              <a:buNone/>
            </a:pPr>
            <a:endParaRPr sz="2000" b="1" u="sng" dirty="0">
              <a:solidFill>
                <a:schemeClr val="accent2">
                  <a:lumMod val="75000"/>
                </a:schemeClr>
              </a:solidFill>
              <a:latin typeface="Arial"/>
              <a:ea typeface="Arial"/>
              <a:cs typeface="Arial"/>
              <a:sym typeface="Arial"/>
            </a:endParaRPr>
          </a:p>
          <a:p>
            <a:pPr marL="228600">
              <a:lnSpc>
                <a:spcPct val="80000"/>
              </a:lnSpc>
              <a:spcBef>
                <a:spcPts val="1000"/>
              </a:spcBef>
              <a:buClr>
                <a:schemeClr val="dk1"/>
              </a:buClr>
              <a:buSzPts val="2800"/>
              <a:buFont typeface="Noto Sans Symbols"/>
              <a:buChar char="▪"/>
            </a:pPr>
            <a:r>
              <a:rPr lang="en-US" dirty="0">
                <a:solidFill>
                  <a:schemeClr val="accent2">
                    <a:lumMod val="75000"/>
                  </a:schemeClr>
                </a:solidFill>
                <a:latin typeface="Arial"/>
                <a:ea typeface="Arial"/>
                <a:cs typeface="Arial"/>
                <a:sym typeface="Arial"/>
              </a:rPr>
              <a:t>Which state’s law is chosen can often be dispositive.</a:t>
            </a:r>
            <a:endParaRPr dirty="0">
              <a:solidFill>
                <a:schemeClr val="accent2">
                  <a:lumMod val="75000"/>
                </a:schemeClr>
              </a:solidFill>
            </a:endParaRPr>
          </a:p>
          <a:p>
            <a:pPr marL="228600" indent="-50800">
              <a:lnSpc>
                <a:spcPct val="80000"/>
              </a:lnSpc>
              <a:spcBef>
                <a:spcPts val="1000"/>
              </a:spcBef>
              <a:buClr>
                <a:schemeClr val="dk1"/>
              </a:buClr>
              <a:buSzPts val="2800"/>
              <a:buNone/>
            </a:pPr>
            <a:endParaRPr dirty="0">
              <a:solidFill>
                <a:schemeClr val="accent2">
                  <a:lumMod val="75000"/>
                </a:schemeClr>
              </a:solidFill>
              <a:latin typeface="Arial"/>
              <a:ea typeface="Arial"/>
              <a:cs typeface="Arial"/>
              <a:sym typeface="Arial"/>
            </a:endParaRPr>
          </a:p>
          <a:p>
            <a:pPr marL="228600">
              <a:lnSpc>
                <a:spcPct val="80000"/>
              </a:lnSpc>
              <a:spcBef>
                <a:spcPts val="1000"/>
              </a:spcBef>
              <a:buClr>
                <a:schemeClr val="dk1"/>
              </a:buClr>
              <a:buSzPts val="2800"/>
              <a:buFont typeface="Noto Sans Symbols"/>
              <a:buChar char="▪"/>
            </a:pPr>
            <a:r>
              <a:rPr lang="en-US" dirty="0">
                <a:solidFill>
                  <a:schemeClr val="accent2">
                    <a:lumMod val="75000"/>
                  </a:schemeClr>
                </a:solidFill>
                <a:latin typeface="Arial"/>
                <a:ea typeface="Arial"/>
                <a:cs typeface="Arial"/>
                <a:sym typeface="Arial"/>
              </a:rPr>
              <a:t>A number of states have diametrically conflicting views on certain of the coverage issues and policy language.</a:t>
            </a:r>
            <a:endParaRPr dirty="0">
              <a:solidFill>
                <a:schemeClr val="accent2">
                  <a:lumMod val="75000"/>
                </a:schemeClr>
              </a:solidFill>
            </a:endParaRPr>
          </a:p>
          <a:p>
            <a:pPr marL="228600" indent="-109537">
              <a:lnSpc>
                <a:spcPct val="80000"/>
              </a:lnSpc>
              <a:spcBef>
                <a:spcPts val="1000"/>
              </a:spcBef>
              <a:buClr>
                <a:schemeClr val="dk1"/>
              </a:buClr>
              <a:buSzPts val="1875"/>
              <a:buNone/>
            </a:pPr>
            <a:endParaRPr sz="1875" b="1" dirty="0"/>
          </a:p>
          <a:p>
            <a:pPr marL="0" indent="0">
              <a:lnSpc>
                <a:spcPct val="80000"/>
              </a:lnSpc>
              <a:spcBef>
                <a:spcPts val="1000"/>
              </a:spcBef>
              <a:buClr>
                <a:schemeClr val="dk1"/>
              </a:buClr>
              <a:buSzPts val="2800"/>
              <a:buNone/>
            </a:pPr>
            <a:endParaRPr dirty="0"/>
          </a:p>
        </p:txBody>
      </p:sp>
      <p:pic>
        <p:nvPicPr>
          <p:cNvPr id="219" name="Google Shape;219;p32"/>
          <p:cNvPicPr preferRelativeResize="0"/>
          <p:nvPr/>
        </p:nvPicPr>
        <p:blipFill rotWithShape="1">
          <a:blip r:embed="rId3">
            <a:alphaModFix/>
          </a:blip>
          <a:srcRect/>
          <a:stretch/>
        </p:blipFill>
        <p:spPr>
          <a:xfrm>
            <a:off x="5810250" y="547689"/>
            <a:ext cx="3919538" cy="2524124"/>
          </a:xfrm>
          <a:prstGeom prst="rect">
            <a:avLst/>
          </a:prstGeom>
          <a:noFill/>
          <a:ln>
            <a:noFill/>
          </a:ln>
        </p:spPr>
      </p:pic>
    </p:spTree>
    <p:extLst>
      <p:ext uri="{BB962C8B-B14F-4D97-AF65-F5344CB8AC3E}">
        <p14:creationId xmlns:p14="http://schemas.microsoft.com/office/powerpoint/2010/main" val="242421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33"/>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26" name="Google Shape;226;p33"/>
          <p:cNvSpPr txBox="1">
            <a:spLocks noGrp="1"/>
          </p:cNvSpPr>
          <p:nvPr>
            <p:ph type="body" idx="1"/>
          </p:nvPr>
        </p:nvSpPr>
        <p:spPr>
          <a:xfrm>
            <a:off x="666750" y="466725"/>
            <a:ext cx="10801350" cy="5424550"/>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162"/>
              <a:buNone/>
            </a:pPr>
            <a:endParaRPr sz="1162" b="1" dirty="0"/>
          </a:p>
          <a:p>
            <a:pPr marL="0" indent="0">
              <a:lnSpc>
                <a:spcPct val="80000"/>
              </a:lnSpc>
              <a:spcBef>
                <a:spcPts val="1000"/>
              </a:spcBef>
              <a:buClr>
                <a:schemeClr val="dk1"/>
              </a:buClr>
              <a:buSzPts val="1162"/>
              <a:buNone/>
            </a:pPr>
            <a:r>
              <a:rPr lang="en-US" sz="2400" b="1" dirty="0">
                <a:latin typeface="+mj-lt"/>
                <a:ea typeface="Arial"/>
                <a:cs typeface="Arial"/>
                <a:sym typeface="Arial"/>
              </a:rPr>
              <a:t>THE COVERAGE ISSUES</a:t>
            </a:r>
            <a:endParaRPr sz="2400" dirty="0">
              <a:latin typeface="+mj-lt"/>
            </a:endParaRPr>
          </a:p>
          <a:p>
            <a:pPr marL="0" indent="0">
              <a:lnSpc>
                <a:spcPct val="80000"/>
              </a:lnSpc>
              <a:spcBef>
                <a:spcPts val="1000"/>
              </a:spcBef>
              <a:buClr>
                <a:schemeClr val="dk1"/>
              </a:buClr>
              <a:buSzPts val="2170"/>
              <a:buNone/>
            </a:pPr>
            <a:r>
              <a:rPr lang="en-US" sz="2400" b="1" dirty="0">
                <a:latin typeface="+mj-lt"/>
                <a:ea typeface="Arial"/>
                <a:cs typeface="Arial"/>
                <a:sym typeface="Arial"/>
              </a:rPr>
              <a:t>	   (CGL)</a:t>
            </a:r>
            <a:endParaRPr sz="2400" b="1" dirty="0">
              <a:latin typeface="+mj-lt"/>
              <a:ea typeface="Arial"/>
              <a:cs typeface="Arial"/>
              <a:sym typeface="Arial"/>
            </a:endParaRPr>
          </a:p>
          <a:p>
            <a:pPr marL="0" indent="0">
              <a:lnSpc>
                <a:spcPct val="70000"/>
              </a:lnSpc>
              <a:spcBef>
                <a:spcPts val="1000"/>
              </a:spcBef>
              <a:buClr>
                <a:schemeClr val="dk1"/>
              </a:buClr>
              <a:buSzPts val="2170"/>
              <a:buNone/>
            </a:pPr>
            <a:endParaRPr sz="2170" dirty="0">
              <a:latin typeface="Arial"/>
              <a:ea typeface="Arial"/>
              <a:cs typeface="Arial"/>
              <a:sym typeface="Arial"/>
            </a:endParaRPr>
          </a:p>
          <a:p>
            <a:pPr marL="0" indent="0">
              <a:lnSpc>
                <a:spcPct val="70000"/>
              </a:lnSpc>
              <a:spcBef>
                <a:spcPts val="1000"/>
              </a:spcBef>
              <a:buClr>
                <a:schemeClr val="dk1"/>
              </a:buClr>
              <a:buSzPts val="2170"/>
              <a:buNone/>
            </a:pPr>
            <a:endParaRPr sz="2170" dirty="0">
              <a:latin typeface="Arial"/>
              <a:ea typeface="Arial"/>
              <a:cs typeface="Arial"/>
              <a:sym typeface="Arial"/>
            </a:endParaRPr>
          </a:p>
          <a:p>
            <a:pPr marL="0" indent="0">
              <a:lnSpc>
                <a:spcPct val="70000"/>
              </a:lnSpc>
              <a:spcBef>
                <a:spcPts val="1000"/>
              </a:spcBef>
              <a:buClr>
                <a:schemeClr val="dk1"/>
              </a:buClr>
              <a:buSzPts val="2170"/>
              <a:buNone/>
            </a:pPr>
            <a:endParaRPr sz="2170" dirty="0">
              <a:latin typeface="Arial"/>
              <a:ea typeface="Arial"/>
              <a:cs typeface="Arial"/>
              <a:sym typeface="Arial"/>
            </a:endParaRPr>
          </a:p>
          <a:p>
            <a:pPr marL="0" indent="0">
              <a:lnSpc>
                <a:spcPct val="70000"/>
              </a:lnSpc>
              <a:spcBef>
                <a:spcPts val="1000"/>
              </a:spcBef>
              <a:buClr>
                <a:schemeClr val="dk1"/>
              </a:buClr>
              <a:buSzPts val="2170"/>
              <a:buNone/>
            </a:pPr>
            <a:endParaRPr sz="2170" dirty="0">
              <a:latin typeface="Arial"/>
              <a:ea typeface="Arial"/>
              <a:cs typeface="Arial"/>
              <a:sym typeface="Arial"/>
            </a:endParaRPr>
          </a:p>
          <a:p>
            <a:pPr marL="0" indent="0">
              <a:lnSpc>
                <a:spcPct val="70000"/>
              </a:lnSpc>
              <a:spcBef>
                <a:spcPts val="1000"/>
              </a:spcBef>
              <a:buClr>
                <a:schemeClr val="dk1"/>
              </a:buClr>
              <a:buSzPts val="2170"/>
              <a:buNone/>
            </a:pPr>
            <a:endParaRPr sz="2170" dirty="0">
              <a:latin typeface="Arial"/>
              <a:ea typeface="Arial"/>
              <a:cs typeface="Arial"/>
              <a:sym typeface="Arial"/>
            </a:endParaRPr>
          </a:p>
          <a:p>
            <a:pPr marL="0" indent="0">
              <a:lnSpc>
                <a:spcPct val="70000"/>
              </a:lnSpc>
              <a:spcBef>
                <a:spcPts val="1000"/>
              </a:spcBef>
              <a:buClr>
                <a:schemeClr val="dk1"/>
              </a:buClr>
              <a:buSzPts val="2170"/>
              <a:buNone/>
            </a:pPr>
            <a:endParaRPr lang="en-US" sz="2170" dirty="0">
              <a:latin typeface="Arial"/>
              <a:ea typeface="Arial"/>
              <a:cs typeface="Arial"/>
              <a:sym typeface="Arial"/>
            </a:endParaRPr>
          </a:p>
          <a:p>
            <a:pPr marL="0" indent="0">
              <a:lnSpc>
                <a:spcPct val="70000"/>
              </a:lnSpc>
              <a:spcBef>
                <a:spcPts val="1000"/>
              </a:spcBef>
              <a:buClr>
                <a:schemeClr val="dk1"/>
              </a:buClr>
              <a:buSzPts val="2170"/>
              <a:buNone/>
            </a:pPr>
            <a:r>
              <a:rPr lang="en-US" sz="2170" dirty="0">
                <a:solidFill>
                  <a:schemeClr val="accent2">
                    <a:lumMod val="75000"/>
                  </a:schemeClr>
                </a:solidFill>
                <a:ea typeface="Arial"/>
                <a:cs typeface="Arial"/>
                <a:sym typeface="Arial"/>
              </a:rPr>
              <a:t>Commercial general liability (CGL) insurance policies generally provide defense and indemnity coverage when a third-party sues the insured for </a:t>
            </a:r>
            <a:r>
              <a:rPr lang="en-US" sz="2170" b="1" dirty="0">
                <a:solidFill>
                  <a:schemeClr val="accent2">
                    <a:lumMod val="75000"/>
                  </a:schemeClr>
                </a:solidFill>
                <a:ea typeface="Arial"/>
                <a:cs typeface="Arial"/>
                <a:sym typeface="Arial"/>
              </a:rPr>
              <a:t>money damages due to bodily injury and/or property damage </a:t>
            </a:r>
            <a:r>
              <a:rPr lang="en-US" sz="2170" dirty="0">
                <a:solidFill>
                  <a:schemeClr val="accent2">
                    <a:lumMod val="75000"/>
                  </a:schemeClr>
                </a:solidFill>
                <a:ea typeface="Arial"/>
                <a:cs typeface="Arial"/>
                <a:sym typeface="Arial"/>
              </a:rPr>
              <a:t>that took place </a:t>
            </a:r>
            <a:r>
              <a:rPr lang="en-US" sz="2170" b="1" dirty="0">
                <a:solidFill>
                  <a:schemeClr val="accent2">
                    <a:lumMod val="75000"/>
                  </a:schemeClr>
                </a:solidFill>
                <a:ea typeface="Arial"/>
                <a:cs typeface="Arial"/>
                <a:sym typeface="Arial"/>
              </a:rPr>
              <a:t>during the policy period</a:t>
            </a:r>
            <a:r>
              <a:rPr lang="en-US" sz="2170" dirty="0">
                <a:solidFill>
                  <a:schemeClr val="accent2">
                    <a:lumMod val="75000"/>
                  </a:schemeClr>
                </a:solidFill>
                <a:ea typeface="Arial"/>
                <a:cs typeface="Arial"/>
                <a:sym typeface="Arial"/>
              </a:rPr>
              <a:t>.</a:t>
            </a:r>
            <a:endParaRPr dirty="0">
              <a:solidFill>
                <a:schemeClr val="accent2">
                  <a:lumMod val="75000"/>
                </a:schemeClr>
              </a:solidFill>
            </a:endParaRPr>
          </a:p>
          <a:p>
            <a:pPr marL="0" indent="0">
              <a:lnSpc>
                <a:spcPct val="70000"/>
              </a:lnSpc>
              <a:spcBef>
                <a:spcPts val="1000"/>
              </a:spcBef>
              <a:buClr>
                <a:schemeClr val="dk1"/>
              </a:buClr>
              <a:buSzPts val="2170"/>
              <a:buNone/>
            </a:pPr>
            <a:endParaRPr sz="2170" dirty="0">
              <a:solidFill>
                <a:schemeClr val="accent2">
                  <a:lumMod val="75000"/>
                </a:schemeClr>
              </a:solidFill>
            </a:endParaRPr>
          </a:p>
          <a:p>
            <a:pPr marL="0" indent="0">
              <a:lnSpc>
                <a:spcPct val="70000"/>
              </a:lnSpc>
              <a:spcBef>
                <a:spcPts val="1000"/>
              </a:spcBef>
              <a:buClr>
                <a:schemeClr val="dk1"/>
              </a:buClr>
              <a:buSzPts val="2170"/>
              <a:buNone/>
            </a:pPr>
            <a:endParaRPr sz="2170" dirty="0"/>
          </a:p>
        </p:txBody>
      </p:sp>
      <p:pic>
        <p:nvPicPr>
          <p:cNvPr id="227" name="Google Shape;227;p33"/>
          <p:cNvPicPr preferRelativeResize="0"/>
          <p:nvPr/>
        </p:nvPicPr>
        <p:blipFill rotWithShape="1">
          <a:blip r:embed="rId3">
            <a:alphaModFix/>
          </a:blip>
          <a:srcRect/>
          <a:stretch/>
        </p:blipFill>
        <p:spPr>
          <a:xfrm>
            <a:off x="6096000" y="760189"/>
            <a:ext cx="3800475" cy="2392586"/>
          </a:xfrm>
          <a:prstGeom prst="rect">
            <a:avLst/>
          </a:prstGeom>
          <a:noFill/>
          <a:ln>
            <a:noFill/>
          </a:ln>
        </p:spPr>
      </p:pic>
    </p:spTree>
    <p:extLst>
      <p:ext uri="{BB962C8B-B14F-4D97-AF65-F5344CB8AC3E}">
        <p14:creationId xmlns:p14="http://schemas.microsoft.com/office/powerpoint/2010/main" val="82492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34"/>
          <p:cNvSpPr txBox="1"/>
          <p:nvPr/>
        </p:nvSpPr>
        <p:spPr>
          <a:xfrm>
            <a:off x="1752601" y="1555520"/>
            <a:ext cx="8393777" cy="4045181"/>
          </a:xfrm>
          <a:prstGeom prst="rect">
            <a:avLst/>
          </a:prstGeom>
          <a:noFill/>
          <a:ln>
            <a:noFill/>
          </a:ln>
        </p:spPr>
        <p:txBody>
          <a:bodyPr spcFirstLastPara="1" wrap="square" lIns="68575" tIns="34275" rIns="68575" bIns="34275" anchor="t" anchorCtr="0">
            <a:noAutofit/>
          </a:bodyPr>
          <a:lstStyle/>
          <a:p>
            <a:pPr>
              <a:buClr>
                <a:srgbClr val="1D6A58"/>
              </a:buClr>
              <a:buSzPts val="1568"/>
            </a:pPr>
            <a:endParaRPr sz="1425">
              <a:solidFill>
                <a:srgbClr val="953734"/>
              </a:solidFill>
              <a:latin typeface="Arial"/>
              <a:ea typeface="Arial"/>
              <a:cs typeface="Arial"/>
              <a:sym typeface="Arial"/>
            </a:endParaRPr>
          </a:p>
          <a:p>
            <a:pPr>
              <a:spcBef>
                <a:spcPts val="390"/>
              </a:spcBef>
              <a:buClr>
                <a:srgbClr val="1D6A58"/>
              </a:buClr>
              <a:buSzPts val="2145"/>
            </a:pPr>
            <a:endParaRPr sz="1950" b="1">
              <a:solidFill>
                <a:srgbClr val="FF0000"/>
              </a:solidFill>
              <a:latin typeface="Arial"/>
              <a:ea typeface="Arial"/>
              <a:cs typeface="Arial"/>
              <a:sym typeface="Arial"/>
            </a:endParaRPr>
          </a:p>
          <a:p>
            <a:pPr>
              <a:spcBef>
                <a:spcPts val="390"/>
              </a:spcBef>
              <a:buClr>
                <a:srgbClr val="1D6A58"/>
              </a:buClr>
              <a:buSzPts val="2145"/>
            </a:pPr>
            <a:endParaRPr sz="1950" b="1">
              <a:solidFill>
                <a:srgbClr val="953734"/>
              </a:solidFill>
              <a:latin typeface="Arial"/>
              <a:ea typeface="Arial"/>
              <a:cs typeface="Arial"/>
              <a:sym typeface="Arial"/>
            </a:endParaRPr>
          </a:p>
          <a:p>
            <a:pPr>
              <a:spcBef>
                <a:spcPts val="360"/>
              </a:spcBef>
              <a:buClr>
                <a:srgbClr val="1D6A58"/>
              </a:buClr>
              <a:buSzPts val="1980"/>
            </a:pPr>
            <a:endParaRPr>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a:p>
            <a:pPr marL="342900" lvl="1">
              <a:spcBef>
                <a:spcPts val="300"/>
              </a:spcBef>
              <a:buClr>
                <a:srgbClr val="1D6A58"/>
              </a:buClr>
              <a:buSzPts val="1650"/>
            </a:pPr>
            <a:endParaRPr sz="1500">
              <a:solidFill>
                <a:srgbClr val="953734"/>
              </a:solidFill>
              <a:latin typeface="Arial"/>
              <a:ea typeface="Arial"/>
              <a:cs typeface="Arial"/>
              <a:sym typeface="Arial"/>
            </a:endParaRPr>
          </a:p>
          <a:p>
            <a:pPr marL="557213" lvl="1" indent="-109537">
              <a:spcBef>
                <a:spcPts val="300"/>
              </a:spcBef>
              <a:buClr>
                <a:srgbClr val="1D6A58"/>
              </a:buClr>
              <a:buSzPts val="1650"/>
            </a:pPr>
            <a:endParaRPr sz="1500">
              <a:solidFill>
                <a:srgbClr val="953734"/>
              </a:solidFill>
              <a:latin typeface="Arial"/>
              <a:ea typeface="Arial"/>
              <a:cs typeface="Arial"/>
              <a:sym typeface="Arial"/>
            </a:endParaRPr>
          </a:p>
        </p:txBody>
      </p:sp>
      <p:sp>
        <p:nvSpPr>
          <p:cNvPr id="234" name="Google Shape;234;p34"/>
          <p:cNvSpPr txBox="1">
            <a:spLocks noGrp="1"/>
          </p:cNvSpPr>
          <p:nvPr>
            <p:ph type="body" idx="1"/>
          </p:nvPr>
        </p:nvSpPr>
        <p:spPr>
          <a:xfrm>
            <a:off x="747713" y="523875"/>
            <a:ext cx="10715625" cy="5459025"/>
          </a:xfrm>
          <a:prstGeom prst="rect">
            <a:avLst/>
          </a:prstGeom>
          <a:noFill/>
          <a:ln>
            <a:noFill/>
          </a:ln>
        </p:spPr>
        <p:txBody>
          <a:bodyPr spcFirstLastPara="1" vert="horz" wrap="square" lIns="91425" tIns="45700" rIns="91425" bIns="45700" rtlCol="0" anchor="t" anchorCtr="0">
            <a:noAutofit/>
          </a:bodyPr>
          <a:lstStyle/>
          <a:p>
            <a:pPr marL="0" indent="0">
              <a:lnSpc>
                <a:spcPct val="70000"/>
              </a:lnSpc>
              <a:spcBef>
                <a:spcPts val="0"/>
              </a:spcBef>
              <a:buClr>
                <a:schemeClr val="dk1"/>
              </a:buClr>
              <a:buSzPts val="1781"/>
              <a:buNone/>
            </a:pPr>
            <a:endParaRPr sz="1781" b="1" dirty="0"/>
          </a:p>
          <a:p>
            <a:pPr marL="0" indent="0">
              <a:lnSpc>
                <a:spcPct val="70000"/>
              </a:lnSpc>
              <a:spcBef>
                <a:spcPts val="1000"/>
              </a:spcBef>
              <a:buClr>
                <a:schemeClr val="dk1"/>
              </a:buClr>
              <a:buSzPts val="1781"/>
              <a:buNone/>
            </a:pPr>
            <a:r>
              <a:rPr lang="en-US" sz="1781" b="1" dirty="0">
                <a:latin typeface="+mj-lt"/>
                <a:ea typeface="Arial"/>
                <a:cs typeface="Arial"/>
                <a:sym typeface="Arial"/>
              </a:rPr>
              <a:t>Basic Sample CGL Insuring Agreement:</a:t>
            </a:r>
            <a:endParaRPr dirty="0">
              <a:latin typeface="+mj-lt"/>
            </a:endParaRPr>
          </a:p>
          <a:p>
            <a:pPr marL="0" indent="0">
              <a:lnSpc>
                <a:spcPct val="70000"/>
              </a:lnSpc>
              <a:spcBef>
                <a:spcPts val="1000"/>
              </a:spcBef>
              <a:buClr>
                <a:schemeClr val="dk1"/>
              </a:buClr>
              <a:buSzPts val="1330"/>
              <a:buNone/>
            </a:pPr>
            <a:r>
              <a:rPr lang="en-US" sz="1330" dirty="0">
                <a:latin typeface="Arial"/>
                <a:ea typeface="Arial"/>
                <a:cs typeface="Arial"/>
                <a:sym typeface="Arial"/>
              </a:rPr>
              <a:t>	</a:t>
            </a:r>
            <a:endParaRPr dirty="0"/>
          </a:p>
          <a:p>
            <a:pPr marL="300038" lvl="1" indent="0">
              <a:lnSpc>
                <a:spcPct val="70000"/>
              </a:lnSpc>
              <a:spcBef>
                <a:spcPts val="500"/>
              </a:spcBef>
              <a:buClr>
                <a:schemeClr val="dk1"/>
              </a:buClr>
              <a:buSzPts val="1211"/>
              <a:buNone/>
            </a:pPr>
            <a:r>
              <a:rPr lang="en-US" sz="1611" b="1" dirty="0">
                <a:solidFill>
                  <a:schemeClr val="accent2">
                    <a:lumMod val="75000"/>
                  </a:schemeClr>
                </a:solidFill>
                <a:ea typeface="Arial"/>
                <a:cs typeface="Arial"/>
                <a:sym typeface="Arial"/>
              </a:rPr>
              <a:t>We will pay those sums that the insured becomes legally obligated to pay “as damages” because of “bodily injury” or “property damage” to which this insurance applies.</a:t>
            </a:r>
            <a:endParaRPr sz="2800" dirty="0">
              <a:solidFill>
                <a:schemeClr val="accent2">
                  <a:lumMod val="75000"/>
                </a:schemeClr>
              </a:solidFill>
            </a:endParaRPr>
          </a:p>
          <a:p>
            <a:pPr marL="300038" lvl="1" indent="0">
              <a:lnSpc>
                <a:spcPct val="70000"/>
              </a:lnSpc>
              <a:spcBef>
                <a:spcPts val="500"/>
              </a:spcBef>
              <a:buClr>
                <a:schemeClr val="dk1"/>
              </a:buClr>
              <a:buSzPts val="1211"/>
              <a:buNone/>
            </a:pPr>
            <a:endParaRPr sz="1611" dirty="0">
              <a:solidFill>
                <a:schemeClr val="accent2">
                  <a:lumMod val="75000"/>
                </a:schemeClr>
              </a:solidFill>
              <a:ea typeface="Arial"/>
              <a:cs typeface="Arial"/>
              <a:sym typeface="Arial"/>
            </a:endParaRPr>
          </a:p>
          <a:p>
            <a:pPr marL="300038" lvl="1" indent="0">
              <a:lnSpc>
                <a:spcPct val="70000"/>
              </a:lnSpc>
              <a:spcBef>
                <a:spcPts val="500"/>
              </a:spcBef>
              <a:buClr>
                <a:schemeClr val="dk1"/>
              </a:buClr>
              <a:buSzPts val="1211"/>
              <a:buNone/>
            </a:pPr>
            <a:r>
              <a:rPr lang="en-US" sz="1611" dirty="0">
                <a:solidFill>
                  <a:schemeClr val="accent2">
                    <a:lumMod val="75000"/>
                  </a:schemeClr>
                </a:solidFill>
                <a:ea typeface="Arial"/>
                <a:cs typeface="Arial"/>
                <a:sym typeface="Arial"/>
              </a:rPr>
              <a:t>We will also defend any suits which seek damages for such “bodily injury” or “property damage.”</a:t>
            </a:r>
            <a:endParaRPr sz="2800" dirty="0">
              <a:solidFill>
                <a:schemeClr val="accent2">
                  <a:lumMod val="75000"/>
                </a:schemeClr>
              </a:solidFill>
            </a:endParaRPr>
          </a:p>
          <a:p>
            <a:pPr marL="300038" lvl="1" indent="0">
              <a:lnSpc>
                <a:spcPct val="70000"/>
              </a:lnSpc>
              <a:spcBef>
                <a:spcPts val="500"/>
              </a:spcBef>
              <a:buClr>
                <a:schemeClr val="dk1"/>
              </a:buClr>
              <a:buSzPts val="1211"/>
              <a:buNone/>
            </a:pPr>
            <a:endParaRPr sz="1611" dirty="0">
              <a:solidFill>
                <a:schemeClr val="accent2">
                  <a:lumMod val="75000"/>
                </a:schemeClr>
              </a:solidFill>
              <a:ea typeface="Arial"/>
              <a:cs typeface="Arial"/>
              <a:sym typeface="Arial"/>
            </a:endParaRPr>
          </a:p>
          <a:p>
            <a:pPr marL="300038" lvl="1" indent="0">
              <a:lnSpc>
                <a:spcPct val="70000"/>
              </a:lnSpc>
              <a:spcBef>
                <a:spcPts val="500"/>
              </a:spcBef>
              <a:buClr>
                <a:schemeClr val="dk1"/>
              </a:buClr>
              <a:buSzPts val="1211"/>
              <a:buNone/>
            </a:pPr>
            <a:endParaRPr lang="en-US" sz="1611" b="1" dirty="0">
              <a:solidFill>
                <a:schemeClr val="accent2">
                  <a:lumMod val="75000"/>
                </a:schemeClr>
              </a:solidFill>
              <a:ea typeface="Arial"/>
              <a:cs typeface="Arial"/>
              <a:sym typeface="Arial"/>
            </a:endParaRPr>
          </a:p>
          <a:p>
            <a:pPr marL="300038" lvl="1" indent="0">
              <a:lnSpc>
                <a:spcPct val="70000"/>
              </a:lnSpc>
              <a:spcBef>
                <a:spcPts val="500"/>
              </a:spcBef>
              <a:buClr>
                <a:schemeClr val="dk1"/>
              </a:buClr>
              <a:buSzPts val="1211"/>
              <a:buNone/>
            </a:pPr>
            <a:r>
              <a:rPr lang="en-US" sz="1611" b="1" dirty="0">
                <a:solidFill>
                  <a:schemeClr val="accent2">
                    <a:lumMod val="75000"/>
                  </a:schemeClr>
                </a:solidFill>
                <a:ea typeface="Arial"/>
                <a:cs typeface="Arial"/>
                <a:sym typeface="Arial"/>
              </a:rPr>
              <a:t>This insurance applies only if:</a:t>
            </a:r>
            <a:endParaRPr sz="2800" dirty="0">
              <a:solidFill>
                <a:schemeClr val="accent2">
                  <a:lumMod val="75000"/>
                </a:schemeClr>
              </a:solidFill>
            </a:endParaRPr>
          </a:p>
          <a:p>
            <a:pPr marL="300038" lvl="1" indent="0">
              <a:lnSpc>
                <a:spcPct val="70000"/>
              </a:lnSpc>
              <a:spcBef>
                <a:spcPts val="500"/>
              </a:spcBef>
              <a:buClr>
                <a:schemeClr val="dk1"/>
              </a:buClr>
              <a:buSzPts val="1211"/>
              <a:buNone/>
            </a:pPr>
            <a:endParaRPr sz="1611" dirty="0">
              <a:solidFill>
                <a:schemeClr val="accent2">
                  <a:lumMod val="75000"/>
                </a:schemeClr>
              </a:solidFill>
              <a:ea typeface="Arial"/>
              <a:cs typeface="Arial"/>
              <a:sym typeface="Arial"/>
            </a:endParaRPr>
          </a:p>
          <a:p>
            <a:pPr marL="600075" lvl="2" indent="0">
              <a:lnSpc>
                <a:spcPct val="70000"/>
              </a:lnSpc>
              <a:spcBef>
                <a:spcPts val="500"/>
              </a:spcBef>
              <a:buClr>
                <a:schemeClr val="dk1"/>
              </a:buClr>
              <a:buSzPts val="1211"/>
              <a:buNone/>
            </a:pPr>
            <a:r>
              <a:rPr lang="en-US" sz="1611" dirty="0">
                <a:solidFill>
                  <a:schemeClr val="accent2">
                    <a:lumMod val="75000"/>
                  </a:schemeClr>
                </a:solidFill>
                <a:ea typeface="Arial"/>
                <a:cs typeface="Arial"/>
                <a:sym typeface="Arial"/>
              </a:rPr>
              <a:t>(1) The “bodily injury” or “property damage” is caused by an “occurrence” that takes place in the coverage territory;</a:t>
            </a:r>
            <a:endParaRPr sz="2400" dirty="0">
              <a:solidFill>
                <a:schemeClr val="accent2">
                  <a:lumMod val="75000"/>
                </a:schemeClr>
              </a:solidFill>
            </a:endParaRPr>
          </a:p>
          <a:p>
            <a:pPr marL="600075" lvl="2" indent="0">
              <a:lnSpc>
                <a:spcPct val="70000"/>
              </a:lnSpc>
              <a:spcBef>
                <a:spcPts val="500"/>
              </a:spcBef>
              <a:buClr>
                <a:schemeClr val="dk1"/>
              </a:buClr>
              <a:buSzPts val="1211"/>
              <a:buNone/>
            </a:pPr>
            <a:endParaRPr sz="1611" dirty="0">
              <a:solidFill>
                <a:schemeClr val="accent2">
                  <a:lumMod val="75000"/>
                </a:schemeClr>
              </a:solidFill>
              <a:ea typeface="Arial"/>
              <a:cs typeface="Arial"/>
              <a:sym typeface="Arial"/>
            </a:endParaRPr>
          </a:p>
          <a:p>
            <a:pPr marL="600075" lvl="2" indent="0">
              <a:lnSpc>
                <a:spcPct val="70000"/>
              </a:lnSpc>
              <a:spcBef>
                <a:spcPts val="500"/>
              </a:spcBef>
              <a:buClr>
                <a:schemeClr val="dk1"/>
              </a:buClr>
              <a:buSzPts val="1211"/>
              <a:buNone/>
            </a:pPr>
            <a:r>
              <a:rPr lang="en-US" sz="1611" dirty="0">
                <a:solidFill>
                  <a:schemeClr val="accent2">
                    <a:lumMod val="75000"/>
                  </a:schemeClr>
                </a:solidFill>
                <a:ea typeface="Arial"/>
                <a:cs typeface="Arial"/>
                <a:sym typeface="Arial"/>
              </a:rPr>
              <a:t>(2) The “bodily injury” or “property damage” occurs during the policy period; and</a:t>
            </a:r>
            <a:endParaRPr sz="2400" dirty="0">
              <a:solidFill>
                <a:schemeClr val="accent2">
                  <a:lumMod val="75000"/>
                </a:schemeClr>
              </a:solidFill>
            </a:endParaRPr>
          </a:p>
          <a:p>
            <a:pPr marL="600075" lvl="2" indent="0">
              <a:lnSpc>
                <a:spcPct val="70000"/>
              </a:lnSpc>
              <a:spcBef>
                <a:spcPts val="500"/>
              </a:spcBef>
              <a:buClr>
                <a:schemeClr val="dk1"/>
              </a:buClr>
              <a:buSzPts val="1211"/>
              <a:buNone/>
            </a:pPr>
            <a:endParaRPr sz="1611" dirty="0">
              <a:solidFill>
                <a:schemeClr val="accent2">
                  <a:lumMod val="75000"/>
                </a:schemeClr>
              </a:solidFill>
              <a:ea typeface="Arial"/>
              <a:cs typeface="Arial"/>
              <a:sym typeface="Arial"/>
            </a:endParaRPr>
          </a:p>
          <a:p>
            <a:pPr marL="600075" lvl="2" indent="0">
              <a:lnSpc>
                <a:spcPct val="70000"/>
              </a:lnSpc>
              <a:spcBef>
                <a:spcPts val="500"/>
              </a:spcBef>
              <a:buClr>
                <a:schemeClr val="dk1"/>
              </a:buClr>
              <a:buSzPts val="1211"/>
              <a:buNone/>
            </a:pPr>
            <a:r>
              <a:rPr lang="en-US" sz="1611" dirty="0">
                <a:solidFill>
                  <a:schemeClr val="accent2">
                    <a:lumMod val="75000"/>
                  </a:schemeClr>
                </a:solidFill>
                <a:ea typeface="Arial"/>
                <a:cs typeface="Arial"/>
                <a:sym typeface="Arial"/>
              </a:rPr>
              <a:t>(3) The “bodily injury” or “property damage” is neither expected not intended from the standpoint of the insured.</a:t>
            </a:r>
            <a:br>
              <a:rPr lang="en-US" sz="1611" dirty="0">
                <a:solidFill>
                  <a:schemeClr val="accent2">
                    <a:lumMod val="75000"/>
                  </a:schemeClr>
                </a:solidFill>
                <a:ea typeface="Arial"/>
                <a:cs typeface="Arial"/>
                <a:sym typeface="Arial"/>
              </a:rPr>
            </a:br>
            <a:endParaRPr sz="1611" dirty="0">
              <a:solidFill>
                <a:schemeClr val="accent2">
                  <a:lumMod val="75000"/>
                </a:schemeClr>
              </a:solidFill>
              <a:ea typeface="Arial"/>
              <a:cs typeface="Arial"/>
              <a:sym typeface="Arial"/>
            </a:endParaRPr>
          </a:p>
        </p:txBody>
      </p:sp>
    </p:spTree>
    <p:extLst>
      <p:ext uri="{BB962C8B-B14F-4D97-AF65-F5344CB8AC3E}">
        <p14:creationId xmlns:p14="http://schemas.microsoft.com/office/powerpoint/2010/main" val="31311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6011</Words>
  <Application>Microsoft Office PowerPoint</Application>
  <PresentationFormat>Widescreen</PresentationFormat>
  <Paragraphs>609</Paragraphs>
  <Slides>52</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Britannic Bold</vt:lpstr>
      <vt:lpstr>Calibri</vt:lpstr>
      <vt:lpstr>Calibri Light</vt:lpstr>
      <vt:lpstr>Century Gothic</vt:lpstr>
      <vt:lpstr>Courier New</vt:lpstr>
      <vt:lpstr>Noto Sans Symbols</vt:lpstr>
      <vt:lpstr>Symbol</vt:lpstr>
      <vt:lpstr>Times New Roman</vt:lpstr>
      <vt:lpstr>Wingdings</vt:lpstr>
      <vt:lpstr>Office Theme</vt:lpstr>
      <vt:lpstr>PowerPoint Presentation</vt:lpstr>
      <vt:lpstr>NOAA: 2010-2019: A landmark decade of U.S. billion-dollar weather and climate disasters</vt:lpstr>
      <vt:lpstr>Climate Change - Damages</vt:lpstr>
      <vt:lpstr>PowerPoint Presentation</vt:lpstr>
      <vt:lpstr>The Insurance Coverage Implications of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GAO: More than 60% of non-federal Superfund Sites in areas that are affected by flooding or wildfires</vt:lpstr>
      <vt:lpstr>Hurricane Harvey:  ∼100 Chemical Releases </vt:lpstr>
      <vt:lpstr>Hurricane Harvey: San Jacinto River Waste Pits</vt:lpstr>
      <vt:lpstr>Hurricane Florence: Multiple facilities at risk from extreme flooding, failures, and toxic releases</vt:lpstr>
      <vt:lpstr>Guidance to prepare for the future</vt:lpstr>
      <vt:lpstr>COVID-19 and Climate Change</vt:lpstr>
      <vt:lpstr>COVID-19 and Climate Change</vt:lpstr>
      <vt:lpstr>COVID-19 and Climate Change</vt:lpstr>
      <vt:lpstr>Climate Change – Significant Additional Areas of Activity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K. Traub</dc:creator>
  <cp:lastModifiedBy>Richard K. Traub</cp:lastModifiedBy>
  <cp:revision>1</cp:revision>
  <dcterms:created xsi:type="dcterms:W3CDTF">2021-04-27T20:44:53Z</dcterms:created>
  <dcterms:modified xsi:type="dcterms:W3CDTF">2021-04-27T20:45:29Z</dcterms:modified>
</cp:coreProperties>
</file>