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04" r:id="rId5"/>
    <p:sldId id="374" r:id="rId6"/>
    <p:sldId id="376" r:id="rId7"/>
    <p:sldId id="377" r:id="rId8"/>
    <p:sldId id="378" r:id="rId9"/>
    <p:sldId id="375" r:id="rId10"/>
    <p:sldId id="379" r:id="rId11"/>
    <p:sldId id="380" r:id="rId12"/>
    <p:sldId id="371" r:id="rId13"/>
  </p:sldIdLst>
  <p:sldSz cx="9144000" cy="5715000" type="screen16x10"/>
  <p:notesSz cx="6669088" cy="9926638"/>
  <p:custDataLst>
    <p:tags r:id="rId1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1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7"/>
    <a:srgbClr val="CBDDEF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6192" autoAdjust="0"/>
  </p:normalViewPr>
  <p:slideViewPr>
    <p:cSldViewPr snapToGrid="0" showGuides="1">
      <p:cViewPr varScale="1">
        <p:scale>
          <a:sx n="130" d="100"/>
          <a:sy n="130" d="100"/>
        </p:scale>
        <p:origin x="696" y="120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27.04.2021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27.04.2021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744538"/>
            <a:ext cx="59547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1175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0509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560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1823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5229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418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8224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14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969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BCE2647B-5073-4CAC-9C5E-8009FCC05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77A3717-F920-47F5-9A6A-43B4555D2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4C4544E-BBD2-4395-9146-808048A3503A}" type="datetime1">
              <a:rPr lang="de-AT" smtClean="0"/>
              <a:t>27.04.2021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81D7EAB-0BA7-4E01-91B2-EC9EF18DB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E0998BC-97DF-4E25-87DA-15ED5E16C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E47777-CFC0-4B65-8F99-F08113CE4177}" type="datetime1">
              <a:rPr lang="de-AT" smtClean="0"/>
              <a:t>27.04.2021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CE3C7E9-F05D-4DB6-844F-097DC39A0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DCF4C52-7450-4216-AD35-23E4508F8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B1CA4E-C398-49A1-9CD7-D9ACEA72D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9400-5B31-4A1E-B8B7-0BDF0A2062B1}" type="datetime1">
              <a:rPr lang="de-AT" smtClean="0"/>
              <a:t>27.04.2021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53A639-5F16-44CA-817D-B3EFB397A455}" type="datetime1">
              <a:rPr lang="de-AT" smtClean="0"/>
              <a:t>27.04.2021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0841AB0-2F1C-444E-9DFC-8BBECAD33A71}" type="datetime1">
              <a:rPr lang="de-AT" smtClean="0"/>
              <a:t>27.04.2021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6A3FCC5-1509-445E-BE36-5F597590EDBB}"/>
              </a:ext>
            </a:extLst>
          </p:cNvPr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1731679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173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1731679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 userDrawn="1"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D5C1542-29B8-4AE1-B0C9-CD406CE5E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9234A93-CFFB-4237-9659-D02118469D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A870-B484-4F25-A702-3D25432FCE16}" type="datetime1">
              <a:rPr lang="de-AT" smtClean="0"/>
              <a:t>27.04.2021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B662EC1-7F7E-4F35-9E96-6A1231005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CB48493-A0F2-468C-986D-2A150B5DE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41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8921D79-517C-4187-882B-8B1EFDBF5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03EC835-F8EC-46FF-A7D8-2C72534AF7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F116690-1CA5-4CDF-B922-0BB3C7E06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2C9326-2A46-4857-9E76-0DB2F283D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475DBF-FF8A-499C-9A9D-A1690ED33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71C56E8-CA3B-4481-B593-3FAEA5B893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68296-11E8-4929-AA24-078FC628B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6EC7758-8011-47AD-A756-F263091D5B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B897B33-8355-44AC-8129-26BF5973F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00495DC-0F57-4304-BBFD-BB5FA5288F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13C9C57-B629-4CBE-ABA9-F65DCA3551CB}" type="datetime1">
              <a:rPr lang="de-AT" smtClean="0"/>
              <a:t>27.04.2021</a:t>
            </a:fld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hf hdr="0" ft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5407" y="881149"/>
            <a:ext cx="5436000" cy="1147156"/>
          </a:xfrm>
        </p:spPr>
        <p:txBody>
          <a:bodyPr/>
          <a:lstStyle/>
          <a:p>
            <a:r>
              <a:rPr lang="de-AT" sz="2400" dirty="0"/>
              <a:t>Climate Change </a:t>
            </a:r>
            <a:r>
              <a:rPr lang="de-AT" sz="2400" dirty="0" smtClean="0"/>
              <a:t>Litigation:</a:t>
            </a:r>
            <a:br>
              <a:rPr lang="de-AT" sz="2400" dirty="0" smtClean="0"/>
            </a:br>
            <a:r>
              <a:rPr lang="de-AT" sz="2400" dirty="0" err="1" smtClean="0"/>
              <a:t>Recent</a:t>
            </a:r>
            <a:r>
              <a:rPr lang="de-AT" sz="2400" dirty="0" smtClean="0"/>
              <a:t> </a:t>
            </a:r>
            <a:r>
              <a:rPr lang="de-AT" sz="2400" dirty="0" err="1"/>
              <a:t>D</a:t>
            </a:r>
            <a:r>
              <a:rPr lang="de-AT" sz="2400" dirty="0" err="1" smtClean="0"/>
              <a:t>evelopments</a:t>
            </a:r>
            <a:r>
              <a:rPr lang="de-AT" sz="2400" dirty="0" smtClean="0"/>
              <a:t> in Europe</a:t>
            </a:r>
            <a:endParaRPr lang="de-AT" sz="2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87338" y="2642907"/>
            <a:ext cx="4830352" cy="1513437"/>
          </a:xfrm>
        </p:spPr>
        <p:txBody>
          <a:bodyPr/>
          <a:lstStyle/>
          <a:p>
            <a:r>
              <a:rPr lang="de-AT" dirty="0" smtClean="0"/>
              <a:t>Prof. Dr. Stefan Perner</a:t>
            </a:r>
            <a:endParaRPr lang="de-AT" dirty="0"/>
          </a:p>
          <a:p>
            <a:r>
              <a:rPr lang="de-AT" dirty="0" smtClean="0"/>
              <a:t>27 April 2021</a:t>
            </a:r>
            <a:endParaRPr lang="de-AT" dirty="0"/>
          </a:p>
          <a:p>
            <a:r>
              <a:rPr lang="en-US" dirty="0" smtClean="0"/>
              <a:t>FDCC Panel: Climate </a:t>
            </a:r>
            <a:r>
              <a:rPr lang="en-US" dirty="0"/>
              <a:t>Change &amp; Insurance Implications in 2021: A Time for Co-ordinated Universal Action?</a:t>
            </a:r>
          </a:p>
        </p:txBody>
      </p:sp>
    </p:spTree>
    <p:extLst>
      <p:ext uri="{BB962C8B-B14F-4D97-AF65-F5344CB8AC3E}">
        <p14:creationId xmlns:p14="http://schemas.microsoft.com/office/powerpoint/2010/main" val="4289046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lvl="1" indent="-266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Political agenda on EU and national levels (April 2021)</a:t>
            </a:r>
          </a:p>
          <a:p>
            <a:pPr marL="541338" lvl="2" indent="-266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US" i="1" dirty="0" smtClean="0"/>
              <a:t>Charles Michel</a:t>
            </a:r>
            <a:r>
              <a:rPr lang="en-US" dirty="0" smtClean="0"/>
              <a:t>, Pres. European Council: 'We </a:t>
            </a:r>
            <a:r>
              <a:rPr lang="en-US" dirty="0"/>
              <a:t>are ready to take responsibility</a:t>
            </a:r>
            <a:r>
              <a:rPr lang="en-US" dirty="0" smtClean="0"/>
              <a:t>'</a:t>
            </a:r>
            <a:endParaRPr lang="en-US" dirty="0"/>
          </a:p>
          <a:p>
            <a:pPr marL="541338" lvl="2" indent="-2667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 2" panose="05020102010507070707" pitchFamily="18" charset="2"/>
              <a:buChar char="¢"/>
            </a:pPr>
            <a:r>
              <a:rPr lang="en-GB" i="1" dirty="0" smtClean="0"/>
              <a:t>France</a:t>
            </a:r>
            <a:r>
              <a:rPr lang="en-GB" dirty="0" smtClean="0"/>
              <a:t> drafts </a:t>
            </a:r>
            <a:r>
              <a:rPr lang="en-US" dirty="0" smtClean="0"/>
              <a:t>'ecocide</a:t>
            </a:r>
            <a:r>
              <a:rPr lang="en-US" dirty="0"/>
              <a:t>' bill to punish acts of environmental </a:t>
            </a:r>
            <a:r>
              <a:rPr lang="en-US" dirty="0" smtClean="0"/>
              <a:t>damage</a:t>
            </a:r>
            <a:endParaRPr lang="en-GB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Approaches in Europe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45058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lvl="1" indent="-266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Political agenda on EU and national levels (April 2021)</a:t>
            </a:r>
          </a:p>
          <a:p>
            <a:pPr marL="541338" lvl="2" indent="-266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US" i="1" dirty="0" smtClean="0"/>
              <a:t>Charles Michel</a:t>
            </a:r>
            <a:r>
              <a:rPr lang="en-US" dirty="0" smtClean="0"/>
              <a:t>, Pres. European Council: 'We </a:t>
            </a:r>
            <a:r>
              <a:rPr lang="en-US" dirty="0"/>
              <a:t>are ready to take responsibility</a:t>
            </a:r>
            <a:r>
              <a:rPr lang="en-US" dirty="0" smtClean="0"/>
              <a:t>'</a:t>
            </a:r>
            <a:endParaRPr lang="en-US" dirty="0"/>
          </a:p>
          <a:p>
            <a:pPr marL="541338" lvl="2" indent="-2667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 2" panose="05020102010507070707" pitchFamily="18" charset="2"/>
              <a:buChar char="¢"/>
            </a:pPr>
            <a:r>
              <a:rPr lang="en-GB" i="1" dirty="0" smtClean="0"/>
              <a:t>France</a:t>
            </a:r>
            <a:r>
              <a:rPr lang="en-GB" dirty="0" smtClean="0"/>
              <a:t> drafts </a:t>
            </a:r>
            <a:r>
              <a:rPr lang="en-US" dirty="0" smtClean="0"/>
              <a:t>'ecocide</a:t>
            </a:r>
            <a:r>
              <a:rPr lang="en-US" dirty="0"/>
              <a:t>' bill to punish acts of environmental damage</a:t>
            </a:r>
            <a:endParaRPr lang="en-GB" dirty="0" smtClean="0"/>
          </a:p>
          <a:p>
            <a:pPr marL="266700" lvl="1" indent="-2667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Legal mechanisms: Public Law vs. Private Law</a:t>
            </a:r>
          </a:p>
          <a:p>
            <a:pPr marL="541338" lvl="2" indent="-2667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Public Law</a:t>
            </a:r>
          </a:p>
          <a:p>
            <a:pPr marL="801688" lvl="3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US" dirty="0" smtClean="0">
                <a:solidFill>
                  <a:srgbClr val="FF0000"/>
                </a:solidFill>
              </a:rPr>
              <a:t>Urgenda</a:t>
            </a:r>
            <a:r>
              <a:rPr lang="en-US" dirty="0" smtClean="0"/>
              <a:t> (NED, 2019): State </a:t>
            </a:r>
            <a:r>
              <a:rPr lang="en-US" dirty="0"/>
              <a:t>has a duty of care to take mitigation </a:t>
            </a:r>
            <a:r>
              <a:rPr lang="en-US" dirty="0" smtClean="0"/>
              <a:t>measures</a:t>
            </a:r>
          </a:p>
          <a:p>
            <a:pPr marL="801688" lvl="3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US" dirty="0" smtClean="0"/>
              <a:t>Klimaseniorinnen (CH</a:t>
            </a:r>
            <a:r>
              <a:rPr lang="en-US" dirty="0" smtClean="0"/>
              <a:t>) and others: </a:t>
            </a:r>
            <a:r>
              <a:rPr lang="en-US" dirty="0" smtClean="0"/>
              <a:t>failed </a:t>
            </a:r>
            <a:r>
              <a:rPr lang="en-US" dirty="0" smtClean="0"/>
              <a:t>attempts</a:t>
            </a:r>
            <a:endParaRPr lang="en-US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Approaches in Europe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71190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lvl="1" indent="-266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Political agenda on EU and national levels (April 2021)</a:t>
            </a:r>
          </a:p>
          <a:p>
            <a:pPr marL="541338" lvl="2" indent="-266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US" i="1" dirty="0" smtClean="0"/>
              <a:t>Charles Michel</a:t>
            </a:r>
            <a:r>
              <a:rPr lang="en-US" dirty="0" smtClean="0"/>
              <a:t>, Pres. European Council: 'We </a:t>
            </a:r>
            <a:r>
              <a:rPr lang="en-US" dirty="0"/>
              <a:t>are ready to take responsibility</a:t>
            </a:r>
            <a:r>
              <a:rPr lang="en-US" dirty="0" smtClean="0"/>
              <a:t>'</a:t>
            </a:r>
            <a:endParaRPr lang="en-US" dirty="0"/>
          </a:p>
          <a:p>
            <a:pPr marL="541338" lvl="2" indent="-2667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 2" panose="05020102010507070707" pitchFamily="18" charset="2"/>
              <a:buChar char="¢"/>
            </a:pPr>
            <a:r>
              <a:rPr lang="en-GB" i="1" dirty="0" smtClean="0"/>
              <a:t>France</a:t>
            </a:r>
            <a:r>
              <a:rPr lang="en-GB" dirty="0" smtClean="0"/>
              <a:t> drafts </a:t>
            </a:r>
            <a:r>
              <a:rPr lang="en-US" dirty="0" smtClean="0"/>
              <a:t>'ecocide</a:t>
            </a:r>
            <a:r>
              <a:rPr lang="en-US" dirty="0"/>
              <a:t>' bill to punish acts of environmental damage</a:t>
            </a:r>
            <a:endParaRPr lang="en-GB" dirty="0" smtClean="0"/>
          </a:p>
          <a:p>
            <a:pPr marL="266700" lvl="1" indent="-2667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Legal mechanisms: Public Law vs. Private Law</a:t>
            </a:r>
          </a:p>
          <a:p>
            <a:pPr marL="541338" lvl="2" indent="-2667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Public Law</a:t>
            </a:r>
          </a:p>
          <a:p>
            <a:pPr marL="801688" lvl="3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US" dirty="0" smtClean="0">
                <a:solidFill>
                  <a:srgbClr val="FF0000"/>
                </a:solidFill>
              </a:rPr>
              <a:t>Urgenda</a:t>
            </a:r>
            <a:r>
              <a:rPr lang="en-US" dirty="0" smtClean="0"/>
              <a:t> (NED, 2019): State </a:t>
            </a:r>
            <a:r>
              <a:rPr lang="en-US" dirty="0"/>
              <a:t>has a duty of care to take mitigation </a:t>
            </a:r>
            <a:r>
              <a:rPr lang="en-US" dirty="0" smtClean="0"/>
              <a:t>measures</a:t>
            </a:r>
          </a:p>
          <a:p>
            <a:pPr marL="801688" lvl="3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US" dirty="0" smtClean="0"/>
              <a:t>Klimaseniorinnen (CH</a:t>
            </a:r>
            <a:r>
              <a:rPr lang="en-US" dirty="0" smtClean="0"/>
              <a:t>) and others: </a:t>
            </a:r>
            <a:r>
              <a:rPr lang="en-US" dirty="0" smtClean="0"/>
              <a:t>failed </a:t>
            </a:r>
            <a:r>
              <a:rPr lang="en-US" dirty="0" smtClean="0"/>
              <a:t>attempts</a:t>
            </a:r>
            <a:endParaRPr lang="en-US" dirty="0" smtClean="0"/>
          </a:p>
          <a:p>
            <a:pPr marL="541338" lvl="2" indent="-2667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Private Law (Tort law): </a:t>
            </a:r>
            <a:r>
              <a:rPr lang="en-GB" dirty="0" smtClean="0">
                <a:solidFill>
                  <a:srgbClr val="FF0000"/>
                </a:solidFill>
              </a:rPr>
              <a:t>Lliuya</a:t>
            </a:r>
            <a:r>
              <a:rPr lang="en-GB" dirty="0" smtClean="0"/>
              <a:t> </a:t>
            </a:r>
            <a:r>
              <a:rPr lang="en-GB" dirty="0"/>
              <a:t>/ RWE (Germany</a:t>
            </a:r>
            <a:r>
              <a:rPr lang="en-GB" dirty="0" smtClean="0"/>
              <a:t>)</a:t>
            </a:r>
            <a:endParaRPr lang="en-GB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Approaches in Europe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8713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lvl="1" indent="-266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Political agenda on EU and national levels (April 2021)</a:t>
            </a:r>
          </a:p>
          <a:p>
            <a:pPr marL="541338" lvl="2" indent="-266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US" i="1" dirty="0" smtClean="0"/>
              <a:t>Charles Michel</a:t>
            </a:r>
            <a:r>
              <a:rPr lang="en-US" dirty="0" smtClean="0"/>
              <a:t>, Pres. European Council: 'We </a:t>
            </a:r>
            <a:r>
              <a:rPr lang="en-US" dirty="0"/>
              <a:t>are ready to take responsibility</a:t>
            </a:r>
            <a:r>
              <a:rPr lang="en-US" dirty="0" smtClean="0"/>
              <a:t>'</a:t>
            </a:r>
            <a:endParaRPr lang="en-US" dirty="0"/>
          </a:p>
          <a:p>
            <a:pPr marL="541338" lvl="2" indent="-2667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 2" panose="05020102010507070707" pitchFamily="18" charset="2"/>
              <a:buChar char="¢"/>
            </a:pPr>
            <a:r>
              <a:rPr lang="en-GB" i="1" dirty="0" smtClean="0"/>
              <a:t>France</a:t>
            </a:r>
            <a:r>
              <a:rPr lang="en-GB" dirty="0" smtClean="0"/>
              <a:t> drafts </a:t>
            </a:r>
            <a:r>
              <a:rPr lang="en-US" dirty="0" smtClean="0"/>
              <a:t>'ecocide</a:t>
            </a:r>
            <a:r>
              <a:rPr lang="en-US" dirty="0"/>
              <a:t>' bill to punish acts of environmental damage</a:t>
            </a:r>
            <a:endParaRPr lang="en-GB" dirty="0" smtClean="0"/>
          </a:p>
          <a:p>
            <a:pPr marL="266700" lvl="1" indent="-2667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Legal mechanisms: Public Law vs. Private Law</a:t>
            </a:r>
          </a:p>
          <a:p>
            <a:pPr marL="541338" lvl="2" indent="-2667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Public Law</a:t>
            </a:r>
          </a:p>
          <a:p>
            <a:pPr marL="801688" lvl="3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US" dirty="0" smtClean="0">
                <a:solidFill>
                  <a:srgbClr val="FF0000"/>
                </a:solidFill>
              </a:rPr>
              <a:t>Urgenda</a:t>
            </a:r>
            <a:r>
              <a:rPr lang="en-US" dirty="0" smtClean="0"/>
              <a:t> (NED, 2019): State </a:t>
            </a:r>
            <a:r>
              <a:rPr lang="en-US" dirty="0"/>
              <a:t>has a duty of care to take mitigation </a:t>
            </a:r>
            <a:r>
              <a:rPr lang="en-US" dirty="0" smtClean="0"/>
              <a:t>measures</a:t>
            </a:r>
          </a:p>
          <a:p>
            <a:pPr marL="801688" lvl="3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US" dirty="0" smtClean="0"/>
              <a:t>Klimaseniorinnen (CH</a:t>
            </a:r>
            <a:r>
              <a:rPr lang="en-US" dirty="0" smtClean="0"/>
              <a:t>) and others: </a:t>
            </a:r>
            <a:r>
              <a:rPr lang="en-US" dirty="0" smtClean="0"/>
              <a:t>failed </a:t>
            </a:r>
            <a:r>
              <a:rPr lang="en-US" dirty="0" smtClean="0"/>
              <a:t>attempts</a:t>
            </a:r>
            <a:endParaRPr lang="en-US" dirty="0" smtClean="0"/>
          </a:p>
          <a:p>
            <a:pPr marL="541338" lvl="2" indent="-2667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Private Law (Tort law): </a:t>
            </a:r>
            <a:r>
              <a:rPr lang="en-GB" dirty="0" smtClean="0">
                <a:solidFill>
                  <a:srgbClr val="FF0000"/>
                </a:solidFill>
              </a:rPr>
              <a:t>Lliuya</a:t>
            </a:r>
            <a:r>
              <a:rPr lang="en-GB" dirty="0" smtClean="0"/>
              <a:t> </a:t>
            </a:r>
            <a:r>
              <a:rPr lang="en-GB" dirty="0"/>
              <a:t>/ RWE (Germany</a:t>
            </a:r>
            <a:r>
              <a:rPr lang="en-GB" dirty="0" smtClean="0"/>
              <a:t>)</a:t>
            </a:r>
          </a:p>
          <a:p>
            <a:pPr marL="541338" lvl="2" indent="-2667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Recent approach: </a:t>
            </a:r>
            <a:r>
              <a:rPr lang="en-GB" dirty="0" smtClean="0">
                <a:solidFill>
                  <a:srgbClr val="FF0000"/>
                </a:solidFill>
              </a:rPr>
              <a:t>ECHR</a:t>
            </a:r>
            <a:r>
              <a:rPr lang="en-GB" dirty="0" smtClean="0"/>
              <a:t> (March 2021)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Approaches in Europe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6207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lvl="1" indent="-266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Facts of the case</a:t>
            </a:r>
          </a:p>
          <a:p>
            <a:pPr marL="541338" lvl="2" indent="-266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US" dirty="0" smtClean="0"/>
              <a:t>Applicant suffers from MS</a:t>
            </a:r>
            <a:endParaRPr lang="en-US" dirty="0"/>
          </a:p>
          <a:p>
            <a:pPr marL="541338" lvl="2" indent="-2667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Unable to walk without </a:t>
            </a:r>
            <a:r>
              <a:rPr lang="en-GB" dirty="0"/>
              <a:t>wheelchair </a:t>
            </a:r>
            <a:r>
              <a:rPr lang="en-GB" dirty="0" smtClean="0"/>
              <a:t>if temp. rises above </a:t>
            </a:r>
            <a:r>
              <a:rPr lang="en-GB" dirty="0"/>
              <a:t>25° C (77° F</a:t>
            </a:r>
            <a:r>
              <a:rPr lang="en-GB" dirty="0" smtClean="0"/>
              <a:t>)</a:t>
            </a:r>
            <a:endParaRPr lang="en-GB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ECHR: Mex M. vs. Austria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2009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lvl="1" indent="-266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Facts of the case</a:t>
            </a:r>
          </a:p>
          <a:p>
            <a:pPr marL="541338" lvl="2" indent="-266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US" dirty="0" smtClean="0"/>
              <a:t>Applicant suffers from MS</a:t>
            </a:r>
            <a:endParaRPr lang="en-US" dirty="0"/>
          </a:p>
          <a:p>
            <a:pPr marL="541338" lvl="2" indent="-2667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Unable to walk without </a:t>
            </a:r>
            <a:r>
              <a:rPr lang="en-GB" dirty="0"/>
              <a:t>wheelchair </a:t>
            </a:r>
            <a:r>
              <a:rPr lang="en-GB" dirty="0" smtClean="0"/>
              <a:t>if temp. rises above </a:t>
            </a:r>
            <a:r>
              <a:rPr lang="en-GB" dirty="0"/>
              <a:t>25° C (77° F)</a:t>
            </a:r>
            <a:endParaRPr lang="en-GB" dirty="0" smtClean="0"/>
          </a:p>
          <a:p>
            <a:pPr marL="266700" lvl="1" indent="-2667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Alleged violations</a:t>
            </a:r>
            <a:endParaRPr lang="en-GB" dirty="0" smtClean="0"/>
          </a:p>
          <a:p>
            <a:pPr marL="541338" lvl="2" indent="-2667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Art 8 ECHR (Right to family life)</a:t>
            </a:r>
            <a:endParaRPr lang="en-GB" dirty="0" smtClean="0"/>
          </a:p>
          <a:p>
            <a:pPr marL="541338" lvl="2" indent="-266700">
              <a:spcBef>
                <a:spcPts val="600"/>
              </a:spcBef>
              <a:spcAft>
                <a:spcPts val="12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Art 13 ECHR (Right to an effective remedy)</a:t>
            </a:r>
            <a:endParaRPr lang="en-GB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ECHR: Mex M. vs. Austria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0000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lvl="1" indent="-266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Facts of the case</a:t>
            </a:r>
          </a:p>
          <a:p>
            <a:pPr marL="541338" lvl="2" indent="-266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US" dirty="0" smtClean="0"/>
              <a:t>Applicant suffers from MS</a:t>
            </a:r>
            <a:endParaRPr lang="en-US" dirty="0"/>
          </a:p>
          <a:p>
            <a:pPr marL="541338" lvl="2" indent="-2667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Unable to walk without </a:t>
            </a:r>
            <a:r>
              <a:rPr lang="en-GB" dirty="0"/>
              <a:t>wheelchair </a:t>
            </a:r>
            <a:r>
              <a:rPr lang="en-GB" dirty="0" smtClean="0"/>
              <a:t>if temp. rises above </a:t>
            </a:r>
            <a:r>
              <a:rPr lang="en-GB" dirty="0"/>
              <a:t>25° C (77° F)</a:t>
            </a:r>
            <a:endParaRPr lang="en-GB" dirty="0" smtClean="0"/>
          </a:p>
          <a:p>
            <a:pPr marL="266700" lvl="1" indent="-2667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Alleged violations</a:t>
            </a:r>
            <a:endParaRPr lang="en-GB" dirty="0" smtClean="0"/>
          </a:p>
          <a:p>
            <a:pPr marL="541338" lvl="2" indent="-2667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Art 8 ECHR (Right to family life)</a:t>
            </a:r>
            <a:endParaRPr lang="en-GB" dirty="0" smtClean="0"/>
          </a:p>
          <a:p>
            <a:pPr marL="541338" lvl="2" indent="-266700">
              <a:spcBef>
                <a:spcPts val="600"/>
              </a:spcBef>
              <a:spcAft>
                <a:spcPts val="12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Art 13 ECHR (Right to an effective remedy)</a:t>
            </a:r>
            <a:endParaRPr lang="en-GB" dirty="0" smtClean="0"/>
          </a:p>
          <a:p>
            <a:pPr marL="266700" lvl="1" indent="-2667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Possible outcome</a:t>
            </a:r>
            <a:endParaRPr lang="en-GB" dirty="0"/>
          </a:p>
          <a:p>
            <a:pPr marL="541338" lvl="2" indent="-2667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/>
              <a:t>Declaration of violation by the Republic?</a:t>
            </a:r>
            <a:endParaRPr lang="en-GB" dirty="0"/>
          </a:p>
          <a:p>
            <a:pPr marL="541338" lvl="2" indent="-2667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¢"/>
            </a:pPr>
            <a:r>
              <a:rPr lang="en-GB" dirty="0" smtClean="0">
                <a:solidFill>
                  <a:srgbClr val="FF0000"/>
                </a:solidFill>
              </a:rPr>
              <a:t>Just satisfaction?</a:t>
            </a:r>
            <a:r>
              <a:rPr lang="en-GB" dirty="0" smtClean="0"/>
              <a:t> (Art 41 ECHR)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ECHR: Mex M. vs. Austria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11517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5407" y="881149"/>
            <a:ext cx="5436000" cy="1147156"/>
          </a:xfrm>
        </p:spPr>
        <p:txBody>
          <a:bodyPr/>
          <a:lstStyle/>
          <a:p>
            <a:r>
              <a:rPr lang="de-AT" sz="2400" dirty="0"/>
              <a:t>Climate Change </a:t>
            </a:r>
            <a:r>
              <a:rPr lang="de-AT" sz="2400" dirty="0" smtClean="0"/>
              <a:t>Litigation:</a:t>
            </a:r>
            <a:br>
              <a:rPr lang="de-AT" sz="2400" dirty="0" smtClean="0"/>
            </a:br>
            <a:r>
              <a:rPr lang="de-AT" sz="2400" dirty="0" err="1" smtClean="0"/>
              <a:t>Recent</a:t>
            </a:r>
            <a:r>
              <a:rPr lang="de-AT" sz="2400" dirty="0" smtClean="0"/>
              <a:t> </a:t>
            </a:r>
            <a:r>
              <a:rPr lang="de-AT" sz="2400" dirty="0" err="1"/>
              <a:t>D</a:t>
            </a:r>
            <a:r>
              <a:rPr lang="de-AT" sz="2400" dirty="0" err="1" smtClean="0"/>
              <a:t>evelopments</a:t>
            </a:r>
            <a:r>
              <a:rPr lang="de-AT" sz="2400" dirty="0" smtClean="0"/>
              <a:t> in Europe</a:t>
            </a:r>
            <a:endParaRPr lang="de-AT" sz="2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87338" y="2642907"/>
            <a:ext cx="4830352" cy="1513437"/>
          </a:xfrm>
        </p:spPr>
        <p:txBody>
          <a:bodyPr/>
          <a:lstStyle/>
          <a:p>
            <a:r>
              <a:rPr lang="de-AT" dirty="0" smtClean="0"/>
              <a:t>Prof. Dr. Stefan Perner</a:t>
            </a:r>
            <a:endParaRPr lang="de-AT" dirty="0"/>
          </a:p>
          <a:p>
            <a:r>
              <a:rPr lang="de-AT" dirty="0" smtClean="0"/>
              <a:t>27 April 2021</a:t>
            </a:r>
            <a:endParaRPr lang="de-AT" dirty="0"/>
          </a:p>
          <a:p>
            <a:r>
              <a:rPr lang="en-US" dirty="0" smtClean="0"/>
              <a:t>FDCC Panel: Climate </a:t>
            </a:r>
            <a:r>
              <a:rPr lang="en-US" dirty="0"/>
              <a:t>Change &amp; Insurance Implications in 2021: A Time for Co-ordinated Universal Action?</a:t>
            </a:r>
          </a:p>
        </p:txBody>
      </p:sp>
    </p:spTree>
    <p:extLst>
      <p:ext uri="{BB962C8B-B14F-4D97-AF65-F5344CB8AC3E}">
        <p14:creationId xmlns:p14="http://schemas.microsoft.com/office/powerpoint/2010/main" val="3800429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10 V1.1.potx" id="{50821DC6-1170-4F69-BC0F-BF2469366875}" vid="{788B52EF-C0A8-4B8C-8AD4-D720815E0A0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  <SharedWithUsers xmlns="08b0a3ee-3d2a-451c-9a1a-7e5d5b0c9c77">
      <UserInfo>
        <DisplayName>Hernandez Perez, Laura</DisplayName>
        <AccountId>6100</AccountId>
        <AccountType/>
      </UserInfo>
      <UserInfo>
        <DisplayName>Hermann, Anett</DisplayName>
        <AccountId>2869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1B19F04-C1AE-47E9-9133-474D1173C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58DFAF-C9AD-4CE5-A221-45D64FB05328}">
  <ds:schemaRefs>
    <ds:schemaRef ds:uri="http://purl.org/dc/elements/1.1/"/>
    <ds:schemaRef ds:uri="http://schemas.microsoft.com/office/2006/metadata/properties"/>
    <ds:schemaRef ds:uri="1a8d9a65-8471-4209-a900-f8e11db75e0a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de413db-0745-4f3a-8dca-564dc7ff6f7d"/>
    <ds:schemaRef ds:uri="08b0a3ee-3d2a-451c-9a1a-7e5d5b0c9c7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542</Words>
  <Application>Microsoft Office PowerPoint</Application>
  <PresentationFormat>Bildschirmpräsentation (16:10)</PresentationFormat>
  <Paragraphs>69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Georgia</vt:lpstr>
      <vt:lpstr>Verdana</vt:lpstr>
      <vt:lpstr>Wingdings</vt:lpstr>
      <vt:lpstr>Wingdings 2</vt:lpstr>
      <vt:lpstr>WU 16:10</vt:lpstr>
      <vt:lpstr>Climate Change Litigation: Recent Developments in Europe</vt:lpstr>
      <vt:lpstr>Approaches in Europe</vt:lpstr>
      <vt:lpstr>Approaches in Europe</vt:lpstr>
      <vt:lpstr>Approaches in Europe</vt:lpstr>
      <vt:lpstr>Approaches in Europe</vt:lpstr>
      <vt:lpstr>ECHR: Mex M. vs. Austria</vt:lpstr>
      <vt:lpstr>ECHR: Mex M. vs. Austria</vt:lpstr>
      <vt:lpstr>ECHR: Mex M. vs. Austria</vt:lpstr>
      <vt:lpstr>Climate Change Litigation: Recent Developments in Europe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2018-09-05T15:08:26Z</dcterms:created>
  <dcterms:modified xsi:type="dcterms:W3CDTF">2021-04-27T07:54:48Z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