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7" r:id="rId5"/>
  </p:sldMasterIdLst>
  <p:notesMasterIdLst>
    <p:notesMasterId r:id="rId38"/>
  </p:notesMasterIdLst>
  <p:sldIdLst>
    <p:sldId id="256" r:id="rId6"/>
    <p:sldId id="851" r:id="rId7"/>
    <p:sldId id="871" r:id="rId8"/>
    <p:sldId id="291" r:id="rId9"/>
    <p:sldId id="870" r:id="rId10"/>
    <p:sldId id="861" r:id="rId11"/>
    <p:sldId id="314" r:id="rId12"/>
    <p:sldId id="460" r:id="rId13"/>
    <p:sldId id="850" r:id="rId14"/>
    <p:sldId id="292" r:id="rId15"/>
    <p:sldId id="852" r:id="rId16"/>
    <p:sldId id="258" r:id="rId17"/>
    <p:sldId id="853" r:id="rId18"/>
    <p:sldId id="293" r:id="rId19"/>
    <p:sldId id="854" r:id="rId20"/>
    <p:sldId id="299" r:id="rId21"/>
    <p:sldId id="546" r:id="rId22"/>
    <p:sldId id="855" r:id="rId23"/>
    <p:sldId id="259" r:id="rId24"/>
    <p:sldId id="872" r:id="rId25"/>
    <p:sldId id="545" r:id="rId26"/>
    <p:sldId id="873" r:id="rId27"/>
    <p:sldId id="297" r:id="rId28"/>
    <p:sldId id="858" r:id="rId29"/>
    <p:sldId id="294" r:id="rId30"/>
    <p:sldId id="865" r:id="rId31"/>
    <p:sldId id="875" r:id="rId32"/>
    <p:sldId id="298" r:id="rId33"/>
    <p:sldId id="548" r:id="rId34"/>
    <p:sldId id="867" r:id="rId35"/>
    <p:sldId id="874" r:id="rId36"/>
    <p:sldId id="869" r:id="rId37"/>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113CB7-441E-4C41-A8ED-62557BC87B8C}" v="7" dt="2020-12-08T12:23:02.2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5" autoAdjust="0"/>
    <p:restoredTop sz="94660"/>
  </p:normalViewPr>
  <p:slideViewPr>
    <p:cSldViewPr snapToGrid="0">
      <p:cViewPr varScale="1">
        <p:scale>
          <a:sx n="69" d="100"/>
          <a:sy n="69" d="100"/>
        </p:scale>
        <p:origin x="4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microsoft.com/office/2016/11/relationships/changesInfo" Target="changesInfos/changesInfo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 De Maesschalck" userId="12ec0eb0-010c-491b-b8d7-573c25744ee5" providerId="ADAL" clId="{BE113CB7-441E-4C41-A8ED-62557BC87B8C}"/>
    <pc:docChg chg="custSel addSld delSld modSld sldOrd">
      <pc:chgData name="Nic De Maesschalck" userId="12ec0eb0-010c-491b-b8d7-573c25744ee5" providerId="ADAL" clId="{BE113CB7-441E-4C41-A8ED-62557BC87B8C}" dt="2020-12-08T13:33:45.403" v="818" actId="1076"/>
      <pc:docMkLst>
        <pc:docMk/>
      </pc:docMkLst>
      <pc:sldChg chg="addSp modSp mod">
        <pc:chgData name="Nic De Maesschalck" userId="12ec0eb0-010c-491b-b8d7-573c25744ee5" providerId="ADAL" clId="{BE113CB7-441E-4C41-A8ED-62557BC87B8C}" dt="2020-12-08T13:33:45.403" v="818" actId="1076"/>
        <pc:sldMkLst>
          <pc:docMk/>
          <pc:sldMk cId="1258024272" sldId="256"/>
        </pc:sldMkLst>
        <pc:spChg chg="mod">
          <ac:chgData name="Nic De Maesschalck" userId="12ec0eb0-010c-491b-b8d7-573c25744ee5" providerId="ADAL" clId="{BE113CB7-441E-4C41-A8ED-62557BC87B8C}" dt="2020-12-08T13:32:47.903" v="816" actId="113"/>
          <ac:spMkLst>
            <pc:docMk/>
            <pc:sldMk cId="1258024272" sldId="256"/>
            <ac:spMk id="2" creationId="{C637B521-624A-44F8-B13C-B28C8375BFD0}"/>
          </ac:spMkLst>
        </pc:spChg>
        <pc:spChg chg="mod">
          <ac:chgData name="Nic De Maesschalck" userId="12ec0eb0-010c-491b-b8d7-573c25744ee5" providerId="ADAL" clId="{BE113CB7-441E-4C41-A8ED-62557BC87B8C}" dt="2020-12-08T13:30:48.350" v="760" actId="1076"/>
          <ac:spMkLst>
            <pc:docMk/>
            <pc:sldMk cId="1258024272" sldId="256"/>
            <ac:spMk id="3" creationId="{9C79E882-79C1-4BB5-B5F2-C6D8A198898F}"/>
          </ac:spMkLst>
        </pc:spChg>
        <pc:spChg chg="add mod">
          <ac:chgData name="Nic De Maesschalck" userId="12ec0eb0-010c-491b-b8d7-573c25744ee5" providerId="ADAL" clId="{BE113CB7-441E-4C41-A8ED-62557BC87B8C}" dt="2020-12-08T13:31:36.914" v="771" actId="1076"/>
          <ac:spMkLst>
            <pc:docMk/>
            <pc:sldMk cId="1258024272" sldId="256"/>
            <ac:spMk id="6" creationId="{70548151-BC65-4FF7-B1CE-3C846B2A795E}"/>
          </ac:spMkLst>
        </pc:spChg>
        <pc:spChg chg="add mod">
          <ac:chgData name="Nic De Maesschalck" userId="12ec0eb0-010c-491b-b8d7-573c25744ee5" providerId="ADAL" clId="{BE113CB7-441E-4C41-A8ED-62557BC87B8C}" dt="2020-12-08T13:32:24.265" v="809" actId="6549"/>
          <ac:spMkLst>
            <pc:docMk/>
            <pc:sldMk cId="1258024272" sldId="256"/>
            <ac:spMk id="7" creationId="{8387C134-E963-4CF1-BA10-DC3B830A13EF}"/>
          </ac:spMkLst>
        </pc:spChg>
        <pc:spChg chg="add mod">
          <ac:chgData name="Nic De Maesschalck" userId="12ec0eb0-010c-491b-b8d7-573c25744ee5" providerId="ADAL" clId="{BE113CB7-441E-4C41-A8ED-62557BC87B8C}" dt="2020-12-08T13:33:45.403" v="818" actId="1076"/>
          <ac:spMkLst>
            <pc:docMk/>
            <pc:sldMk cId="1258024272" sldId="256"/>
            <ac:spMk id="8" creationId="{5FF2BAD8-21EA-4223-92CF-8028712CD4E7}"/>
          </ac:spMkLst>
        </pc:spChg>
        <pc:picChg chg="add mod">
          <ac:chgData name="Nic De Maesschalck" userId="12ec0eb0-010c-491b-b8d7-573c25744ee5" providerId="ADAL" clId="{BE113CB7-441E-4C41-A8ED-62557BC87B8C}" dt="2020-12-08T13:32:29.129" v="810" actId="1076"/>
          <ac:picMkLst>
            <pc:docMk/>
            <pc:sldMk cId="1258024272" sldId="256"/>
            <ac:picMk id="4" creationId="{3EA0877D-75A4-441B-9814-3B98602AA913}"/>
          </ac:picMkLst>
        </pc:picChg>
      </pc:sldChg>
      <pc:sldChg chg="modSp mod">
        <pc:chgData name="Nic De Maesschalck" userId="12ec0eb0-010c-491b-b8d7-573c25744ee5" providerId="ADAL" clId="{BE113CB7-441E-4C41-A8ED-62557BC87B8C}" dt="2020-12-08T11:08:57.874" v="356" actId="6549"/>
        <pc:sldMkLst>
          <pc:docMk/>
          <pc:sldMk cId="2966483770" sldId="258"/>
        </pc:sldMkLst>
        <pc:spChg chg="mod">
          <ac:chgData name="Nic De Maesschalck" userId="12ec0eb0-010c-491b-b8d7-573c25744ee5" providerId="ADAL" clId="{BE113CB7-441E-4C41-A8ED-62557BC87B8C}" dt="2020-12-08T11:08:57.874" v="356" actId="6549"/>
          <ac:spMkLst>
            <pc:docMk/>
            <pc:sldMk cId="2966483770" sldId="258"/>
            <ac:spMk id="2" creationId="{56C81B33-451B-4163-B2E4-DC81F71735CD}"/>
          </ac:spMkLst>
        </pc:spChg>
      </pc:sldChg>
      <pc:sldChg chg="modSp mod ord">
        <pc:chgData name="Nic De Maesschalck" userId="12ec0eb0-010c-491b-b8d7-573c25744ee5" providerId="ADAL" clId="{BE113CB7-441E-4C41-A8ED-62557BC87B8C}" dt="2020-12-08T11:20:34.194" v="448"/>
        <pc:sldMkLst>
          <pc:docMk/>
          <pc:sldMk cId="67382924" sldId="259"/>
        </pc:sldMkLst>
        <pc:spChg chg="mod">
          <ac:chgData name="Nic De Maesschalck" userId="12ec0eb0-010c-491b-b8d7-573c25744ee5" providerId="ADAL" clId="{BE113CB7-441E-4C41-A8ED-62557BC87B8C}" dt="2020-12-08T11:13:18.780" v="366" actId="20577"/>
          <ac:spMkLst>
            <pc:docMk/>
            <pc:sldMk cId="67382924" sldId="259"/>
            <ac:spMk id="3" creationId="{060BAD3D-FA21-4AD0-BFA3-013960AF38C1}"/>
          </ac:spMkLst>
        </pc:spChg>
      </pc:sldChg>
      <pc:sldChg chg="del">
        <pc:chgData name="Nic De Maesschalck" userId="12ec0eb0-010c-491b-b8d7-573c25744ee5" providerId="ADAL" clId="{BE113CB7-441E-4C41-A8ED-62557BC87B8C}" dt="2020-12-08T12:08:59.378" v="517" actId="47"/>
        <pc:sldMkLst>
          <pc:docMk/>
          <pc:sldMk cId="2942283727" sldId="290"/>
        </pc:sldMkLst>
      </pc:sldChg>
      <pc:sldChg chg="ord">
        <pc:chgData name="Nic De Maesschalck" userId="12ec0eb0-010c-491b-b8d7-573c25744ee5" providerId="ADAL" clId="{BE113CB7-441E-4C41-A8ED-62557BC87B8C}" dt="2020-12-08T12:09:08.638" v="519"/>
        <pc:sldMkLst>
          <pc:docMk/>
          <pc:sldMk cId="1774035725" sldId="291"/>
        </pc:sldMkLst>
      </pc:sldChg>
      <pc:sldChg chg="modSp mod">
        <pc:chgData name="Nic De Maesschalck" userId="12ec0eb0-010c-491b-b8d7-573c25744ee5" providerId="ADAL" clId="{BE113CB7-441E-4C41-A8ED-62557BC87B8C}" dt="2020-12-08T12:12:57.111" v="530" actId="113"/>
        <pc:sldMkLst>
          <pc:docMk/>
          <pc:sldMk cId="2441368571" sldId="292"/>
        </pc:sldMkLst>
        <pc:spChg chg="mod">
          <ac:chgData name="Nic De Maesschalck" userId="12ec0eb0-010c-491b-b8d7-573c25744ee5" providerId="ADAL" clId="{BE113CB7-441E-4C41-A8ED-62557BC87B8C}" dt="2020-12-08T12:12:57.111" v="530" actId="113"/>
          <ac:spMkLst>
            <pc:docMk/>
            <pc:sldMk cId="2441368571" sldId="292"/>
            <ac:spMk id="3" creationId="{877C861B-D3C6-4B4E-816A-8AE9346760B6}"/>
          </ac:spMkLst>
        </pc:spChg>
      </pc:sldChg>
      <pc:sldChg chg="modSp mod">
        <pc:chgData name="Nic De Maesschalck" userId="12ec0eb0-010c-491b-b8d7-573c25744ee5" providerId="ADAL" clId="{BE113CB7-441E-4C41-A8ED-62557BC87B8C}" dt="2020-12-08T11:10:54.051" v="357" actId="113"/>
        <pc:sldMkLst>
          <pc:docMk/>
          <pc:sldMk cId="3936134784" sldId="293"/>
        </pc:sldMkLst>
        <pc:spChg chg="mod">
          <ac:chgData name="Nic De Maesschalck" userId="12ec0eb0-010c-491b-b8d7-573c25744ee5" providerId="ADAL" clId="{BE113CB7-441E-4C41-A8ED-62557BC87B8C}" dt="2020-12-08T11:10:54.051" v="357" actId="113"/>
          <ac:spMkLst>
            <pc:docMk/>
            <pc:sldMk cId="3936134784" sldId="293"/>
            <ac:spMk id="3" creationId="{0C011B6A-FB89-4220-B1D4-1957FB2F78B9}"/>
          </ac:spMkLst>
        </pc:spChg>
      </pc:sldChg>
      <pc:sldChg chg="delSp modSp mod">
        <pc:chgData name="Nic De Maesschalck" userId="12ec0eb0-010c-491b-b8d7-573c25744ee5" providerId="ADAL" clId="{BE113CB7-441E-4C41-A8ED-62557BC87B8C}" dt="2020-12-08T11:23:10.893" v="455" actId="478"/>
        <pc:sldMkLst>
          <pc:docMk/>
          <pc:sldMk cId="2006487670" sldId="297"/>
        </pc:sldMkLst>
        <pc:spChg chg="del mod">
          <ac:chgData name="Nic De Maesschalck" userId="12ec0eb0-010c-491b-b8d7-573c25744ee5" providerId="ADAL" clId="{BE113CB7-441E-4C41-A8ED-62557BC87B8C}" dt="2020-12-08T11:23:10.893" v="455" actId="478"/>
          <ac:spMkLst>
            <pc:docMk/>
            <pc:sldMk cId="2006487670" sldId="297"/>
            <ac:spMk id="2" creationId="{D7C019B4-160C-44FF-9F55-20667B3AC347}"/>
          </ac:spMkLst>
        </pc:spChg>
      </pc:sldChg>
      <pc:sldChg chg="delSp modSp mod">
        <pc:chgData name="Nic De Maesschalck" userId="12ec0eb0-010c-491b-b8d7-573c25744ee5" providerId="ADAL" clId="{BE113CB7-441E-4C41-A8ED-62557BC87B8C}" dt="2020-12-08T11:29:59.289" v="504" actId="478"/>
        <pc:sldMkLst>
          <pc:docMk/>
          <pc:sldMk cId="3162313820" sldId="298"/>
        </pc:sldMkLst>
        <pc:spChg chg="del mod">
          <ac:chgData name="Nic De Maesschalck" userId="12ec0eb0-010c-491b-b8d7-573c25744ee5" providerId="ADAL" clId="{BE113CB7-441E-4C41-A8ED-62557BC87B8C}" dt="2020-12-08T11:29:59.289" v="504" actId="478"/>
          <ac:spMkLst>
            <pc:docMk/>
            <pc:sldMk cId="3162313820" sldId="298"/>
            <ac:spMk id="2" creationId="{47C93B0C-E8EA-47C7-8698-F1B4EFF38ABB}"/>
          </ac:spMkLst>
        </pc:spChg>
      </pc:sldChg>
      <pc:sldChg chg="modSp mod">
        <pc:chgData name="Nic De Maesschalck" userId="12ec0eb0-010c-491b-b8d7-573c25744ee5" providerId="ADAL" clId="{BE113CB7-441E-4C41-A8ED-62557BC87B8C}" dt="2020-12-08T11:00:58.649" v="325" actId="20577"/>
        <pc:sldMkLst>
          <pc:docMk/>
          <pc:sldMk cId="2359695571" sldId="314"/>
        </pc:sldMkLst>
        <pc:spChg chg="mod">
          <ac:chgData name="Nic De Maesschalck" userId="12ec0eb0-010c-491b-b8d7-573c25744ee5" providerId="ADAL" clId="{BE113CB7-441E-4C41-A8ED-62557BC87B8C}" dt="2020-12-08T11:00:58.649" v="325" actId="20577"/>
          <ac:spMkLst>
            <pc:docMk/>
            <pc:sldMk cId="2359695571" sldId="314"/>
            <ac:spMk id="2" creationId="{4288E283-31EB-4FE6-89CC-189B9CD1F51F}"/>
          </ac:spMkLst>
        </pc:spChg>
        <pc:spChg chg="mod">
          <ac:chgData name="Nic De Maesschalck" userId="12ec0eb0-010c-491b-b8d7-573c25744ee5" providerId="ADAL" clId="{BE113CB7-441E-4C41-A8ED-62557BC87B8C}" dt="2020-12-08T10:49:51.424" v="2" actId="688"/>
          <ac:spMkLst>
            <pc:docMk/>
            <pc:sldMk cId="2359695571" sldId="314"/>
            <ac:spMk id="7" creationId="{FB1C9609-1A9F-4BF2-8CA8-8DC193D4990C}"/>
          </ac:spMkLst>
        </pc:spChg>
      </pc:sldChg>
      <pc:sldChg chg="ord">
        <pc:chgData name="Nic De Maesschalck" userId="12ec0eb0-010c-491b-b8d7-573c25744ee5" providerId="ADAL" clId="{BE113CB7-441E-4C41-A8ED-62557BC87B8C}" dt="2020-12-08T12:10:21.537" v="525"/>
        <pc:sldMkLst>
          <pc:docMk/>
          <pc:sldMk cId="3911569603" sldId="460"/>
        </pc:sldMkLst>
      </pc:sldChg>
      <pc:sldChg chg="delSp modSp mod">
        <pc:chgData name="Nic De Maesschalck" userId="12ec0eb0-010c-491b-b8d7-573c25744ee5" providerId="ADAL" clId="{BE113CB7-441E-4C41-A8ED-62557BC87B8C}" dt="2020-12-08T11:15:51.015" v="393" actId="478"/>
        <pc:sldMkLst>
          <pc:docMk/>
          <pc:sldMk cId="2963993217" sldId="545"/>
        </pc:sldMkLst>
        <pc:spChg chg="del mod">
          <ac:chgData name="Nic De Maesschalck" userId="12ec0eb0-010c-491b-b8d7-573c25744ee5" providerId="ADAL" clId="{BE113CB7-441E-4C41-A8ED-62557BC87B8C}" dt="2020-12-08T11:15:51.015" v="393" actId="478"/>
          <ac:spMkLst>
            <pc:docMk/>
            <pc:sldMk cId="2963993217" sldId="545"/>
            <ac:spMk id="2" creationId="{571F97F2-2AB7-46CC-A4A3-FF6FC3EF2982}"/>
          </ac:spMkLst>
        </pc:spChg>
      </pc:sldChg>
      <pc:sldChg chg="ord">
        <pc:chgData name="Nic De Maesschalck" userId="12ec0eb0-010c-491b-b8d7-573c25744ee5" providerId="ADAL" clId="{BE113CB7-441E-4C41-A8ED-62557BC87B8C}" dt="2020-12-08T11:20:37.696" v="450"/>
        <pc:sldMkLst>
          <pc:docMk/>
          <pc:sldMk cId="457361517" sldId="546"/>
        </pc:sldMkLst>
      </pc:sldChg>
      <pc:sldChg chg="modSp mod">
        <pc:chgData name="Nic De Maesschalck" userId="12ec0eb0-010c-491b-b8d7-573c25744ee5" providerId="ADAL" clId="{BE113CB7-441E-4C41-A8ED-62557BC87B8C}" dt="2020-12-08T12:25:51.645" v="757" actId="20577"/>
        <pc:sldMkLst>
          <pc:docMk/>
          <pc:sldMk cId="1889652256" sldId="548"/>
        </pc:sldMkLst>
        <pc:spChg chg="mod">
          <ac:chgData name="Nic De Maesschalck" userId="12ec0eb0-010c-491b-b8d7-573c25744ee5" providerId="ADAL" clId="{BE113CB7-441E-4C41-A8ED-62557BC87B8C}" dt="2020-12-08T12:25:51.645" v="757" actId="20577"/>
          <ac:spMkLst>
            <pc:docMk/>
            <pc:sldMk cId="1889652256" sldId="548"/>
            <ac:spMk id="3" creationId="{B88B314B-E3F9-432D-930C-7C93F2E29EAB}"/>
          </ac:spMkLst>
        </pc:spChg>
      </pc:sldChg>
      <pc:sldChg chg="delSp modSp mod ord">
        <pc:chgData name="Nic De Maesschalck" userId="12ec0eb0-010c-491b-b8d7-573c25744ee5" providerId="ADAL" clId="{BE113CB7-441E-4C41-A8ED-62557BC87B8C}" dt="2020-12-08T12:10:54.637" v="527" actId="478"/>
        <pc:sldMkLst>
          <pc:docMk/>
          <pc:sldMk cId="3214272072" sldId="850"/>
        </pc:sldMkLst>
        <pc:spChg chg="del mod">
          <ac:chgData name="Nic De Maesschalck" userId="12ec0eb0-010c-491b-b8d7-573c25744ee5" providerId="ADAL" clId="{BE113CB7-441E-4C41-A8ED-62557BC87B8C}" dt="2020-12-08T12:10:54.637" v="527" actId="478"/>
          <ac:spMkLst>
            <pc:docMk/>
            <pc:sldMk cId="3214272072" sldId="850"/>
            <ac:spMk id="5" creationId="{6699AC3C-FE44-4341-B799-F20DE8937C2B}"/>
          </ac:spMkLst>
        </pc:spChg>
      </pc:sldChg>
      <pc:sldChg chg="modSp mod ord">
        <pc:chgData name="Nic De Maesschalck" userId="12ec0eb0-010c-491b-b8d7-573c25744ee5" providerId="ADAL" clId="{BE113CB7-441E-4C41-A8ED-62557BC87B8C}" dt="2020-12-08T12:11:38.529" v="529"/>
        <pc:sldMkLst>
          <pc:docMk/>
          <pc:sldMk cId="4124211550" sldId="852"/>
        </pc:sldMkLst>
        <pc:spChg chg="mod">
          <ac:chgData name="Nic De Maesschalck" userId="12ec0eb0-010c-491b-b8d7-573c25744ee5" providerId="ADAL" clId="{BE113CB7-441E-4C41-A8ED-62557BC87B8C}" dt="2020-12-08T11:07:26.899" v="352" actId="207"/>
          <ac:spMkLst>
            <pc:docMk/>
            <pc:sldMk cId="4124211550" sldId="852"/>
            <ac:spMk id="13" creationId="{2EB80AB3-BA51-4990-B554-7D12E28F3DE2}"/>
          </ac:spMkLst>
        </pc:spChg>
        <pc:spChg chg="mod">
          <ac:chgData name="Nic De Maesschalck" userId="12ec0eb0-010c-491b-b8d7-573c25744ee5" providerId="ADAL" clId="{BE113CB7-441E-4C41-A8ED-62557BC87B8C}" dt="2020-12-08T11:07:56.921" v="355" actId="207"/>
          <ac:spMkLst>
            <pc:docMk/>
            <pc:sldMk cId="4124211550" sldId="852"/>
            <ac:spMk id="23" creationId="{9A48B796-2756-40AD-8C55-6D8719F0FFE1}"/>
          </ac:spMkLst>
        </pc:spChg>
        <pc:spChg chg="mod">
          <ac:chgData name="Nic De Maesschalck" userId="12ec0eb0-010c-491b-b8d7-573c25744ee5" providerId="ADAL" clId="{BE113CB7-441E-4C41-A8ED-62557BC87B8C}" dt="2020-12-08T11:07:38.392" v="353" actId="207"/>
          <ac:spMkLst>
            <pc:docMk/>
            <pc:sldMk cId="4124211550" sldId="852"/>
            <ac:spMk id="24" creationId="{00F9C62C-61EC-413F-B36E-DCB1863BF95F}"/>
          </ac:spMkLst>
        </pc:spChg>
      </pc:sldChg>
      <pc:sldChg chg="addSp delSp modSp mod ord">
        <pc:chgData name="Nic De Maesschalck" userId="12ec0eb0-010c-491b-b8d7-573c25744ee5" providerId="ADAL" clId="{BE113CB7-441E-4C41-A8ED-62557BC87B8C}" dt="2020-12-08T12:14:08.778" v="533" actId="478"/>
        <pc:sldMkLst>
          <pc:docMk/>
          <pc:sldMk cId="3167874194" sldId="853"/>
        </pc:sldMkLst>
        <pc:spChg chg="mod">
          <ac:chgData name="Nic De Maesschalck" userId="12ec0eb0-010c-491b-b8d7-573c25744ee5" providerId="ADAL" clId="{BE113CB7-441E-4C41-A8ED-62557BC87B8C}" dt="2020-12-08T11:11:42.921" v="359" actId="113"/>
          <ac:spMkLst>
            <pc:docMk/>
            <pc:sldMk cId="3167874194" sldId="853"/>
            <ac:spMk id="4" creationId="{8B39A571-866C-443A-AD91-53693B2643A9}"/>
          </ac:spMkLst>
        </pc:spChg>
        <pc:spChg chg="add del mod">
          <ac:chgData name="Nic De Maesschalck" userId="12ec0eb0-010c-491b-b8d7-573c25744ee5" providerId="ADAL" clId="{BE113CB7-441E-4C41-A8ED-62557BC87B8C}" dt="2020-12-08T12:14:08.778" v="533" actId="478"/>
          <ac:spMkLst>
            <pc:docMk/>
            <pc:sldMk cId="3167874194" sldId="853"/>
            <ac:spMk id="10" creationId="{04BD18A5-3C5B-4D16-A561-8AA58C453F81}"/>
          </ac:spMkLst>
        </pc:spChg>
        <pc:spChg chg="mod">
          <ac:chgData name="Nic De Maesschalck" userId="12ec0eb0-010c-491b-b8d7-573c25744ee5" providerId="ADAL" clId="{BE113CB7-441E-4C41-A8ED-62557BC87B8C}" dt="2020-12-08T11:13:31.857" v="367" actId="6549"/>
          <ac:spMkLst>
            <pc:docMk/>
            <pc:sldMk cId="3167874194" sldId="853"/>
            <ac:spMk id="13" creationId="{2EB80AB3-BA51-4990-B554-7D12E28F3DE2}"/>
          </ac:spMkLst>
        </pc:spChg>
        <pc:spChg chg="mod">
          <ac:chgData name="Nic De Maesschalck" userId="12ec0eb0-010c-491b-b8d7-573c25744ee5" providerId="ADAL" clId="{BE113CB7-441E-4C41-A8ED-62557BC87B8C}" dt="2020-12-08T11:11:49.622" v="360" actId="113"/>
          <ac:spMkLst>
            <pc:docMk/>
            <pc:sldMk cId="3167874194" sldId="853"/>
            <ac:spMk id="27" creationId="{317CE871-9C0B-46CF-9746-2C2BF3F8296C}"/>
          </ac:spMkLst>
        </pc:spChg>
      </pc:sldChg>
      <pc:sldChg chg="addSp modSp mod ord">
        <pc:chgData name="Nic De Maesschalck" userId="12ec0eb0-010c-491b-b8d7-573c25744ee5" providerId="ADAL" clId="{BE113CB7-441E-4C41-A8ED-62557BC87B8C}" dt="2020-12-08T12:15:00.403" v="535"/>
        <pc:sldMkLst>
          <pc:docMk/>
          <pc:sldMk cId="1808472116" sldId="854"/>
        </pc:sldMkLst>
        <pc:spChg chg="mod">
          <ac:chgData name="Nic De Maesschalck" userId="12ec0eb0-010c-491b-b8d7-573c25744ee5" providerId="ADAL" clId="{BE113CB7-441E-4C41-A8ED-62557BC87B8C}" dt="2020-12-08T11:14:39.268" v="391" actId="113"/>
          <ac:spMkLst>
            <pc:docMk/>
            <pc:sldMk cId="1808472116" sldId="854"/>
            <ac:spMk id="10" creationId="{07A1CB0F-1D43-466B-84A7-0397A1F4BD7E}"/>
          </ac:spMkLst>
        </pc:spChg>
        <pc:spChg chg="add mod">
          <ac:chgData name="Nic De Maesschalck" userId="12ec0eb0-010c-491b-b8d7-573c25744ee5" providerId="ADAL" clId="{BE113CB7-441E-4C41-A8ED-62557BC87B8C}" dt="2020-12-08T11:18:35.790" v="397"/>
          <ac:spMkLst>
            <pc:docMk/>
            <pc:sldMk cId="1808472116" sldId="854"/>
            <ac:spMk id="12" creationId="{BFA1B59C-05ED-45E4-BA01-514F59525BFB}"/>
          </ac:spMkLst>
        </pc:spChg>
        <pc:spChg chg="mod">
          <ac:chgData name="Nic De Maesschalck" userId="12ec0eb0-010c-491b-b8d7-573c25744ee5" providerId="ADAL" clId="{BE113CB7-441E-4C41-A8ED-62557BC87B8C}" dt="2020-12-08T11:14:02.960" v="388" actId="113"/>
          <ac:spMkLst>
            <pc:docMk/>
            <pc:sldMk cId="1808472116" sldId="854"/>
            <ac:spMk id="13" creationId="{2EB80AB3-BA51-4990-B554-7D12E28F3DE2}"/>
          </ac:spMkLst>
        </pc:spChg>
        <pc:spChg chg="mod">
          <ac:chgData name="Nic De Maesschalck" userId="12ec0eb0-010c-491b-b8d7-573c25744ee5" providerId="ADAL" clId="{BE113CB7-441E-4C41-A8ED-62557BC87B8C}" dt="2020-12-08T11:14:11.558" v="390" actId="113"/>
          <ac:spMkLst>
            <pc:docMk/>
            <pc:sldMk cId="1808472116" sldId="854"/>
            <ac:spMk id="14" creationId="{0E96E17B-B7E9-44FE-BACF-B68F8055B038}"/>
          </ac:spMkLst>
        </pc:spChg>
      </pc:sldChg>
      <pc:sldChg chg="delSp modSp mod ord">
        <pc:chgData name="Nic De Maesschalck" userId="12ec0eb0-010c-491b-b8d7-573c25744ee5" providerId="ADAL" clId="{BE113CB7-441E-4C41-A8ED-62557BC87B8C}" dt="2020-12-08T12:16:46.001" v="542" actId="113"/>
        <pc:sldMkLst>
          <pc:docMk/>
          <pc:sldMk cId="2580579293" sldId="855"/>
        </pc:sldMkLst>
        <pc:spChg chg="del mod">
          <ac:chgData name="Nic De Maesschalck" userId="12ec0eb0-010c-491b-b8d7-573c25744ee5" providerId="ADAL" clId="{BE113CB7-441E-4C41-A8ED-62557BC87B8C}" dt="2020-12-08T12:15:50.190" v="538" actId="478"/>
          <ac:spMkLst>
            <pc:docMk/>
            <pc:sldMk cId="2580579293" sldId="855"/>
            <ac:spMk id="2" creationId="{45F9BA64-4823-4963-93C4-284AAFFC5045}"/>
          </ac:spMkLst>
        </pc:spChg>
        <pc:spChg chg="mod">
          <ac:chgData name="Nic De Maesschalck" userId="12ec0eb0-010c-491b-b8d7-573c25744ee5" providerId="ADAL" clId="{BE113CB7-441E-4C41-A8ED-62557BC87B8C}" dt="2020-12-08T11:22:30.097" v="451" actId="207"/>
          <ac:spMkLst>
            <pc:docMk/>
            <pc:sldMk cId="2580579293" sldId="855"/>
            <ac:spMk id="3" creationId="{16480829-D250-46ED-BFBF-4EFCD01482B0}"/>
          </ac:spMkLst>
        </pc:spChg>
        <pc:spChg chg="mod">
          <ac:chgData name="Nic De Maesschalck" userId="12ec0eb0-010c-491b-b8d7-573c25744ee5" providerId="ADAL" clId="{BE113CB7-441E-4C41-A8ED-62557BC87B8C}" dt="2020-12-08T12:16:46.001" v="542" actId="113"/>
          <ac:spMkLst>
            <pc:docMk/>
            <pc:sldMk cId="2580579293" sldId="855"/>
            <ac:spMk id="10" creationId="{07A1CB0F-1D43-466B-84A7-0397A1F4BD7E}"/>
          </ac:spMkLst>
        </pc:spChg>
        <pc:spChg chg="mod">
          <ac:chgData name="Nic De Maesschalck" userId="12ec0eb0-010c-491b-b8d7-573c25744ee5" providerId="ADAL" clId="{BE113CB7-441E-4C41-A8ED-62557BC87B8C}" dt="2020-12-08T12:16:01.080" v="540" actId="113"/>
          <ac:spMkLst>
            <pc:docMk/>
            <pc:sldMk cId="2580579293" sldId="855"/>
            <ac:spMk id="14" creationId="{0E96E17B-B7E9-44FE-BACF-B68F8055B038}"/>
          </ac:spMkLst>
        </pc:spChg>
      </pc:sldChg>
      <pc:sldChg chg="del">
        <pc:chgData name="Nic De Maesschalck" userId="12ec0eb0-010c-491b-b8d7-573c25744ee5" providerId="ADAL" clId="{BE113CB7-441E-4C41-A8ED-62557BC87B8C}" dt="2020-12-08T11:22:43.372" v="452" actId="47"/>
        <pc:sldMkLst>
          <pc:docMk/>
          <pc:sldMk cId="3510861142" sldId="856"/>
        </pc:sldMkLst>
      </pc:sldChg>
      <pc:sldChg chg="del">
        <pc:chgData name="Nic De Maesschalck" userId="12ec0eb0-010c-491b-b8d7-573c25744ee5" providerId="ADAL" clId="{BE113CB7-441E-4C41-A8ED-62557BC87B8C}" dt="2020-12-08T11:26:36.055" v="491" actId="47"/>
        <pc:sldMkLst>
          <pc:docMk/>
          <pc:sldMk cId="2810569472" sldId="857"/>
        </pc:sldMkLst>
      </pc:sldChg>
      <pc:sldChg chg="modSp mod ord">
        <pc:chgData name="Nic De Maesschalck" userId="12ec0eb0-010c-491b-b8d7-573c25744ee5" providerId="ADAL" clId="{BE113CB7-441E-4C41-A8ED-62557BC87B8C}" dt="2020-12-08T12:20:49.565" v="605"/>
        <pc:sldMkLst>
          <pc:docMk/>
          <pc:sldMk cId="583521040" sldId="858"/>
        </pc:sldMkLst>
        <pc:spChg chg="mod">
          <ac:chgData name="Nic De Maesschalck" userId="12ec0eb0-010c-491b-b8d7-573c25744ee5" providerId="ADAL" clId="{BE113CB7-441E-4C41-A8ED-62557BC87B8C}" dt="2020-12-08T11:26:52.768" v="502" actId="20577"/>
          <ac:spMkLst>
            <pc:docMk/>
            <pc:sldMk cId="583521040" sldId="858"/>
            <ac:spMk id="8" creationId="{A1C732DD-3665-45D3-8E88-69A350863985}"/>
          </ac:spMkLst>
        </pc:spChg>
      </pc:sldChg>
      <pc:sldChg chg="delSp mod ord">
        <pc:chgData name="Nic De Maesschalck" userId="12ec0eb0-010c-491b-b8d7-573c25744ee5" providerId="ADAL" clId="{BE113CB7-441E-4C41-A8ED-62557BC87B8C}" dt="2020-12-08T12:08:48.491" v="516"/>
        <pc:sldMkLst>
          <pc:docMk/>
          <pc:sldMk cId="820152776" sldId="862"/>
        </pc:sldMkLst>
        <pc:spChg chg="del">
          <ac:chgData name="Nic De Maesschalck" userId="12ec0eb0-010c-491b-b8d7-573c25744ee5" providerId="ADAL" clId="{BE113CB7-441E-4C41-A8ED-62557BC87B8C}" dt="2020-12-08T11:04:20.753" v="331" actId="478"/>
          <ac:spMkLst>
            <pc:docMk/>
            <pc:sldMk cId="820152776" sldId="862"/>
            <ac:spMk id="5" creationId="{6699AC3C-FE44-4341-B799-F20DE8937C2B}"/>
          </ac:spMkLst>
        </pc:spChg>
      </pc:sldChg>
      <pc:sldChg chg="del">
        <pc:chgData name="Nic De Maesschalck" userId="12ec0eb0-010c-491b-b8d7-573c25744ee5" providerId="ADAL" clId="{BE113CB7-441E-4C41-A8ED-62557BC87B8C}" dt="2020-12-08T11:22:53.255" v="453" actId="47"/>
        <pc:sldMkLst>
          <pc:docMk/>
          <pc:sldMk cId="3452353657" sldId="864"/>
        </pc:sldMkLst>
      </pc:sldChg>
      <pc:sldChg chg="addSp delSp modSp mod ord">
        <pc:chgData name="Nic De Maesschalck" userId="12ec0eb0-010c-491b-b8d7-573c25744ee5" providerId="ADAL" clId="{BE113CB7-441E-4C41-A8ED-62557BC87B8C}" dt="2020-12-08T12:22:17.474" v="672" actId="20577"/>
        <pc:sldMkLst>
          <pc:docMk/>
          <pc:sldMk cId="1041910985" sldId="865"/>
        </pc:sldMkLst>
        <pc:spChg chg="del mod">
          <ac:chgData name="Nic De Maesschalck" userId="12ec0eb0-010c-491b-b8d7-573c25744ee5" providerId="ADAL" clId="{BE113CB7-441E-4C41-A8ED-62557BC87B8C}" dt="2020-12-08T12:21:44.107" v="609" actId="478"/>
          <ac:spMkLst>
            <pc:docMk/>
            <pc:sldMk cId="1041910985" sldId="865"/>
            <ac:spMk id="12" creationId="{5713AA2F-34EC-4D9B-835B-CB69C38C4B99}"/>
          </ac:spMkLst>
        </pc:spChg>
        <pc:spChg chg="add mod">
          <ac:chgData name="Nic De Maesschalck" userId="12ec0eb0-010c-491b-b8d7-573c25744ee5" providerId="ADAL" clId="{BE113CB7-441E-4C41-A8ED-62557BC87B8C}" dt="2020-12-08T12:22:17.474" v="672" actId="20577"/>
          <ac:spMkLst>
            <pc:docMk/>
            <pc:sldMk cId="1041910985" sldId="865"/>
            <ac:spMk id="17" creationId="{C54341CB-BEC8-4A81-81CC-2C9B73116091}"/>
          </ac:spMkLst>
        </pc:spChg>
      </pc:sldChg>
      <pc:sldChg chg="addSp delSp modSp mod">
        <pc:chgData name="Nic De Maesschalck" userId="12ec0eb0-010c-491b-b8d7-573c25744ee5" providerId="ADAL" clId="{BE113CB7-441E-4C41-A8ED-62557BC87B8C}" dt="2020-12-08T12:23:02.263" v="675"/>
        <pc:sldMkLst>
          <pc:docMk/>
          <pc:sldMk cId="598296129" sldId="867"/>
        </pc:sldMkLst>
        <pc:spChg chg="del mod">
          <ac:chgData name="Nic De Maesschalck" userId="12ec0eb0-010c-491b-b8d7-573c25744ee5" providerId="ADAL" clId="{BE113CB7-441E-4C41-A8ED-62557BC87B8C}" dt="2020-12-08T12:22:59.793" v="674" actId="478"/>
          <ac:spMkLst>
            <pc:docMk/>
            <pc:sldMk cId="598296129" sldId="867"/>
            <ac:spMk id="12" creationId="{5713AA2F-34EC-4D9B-835B-CB69C38C4B99}"/>
          </ac:spMkLst>
        </pc:spChg>
        <pc:spChg chg="add mod">
          <ac:chgData name="Nic De Maesschalck" userId="12ec0eb0-010c-491b-b8d7-573c25744ee5" providerId="ADAL" clId="{BE113CB7-441E-4C41-A8ED-62557BC87B8C}" dt="2020-12-08T12:23:02.263" v="675"/>
          <ac:spMkLst>
            <pc:docMk/>
            <pc:sldMk cId="598296129" sldId="867"/>
            <ac:spMk id="17" creationId="{99895DB2-8059-4483-9AEE-553C98A1B1E8}"/>
          </ac:spMkLst>
        </pc:spChg>
      </pc:sldChg>
      <pc:sldChg chg="modSp mod ord">
        <pc:chgData name="Nic De Maesschalck" userId="12ec0eb0-010c-491b-b8d7-573c25744ee5" providerId="ADAL" clId="{BE113CB7-441E-4C41-A8ED-62557BC87B8C}" dt="2020-12-08T12:09:26.728" v="521"/>
        <pc:sldMkLst>
          <pc:docMk/>
          <pc:sldMk cId="1870565414" sldId="870"/>
        </pc:sldMkLst>
        <pc:spChg chg="mod">
          <ac:chgData name="Nic De Maesschalck" userId="12ec0eb0-010c-491b-b8d7-573c25744ee5" providerId="ADAL" clId="{BE113CB7-441E-4C41-A8ED-62557BC87B8C}" dt="2020-12-08T11:04:10.223" v="330" actId="5793"/>
          <ac:spMkLst>
            <pc:docMk/>
            <pc:sldMk cId="1870565414" sldId="870"/>
            <ac:spMk id="3" creationId="{99538086-2445-4D83-BAD9-68619E3EF165}"/>
          </ac:spMkLst>
        </pc:spChg>
      </pc:sldChg>
      <pc:sldChg chg="modSp new mod">
        <pc:chgData name="Nic De Maesschalck" userId="12ec0eb0-010c-491b-b8d7-573c25744ee5" providerId="ADAL" clId="{BE113CB7-441E-4C41-A8ED-62557BC87B8C}" dt="2020-12-08T12:08:23.452" v="514" actId="20577"/>
        <pc:sldMkLst>
          <pc:docMk/>
          <pc:sldMk cId="200564900" sldId="871"/>
        </pc:sldMkLst>
        <pc:spChg chg="mod">
          <ac:chgData name="Nic De Maesschalck" userId="12ec0eb0-010c-491b-b8d7-573c25744ee5" providerId="ADAL" clId="{BE113CB7-441E-4C41-A8ED-62557BC87B8C}" dt="2020-12-08T10:59:52.835" v="268" actId="20577"/>
          <ac:spMkLst>
            <pc:docMk/>
            <pc:sldMk cId="200564900" sldId="871"/>
            <ac:spMk id="2" creationId="{CDB2C2D6-C984-4861-8BBF-0EB438E650A3}"/>
          </ac:spMkLst>
        </pc:spChg>
        <pc:spChg chg="mod">
          <ac:chgData name="Nic De Maesschalck" userId="12ec0eb0-010c-491b-b8d7-573c25744ee5" providerId="ADAL" clId="{BE113CB7-441E-4C41-A8ED-62557BC87B8C}" dt="2020-12-08T12:08:23.452" v="514" actId="20577"/>
          <ac:spMkLst>
            <pc:docMk/>
            <pc:sldMk cId="200564900" sldId="871"/>
            <ac:spMk id="3" creationId="{2478FE9B-8248-4435-B40B-E0803A30B127}"/>
          </ac:spMkLst>
        </pc:spChg>
      </pc:sldChg>
      <pc:sldChg chg="modSp mod ord">
        <pc:chgData name="Nic De Maesschalck" userId="12ec0eb0-010c-491b-b8d7-573c25744ee5" providerId="ADAL" clId="{BE113CB7-441E-4C41-A8ED-62557BC87B8C}" dt="2020-12-08T12:19:12.434" v="564" actId="20577"/>
        <pc:sldMkLst>
          <pc:docMk/>
          <pc:sldMk cId="3860210236" sldId="872"/>
        </pc:sldMkLst>
        <pc:spChg chg="mod">
          <ac:chgData name="Nic De Maesschalck" userId="12ec0eb0-010c-491b-b8d7-573c25744ee5" providerId="ADAL" clId="{BE113CB7-441E-4C41-A8ED-62557BC87B8C}" dt="2020-12-08T12:19:12.434" v="564" actId="20577"/>
          <ac:spMkLst>
            <pc:docMk/>
            <pc:sldMk cId="3860210236" sldId="872"/>
            <ac:spMk id="2" creationId="{45F9BA64-4823-4963-93C4-284AAFFC5045}"/>
          </ac:spMkLst>
        </pc:spChg>
        <pc:spChg chg="mod">
          <ac:chgData name="Nic De Maesschalck" userId="12ec0eb0-010c-491b-b8d7-573c25744ee5" providerId="ADAL" clId="{BE113CB7-441E-4C41-A8ED-62557BC87B8C}" dt="2020-12-08T12:19:01.885" v="549" actId="6549"/>
          <ac:spMkLst>
            <pc:docMk/>
            <pc:sldMk cId="3860210236" sldId="872"/>
            <ac:spMk id="10" creationId="{07A1CB0F-1D43-466B-84A7-0397A1F4BD7E}"/>
          </ac:spMkLst>
        </pc:spChg>
        <pc:spChg chg="mod">
          <ac:chgData name="Nic De Maesschalck" userId="12ec0eb0-010c-491b-b8d7-573c25744ee5" providerId="ADAL" clId="{BE113CB7-441E-4C41-A8ED-62557BC87B8C}" dt="2020-12-08T11:23:56.103" v="456" actId="6549"/>
          <ac:spMkLst>
            <pc:docMk/>
            <pc:sldMk cId="3860210236" sldId="872"/>
            <ac:spMk id="29" creationId="{3EEC304F-13B8-4E05-937F-1849C399091B}"/>
          </ac:spMkLst>
        </pc:spChg>
      </pc:sldChg>
      <pc:sldChg chg="modSp mod">
        <pc:chgData name="Nic De Maesschalck" userId="12ec0eb0-010c-491b-b8d7-573c25744ee5" providerId="ADAL" clId="{BE113CB7-441E-4C41-A8ED-62557BC87B8C}" dt="2020-12-08T12:20:25.866" v="603" actId="20577"/>
        <pc:sldMkLst>
          <pc:docMk/>
          <pc:sldMk cId="2632644514" sldId="873"/>
        </pc:sldMkLst>
        <pc:spChg chg="mod">
          <ac:chgData name="Nic De Maesschalck" userId="12ec0eb0-010c-491b-b8d7-573c25744ee5" providerId="ADAL" clId="{BE113CB7-441E-4C41-A8ED-62557BC87B8C}" dt="2020-12-08T12:20:25.866" v="603" actId="20577"/>
          <ac:spMkLst>
            <pc:docMk/>
            <pc:sldMk cId="2632644514" sldId="873"/>
            <ac:spMk id="2" creationId="{45F9BA64-4823-4963-93C4-284AAFFC504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D07BC8-CA64-4050-B2E5-4E9D6BD89742}"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EFBE4B25-A36B-408F-9FE3-4FE690BAD7BC}">
      <dgm:prSet/>
      <dgm:spPr/>
      <dgm:t>
        <a:bodyPr/>
        <a:lstStyle/>
        <a:p>
          <a:r>
            <a:rPr lang="fr-BE" dirty="0"/>
            <a:t>Challenges to </a:t>
          </a:r>
          <a:r>
            <a:rPr lang="fr-BE" dirty="0" err="1"/>
            <a:t>adapt</a:t>
          </a:r>
          <a:r>
            <a:rPr lang="fr-BE" dirty="0"/>
            <a:t> </a:t>
          </a:r>
          <a:r>
            <a:rPr lang="fr-BE" dirty="0" err="1"/>
            <a:t>regulation</a:t>
          </a:r>
          <a:r>
            <a:rPr lang="fr-BE" dirty="0"/>
            <a:t> to </a:t>
          </a:r>
          <a:r>
            <a:rPr lang="fr-BE" dirty="0" err="1"/>
            <a:t>digitalization</a:t>
          </a:r>
          <a:r>
            <a:rPr lang="fr-BE" dirty="0"/>
            <a:t> </a:t>
          </a:r>
          <a:endParaRPr lang="en-US" dirty="0"/>
        </a:p>
      </dgm:t>
    </dgm:pt>
    <dgm:pt modelId="{2FFA2431-0D24-42B5-BDAA-7DC2F3F62214}" type="parTrans" cxnId="{03C08D4E-DBC4-43F5-9C97-783A95269647}">
      <dgm:prSet/>
      <dgm:spPr/>
      <dgm:t>
        <a:bodyPr/>
        <a:lstStyle/>
        <a:p>
          <a:endParaRPr lang="en-US"/>
        </a:p>
      </dgm:t>
    </dgm:pt>
    <dgm:pt modelId="{1EA7211D-7843-4AE9-8D06-43F1FBCBA172}" type="sibTrans" cxnId="{03C08D4E-DBC4-43F5-9C97-783A95269647}">
      <dgm:prSet/>
      <dgm:spPr/>
      <dgm:t>
        <a:bodyPr/>
        <a:lstStyle/>
        <a:p>
          <a:endParaRPr lang="en-US"/>
        </a:p>
      </dgm:t>
    </dgm:pt>
    <dgm:pt modelId="{C4107756-F99A-475E-8FA2-98F26B7E35AB}">
      <dgm:prSet/>
      <dgm:spPr/>
      <dgm:t>
        <a:bodyPr/>
        <a:lstStyle/>
        <a:p>
          <a:r>
            <a:rPr lang="fr-BE" dirty="0"/>
            <a:t>Chalenges to </a:t>
          </a:r>
          <a:r>
            <a:rPr lang="fr-BE" dirty="0" err="1"/>
            <a:t>bring</a:t>
          </a:r>
          <a:r>
            <a:rPr lang="fr-BE" dirty="0"/>
            <a:t> </a:t>
          </a:r>
          <a:r>
            <a:rPr lang="fr-BE" dirty="0" err="1"/>
            <a:t>digitalization</a:t>
          </a:r>
          <a:r>
            <a:rPr lang="fr-BE" dirty="0"/>
            <a:t> in the scope of </a:t>
          </a:r>
          <a:r>
            <a:rPr lang="fr-BE" dirty="0" err="1"/>
            <a:t>regulation</a:t>
          </a:r>
          <a:r>
            <a:rPr lang="fr-BE" dirty="0"/>
            <a:t>  </a:t>
          </a:r>
          <a:endParaRPr lang="en-US" dirty="0"/>
        </a:p>
      </dgm:t>
    </dgm:pt>
    <dgm:pt modelId="{3C96166B-1A42-411D-A5A8-DDA80A2B88B6}" type="parTrans" cxnId="{F9CA454E-7F91-4049-98F9-543BE49515EF}">
      <dgm:prSet/>
      <dgm:spPr/>
      <dgm:t>
        <a:bodyPr/>
        <a:lstStyle/>
        <a:p>
          <a:endParaRPr lang="en-US"/>
        </a:p>
      </dgm:t>
    </dgm:pt>
    <dgm:pt modelId="{655045D5-9A04-4120-B9CD-1A9D825C2935}" type="sibTrans" cxnId="{F9CA454E-7F91-4049-98F9-543BE49515EF}">
      <dgm:prSet/>
      <dgm:spPr/>
      <dgm:t>
        <a:bodyPr/>
        <a:lstStyle/>
        <a:p>
          <a:endParaRPr lang="en-US"/>
        </a:p>
      </dgm:t>
    </dgm:pt>
    <dgm:pt modelId="{0F33960A-2CEE-4BDC-AF4C-0EDFF66CF242}" type="pres">
      <dgm:prSet presAssocID="{B8D07BC8-CA64-4050-B2E5-4E9D6BD89742}" presName="hierChild1" presStyleCnt="0">
        <dgm:presLayoutVars>
          <dgm:chPref val="1"/>
          <dgm:dir/>
          <dgm:animOne val="branch"/>
          <dgm:animLvl val="lvl"/>
          <dgm:resizeHandles/>
        </dgm:presLayoutVars>
      </dgm:prSet>
      <dgm:spPr/>
      <dgm:t>
        <a:bodyPr/>
        <a:lstStyle/>
        <a:p>
          <a:endParaRPr lang="it-IT"/>
        </a:p>
      </dgm:t>
    </dgm:pt>
    <dgm:pt modelId="{772EE194-8F53-4C1B-A0BB-8B28108B3F00}" type="pres">
      <dgm:prSet presAssocID="{EFBE4B25-A36B-408F-9FE3-4FE690BAD7BC}" presName="hierRoot1" presStyleCnt="0"/>
      <dgm:spPr/>
    </dgm:pt>
    <dgm:pt modelId="{0D82ADE4-5486-4615-87D7-91EEA9ACB6FF}" type="pres">
      <dgm:prSet presAssocID="{EFBE4B25-A36B-408F-9FE3-4FE690BAD7BC}" presName="composite" presStyleCnt="0"/>
      <dgm:spPr/>
    </dgm:pt>
    <dgm:pt modelId="{DED44783-E6FD-475E-A1DB-59281D046734}" type="pres">
      <dgm:prSet presAssocID="{EFBE4B25-A36B-408F-9FE3-4FE690BAD7BC}" presName="background" presStyleLbl="node0" presStyleIdx="0" presStyleCnt="2"/>
      <dgm:spPr/>
    </dgm:pt>
    <dgm:pt modelId="{086FCB21-1E6D-4723-9483-72F1375BA191}" type="pres">
      <dgm:prSet presAssocID="{EFBE4B25-A36B-408F-9FE3-4FE690BAD7BC}" presName="text" presStyleLbl="fgAcc0" presStyleIdx="0" presStyleCnt="2">
        <dgm:presLayoutVars>
          <dgm:chPref val="3"/>
        </dgm:presLayoutVars>
      </dgm:prSet>
      <dgm:spPr/>
      <dgm:t>
        <a:bodyPr/>
        <a:lstStyle/>
        <a:p>
          <a:endParaRPr lang="it-IT"/>
        </a:p>
      </dgm:t>
    </dgm:pt>
    <dgm:pt modelId="{12059B9D-EE6A-4AC4-B1C9-62417931820D}" type="pres">
      <dgm:prSet presAssocID="{EFBE4B25-A36B-408F-9FE3-4FE690BAD7BC}" presName="hierChild2" presStyleCnt="0"/>
      <dgm:spPr/>
    </dgm:pt>
    <dgm:pt modelId="{05A91AF6-8DD2-4FFC-86CD-36DB21D35EF6}" type="pres">
      <dgm:prSet presAssocID="{C4107756-F99A-475E-8FA2-98F26B7E35AB}" presName="hierRoot1" presStyleCnt="0"/>
      <dgm:spPr/>
    </dgm:pt>
    <dgm:pt modelId="{8B6502C9-60D6-4611-B701-501E0513DCE9}" type="pres">
      <dgm:prSet presAssocID="{C4107756-F99A-475E-8FA2-98F26B7E35AB}" presName="composite" presStyleCnt="0"/>
      <dgm:spPr/>
    </dgm:pt>
    <dgm:pt modelId="{02D89C80-B45D-4D74-91BA-8CB35BE7C149}" type="pres">
      <dgm:prSet presAssocID="{C4107756-F99A-475E-8FA2-98F26B7E35AB}" presName="background" presStyleLbl="node0" presStyleIdx="1" presStyleCnt="2"/>
      <dgm:spPr/>
    </dgm:pt>
    <dgm:pt modelId="{34C171EF-FF0A-4397-81CC-55EFB0396796}" type="pres">
      <dgm:prSet presAssocID="{C4107756-F99A-475E-8FA2-98F26B7E35AB}" presName="text" presStyleLbl="fgAcc0" presStyleIdx="1" presStyleCnt="2">
        <dgm:presLayoutVars>
          <dgm:chPref val="3"/>
        </dgm:presLayoutVars>
      </dgm:prSet>
      <dgm:spPr/>
      <dgm:t>
        <a:bodyPr/>
        <a:lstStyle/>
        <a:p>
          <a:endParaRPr lang="it-IT"/>
        </a:p>
      </dgm:t>
    </dgm:pt>
    <dgm:pt modelId="{A10683CF-4DC0-4DF6-B10E-EE095F839673}" type="pres">
      <dgm:prSet presAssocID="{C4107756-F99A-475E-8FA2-98F26B7E35AB}" presName="hierChild2" presStyleCnt="0"/>
      <dgm:spPr/>
    </dgm:pt>
  </dgm:ptLst>
  <dgm:cxnLst>
    <dgm:cxn modelId="{F947DDDA-5C94-434B-93A0-C6CC47E86CAB}" type="presOf" srcId="{C4107756-F99A-475E-8FA2-98F26B7E35AB}" destId="{34C171EF-FF0A-4397-81CC-55EFB0396796}" srcOrd="0" destOrd="0" presId="urn:microsoft.com/office/officeart/2005/8/layout/hierarchy1"/>
    <dgm:cxn modelId="{F9CA454E-7F91-4049-98F9-543BE49515EF}" srcId="{B8D07BC8-CA64-4050-B2E5-4E9D6BD89742}" destId="{C4107756-F99A-475E-8FA2-98F26B7E35AB}" srcOrd="1" destOrd="0" parTransId="{3C96166B-1A42-411D-A5A8-DDA80A2B88B6}" sibTransId="{655045D5-9A04-4120-B9CD-1A9D825C2935}"/>
    <dgm:cxn modelId="{C5954E97-D634-4998-8D62-636CDBB269A3}" type="presOf" srcId="{EFBE4B25-A36B-408F-9FE3-4FE690BAD7BC}" destId="{086FCB21-1E6D-4723-9483-72F1375BA191}" srcOrd="0" destOrd="0" presId="urn:microsoft.com/office/officeart/2005/8/layout/hierarchy1"/>
    <dgm:cxn modelId="{08C185D0-9A46-4C52-B974-DCED7727FB35}" type="presOf" srcId="{B8D07BC8-CA64-4050-B2E5-4E9D6BD89742}" destId="{0F33960A-2CEE-4BDC-AF4C-0EDFF66CF242}" srcOrd="0" destOrd="0" presId="urn:microsoft.com/office/officeart/2005/8/layout/hierarchy1"/>
    <dgm:cxn modelId="{03C08D4E-DBC4-43F5-9C97-783A95269647}" srcId="{B8D07BC8-CA64-4050-B2E5-4E9D6BD89742}" destId="{EFBE4B25-A36B-408F-9FE3-4FE690BAD7BC}" srcOrd="0" destOrd="0" parTransId="{2FFA2431-0D24-42B5-BDAA-7DC2F3F62214}" sibTransId="{1EA7211D-7843-4AE9-8D06-43F1FBCBA172}"/>
    <dgm:cxn modelId="{C7E166F5-4477-4488-9FBC-A3D2FA14398D}" type="presParOf" srcId="{0F33960A-2CEE-4BDC-AF4C-0EDFF66CF242}" destId="{772EE194-8F53-4C1B-A0BB-8B28108B3F00}" srcOrd="0" destOrd="0" presId="urn:microsoft.com/office/officeart/2005/8/layout/hierarchy1"/>
    <dgm:cxn modelId="{0F3C95F1-BA71-4141-B4F1-A5C2535FDB55}" type="presParOf" srcId="{772EE194-8F53-4C1B-A0BB-8B28108B3F00}" destId="{0D82ADE4-5486-4615-87D7-91EEA9ACB6FF}" srcOrd="0" destOrd="0" presId="urn:microsoft.com/office/officeart/2005/8/layout/hierarchy1"/>
    <dgm:cxn modelId="{8C88D3DB-4A85-4625-830B-00ACE00E8E71}" type="presParOf" srcId="{0D82ADE4-5486-4615-87D7-91EEA9ACB6FF}" destId="{DED44783-E6FD-475E-A1DB-59281D046734}" srcOrd="0" destOrd="0" presId="urn:microsoft.com/office/officeart/2005/8/layout/hierarchy1"/>
    <dgm:cxn modelId="{A63DCD4A-F31F-4567-9FA2-194E8EBC5363}" type="presParOf" srcId="{0D82ADE4-5486-4615-87D7-91EEA9ACB6FF}" destId="{086FCB21-1E6D-4723-9483-72F1375BA191}" srcOrd="1" destOrd="0" presId="urn:microsoft.com/office/officeart/2005/8/layout/hierarchy1"/>
    <dgm:cxn modelId="{D9CF40C6-1317-4112-A48B-FE1145A0831C}" type="presParOf" srcId="{772EE194-8F53-4C1B-A0BB-8B28108B3F00}" destId="{12059B9D-EE6A-4AC4-B1C9-62417931820D}" srcOrd="1" destOrd="0" presId="urn:microsoft.com/office/officeart/2005/8/layout/hierarchy1"/>
    <dgm:cxn modelId="{5C0E6ADA-1C8A-46C1-905B-19F376AB193C}" type="presParOf" srcId="{0F33960A-2CEE-4BDC-AF4C-0EDFF66CF242}" destId="{05A91AF6-8DD2-4FFC-86CD-36DB21D35EF6}" srcOrd="1" destOrd="0" presId="urn:microsoft.com/office/officeart/2005/8/layout/hierarchy1"/>
    <dgm:cxn modelId="{3268E6D3-EEF9-4F5F-BA6B-46F2A01EFAE8}" type="presParOf" srcId="{05A91AF6-8DD2-4FFC-86CD-36DB21D35EF6}" destId="{8B6502C9-60D6-4611-B701-501E0513DCE9}" srcOrd="0" destOrd="0" presId="urn:microsoft.com/office/officeart/2005/8/layout/hierarchy1"/>
    <dgm:cxn modelId="{8CD207E8-9DE9-4926-9721-0748A85FE7AE}" type="presParOf" srcId="{8B6502C9-60D6-4611-B701-501E0513DCE9}" destId="{02D89C80-B45D-4D74-91BA-8CB35BE7C149}" srcOrd="0" destOrd="0" presId="urn:microsoft.com/office/officeart/2005/8/layout/hierarchy1"/>
    <dgm:cxn modelId="{F1D00468-6C0A-4A44-B886-C93D1CDE9CA0}" type="presParOf" srcId="{8B6502C9-60D6-4611-B701-501E0513DCE9}" destId="{34C171EF-FF0A-4397-81CC-55EFB0396796}" srcOrd="1" destOrd="0" presId="urn:microsoft.com/office/officeart/2005/8/layout/hierarchy1"/>
    <dgm:cxn modelId="{BFD3F89F-C5EE-4D91-A8FE-EA0434AAC740}" type="presParOf" srcId="{05A91AF6-8DD2-4FFC-86CD-36DB21D35EF6}" destId="{A10683CF-4DC0-4DF6-B10E-EE095F83967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D44783-E6FD-475E-A1DB-59281D046734}">
      <dsp:nvSpPr>
        <dsp:cNvPr id="0" name=""/>
        <dsp:cNvSpPr/>
      </dsp:nvSpPr>
      <dsp:spPr>
        <a:xfrm>
          <a:off x="130938" y="1393"/>
          <a:ext cx="4224635" cy="26826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6FCB21-1E6D-4723-9483-72F1375BA191}">
      <dsp:nvSpPr>
        <dsp:cNvPr id="0" name=""/>
        <dsp:cNvSpPr/>
      </dsp:nvSpPr>
      <dsp:spPr>
        <a:xfrm>
          <a:off x="600342" y="447327"/>
          <a:ext cx="4224635" cy="26826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fr-BE" sz="3900" kern="1200" dirty="0"/>
            <a:t>Challenges to </a:t>
          </a:r>
          <a:r>
            <a:rPr lang="fr-BE" sz="3900" kern="1200" dirty="0" err="1"/>
            <a:t>adapt</a:t>
          </a:r>
          <a:r>
            <a:rPr lang="fr-BE" sz="3900" kern="1200" dirty="0"/>
            <a:t> </a:t>
          </a:r>
          <a:r>
            <a:rPr lang="fr-BE" sz="3900" kern="1200" dirty="0" err="1"/>
            <a:t>regulation</a:t>
          </a:r>
          <a:r>
            <a:rPr lang="fr-BE" sz="3900" kern="1200" dirty="0"/>
            <a:t> to </a:t>
          </a:r>
          <a:r>
            <a:rPr lang="fr-BE" sz="3900" kern="1200" dirty="0" err="1"/>
            <a:t>digitalization</a:t>
          </a:r>
          <a:r>
            <a:rPr lang="fr-BE" sz="3900" kern="1200" dirty="0"/>
            <a:t> </a:t>
          </a:r>
          <a:endParaRPr lang="en-US" sz="3900" kern="1200" dirty="0"/>
        </a:p>
      </dsp:txBody>
      <dsp:txXfrm>
        <a:off x="678914" y="525899"/>
        <a:ext cx="4067491" cy="2525499"/>
      </dsp:txXfrm>
    </dsp:sp>
    <dsp:sp modelId="{02D89C80-B45D-4D74-91BA-8CB35BE7C149}">
      <dsp:nvSpPr>
        <dsp:cNvPr id="0" name=""/>
        <dsp:cNvSpPr/>
      </dsp:nvSpPr>
      <dsp:spPr>
        <a:xfrm>
          <a:off x="5294381" y="1393"/>
          <a:ext cx="4224635" cy="26826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C171EF-FF0A-4397-81CC-55EFB0396796}">
      <dsp:nvSpPr>
        <dsp:cNvPr id="0" name=""/>
        <dsp:cNvSpPr/>
      </dsp:nvSpPr>
      <dsp:spPr>
        <a:xfrm>
          <a:off x="5763785" y="447327"/>
          <a:ext cx="4224635" cy="26826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fr-BE" sz="3900" kern="1200" dirty="0"/>
            <a:t>Chalenges to </a:t>
          </a:r>
          <a:r>
            <a:rPr lang="fr-BE" sz="3900" kern="1200" dirty="0" err="1"/>
            <a:t>bring</a:t>
          </a:r>
          <a:r>
            <a:rPr lang="fr-BE" sz="3900" kern="1200" dirty="0"/>
            <a:t> </a:t>
          </a:r>
          <a:r>
            <a:rPr lang="fr-BE" sz="3900" kern="1200" dirty="0" err="1"/>
            <a:t>digitalization</a:t>
          </a:r>
          <a:r>
            <a:rPr lang="fr-BE" sz="3900" kern="1200" dirty="0"/>
            <a:t> in the scope of </a:t>
          </a:r>
          <a:r>
            <a:rPr lang="fr-BE" sz="3900" kern="1200" dirty="0" err="1"/>
            <a:t>regulation</a:t>
          </a:r>
          <a:r>
            <a:rPr lang="fr-BE" sz="3900" kern="1200" dirty="0"/>
            <a:t>  </a:t>
          </a:r>
          <a:endParaRPr lang="en-US" sz="3900" kern="1200" dirty="0"/>
        </a:p>
      </dsp:txBody>
      <dsp:txXfrm>
        <a:off x="5842357" y="525899"/>
        <a:ext cx="4067491" cy="252549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21CD6B-2C22-4889-88AE-D283CCECBB90}" type="datetimeFigureOut">
              <a:rPr lang="fr-BE" smtClean="0"/>
              <a:t>09-12-20</a:t>
            </a:fld>
            <a:endParaRPr lang="fr-B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ADC917-1CBE-4E1C-9F94-437D84673807}" type="slidenum">
              <a:rPr lang="fr-BE" smtClean="0"/>
              <a:t>‹N›</a:t>
            </a:fld>
            <a:endParaRPr lang="fr-BE"/>
          </a:p>
        </p:txBody>
      </p:sp>
    </p:spTree>
    <p:extLst>
      <p:ext uri="{BB962C8B-B14F-4D97-AF65-F5344CB8AC3E}">
        <p14:creationId xmlns:p14="http://schemas.microsoft.com/office/powerpoint/2010/main" val="1911305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7203-9730-4943-9DAC-F4102BA653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BE"/>
          </a:p>
        </p:txBody>
      </p:sp>
      <p:sp>
        <p:nvSpPr>
          <p:cNvPr id="3" name="Subtitle 2">
            <a:extLst>
              <a:ext uri="{FF2B5EF4-FFF2-40B4-BE49-F238E27FC236}">
                <a16:creationId xmlns:a16="http://schemas.microsoft.com/office/drawing/2014/main" id="{8B96E21F-78C5-4254-863F-D81942487B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BE"/>
          </a:p>
        </p:txBody>
      </p:sp>
      <p:sp>
        <p:nvSpPr>
          <p:cNvPr id="4" name="Date Placeholder 3">
            <a:extLst>
              <a:ext uri="{FF2B5EF4-FFF2-40B4-BE49-F238E27FC236}">
                <a16:creationId xmlns:a16="http://schemas.microsoft.com/office/drawing/2014/main" id="{B08F3F81-73E8-4123-B68D-221006FCEE4C}"/>
              </a:ext>
            </a:extLst>
          </p:cNvPr>
          <p:cNvSpPr>
            <a:spLocks noGrp="1"/>
          </p:cNvSpPr>
          <p:nvPr>
            <p:ph type="dt" sz="half" idx="10"/>
          </p:nvPr>
        </p:nvSpPr>
        <p:spPr/>
        <p:txBody>
          <a:bodyPr/>
          <a:lstStyle/>
          <a:p>
            <a:fld id="{52BC6452-3E76-46C4-8EC0-EAE40C655935}" type="datetimeFigureOut">
              <a:rPr lang="en-BE" smtClean="0"/>
              <a:t>12/09/2020</a:t>
            </a:fld>
            <a:endParaRPr lang="en-BE"/>
          </a:p>
        </p:txBody>
      </p:sp>
      <p:sp>
        <p:nvSpPr>
          <p:cNvPr id="5" name="Footer Placeholder 4">
            <a:extLst>
              <a:ext uri="{FF2B5EF4-FFF2-40B4-BE49-F238E27FC236}">
                <a16:creationId xmlns:a16="http://schemas.microsoft.com/office/drawing/2014/main" id="{851FAFA3-C6B4-4672-B401-20649ACF84EA}"/>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D407347A-A360-4D1E-BD03-E1B9B43D154F}"/>
              </a:ext>
            </a:extLst>
          </p:cNvPr>
          <p:cNvSpPr>
            <a:spLocks noGrp="1"/>
          </p:cNvSpPr>
          <p:nvPr>
            <p:ph type="sldNum" sz="quarter" idx="12"/>
          </p:nvPr>
        </p:nvSpPr>
        <p:spPr/>
        <p:txBody>
          <a:bodyPr/>
          <a:lstStyle/>
          <a:p>
            <a:fld id="{E9FBFA17-81AC-4974-B129-A664754434F9}" type="slidenum">
              <a:rPr lang="en-BE" smtClean="0"/>
              <a:t>‹N›</a:t>
            </a:fld>
            <a:endParaRPr lang="en-BE"/>
          </a:p>
        </p:txBody>
      </p:sp>
    </p:spTree>
    <p:extLst>
      <p:ext uri="{BB962C8B-B14F-4D97-AF65-F5344CB8AC3E}">
        <p14:creationId xmlns:p14="http://schemas.microsoft.com/office/powerpoint/2010/main" val="1001531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7F1DF-ECA7-4EFD-8C91-47BF2143148D}"/>
              </a:ext>
            </a:extLst>
          </p:cNvPr>
          <p:cNvSpPr>
            <a:spLocks noGrp="1"/>
          </p:cNvSpPr>
          <p:nvPr>
            <p:ph type="title"/>
          </p:nvPr>
        </p:nvSpPr>
        <p:spPr/>
        <p:txBody>
          <a:bodyPr/>
          <a:lstStyle/>
          <a:p>
            <a:r>
              <a:rPr lang="en-US"/>
              <a:t>Click to edit Master title style</a:t>
            </a:r>
            <a:endParaRPr lang="en-BE"/>
          </a:p>
        </p:txBody>
      </p:sp>
      <p:sp>
        <p:nvSpPr>
          <p:cNvPr id="3" name="Vertical Text Placeholder 2">
            <a:extLst>
              <a:ext uri="{FF2B5EF4-FFF2-40B4-BE49-F238E27FC236}">
                <a16:creationId xmlns:a16="http://schemas.microsoft.com/office/drawing/2014/main" id="{A66F0ACB-1980-48D0-864D-42960EDCA2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Date Placeholder 3">
            <a:extLst>
              <a:ext uri="{FF2B5EF4-FFF2-40B4-BE49-F238E27FC236}">
                <a16:creationId xmlns:a16="http://schemas.microsoft.com/office/drawing/2014/main" id="{08FF5341-A770-445E-B4CE-8B64C428B6CB}"/>
              </a:ext>
            </a:extLst>
          </p:cNvPr>
          <p:cNvSpPr>
            <a:spLocks noGrp="1"/>
          </p:cNvSpPr>
          <p:nvPr>
            <p:ph type="dt" sz="half" idx="10"/>
          </p:nvPr>
        </p:nvSpPr>
        <p:spPr/>
        <p:txBody>
          <a:bodyPr/>
          <a:lstStyle/>
          <a:p>
            <a:fld id="{52BC6452-3E76-46C4-8EC0-EAE40C655935}" type="datetimeFigureOut">
              <a:rPr lang="en-BE" smtClean="0"/>
              <a:t>12/09/2020</a:t>
            </a:fld>
            <a:endParaRPr lang="en-BE"/>
          </a:p>
        </p:txBody>
      </p:sp>
      <p:sp>
        <p:nvSpPr>
          <p:cNvPr id="5" name="Footer Placeholder 4">
            <a:extLst>
              <a:ext uri="{FF2B5EF4-FFF2-40B4-BE49-F238E27FC236}">
                <a16:creationId xmlns:a16="http://schemas.microsoft.com/office/drawing/2014/main" id="{747EC08A-4FA5-4026-8951-269BCEBB2D6A}"/>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CDB931CA-4E82-4A72-8919-E72CFC1C3D0E}"/>
              </a:ext>
            </a:extLst>
          </p:cNvPr>
          <p:cNvSpPr>
            <a:spLocks noGrp="1"/>
          </p:cNvSpPr>
          <p:nvPr>
            <p:ph type="sldNum" sz="quarter" idx="12"/>
          </p:nvPr>
        </p:nvSpPr>
        <p:spPr/>
        <p:txBody>
          <a:bodyPr/>
          <a:lstStyle/>
          <a:p>
            <a:fld id="{E9FBFA17-81AC-4974-B129-A664754434F9}" type="slidenum">
              <a:rPr lang="en-BE" smtClean="0"/>
              <a:t>‹N›</a:t>
            </a:fld>
            <a:endParaRPr lang="en-BE"/>
          </a:p>
        </p:txBody>
      </p:sp>
    </p:spTree>
    <p:extLst>
      <p:ext uri="{BB962C8B-B14F-4D97-AF65-F5344CB8AC3E}">
        <p14:creationId xmlns:p14="http://schemas.microsoft.com/office/powerpoint/2010/main" val="1305542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F2287D-22A9-404D-9E13-59130180A4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BE"/>
          </a:p>
        </p:txBody>
      </p:sp>
      <p:sp>
        <p:nvSpPr>
          <p:cNvPr id="3" name="Vertical Text Placeholder 2">
            <a:extLst>
              <a:ext uri="{FF2B5EF4-FFF2-40B4-BE49-F238E27FC236}">
                <a16:creationId xmlns:a16="http://schemas.microsoft.com/office/drawing/2014/main" id="{D40AF7A1-1C3A-41BC-8A15-582A225EE2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Date Placeholder 3">
            <a:extLst>
              <a:ext uri="{FF2B5EF4-FFF2-40B4-BE49-F238E27FC236}">
                <a16:creationId xmlns:a16="http://schemas.microsoft.com/office/drawing/2014/main" id="{C497A3C4-A358-41A8-9D48-EF2F065F2051}"/>
              </a:ext>
            </a:extLst>
          </p:cNvPr>
          <p:cNvSpPr>
            <a:spLocks noGrp="1"/>
          </p:cNvSpPr>
          <p:nvPr>
            <p:ph type="dt" sz="half" idx="10"/>
          </p:nvPr>
        </p:nvSpPr>
        <p:spPr/>
        <p:txBody>
          <a:bodyPr/>
          <a:lstStyle/>
          <a:p>
            <a:fld id="{52BC6452-3E76-46C4-8EC0-EAE40C655935}" type="datetimeFigureOut">
              <a:rPr lang="en-BE" smtClean="0"/>
              <a:t>12/09/2020</a:t>
            </a:fld>
            <a:endParaRPr lang="en-BE"/>
          </a:p>
        </p:txBody>
      </p:sp>
      <p:sp>
        <p:nvSpPr>
          <p:cNvPr id="5" name="Footer Placeholder 4">
            <a:extLst>
              <a:ext uri="{FF2B5EF4-FFF2-40B4-BE49-F238E27FC236}">
                <a16:creationId xmlns:a16="http://schemas.microsoft.com/office/drawing/2014/main" id="{4C32134F-C418-4490-9A93-B1D6405AB88B}"/>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C99F8959-B3CC-4B15-86FF-FDE0023C58D0}"/>
              </a:ext>
            </a:extLst>
          </p:cNvPr>
          <p:cNvSpPr>
            <a:spLocks noGrp="1"/>
          </p:cNvSpPr>
          <p:nvPr>
            <p:ph type="sldNum" sz="quarter" idx="12"/>
          </p:nvPr>
        </p:nvSpPr>
        <p:spPr/>
        <p:txBody>
          <a:bodyPr/>
          <a:lstStyle/>
          <a:p>
            <a:fld id="{E9FBFA17-81AC-4974-B129-A664754434F9}" type="slidenum">
              <a:rPr lang="en-BE" smtClean="0"/>
              <a:t>‹N›</a:t>
            </a:fld>
            <a:endParaRPr lang="en-BE"/>
          </a:p>
        </p:txBody>
      </p:sp>
    </p:spTree>
    <p:extLst>
      <p:ext uri="{BB962C8B-B14F-4D97-AF65-F5344CB8AC3E}">
        <p14:creationId xmlns:p14="http://schemas.microsoft.com/office/powerpoint/2010/main" val="1025466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Normal">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140436" y="615462"/>
            <a:ext cx="9911128" cy="1445641"/>
          </a:xfrm>
          <a:prstGeom prst="rect">
            <a:avLst/>
          </a:prstGeom>
        </p:spPr>
        <p:txBody>
          <a:bodyPr anchor="ctr"/>
          <a:lstStyle>
            <a:lvl1pPr algn="ctr">
              <a:defRPr b="1" i="1" baseline="0">
                <a:solidFill>
                  <a:srgbClr val="0070C0"/>
                </a:solidFill>
                <a:latin typeface="Open Sans" panose="020B0606030504020204" pitchFamily="34" charset="0"/>
              </a:defRPr>
            </a:lvl1pPr>
          </a:lstStyle>
          <a:p>
            <a:r>
              <a:rPr lang="en-US"/>
              <a:t>SLIDE TITLE HERE</a:t>
            </a:r>
          </a:p>
        </p:txBody>
      </p:sp>
      <p:sp>
        <p:nvSpPr>
          <p:cNvPr id="6" name="サブタイトル 2"/>
          <p:cNvSpPr>
            <a:spLocks noGrp="1"/>
          </p:cNvSpPr>
          <p:nvPr>
            <p:ph type="subTitle" idx="1" hasCustomPrompt="1"/>
          </p:nvPr>
        </p:nvSpPr>
        <p:spPr>
          <a:xfrm>
            <a:off x="1140436" y="2198078"/>
            <a:ext cx="9911128" cy="4079631"/>
          </a:xfrm>
          <a:prstGeom prst="rect">
            <a:avLst/>
          </a:prstGeom>
        </p:spPr>
        <p:txBody>
          <a:bodyPr anchor="ctr">
            <a:normAutofit/>
          </a:bodyPr>
          <a:lstStyle>
            <a:lvl1pPr marL="0" indent="0" algn="l">
              <a:buNone/>
              <a:defRPr sz="20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ltLang="ja-JP"/>
              <a:t>A brief description here</a:t>
            </a:r>
            <a:endParaRPr lang="en-US"/>
          </a:p>
        </p:txBody>
      </p:sp>
    </p:spTree>
    <p:extLst>
      <p:ext uri="{BB962C8B-B14F-4D97-AF65-F5344CB8AC3E}">
        <p14:creationId xmlns:p14="http://schemas.microsoft.com/office/powerpoint/2010/main" val="14317929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mpact - Single Line">
    <p:spTree>
      <p:nvGrpSpPr>
        <p:cNvPr id="1" name=""/>
        <p:cNvGrpSpPr/>
        <p:nvPr/>
      </p:nvGrpSpPr>
      <p:grpSpPr>
        <a:xfrm>
          <a:off x="0" y="0"/>
          <a:ext cx="0" cy="0"/>
          <a:chOff x="0" y="0"/>
          <a:chExt cx="0" cy="0"/>
        </a:xfrm>
      </p:grpSpPr>
      <p:sp>
        <p:nvSpPr>
          <p:cNvPr id="3" name="タイトル 1"/>
          <p:cNvSpPr>
            <a:spLocks noGrp="1"/>
          </p:cNvSpPr>
          <p:nvPr>
            <p:ph type="ctrTitle" hasCustomPrompt="1"/>
          </p:nvPr>
        </p:nvSpPr>
        <p:spPr>
          <a:xfrm>
            <a:off x="754743" y="2409371"/>
            <a:ext cx="10498667" cy="1857827"/>
          </a:xfrm>
          <a:prstGeom prst="rect">
            <a:avLst/>
          </a:prstGeom>
        </p:spPr>
        <p:txBody>
          <a:bodyPr anchor="b">
            <a:noAutofit/>
          </a:bodyPr>
          <a:lstStyle>
            <a:lvl1pPr algn="l">
              <a:defRPr sz="12001"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stStyle>
          <a:p>
            <a:r>
              <a:rPr lang="en-US" dirty="0"/>
              <a:t>Text here</a:t>
            </a:r>
          </a:p>
        </p:txBody>
      </p:sp>
      <p:sp>
        <p:nvSpPr>
          <p:cNvPr id="4" name="サブタイトル 2"/>
          <p:cNvSpPr>
            <a:spLocks noGrp="1"/>
          </p:cNvSpPr>
          <p:nvPr>
            <p:ph type="subTitle" idx="1" hasCustomPrompt="1"/>
          </p:nvPr>
        </p:nvSpPr>
        <p:spPr>
          <a:xfrm>
            <a:off x="754743" y="4073675"/>
            <a:ext cx="9144000" cy="677333"/>
          </a:xfrm>
          <a:prstGeom prst="rect">
            <a:avLst/>
          </a:prstGeom>
        </p:spPr>
        <p:txBody>
          <a:bodyPr>
            <a:noAutofit/>
          </a:bodyPr>
          <a:lstStyle>
            <a:lvl1pPr marL="0" indent="0" algn="l">
              <a:buNone/>
              <a:defRPr sz="4000" baseline="0">
                <a:solidFill>
                  <a:srgbClr val="FF6600"/>
                </a:solidFill>
                <a:latin typeface="+mj-lt"/>
                <a:ea typeface="A-OTF Gothic BBB Pro Medium" panose="020B0400000000000000" pitchFamily="34" charset="-128"/>
                <a:cs typeface="Clear Sans Light" panose="020B0303030202020304" pitchFamily="34" charset="0"/>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ltLang="ja-JP" dirty="0"/>
              <a:t>Text here</a:t>
            </a:r>
            <a:endParaRPr lang="en-US" dirty="0"/>
          </a:p>
        </p:txBody>
      </p:sp>
    </p:spTree>
    <p:extLst>
      <p:ext uri="{BB962C8B-B14F-4D97-AF65-F5344CB8AC3E}">
        <p14:creationId xmlns:p14="http://schemas.microsoft.com/office/powerpoint/2010/main" val="16022503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6CE01842-9C8B-455A-8176-1AD0418418AF}" type="datetime8">
              <a:rPr lang="en-BE" smtClean="0"/>
              <a:t>12/09/2020 10:02</a:t>
            </a:fld>
            <a:endParaRPr lang="en-BE"/>
          </a:p>
        </p:txBody>
      </p:sp>
      <p:sp>
        <p:nvSpPr>
          <p:cNvPr id="5" name="Footer Placeholder 4"/>
          <p:cNvSpPr>
            <a:spLocks noGrp="1"/>
          </p:cNvSpPr>
          <p:nvPr>
            <p:ph type="ftr" sz="quarter" idx="11"/>
          </p:nvPr>
        </p:nvSpPr>
        <p:spPr/>
        <p:txBody>
          <a:bodyPr/>
          <a:lstStyle/>
          <a:p>
            <a:endParaRPr lang="en-BE"/>
          </a:p>
        </p:txBody>
      </p:sp>
      <p:sp>
        <p:nvSpPr>
          <p:cNvPr id="6" name="Slide Number Placeholder 5"/>
          <p:cNvSpPr>
            <a:spLocks noGrp="1"/>
          </p:cNvSpPr>
          <p:nvPr>
            <p:ph type="sldNum" sz="quarter" idx="12"/>
          </p:nvPr>
        </p:nvSpPr>
        <p:spPr/>
        <p:txBody>
          <a:bodyPr/>
          <a:lstStyle/>
          <a:p>
            <a:fld id="{E9214E2A-06D6-450E-82F3-67044F79C0A3}" type="slidenum">
              <a:rPr lang="en-BE" smtClean="0"/>
              <a:t>‹N›</a:t>
            </a:fld>
            <a:endParaRPr lang="en-B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4124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B31641-81B2-4C29-8626-7B4082608866}" type="datetime8">
              <a:rPr lang="en-BE" smtClean="0"/>
              <a:t>12/09/2020 10:02</a:t>
            </a:fld>
            <a:endParaRPr lang="en-BE"/>
          </a:p>
        </p:txBody>
      </p:sp>
      <p:sp>
        <p:nvSpPr>
          <p:cNvPr id="5" name="Footer Placeholder 4"/>
          <p:cNvSpPr>
            <a:spLocks noGrp="1"/>
          </p:cNvSpPr>
          <p:nvPr>
            <p:ph type="ftr" sz="quarter" idx="11"/>
          </p:nvPr>
        </p:nvSpPr>
        <p:spPr/>
        <p:txBody>
          <a:bodyPr/>
          <a:lstStyle/>
          <a:p>
            <a:endParaRPr lang="en-BE"/>
          </a:p>
        </p:txBody>
      </p:sp>
      <p:sp>
        <p:nvSpPr>
          <p:cNvPr id="6" name="Slide Number Placeholder 5"/>
          <p:cNvSpPr>
            <a:spLocks noGrp="1"/>
          </p:cNvSpPr>
          <p:nvPr>
            <p:ph type="sldNum" sz="quarter" idx="12"/>
          </p:nvPr>
        </p:nvSpPr>
        <p:spPr/>
        <p:txBody>
          <a:bodyPr/>
          <a:lstStyle/>
          <a:p>
            <a:fld id="{E9214E2A-06D6-450E-82F3-67044F79C0A3}" type="slidenum">
              <a:rPr lang="en-BE" smtClean="0"/>
              <a:t>‹N›</a:t>
            </a:fld>
            <a:endParaRPr lang="en-BE"/>
          </a:p>
        </p:txBody>
      </p:sp>
    </p:spTree>
    <p:extLst>
      <p:ext uri="{BB962C8B-B14F-4D97-AF65-F5344CB8AC3E}">
        <p14:creationId xmlns:p14="http://schemas.microsoft.com/office/powerpoint/2010/main" val="860061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33FC44-86B6-46D9-8D36-C5FB7FFEE130}" type="datetime8">
              <a:rPr lang="en-BE" smtClean="0"/>
              <a:t>12/09/2020 10:02</a:t>
            </a:fld>
            <a:endParaRPr lang="en-BE"/>
          </a:p>
        </p:txBody>
      </p:sp>
      <p:sp>
        <p:nvSpPr>
          <p:cNvPr id="5" name="Footer Placeholder 4"/>
          <p:cNvSpPr>
            <a:spLocks noGrp="1"/>
          </p:cNvSpPr>
          <p:nvPr>
            <p:ph type="ftr" sz="quarter" idx="11"/>
          </p:nvPr>
        </p:nvSpPr>
        <p:spPr/>
        <p:txBody>
          <a:bodyPr/>
          <a:lstStyle/>
          <a:p>
            <a:endParaRPr lang="en-BE"/>
          </a:p>
        </p:txBody>
      </p:sp>
      <p:sp>
        <p:nvSpPr>
          <p:cNvPr id="6" name="Slide Number Placeholder 5"/>
          <p:cNvSpPr>
            <a:spLocks noGrp="1"/>
          </p:cNvSpPr>
          <p:nvPr>
            <p:ph type="sldNum" sz="quarter" idx="12"/>
          </p:nvPr>
        </p:nvSpPr>
        <p:spPr/>
        <p:txBody>
          <a:bodyPr/>
          <a:lstStyle/>
          <a:p>
            <a:fld id="{E9214E2A-06D6-450E-82F3-67044F79C0A3}" type="slidenum">
              <a:rPr lang="en-BE" smtClean="0"/>
              <a:t>‹N›</a:t>
            </a:fld>
            <a:endParaRPr lang="en-B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118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AC444D-140C-47F2-A64C-119BF4788CAF}" type="datetime8">
              <a:rPr lang="en-BE" smtClean="0"/>
              <a:t>12/09/2020 10:02</a:t>
            </a:fld>
            <a:endParaRPr lang="en-BE"/>
          </a:p>
        </p:txBody>
      </p:sp>
      <p:sp>
        <p:nvSpPr>
          <p:cNvPr id="6" name="Footer Placeholder 5"/>
          <p:cNvSpPr>
            <a:spLocks noGrp="1"/>
          </p:cNvSpPr>
          <p:nvPr>
            <p:ph type="ftr" sz="quarter" idx="11"/>
          </p:nvPr>
        </p:nvSpPr>
        <p:spPr/>
        <p:txBody>
          <a:bodyPr/>
          <a:lstStyle/>
          <a:p>
            <a:endParaRPr lang="en-BE"/>
          </a:p>
        </p:txBody>
      </p:sp>
      <p:sp>
        <p:nvSpPr>
          <p:cNvPr id="7" name="Slide Number Placeholder 6"/>
          <p:cNvSpPr>
            <a:spLocks noGrp="1"/>
          </p:cNvSpPr>
          <p:nvPr>
            <p:ph type="sldNum" sz="quarter" idx="12"/>
          </p:nvPr>
        </p:nvSpPr>
        <p:spPr/>
        <p:txBody>
          <a:bodyPr/>
          <a:lstStyle/>
          <a:p>
            <a:fld id="{E9214E2A-06D6-450E-82F3-67044F79C0A3}" type="slidenum">
              <a:rPr lang="en-BE" smtClean="0"/>
              <a:t>‹N›</a:t>
            </a:fld>
            <a:endParaRPr lang="en-BE"/>
          </a:p>
        </p:txBody>
      </p:sp>
    </p:spTree>
    <p:extLst>
      <p:ext uri="{BB962C8B-B14F-4D97-AF65-F5344CB8AC3E}">
        <p14:creationId xmlns:p14="http://schemas.microsoft.com/office/powerpoint/2010/main" val="15392991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4D4919-AA65-44D2-A5A3-EB54415BC84C}" type="datetime8">
              <a:rPr lang="en-BE" smtClean="0"/>
              <a:t>12/09/2020 10:02</a:t>
            </a:fld>
            <a:endParaRPr lang="en-BE"/>
          </a:p>
        </p:txBody>
      </p:sp>
      <p:sp>
        <p:nvSpPr>
          <p:cNvPr id="8" name="Footer Placeholder 7"/>
          <p:cNvSpPr>
            <a:spLocks noGrp="1"/>
          </p:cNvSpPr>
          <p:nvPr>
            <p:ph type="ftr" sz="quarter" idx="11"/>
          </p:nvPr>
        </p:nvSpPr>
        <p:spPr/>
        <p:txBody>
          <a:bodyPr/>
          <a:lstStyle/>
          <a:p>
            <a:endParaRPr lang="en-BE"/>
          </a:p>
        </p:txBody>
      </p:sp>
      <p:sp>
        <p:nvSpPr>
          <p:cNvPr id="9" name="Slide Number Placeholder 8"/>
          <p:cNvSpPr>
            <a:spLocks noGrp="1"/>
          </p:cNvSpPr>
          <p:nvPr>
            <p:ph type="sldNum" sz="quarter" idx="12"/>
          </p:nvPr>
        </p:nvSpPr>
        <p:spPr/>
        <p:txBody>
          <a:bodyPr/>
          <a:lstStyle/>
          <a:p>
            <a:fld id="{E9214E2A-06D6-450E-82F3-67044F79C0A3}" type="slidenum">
              <a:rPr lang="en-BE" smtClean="0"/>
              <a:t>‹N›</a:t>
            </a:fld>
            <a:endParaRPr lang="en-BE"/>
          </a:p>
        </p:txBody>
      </p:sp>
    </p:spTree>
    <p:extLst>
      <p:ext uri="{BB962C8B-B14F-4D97-AF65-F5344CB8AC3E}">
        <p14:creationId xmlns:p14="http://schemas.microsoft.com/office/powerpoint/2010/main" val="1358584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C11D1BB-79DE-49BC-9C37-C67EC0B36645}" type="datetime8">
              <a:rPr lang="en-BE" smtClean="0"/>
              <a:t>12/09/2020 10:02</a:t>
            </a:fld>
            <a:endParaRPr lang="en-BE"/>
          </a:p>
        </p:txBody>
      </p:sp>
      <p:sp>
        <p:nvSpPr>
          <p:cNvPr id="4" name="Footer Placeholder 3"/>
          <p:cNvSpPr>
            <a:spLocks noGrp="1"/>
          </p:cNvSpPr>
          <p:nvPr>
            <p:ph type="ftr" sz="quarter" idx="11"/>
          </p:nvPr>
        </p:nvSpPr>
        <p:spPr/>
        <p:txBody>
          <a:bodyPr/>
          <a:lstStyle/>
          <a:p>
            <a:endParaRPr lang="en-BE"/>
          </a:p>
        </p:txBody>
      </p:sp>
      <p:sp>
        <p:nvSpPr>
          <p:cNvPr id="5" name="Slide Number Placeholder 4"/>
          <p:cNvSpPr>
            <a:spLocks noGrp="1"/>
          </p:cNvSpPr>
          <p:nvPr>
            <p:ph type="sldNum" sz="quarter" idx="12"/>
          </p:nvPr>
        </p:nvSpPr>
        <p:spPr/>
        <p:txBody>
          <a:bodyPr/>
          <a:lstStyle/>
          <a:p>
            <a:fld id="{E9214E2A-06D6-450E-82F3-67044F79C0A3}" type="slidenum">
              <a:rPr lang="en-BE" smtClean="0"/>
              <a:t>‹N›</a:t>
            </a:fld>
            <a:endParaRPr lang="en-BE"/>
          </a:p>
        </p:txBody>
      </p:sp>
    </p:spTree>
    <p:extLst>
      <p:ext uri="{BB962C8B-B14F-4D97-AF65-F5344CB8AC3E}">
        <p14:creationId xmlns:p14="http://schemas.microsoft.com/office/powerpoint/2010/main" val="437274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AFE97-81AF-4190-9521-542264C64558}"/>
              </a:ext>
            </a:extLst>
          </p:cNvPr>
          <p:cNvSpPr>
            <a:spLocks noGrp="1"/>
          </p:cNvSpPr>
          <p:nvPr>
            <p:ph type="title"/>
          </p:nvPr>
        </p:nvSpPr>
        <p:spPr/>
        <p:txBody>
          <a:bodyPr/>
          <a:lstStyle/>
          <a:p>
            <a:r>
              <a:rPr lang="en-US"/>
              <a:t>Click to edit Master title style</a:t>
            </a:r>
            <a:endParaRPr lang="en-BE"/>
          </a:p>
        </p:txBody>
      </p:sp>
      <p:sp>
        <p:nvSpPr>
          <p:cNvPr id="3" name="Content Placeholder 2">
            <a:extLst>
              <a:ext uri="{FF2B5EF4-FFF2-40B4-BE49-F238E27FC236}">
                <a16:creationId xmlns:a16="http://schemas.microsoft.com/office/drawing/2014/main" id="{9FD0EB68-FA3E-4442-9B70-F34B38AFE1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Date Placeholder 3">
            <a:extLst>
              <a:ext uri="{FF2B5EF4-FFF2-40B4-BE49-F238E27FC236}">
                <a16:creationId xmlns:a16="http://schemas.microsoft.com/office/drawing/2014/main" id="{69384125-EB85-4797-8A9E-39FCB9694B2A}"/>
              </a:ext>
            </a:extLst>
          </p:cNvPr>
          <p:cNvSpPr>
            <a:spLocks noGrp="1"/>
          </p:cNvSpPr>
          <p:nvPr>
            <p:ph type="dt" sz="half" idx="10"/>
          </p:nvPr>
        </p:nvSpPr>
        <p:spPr/>
        <p:txBody>
          <a:bodyPr/>
          <a:lstStyle/>
          <a:p>
            <a:fld id="{52BC6452-3E76-46C4-8EC0-EAE40C655935}" type="datetimeFigureOut">
              <a:rPr lang="en-BE" smtClean="0"/>
              <a:t>12/09/2020</a:t>
            </a:fld>
            <a:endParaRPr lang="en-BE"/>
          </a:p>
        </p:txBody>
      </p:sp>
      <p:sp>
        <p:nvSpPr>
          <p:cNvPr id="5" name="Footer Placeholder 4">
            <a:extLst>
              <a:ext uri="{FF2B5EF4-FFF2-40B4-BE49-F238E27FC236}">
                <a16:creationId xmlns:a16="http://schemas.microsoft.com/office/drawing/2014/main" id="{85D478A2-D0FB-4E47-9191-8C2057242C88}"/>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F3F87E57-DA17-43A6-8052-D9EB767306B9}"/>
              </a:ext>
            </a:extLst>
          </p:cNvPr>
          <p:cNvSpPr>
            <a:spLocks noGrp="1"/>
          </p:cNvSpPr>
          <p:nvPr>
            <p:ph type="sldNum" sz="quarter" idx="12"/>
          </p:nvPr>
        </p:nvSpPr>
        <p:spPr/>
        <p:txBody>
          <a:bodyPr/>
          <a:lstStyle/>
          <a:p>
            <a:fld id="{E9FBFA17-81AC-4974-B129-A664754434F9}" type="slidenum">
              <a:rPr lang="en-BE" smtClean="0"/>
              <a:t>‹N›</a:t>
            </a:fld>
            <a:endParaRPr lang="en-BE"/>
          </a:p>
        </p:txBody>
      </p:sp>
    </p:spTree>
    <p:extLst>
      <p:ext uri="{BB962C8B-B14F-4D97-AF65-F5344CB8AC3E}">
        <p14:creationId xmlns:p14="http://schemas.microsoft.com/office/powerpoint/2010/main" val="38839424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4013352-0E76-4E2C-865E-1F22BBB796B4}" type="datetime8">
              <a:rPr lang="en-BE" smtClean="0"/>
              <a:t>12/09/2020 10:02</a:t>
            </a:fld>
            <a:endParaRPr lang="en-B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BE"/>
          </a:p>
        </p:txBody>
      </p:sp>
      <p:sp>
        <p:nvSpPr>
          <p:cNvPr id="9" name="Slide Number Placeholder 8"/>
          <p:cNvSpPr>
            <a:spLocks noGrp="1"/>
          </p:cNvSpPr>
          <p:nvPr>
            <p:ph type="sldNum" sz="quarter" idx="12"/>
          </p:nvPr>
        </p:nvSpPr>
        <p:spPr/>
        <p:txBody>
          <a:bodyPr/>
          <a:lstStyle/>
          <a:p>
            <a:fld id="{E9214E2A-06D6-450E-82F3-67044F79C0A3}" type="slidenum">
              <a:rPr lang="en-BE" smtClean="0"/>
              <a:t>‹N›</a:t>
            </a:fld>
            <a:endParaRPr lang="en-BE"/>
          </a:p>
        </p:txBody>
      </p:sp>
    </p:spTree>
    <p:extLst>
      <p:ext uri="{BB962C8B-B14F-4D97-AF65-F5344CB8AC3E}">
        <p14:creationId xmlns:p14="http://schemas.microsoft.com/office/powerpoint/2010/main" val="33473454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C14697D-27EC-4629-ADA1-E9FF089A2985}" type="datetime8">
              <a:rPr lang="en-BE" smtClean="0"/>
              <a:t>12/09/2020 10:02</a:t>
            </a:fld>
            <a:endParaRPr lang="en-BE"/>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B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9214E2A-06D6-450E-82F3-67044F79C0A3}" type="slidenum">
              <a:rPr lang="en-BE" smtClean="0"/>
              <a:t>‹N›</a:t>
            </a:fld>
            <a:endParaRPr lang="en-BE"/>
          </a:p>
        </p:txBody>
      </p:sp>
    </p:spTree>
    <p:extLst>
      <p:ext uri="{BB962C8B-B14F-4D97-AF65-F5344CB8AC3E}">
        <p14:creationId xmlns:p14="http://schemas.microsoft.com/office/powerpoint/2010/main" val="28865419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5A6848-1154-43D9-95DB-4849F45FB0D6}" type="datetime8">
              <a:rPr lang="en-BE" smtClean="0"/>
              <a:t>12/09/2020 10:02</a:t>
            </a:fld>
            <a:endParaRPr lang="en-BE"/>
          </a:p>
        </p:txBody>
      </p:sp>
      <p:sp>
        <p:nvSpPr>
          <p:cNvPr id="6" name="Footer Placeholder 5"/>
          <p:cNvSpPr>
            <a:spLocks noGrp="1"/>
          </p:cNvSpPr>
          <p:nvPr>
            <p:ph type="ftr" sz="quarter" idx="11"/>
          </p:nvPr>
        </p:nvSpPr>
        <p:spPr/>
        <p:txBody>
          <a:bodyPr/>
          <a:lstStyle/>
          <a:p>
            <a:endParaRPr lang="en-BE"/>
          </a:p>
        </p:txBody>
      </p:sp>
      <p:sp>
        <p:nvSpPr>
          <p:cNvPr id="7" name="Slide Number Placeholder 6"/>
          <p:cNvSpPr>
            <a:spLocks noGrp="1"/>
          </p:cNvSpPr>
          <p:nvPr>
            <p:ph type="sldNum" sz="quarter" idx="12"/>
          </p:nvPr>
        </p:nvSpPr>
        <p:spPr/>
        <p:txBody>
          <a:bodyPr/>
          <a:lstStyle/>
          <a:p>
            <a:fld id="{E9214E2A-06D6-450E-82F3-67044F79C0A3}" type="slidenum">
              <a:rPr lang="en-BE" smtClean="0"/>
              <a:t>‹N›</a:t>
            </a:fld>
            <a:endParaRPr lang="en-BE"/>
          </a:p>
        </p:txBody>
      </p:sp>
    </p:spTree>
    <p:extLst>
      <p:ext uri="{BB962C8B-B14F-4D97-AF65-F5344CB8AC3E}">
        <p14:creationId xmlns:p14="http://schemas.microsoft.com/office/powerpoint/2010/main" val="23637049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2DAFC9-F0D9-4BDD-8560-7DF17A218EB6}" type="datetime8">
              <a:rPr lang="en-BE" smtClean="0"/>
              <a:t>12/09/2020 10:02</a:t>
            </a:fld>
            <a:endParaRPr lang="en-BE"/>
          </a:p>
        </p:txBody>
      </p:sp>
      <p:sp>
        <p:nvSpPr>
          <p:cNvPr id="5" name="Footer Placeholder 4"/>
          <p:cNvSpPr>
            <a:spLocks noGrp="1"/>
          </p:cNvSpPr>
          <p:nvPr>
            <p:ph type="ftr" sz="quarter" idx="11"/>
          </p:nvPr>
        </p:nvSpPr>
        <p:spPr/>
        <p:txBody>
          <a:bodyPr/>
          <a:lstStyle/>
          <a:p>
            <a:endParaRPr lang="en-BE"/>
          </a:p>
        </p:txBody>
      </p:sp>
      <p:sp>
        <p:nvSpPr>
          <p:cNvPr id="6" name="Slide Number Placeholder 5"/>
          <p:cNvSpPr>
            <a:spLocks noGrp="1"/>
          </p:cNvSpPr>
          <p:nvPr>
            <p:ph type="sldNum" sz="quarter" idx="12"/>
          </p:nvPr>
        </p:nvSpPr>
        <p:spPr/>
        <p:txBody>
          <a:bodyPr/>
          <a:lstStyle/>
          <a:p>
            <a:fld id="{E9214E2A-06D6-450E-82F3-67044F79C0A3}" type="slidenum">
              <a:rPr lang="en-BE" smtClean="0"/>
              <a:t>‹N›</a:t>
            </a:fld>
            <a:endParaRPr lang="en-BE"/>
          </a:p>
        </p:txBody>
      </p:sp>
    </p:spTree>
    <p:extLst>
      <p:ext uri="{BB962C8B-B14F-4D97-AF65-F5344CB8AC3E}">
        <p14:creationId xmlns:p14="http://schemas.microsoft.com/office/powerpoint/2010/main" val="38089188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899A20-08BD-47A8-B3AB-C0AD80707559}" type="datetime8">
              <a:rPr lang="en-BE" smtClean="0"/>
              <a:t>12/09/2020 10:02</a:t>
            </a:fld>
            <a:endParaRPr lang="en-BE"/>
          </a:p>
        </p:txBody>
      </p:sp>
      <p:sp>
        <p:nvSpPr>
          <p:cNvPr id="5" name="Footer Placeholder 4"/>
          <p:cNvSpPr>
            <a:spLocks noGrp="1"/>
          </p:cNvSpPr>
          <p:nvPr>
            <p:ph type="ftr" sz="quarter" idx="11"/>
          </p:nvPr>
        </p:nvSpPr>
        <p:spPr/>
        <p:txBody>
          <a:bodyPr/>
          <a:lstStyle/>
          <a:p>
            <a:endParaRPr lang="en-BE"/>
          </a:p>
        </p:txBody>
      </p:sp>
      <p:sp>
        <p:nvSpPr>
          <p:cNvPr id="6" name="Slide Number Placeholder 5"/>
          <p:cNvSpPr>
            <a:spLocks noGrp="1"/>
          </p:cNvSpPr>
          <p:nvPr>
            <p:ph type="sldNum" sz="quarter" idx="12"/>
          </p:nvPr>
        </p:nvSpPr>
        <p:spPr/>
        <p:txBody>
          <a:bodyPr/>
          <a:lstStyle/>
          <a:p>
            <a:fld id="{E9214E2A-06D6-450E-82F3-67044F79C0A3}" type="slidenum">
              <a:rPr lang="en-BE" smtClean="0"/>
              <a:t>‹N›</a:t>
            </a:fld>
            <a:endParaRPr lang="en-BE"/>
          </a:p>
        </p:txBody>
      </p:sp>
    </p:spTree>
    <p:extLst>
      <p:ext uri="{BB962C8B-B14F-4D97-AF65-F5344CB8AC3E}">
        <p14:creationId xmlns:p14="http://schemas.microsoft.com/office/powerpoint/2010/main" val="20564153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4_Normal">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140436" y="615462"/>
            <a:ext cx="9911128" cy="1445641"/>
          </a:xfrm>
          <a:prstGeom prst="rect">
            <a:avLst/>
          </a:prstGeom>
        </p:spPr>
        <p:txBody>
          <a:bodyPr anchor="ctr"/>
          <a:lstStyle>
            <a:lvl1pPr algn="ctr">
              <a:defRPr b="1" i="1" baseline="0">
                <a:solidFill>
                  <a:srgbClr val="0070C0"/>
                </a:solidFill>
                <a:latin typeface="Open Sans" panose="020B0606030504020204" pitchFamily="34" charset="0"/>
              </a:defRPr>
            </a:lvl1pPr>
          </a:lstStyle>
          <a:p>
            <a:r>
              <a:rPr lang="en-US"/>
              <a:t>SLIDE TITLE HERE</a:t>
            </a:r>
          </a:p>
        </p:txBody>
      </p:sp>
      <p:sp>
        <p:nvSpPr>
          <p:cNvPr id="6" name="サブタイトル 2"/>
          <p:cNvSpPr>
            <a:spLocks noGrp="1"/>
          </p:cNvSpPr>
          <p:nvPr>
            <p:ph type="subTitle" idx="1" hasCustomPrompt="1"/>
          </p:nvPr>
        </p:nvSpPr>
        <p:spPr>
          <a:xfrm>
            <a:off x="1140436" y="2198078"/>
            <a:ext cx="9911128" cy="4079631"/>
          </a:xfrm>
          <a:prstGeom prst="rect">
            <a:avLst/>
          </a:prstGeom>
        </p:spPr>
        <p:txBody>
          <a:bodyPr anchor="ctr">
            <a:normAutofit/>
          </a:bodyPr>
          <a:lstStyle>
            <a:lvl1pPr marL="0" indent="0" algn="l">
              <a:buNone/>
              <a:defRPr sz="20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ltLang="ja-JP"/>
              <a:t>A brief description here</a:t>
            </a:r>
            <a:endParaRPr lang="en-US"/>
          </a:p>
        </p:txBody>
      </p:sp>
    </p:spTree>
    <p:extLst>
      <p:ext uri="{BB962C8B-B14F-4D97-AF65-F5344CB8AC3E}">
        <p14:creationId xmlns:p14="http://schemas.microsoft.com/office/powerpoint/2010/main" val="39456684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03020-45A5-4C88-A518-26DF18ADF1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BE"/>
          </a:p>
        </p:txBody>
      </p:sp>
      <p:sp>
        <p:nvSpPr>
          <p:cNvPr id="3" name="Text Placeholder 2">
            <a:extLst>
              <a:ext uri="{FF2B5EF4-FFF2-40B4-BE49-F238E27FC236}">
                <a16:creationId xmlns:a16="http://schemas.microsoft.com/office/drawing/2014/main" id="{3C7749E5-D2CA-4E9F-8D7B-21FA042C24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A48255-F32B-4C78-8267-D43B58B82304}"/>
              </a:ext>
            </a:extLst>
          </p:cNvPr>
          <p:cNvSpPr>
            <a:spLocks noGrp="1"/>
          </p:cNvSpPr>
          <p:nvPr>
            <p:ph type="dt" sz="half" idx="10"/>
          </p:nvPr>
        </p:nvSpPr>
        <p:spPr/>
        <p:txBody>
          <a:bodyPr/>
          <a:lstStyle/>
          <a:p>
            <a:fld id="{52BC6452-3E76-46C4-8EC0-EAE40C655935}" type="datetimeFigureOut">
              <a:rPr lang="en-BE" smtClean="0"/>
              <a:t>12/09/2020</a:t>
            </a:fld>
            <a:endParaRPr lang="en-BE"/>
          </a:p>
        </p:txBody>
      </p:sp>
      <p:sp>
        <p:nvSpPr>
          <p:cNvPr id="5" name="Footer Placeholder 4">
            <a:extLst>
              <a:ext uri="{FF2B5EF4-FFF2-40B4-BE49-F238E27FC236}">
                <a16:creationId xmlns:a16="http://schemas.microsoft.com/office/drawing/2014/main" id="{978D54BB-A783-4F5C-A194-C313E217EA27}"/>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5E022EF6-80F4-493E-BFD8-8B0160B4EE9D}"/>
              </a:ext>
            </a:extLst>
          </p:cNvPr>
          <p:cNvSpPr>
            <a:spLocks noGrp="1"/>
          </p:cNvSpPr>
          <p:nvPr>
            <p:ph type="sldNum" sz="quarter" idx="12"/>
          </p:nvPr>
        </p:nvSpPr>
        <p:spPr/>
        <p:txBody>
          <a:bodyPr/>
          <a:lstStyle/>
          <a:p>
            <a:fld id="{E9FBFA17-81AC-4974-B129-A664754434F9}" type="slidenum">
              <a:rPr lang="en-BE" smtClean="0"/>
              <a:t>‹N›</a:t>
            </a:fld>
            <a:endParaRPr lang="en-BE"/>
          </a:p>
        </p:txBody>
      </p:sp>
    </p:spTree>
    <p:extLst>
      <p:ext uri="{BB962C8B-B14F-4D97-AF65-F5344CB8AC3E}">
        <p14:creationId xmlns:p14="http://schemas.microsoft.com/office/powerpoint/2010/main" val="1839417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849F1-D208-4772-A49F-360862ADC404}"/>
              </a:ext>
            </a:extLst>
          </p:cNvPr>
          <p:cNvSpPr>
            <a:spLocks noGrp="1"/>
          </p:cNvSpPr>
          <p:nvPr>
            <p:ph type="title"/>
          </p:nvPr>
        </p:nvSpPr>
        <p:spPr/>
        <p:txBody>
          <a:bodyPr/>
          <a:lstStyle/>
          <a:p>
            <a:r>
              <a:rPr lang="en-US"/>
              <a:t>Click to edit Master title style</a:t>
            </a:r>
            <a:endParaRPr lang="en-BE"/>
          </a:p>
        </p:txBody>
      </p:sp>
      <p:sp>
        <p:nvSpPr>
          <p:cNvPr id="3" name="Content Placeholder 2">
            <a:extLst>
              <a:ext uri="{FF2B5EF4-FFF2-40B4-BE49-F238E27FC236}">
                <a16:creationId xmlns:a16="http://schemas.microsoft.com/office/drawing/2014/main" id="{24ED0059-7B34-40D9-A897-7AAC857EA8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Content Placeholder 3">
            <a:extLst>
              <a:ext uri="{FF2B5EF4-FFF2-40B4-BE49-F238E27FC236}">
                <a16:creationId xmlns:a16="http://schemas.microsoft.com/office/drawing/2014/main" id="{1E354C36-F1F2-4574-BB11-852C3D2C3F8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5" name="Date Placeholder 4">
            <a:extLst>
              <a:ext uri="{FF2B5EF4-FFF2-40B4-BE49-F238E27FC236}">
                <a16:creationId xmlns:a16="http://schemas.microsoft.com/office/drawing/2014/main" id="{8B9605ED-E93E-4053-AA03-C374BDE82E69}"/>
              </a:ext>
            </a:extLst>
          </p:cNvPr>
          <p:cNvSpPr>
            <a:spLocks noGrp="1"/>
          </p:cNvSpPr>
          <p:nvPr>
            <p:ph type="dt" sz="half" idx="10"/>
          </p:nvPr>
        </p:nvSpPr>
        <p:spPr/>
        <p:txBody>
          <a:bodyPr/>
          <a:lstStyle/>
          <a:p>
            <a:fld id="{52BC6452-3E76-46C4-8EC0-EAE40C655935}" type="datetimeFigureOut">
              <a:rPr lang="en-BE" smtClean="0"/>
              <a:t>12/09/2020</a:t>
            </a:fld>
            <a:endParaRPr lang="en-BE"/>
          </a:p>
        </p:txBody>
      </p:sp>
      <p:sp>
        <p:nvSpPr>
          <p:cNvPr id="6" name="Footer Placeholder 5">
            <a:extLst>
              <a:ext uri="{FF2B5EF4-FFF2-40B4-BE49-F238E27FC236}">
                <a16:creationId xmlns:a16="http://schemas.microsoft.com/office/drawing/2014/main" id="{4F40583C-EDA1-4FAE-980E-D78F8B924CFE}"/>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4D73E14D-C6AC-476C-8DB1-129EF76828D1}"/>
              </a:ext>
            </a:extLst>
          </p:cNvPr>
          <p:cNvSpPr>
            <a:spLocks noGrp="1"/>
          </p:cNvSpPr>
          <p:nvPr>
            <p:ph type="sldNum" sz="quarter" idx="12"/>
          </p:nvPr>
        </p:nvSpPr>
        <p:spPr/>
        <p:txBody>
          <a:bodyPr/>
          <a:lstStyle/>
          <a:p>
            <a:fld id="{E9FBFA17-81AC-4974-B129-A664754434F9}" type="slidenum">
              <a:rPr lang="en-BE" smtClean="0"/>
              <a:t>‹N›</a:t>
            </a:fld>
            <a:endParaRPr lang="en-BE"/>
          </a:p>
        </p:txBody>
      </p:sp>
    </p:spTree>
    <p:extLst>
      <p:ext uri="{BB962C8B-B14F-4D97-AF65-F5344CB8AC3E}">
        <p14:creationId xmlns:p14="http://schemas.microsoft.com/office/powerpoint/2010/main" val="829346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24025-411E-45E3-A910-080C22C0DBD5}"/>
              </a:ext>
            </a:extLst>
          </p:cNvPr>
          <p:cNvSpPr>
            <a:spLocks noGrp="1"/>
          </p:cNvSpPr>
          <p:nvPr>
            <p:ph type="title"/>
          </p:nvPr>
        </p:nvSpPr>
        <p:spPr>
          <a:xfrm>
            <a:off x="839788" y="365125"/>
            <a:ext cx="10515600" cy="1325563"/>
          </a:xfrm>
        </p:spPr>
        <p:txBody>
          <a:bodyPr/>
          <a:lstStyle/>
          <a:p>
            <a:r>
              <a:rPr lang="en-US"/>
              <a:t>Click to edit Master title style</a:t>
            </a:r>
            <a:endParaRPr lang="en-BE"/>
          </a:p>
        </p:txBody>
      </p:sp>
      <p:sp>
        <p:nvSpPr>
          <p:cNvPr id="3" name="Text Placeholder 2">
            <a:extLst>
              <a:ext uri="{FF2B5EF4-FFF2-40B4-BE49-F238E27FC236}">
                <a16:creationId xmlns:a16="http://schemas.microsoft.com/office/drawing/2014/main" id="{12A720E2-CBB4-4C40-A355-93244F36EA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0E45D4-F36F-40AA-912C-275505C562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5" name="Text Placeholder 4">
            <a:extLst>
              <a:ext uri="{FF2B5EF4-FFF2-40B4-BE49-F238E27FC236}">
                <a16:creationId xmlns:a16="http://schemas.microsoft.com/office/drawing/2014/main" id="{D6AE3432-E0C8-4FD6-998A-0A87A61ECC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D25E69-510B-42E8-B7E4-5BBB989272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7" name="Date Placeholder 6">
            <a:extLst>
              <a:ext uri="{FF2B5EF4-FFF2-40B4-BE49-F238E27FC236}">
                <a16:creationId xmlns:a16="http://schemas.microsoft.com/office/drawing/2014/main" id="{DBB1DE94-6BDA-4E8F-8DFB-B060AB0A9519}"/>
              </a:ext>
            </a:extLst>
          </p:cNvPr>
          <p:cNvSpPr>
            <a:spLocks noGrp="1"/>
          </p:cNvSpPr>
          <p:nvPr>
            <p:ph type="dt" sz="half" idx="10"/>
          </p:nvPr>
        </p:nvSpPr>
        <p:spPr/>
        <p:txBody>
          <a:bodyPr/>
          <a:lstStyle/>
          <a:p>
            <a:fld id="{52BC6452-3E76-46C4-8EC0-EAE40C655935}" type="datetimeFigureOut">
              <a:rPr lang="en-BE" smtClean="0"/>
              <a:t>12/09/2020</a:t>
            </a:fld>
            <a:endParaRPr lang="en-BE"/>
          </a:p>
        </p:txBody>
      </p:sp>
      <p:sp>
        <p:nvSpPr>
          <p:cNvPr id="8" name="Footer Placeholder 7">
            <a:extLst>
              <a:ext uri="{FF2B5EF4-FFF2-40B4-BE49-F238E27FC236}">
                <a16:creationId xmlns:a16="http://schemas.microsoft.com/office/drawing/2014/main" id="{43B155A0-6421-4033-BCD3-7146BDF4DB5C}"/>
              </a:ext>
            </a:extLst>
          </p:cNvPr>
          <p:cNvSpPr>
            <a:spLocks noGrp="1"/>
          </p:cNvSpPr>
          <p:nvPr>
            <p:ph type="ftr" sz="quarter" idx="11"/>
          </p:nvPr>
        </p:nvSpPr>
        <p:spPr/>
        <p:txBody>
          <a:bodyPr/>
          <a:lstStyle/>
          <a:p>
            <a:endParaRPr lang="en-BE"/>
          </a:p>
        </p:txBody>
      </p:sp>
      <p:sp>
        <p:nvSpPr>
          <p:cNvPr id="9" name="Slide Number Placeholder 8">
            <a:extLst>
              <a:ext uri="{FF2B5EF4-FFF2-40B4-BE49-F238E27FC236}">
                <a16:creationId xmlns:a16="http://schemas.microsoft.com/office/drawing/2014/main" id="{C0980377-D4A2-439B-9688-E13B9D14BF75}"/>
              </a:ext>
            </a:extLst>
          </p:cNvPr>
          <p:cNvSpPr>
            <a:spLocks noGrp="1"/>
          </p:cNvSpPr>
          <p:nvPr>
            <p:ph type="sldNum" sz="quarter" idx="12"/>
          </p:nvPr>
        </p:nvSpPr>
        <p:spPr/>
        <p:txBody>
          <a:bodyPr/>
          <a:lstStyle/>
          <a:p>
            <a:fld id="{E9FBFA17-81AC-4974-B129-A664754434F9}" type="slidenum">
              <a:rPr lang="en-BE" smtClean="0"/>
              <a:t>‹N›</a:t>
            </a:fld>
            <a:endParaRPr lang="en-BE"/>
          </a:p>
        </p:txBody>
      </p:sp>
    </p:spTree>
    <p:extLst>
      <p:ext uri="{BB962C8B-B14F-4D97-AF65-F5344CB8AC3E}">
        <p14:creationId xmlns:p14="http://schemas.microsoft.com/office/powerpoint/2010/main" val="2405582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F8380-CFCF-4A7A-B2FC-0D2530CC8277}"/>
              </a:ext>
            </a:extLst>
          </p:cNvPr>
          <p:cNvSpPr>
            <a:spLocks noGrp="1"/>
          </p:cNvSpPr>
          <p:nvPr>
            <p:ph type="title"/>
          </p:nvPr>
        </p:nvSpPr>
        <p:spPr/>
        <p:txBody>
          <a:bodyPr/>
          <a:lstStyle/>
          <a:p>
            <a:r>
              <a:rPr lang="en-US"/>
              <a:t>Click to edit Master title style</a:t>
            </a:r>
            <a:endParaRPr lang="en-BE"/>
          </a:p>
        </p:txBody>
      </p:sp>
      <p:sp>
        <p:nvSpPr>
          <p:cNvPr id="3" name="Date Placeholder 2">
            <a:extLst>
              <a:ext uri="{FF2B5EF4-FFF2-40B4-BE49-F238E27FC236}">
                <a16:creationId xmlns:a16="http://schemas.microsoft.com/office/drawing/2014/main" id="{4928EE5C-6B64-46B7-9C2C-8DB17B3D56C3}"/>
              </a:ext>
            </a:extLst>
          </p:cNvPr>
          <p:cNvSpPr>
            <a:spLocks noGrp="1"/>
          </p:cNvSpPr>
          <p:nvPr>
            <p:ph type="dt" sz="half" idx="10"/>
          </p:nvPr>
        </p:nvSpPr>
        <p:spPr/>
        <p:txBody>
          <a:bodyPr/>
          <a:lstStyle/>
          <a:p>
            <a:fld id="{52BC6452-3E76-46C4-8EC0-EAE40C655935}" type="datetimeFigureOut">
              <a:rPr lang="en-BE" smtClean="0"/>
              <a:t>12/09/2020</a:t>
            </a:fld>
            <a:endParaRPr lang="en-BE"/>
          </a:p>
        </p:txBody>
      </p:sp>
      <p:sp>
        <p:nvSpPr>
          <p:cNvPr id="4" name="Footer Placeholder 3">
            <a:extLst>
              <a:ext uri="{FF2B5EF4-FFF2-40B4-BE49-F238E27FC236}">
                <a16:creationId xmlns:a16="http://schemas.microsoft.com/office/drawing/2014/main" id="{78EAB32E-7252-4B3F-9805-6EC364310B00}"/>
              </a:ext>
            </a:extLst>
          </p:cNvPr>
          <p:cNvSpPr>
            <a:spLocks noGrp="1"/>
          </p:cNvSpPr>
          <p:nvPr>
            <p:ph type="ftr" sz="quarter" idx="11"/>
          </p:nvPr>
        </p:nvSpPr>
        <p:spPr/>
        <p:txBody>
          <a:bodyPr/>
          <a:lstStyle/>
          <a:p>
            <a:endParaRPr lang="en-BE"/>
          </a:p>
        </p:txBody>
      </p:sp>
      <p:sp>
        <p:nvSpPr>
          <p:cNvPr id="5" name="Slide Number Placeholder 4">
            <a:extLst>
              <a:ext uri="{FF2B5EF4-FFF2-40B4-BE49-F238E27FC236}">
                <a16:creationId xmlns:a16="http://schemas.microsoft.com/office/drawing/2014/main" id="{16FCE6CE-11A0-4E9F-8EB5-E016276258DD}"/>
              </a:ext>
            </a:extLst>
          </p:cNvPr>
          <p:cNvSpPr>
            <a:spLocks noGrp="1"/>
          </p:cNvSpPr>
          <p:nvPr>
            <p:ph type="sldNum" sz="quarter" idx="12"/>
          </p:nvPr>
        </p:nvSpPr>
        <p:spPr/>
        <p:txBody>
          <a:bodyPr/>
          <a:lstStyle/>
          <a:p>
            <a:fld id="{E9FBFA17-81AC-4974-B129-A664754434F9}" type="slidenum">
              <a:rPr lang="en-BE" smtClean="0"/>
              <a:t>‹N›</a:t>
            </a:fld>
            <a:endParaRPr lang="en-BE"/>
          </a:p>
        </p:txBody>
      </p:sp>
    </p:spTree>
    <p:extLst>
      <p:ext uri="{BB962C8B-B14F-4D97-AF65-F5344CB8AC3E}">
        <p14:creationId xmlns:p14="http://schemas.microsoft.com/office/powerpoint/2010/main" val="2797962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86DEF1-B216-40EE-A46A-5DEFB6FD03BB}"/>
              </a:ext>
            </a:extLst>
          </p:cNvPr>
          <p:cNvSpPr>
            <a:spLocks noGrp="1"/>
          </p:cNvSpPr>
          <p:nvPr>
            <p:ph type="dt" sz="half" idx="10"/>
          </p:nvPr>
        </p:nvSpPr>
        <p:spPr/>
        <p:txBody>
          <a:bodyPr/>
          <a:lstStyle/>
          <a:p>
            <a:fld id="{52BC6452-3E76-46C4-8EC0-EAE40C655935}" type="datetimeFigureOut">
              <a:rPr lang="en-BE" smtClean="0"/>
              <a:t>12/09/2020</a:t>
            </a:fld>
            <a:endParaRPr lang="en-BE"/>
          </a:p>
        </p:txBody>
      </p:sp>
      <p:sp>
        <p:nvSpPr>
          <p:cNvPr id="3" name="Footer Placeholder 2">
            <a:extLst>
              <a:ext uri="{FF2B5EF4-FFF2-40B4-BE49-F238E27FC236}">
                <a16:creationId xmlns:a16="http://schemas.microsoft.com/office/drawing/2014/main" id="{CA399977-CFB6-4D86-9F3A-52424B28880E}"/>
              </a:ext>
            </a:extLst>
          </p:cNvPr>
          <p:cNvSpPr>
            <a:spLocks noGrp="1"/>
          </p:cNvSpPr>
          <p:nvPr>
            <p:ph type="ftr" sz="quarter" idx="11"/>
          </p:nvPr>
        </p:nvSpPr>
        <p:spPr/>
        <p:txBody>
          <a:bodyPr/>
          <a:lstStyle/>
          <a:p>
            <a:endParaRPr lang="en-BE"/>
          </a:p>
        </p:txBody>
      </p:sp>
      <p:sp>
        <p:nvSpPr>
          <p:cNvPr id="4" name="Slide Number Placeholder 3">
            <a:extLst>
              <a:ext uri="{FF2B5EF4-FFF2-40B4-BE49-F238E27FC236}">
                <a16:creationId xmlns:a16="http://schemas.microsoft.com/office/drawing/2014/main" id="{5393E41E-E77D-4E94-8478-98A1F42BBCC7}"/>
              </a:ext>
            </a:extLst>
          </p:cNvPr>
          <p:cNvSpPr>
            <a:spLocks noGrp="1"/>
          </p:cNvSpPr>
          <p:nvPr>
            <p:ph type="sldNum" sz="quarter" idx="12"/>
          </p:nvPr>
        </p:nvSpPr>
        <p:spPr/>
        <p:txBody>
          <a:bodyPr/>
          <a:lstStyle/>
          <a:p>
            <a:fld id="{E9FBFA17-81AC-4974-B129-A664754434F9}" type="slidenum">
              <a:rPr lang="en-BE" smtClean="0"/>
              <a:t>‹N›</a:t>
            </a:fld>
            <a:endParaRPr lang="en-BE"/>
          </a:p>
        </p:txBody>
      </p:sp>
    </p:spTree>
    <p:extLst>
      <p:ext uri="{BB962C8B-B14F-4D97-AF65-F5344CB8AC3E}">
        <p14:creationId xmlns:p14="http://schemas.microsoft.com/office/powerpoint/2010/main" val="1198723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CF0F6-7AA7-4B77-BFBB-DC5E71C36B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BE"/>
          </a:p>
        </p:txBody>
      </p:sp>
      <p:sp>
        <p:nvSpPr>
          <p:cNvPr id="3" name="Content Placeholder 2">
            <a:extLst>
              <a:ext uri="{FF2B5EF4-FFF2-40B4-BE49-F238E27FC236}">
                <a16:creationId xmlns:a16="http://schemas.microsoft.com/office/drawing/2014/main" id="{75AC2572-12CF-425D-8861-F1E6A403E4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Text Placeholder 3">
            <a:extLst>
              <a:ext uri="{FF2B5EF4-FFF2-40B4-BE49-F238E27FC236}">
                <a16:creationId xmlns:a16="http://schemas.microsoft.com/office/drawing/2014/main" id="{900961BE-4305-44D2-8FCB-D910E3457D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FA827E-EBFA-4A30-9786-8983765B286B}"/>
              </a:ext>
            </a:extLst>
          </p:cNvPr>
          <p:cNvSpPr>
            <a:spLocks noGrp="1"/>
          </p:cNvSpPr>
          <p:nvPr>
            <p:ph type="dt" sz="half" idx="10"/>
          </p:nvPr>
        </p:nvSpPr>
        <p:spPr/>
        <p:txBody>
          <a:bodyPr/>
          <a:lstStyle/>
          <a:p>
            <a:fld id="{52BC6452-3E76-46C4-8EC0-EAE40C655935}" type="datetimeFigureOut">
              <a:rPr lang="en-BE" smtClean="0"/>
              <a:t>12/09/2020</a:t>
            </a:fld>
            <a:endParaRPr lang="en-BE"/>
          </a:p>
        </p:txBody>
      </p:sp>
      <p:sp>
        <p:nvSpPr>
          <p:cNvPr id="6" name="Footer Placeholder 5">
            <a:extLst>
              <a:ext uri="{FF2B5EF4-FFF2-40B4-BE49-F238E27FC236}">
                <a16:creationId xmlns:a16="http://schemas.microsoft.com/office/drawing/2014/main" id="{A3DA8DD0-7197-4D3F-B704-36786ED271BB}"/>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B740C1E5-66AB-42A8-AB0E-68452759362F}"/>
              </a:ext>
            </a:extLst>
          </p:cNvPr>
          <p:cNvSpPr>
            <a:spLocks noGrp="1"/>
          </p:cNvSpPr>
          <p:nvPr>
            <p:ph type="sldNum" sz="quarter" idx="12"/>
          </p:nvPr>
        </p:nvSpPr>
        <p:spPr/>
        <p:txBody>
          <a:bodyPr/>
          <a:lstStyle/>
          <a:p>
            <a:fld id="{E9FBFA17-81AC-4974-B129-A664754434F9}" type="slidenum">
              <a:rPr lang="en-BE" smtClean="0"/>
              <a:t>‹N›</a:t>
            </a:fld>
            <a:endParaRPr lang="en-BE"/>
          </a:p>
        </p:txBody>
      </p:sp>
    </p:spTree>
    <p:extLst>
      <p:ext uri="{BB962C8B-B14F-4D97-AF65-F5344CB8AC3E}">
        <p14:creationId xmlns:p14="http://schemas.microsoft.com/office/powerpoint/2010/main" val="2345301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3B0AD-9CB5-41F1-A49B-081DADFF22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BE"/>
          </a:p>
        </p:txBody>
      </p:sp>
      <p:sp>
        <p:nvSpPr>
          <p:cNvPr id="3" name="Picture Placeholder 2">
            <a:extLst>
              <a:ext uri="{FF2B5EF4-FFF2-40B4-BE49-F238E27FC236}">
                <a16:creationId xmlns:a16="http://schemas.microsoft.com/office/drawing/2014/main" id="{2D3D45CB-9DD6-4BF6-9DA5-0C93AE59E0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BE"/>
          </a:p>
        </p:txBody>
      </p:sp>
      <p:sp>
        <p:nvSpPr>
          <p:cNvPr id="4" name="Text Placeholder 3">
            <a:extLst>
              <a:ext uri="{FF2B5EF4-FFF2-40B4-BE49-F238E27FC236}">
                <a16:creationId xmlns:a16="http://schemas.microsoft.com/office/drawing/2014/main" id="{6E88F27E-A700-45E5-BE7D-53B1FA990C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015082-4F8B-47CA-8FE9-CB53C448529A}"/>
              </a:ext>
            </a:extLst>
          </p:cNvPr>
          <p:cNvSpPr>
            <a:spLocks noGrp="1"/>
          </p:cNvSpPr>
          <p:nvPr>
            <p:ph type="dt" sz="half" idx="10"/>
          </p:nvPr>
        </p:nvSpPr>
        <p:spPr/>
        <p:txBody>
          <a:bodyPr/>
          <a:lstStyle/>
          <a:p>
            <a:fld id="{52BC6452-3E76-46C4-8EC0-EAE40C655935}" type="datetimeFigureOut">
              <a:rPr lang="en-BE" smtClean="0"/>
              <a:t>12/09/2020</a:t>
            </a:fld>
            <a:endParaRPr lang="en-BE"/>
          </a:p>
        </p:txBody>
      </p:sp>
      <p:sp>
        <p:nvSpPr>
          <p:cNvPr id="6" name="Footer Placeholder 5">
            <a:extLst>
              <a:ext uri="{FF2B5EF4-FFF2-40B4-BE49-F238E27FC236}">
                <a16:creationId xmlns:a16="http://schemas.microsoft.com/office/drawing/2014/main" id="{90DC295B-4121-4644-A5B3-AE1C896AAD91}"/>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C0E959B6-CDF4-4FF4-AFD3-3CFCAFE8446E}"/>
              </a:ext>
            </a:extLst>
          </p:cNvPr>
          <p:cNvSpPr>
            <a:spLocks noGrp="1"/>
          </p:cNvSpPr>
          <p:nvPr>
            <p:ph type="sldNum" sz="quarter" idx="12"/>
          </p:nvPr>
        </p:nvSpPr>
        <p:spPr/>
        <p:txBody>
          <a:bodyPr/>
          <a:lstStyle/>
          <a:p>
            <a:fld id="{E9FBFA17-81AC-4974-B129-A664754434F9}" type="slidenum">
              <a:rPr lang="en-BE" smtClean="0"/>
              <a:t>‹N›</a:t>
            </a:fld>
            <a:endParaRPr lang="en-BE"/>
          </a:p>
        </p:txBody>
      </p:sp>
    </p:spTree>
    <p:extLst>
      <p:ext uri="{BB962C8B-B14F-4D97-AF65-F5344CB8AC3E}">
        <p14:creationId xmlns:p14="http://schemas.microsoft.com/office/powerpoint/2010/main" val="461743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4ABB6E-ED2C-4F0E-9C63-89F73CB968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BE"/>
          </a:p>
        </p:txBody>
      </p:sp>
      <p:sp>
        <p:nvSpPr>
          <p:cNvPr id="3" name="Text Placeholder 2">
            <a:extLst>
              <a:ext uri="{FF2B5EF4-FFF2-40B4-BE49-F238E27FC236}">
                <a16:creationId xmlns:a16="http://schemas.microsoft.com/office/drawing/2014/main" id="{4F4C51E1-104A-4970-AFD9-A833636F0E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Date Placeholder 3">
            <a:extLst>
              <a:ext uri="{FF2B5EF4-FFF2-40B4-BE49-F238E27FC236}">
                <a16:creationId xmlns:a16="http://schemas.microsoft.com/office/drawing/2014/main" id="{A5DB74D7-A515-4B09-93E5-94CA7A5853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BC6452-3E76-46C4-8EC0-EAE40C655935}" type="datetimeFigureOut">
              <a:rPr lang="en-BE" smtClean="0"/>
              <a:t>12/09/2020</a:t>
            </a:fld>
            <a:endParaRPr lang="en-BE"/>
          </a:p>
        </p:txBody>
      </p:sp>
      <p:sp>
        <p:nvSpPr>
          <p:cNvPr id="5" name="Footer Placeholder 4">
            <a:extLst>
              <a:ext uri="{FF2B5EF4-FFF2-40B4-BE49-F238E27FC236}">
                <a16:creationId xmlns:a16="http://schemas.microsoft.com/office/drawing/2014/main" id="{E69BE57C-F3E3-4167-98EF-6A1FF8DDAC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BE"/>
          </a:p>
        </p:txBody>
      </p:sp>
      <p:sp>
        <p:nvSpPr>
          <p:cNvPr id="6" name="Slide Number Placeholder 5">
            <a:extLst>
              <a:ext uri="{FF2B5EF4-FFF2-40B4-BE49-F238E27FC236}">
                <a16:creationId xmlns:a16="http://schemas.microsoft.com/office/drawing/2014/main" id="{0F13069A-3107-4BD8-8328-A483C4E2FA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FBFA17-81AC-4974-B129-A664754434F9}" type="slidenum">
              <a:rPr lang="en-BE" smtClean="0"/>
              <a:t>‹N›</a:t>
            </a:fld>
            <a:endParaRPr lang="en-BE"/>
          </a:p>
        </p:txBody>
      </p:sp>
    </p:spTree>
    <p:extLst>
      <p:ext uri="{BB962C8B-B14F-4D97-AF65-F5344CB8AC3E}">
        <p14:creationId xmlns:p14="http://schemas.microsoft.com/office/powerpoint/2010/main" val="3940026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 id="214748368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C97071C-3030-4A6F-8145-8A3CC2CB7AB6}" type="datetime8">
              <a:rPr lang="en-BE" smtClean="0"/>
              <a:t>12/09/2020 10:02</a:t>
            </a:fld>
            <a:endParaRPr lang="en-BE"/>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BE"/>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9214E2A-06D6-450E-82F3-67044F79C0A3}" type="slidenum">
              <a:rPr lang="en-BE" smtClean="0"/>
              <a:t>‹N›</a:t>
            </a:fld>
            <a:endParaRPr lang="en-BE"/>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670308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4.png"/><Relationship Id="rId7" Type="http://schemas.openxmlformats.org/officeDocument/2006/relationships/image" Target="../media/image6.png"/><Relationship Id="rId12" Type="http://schemas.microsoft.com/office/2007/relationships/hdphoto" Target="../media/hdphoto5.wdp"/><Relationship Id="rId2" Type="http://schemas.openxmlformats.org/officeDocument/2006/relationships/image" Target="../media/image3.png"/><Relationship Id="rId1" Type="http://schemas.openxmlformats.org/officeDocument/2006/relationships/slideLayout" Target="../slideLayouts/slideLayout13.xml"/><Relationship Id="rId6" Type="http://schemas.microsoft.com/office/2007/relationships/hdphoto" Target="../media/hdphoto2.wdp"/><Relationship Id="rId11" Type="http://schemas.openxmlformats.org/officeDocument/2006/relationships/image" Target="../media/image8.png"/><Relationship Id="rId5" Type="http://schemas.openxmlformats.org/officeDocument/2006/relationships/image" Target="../media/image5.png"/><Relationship Id="rId10" Type="http://schemas.microsoft.com/office/2007/relationships/hdphoto" Target="../media/hdphoto4.wdp"/><Relationship Id="rId4" Type="http://schemas.microsoft.com/office/2007/relationships/hdphoto" Target="../media/hdphoto1.wdp"/><Relationship Id="rId9" Type="http://schemas.openxmlformats.org/officeDocument/2006/relationships/image" Target="../media/image7.png"/></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7B521-624A-44F8-B13C-B28C8375BFD0}"/>
              </a:ext>
            </a:extLst>
          </p:cNvPr>
          <p:cNvSpPr>
            <a:spLocks noGrp="1"/>
          </p:cNvSpPr>
          <p:nvPr>
            <p:ph type="ctrTitle"/>
          </p:nvPr>
        </p:nvSpPr>
        <p:spPr/>
        <p:txBody>
          <a:bodyPr>
            <a:normAutofit/>
          </a:bodyPr>
          <a:lstStyle/>
          <a:p>
            <a:r>
              <a:rPr lang="fr-BE" sz="4000" b="1" dirty="0">
                <a:solidFill>
                  <a:schemeClr val="accent1">
                    <a:lumMod val="75000"/>
                  </a:schemeClr>
                </a:solidFill>
              </a:rPr>
              <a:t>Challenges of </a:t>
            </a:r>
            <a:r>
              <a:rPr lang="fr-BE" sz="4000" b="1" dirty="0" err="1">
                <a:solidFill>
                  <a:schemeClr val="accent1">
                    <a:lumMod val="75000"/>
                  </a:schemeClr>
                </a:solidFill>
              </a:rPr>
              <a:t>adapting</a:t>
            </a:r>
            <a:r>
              <a:rPr lang="fr-BE" sz="4000" b="1" dirty="0">
                <a:solidFill>
                  <a:schemeClr val="accent1">
                    <a:lumMod val="75000"/>
                  </a:schemeClr>
                </a:solidFill>
              </a:rPr>
              <a:t> the </a:t>
            </a:r>
            <a:r>
              <a:rPr lang="fr-BE" sz="4000" b="1" dirty="0" err="1">
                <a:solidFill>
                  <a:schemeClr val="accent1">
                    <a:lumMod val="75000"/>
                  </a:schemeClr>
                </a:solidFill>
              </a:rPr>
              <a:t>insurance</a:t>
            </a:r>
            <a:r>
              <a:rPr lang="fr-BE" sz="4000" b="1" dirty="0">
                <a:solidFill>
                  <a:schemeClr val="accent1">
                    <a:lumMod val="75000"/>
                  </a:schemeClr>
                </a:solidFill>
              </a:rPr>
              <a:t> </a:t>
            </a:r>
            <a:r>
              <a:rPr lang="fr-BE" sz="4000" b="1" dirty="0" err="1">
                <a:solidFill>
                  <a:schemeClr val="accent1">
                    <a:lumMod val="75000"/>
                  </a:schemeClr>
                </a:solidFill>
              </a:rPr>
              <a:t>regulation</a:t>
            </a:r>
            <a:r>
              <a:rPr lang="fr-BE" sz="4000" b="1" dirty="0">
                <a:solidFill>
                  <a:schemeClr val="accent1">
                    <a:lumMod val="75000"/>
                  </a:schemeClr>
                </a:solidFill>
              </a:rPr>
              <a:t> to the digital world </a:t>
            </a:r>
            <a:endParaRPr lang="en-BE" sz="4000" b="1" dirty="0">
              <a:solidFill>
                <a:schemeClr val="accent1">
                  <a:lumMod val="75000"/>
                </a:schemeClr>
              </a:solidFill>
            </a:endParaRPr>
          </a:p>
        </p:txBody>
      </p:sp>
      <p:sp>
        <p:nvSpPr>
          <p:cNvPr id="3" name="TextBox 2">
            <a:extLst>
              <a:ext uri="{FF2B5EF4-FFF2-40B4-BE49-F238E27FC236}">
                <a16:creationId xmlns:a16="http://schemas.microsoft.com/office/drawing/2014/main" id="{9C79E882-79C1-4BB5-B5F2-C6D8A198898F}"/>
              </a:ext>
            </a:extLst>
          </p:cNvPr>
          <p:cNvSpPr txBox="1"/>
          <p:nvPr/>
        </p:nvSpPr>
        <p:spPr>
          <a:xfrm>
            <a:off x="3751118" y="3599249"/>
            <a:ext cx="5008419" cy="369332"/>
          </a:xfrm>
          <a:prstGeom prst="rect">
            <a:avLst/>
          </a:prstGeom>
          <a:noFill/>
        </p:spPr>
        <p:txBody>
          <a:bodyPr wrap="square" rtlCol="0">
            <a:spAutoFit/>
          </a:bodyPr>
          <a:lstStyle/>
          <a:p>
            <a:pPr algn="ctr"/>
            <a:r>
              <a:rPr lang="fr-BE" dirty="0"/>
              <a:t>An </a:t>
            </a:r>
            <a:r>
              <a:rPr lang="fr-BE" dirty="0" err="1"/>
              <a:t>overview</a:t>
            </a:r>
            <a:r>
              <a:rPr lang="fr-BE" dirty="0"/>
              <a:t> of </a:t>
            </a:r>
            <a:r>
              <a:rPr lang="fr-BE" dirty="0" err="1"/>
              <a:t>some</a:t>
            </a:r>
            <a:r>
              <a:rPr lang="fr-BE" dirty="0"/>
              <a:t> issues at </a:t>
            </a:r>
            <a:r>
              <a:rPr lang="fr-BE" dirty="0" err="1"/>
              <a:t>European</a:t>
            </a:r>
            <a:r>
              <a:rPr lang="fr-BE" dirty="0"/>
              <a:t> </a:t>
            </a:r>
            <a:r>
              <a:rPr lang="fr-BE" dirty="0" err="1"/>
              <a:t>level</a:t>
            </a:r>
            <a:r>
              <a:rPr lang="fr-BE" dirty="0"/>
              <a:t> </a:t>
            </a:r>
            <a:endParaRPr lang="en-BE" dirty="0"/>
          </a:p>
        </p:txBody>
      </p:sp>
      <p:pic>
        <p:nvPicPr>
          <p:cNvPr id="4" name="Image 7">
            <a:extLst>
              <a:ext uri="{FF2B5EF4-FFF2-40B4-BE49-F238E27FC236}">
                <a16:creationId xmlns:a16="http://schemas.microsoft.com/office/drawing/2014/main" id="{3EA0877D-75A4-441B-9814-3B98602AA91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193233" y="4774162"/>
            <a:ext cx="1542736" cy="393398"/>
          </a:xfrm>
          <a:prstGeom prst="rect">
            <a:avLst/>
          </a:prstGeom>
        </p:spPr>
      </p:pic>
      <p:sp>
        <p:nvSpPr>
          <p:cNvPr id="6" name="TextBox 5">
            <a:extLst>
              <a:ext uri="{FF2B5EF4-FFF2-40B4-BE49-F238E27FC236}">
                <a16:creationId xmlns:a16="http://schemas.microsoft.com/office/drawing/2014/main" id="{70548151-BC65-4FF7-B1CE-3C846B2A795E}"/>
              </a:ext>
            </a:extLst>
          </p:cNvPr>
          <p:cNvSpPr txBox="1"/>
          <p:nvPr/>
        </p:nvSpPr>
        <p:spPr>
          <a:xfrm>
            <a:off x="706582" y="5435572"/>
            <a:ext cx="6411190" cy="1046440"/>
          </a:xfrm>
          <a:prstGeom prst="rect">
            <a:avLst/>
          </a:prstGeom>
          <a:noFill/>
        </p:spPr>
        <p:txBody>
          <a:bodyPr wrap="square">
            <a:spAutoFit/>
          </a:bodyPr>
          <a:lstStyle/>
          <a:p>
            <a:pPr algn="l"/>
            <a:endParaRPr lang="en-BE" sz="1200" b="0" i="0" u="none" strike="noStrike" baseline="0" dirty="0">
              <a:solidFill>
                <a:srgbClr val="000000"/>
              </a:solidFill>
              <a:latin typeface="Calibri" panose="020F0502020204030204" pitchFamily="34" charset="0"/>
            </a:endParaRPr>
          </a:p>
          <a:p>
            <a:r>
              <a:rPr lang="en-GB" sz="1200" b="0" i="0" u="none" strike="noStrike" baseline="0" dirty="0">
                <a:solidFill>
                  <a:srgbClr val="000000"/>
                </a:solidFill>
                <a:latin typeface="Calibri" panose="020F0502020204030204" pitchFamily="34" charset="0"/>
              </a:rPr>
              <a:t> </a:t>
            </a:r>
            <a:r>
              <a:rPr lang="en-GB" sz="1800" b="0" i="0" u="none" strike="noStrike" baseline="0" dirty="0">
                <a:solidFill>
                  <a:srgbClr val="000000"/>
                </a:solidFill>
                <a:latin typeface="Calibri" panose="020F0502020204030204" pitchFamily="34" charset="0"/>
              </a:rPr>
              <a:t>"New Challenges From The Online Environment In Insurance" </a:t>
            </a:r>
          </a:p>
          <a:p>
            <a:r>
              <a:rPr lang="en-GB" sz="1400" b="1" i="0" u="none" strike="noStrike" baseline="0" dirty="0">
                <a:solidFill>
                  <a:srgbClr val="000000"/>
                </a:solidFill>
                <a:latin typeface="Calibri" panose="020F0502020204030204" pitchFamily="34" charset="0"/>
              </a:rPr>
              <a:t>    AIDA Webinar: 9/12/2020 at h. 11am – 1pm CET </a:t>
            </a:r>
            <a:endParaRPr lang="en-GB" sz="1400" b="0" i="0" u="none" strike="noStrike" baseline="0" dirty="0">
              <a:solidFill>
                <a:srgbClr val="000000"/>
              </a:solidFill>
              <a:latin typeface="Calibri" panose="020F0502020204030204" pitchFamily="34" charset="0"/>
            </a:endParaRPr>
          </a:p>
          <a:p>
            <a:endParaRPr lang="en-BE" dirty="0"/>
          </a:p>
        </p:txBody>
      </p:sp>
      <p:sp>
        <p:nvSpPr>
          <p:cNvPr id="7" name="TextBox 6">
            <a:extLst>
              <a:ext uri="{FF2B5EF4-FFF2-40B4-BE49-F238E27FC236}">
                <a16:creationId xmlns:a16="http://schemas.microsoft.com/office/drawing/2014/main" id="{8387C134-E963-4CF1-BA10-DC3B830A13EF}"/>
              </a:ext>
            </a:extLst>
          </p:cNvPr>
          <p:cNvSpPr txBox="1"/>
          <p:nvPr/>
        </p:nvSpPr>
        <p:spPr>
          <a:xfrm>
            <a:off x="7154142" y="4400550"/>
            <a:ext cx="2078182" cy="646331"/>
          </a:xfrm>
          <a:prstGeom prst="rect">
            <a:avLst/>
          </a:prstGeom>
          <a:noFill/>
        </p:spPr>
        <p:txBody>
          <a:bodyPr wrap="square" rtlCol="0">
            <a:spAutoFit/>
          </a:bodyPr>
          <a:lstStyle/>
          <a:p>
            <a:r>
              <a:rPr lang="fr-BE" dirty="0"/>
              <a:t>Nic De Maesschalck</a:t>
            </a:r>
          </a:p>
          <a:p>
            <a:r>
              <a:rPr lang="fr-BE" dirty="0" err="1"/>
              <a:t>Director</a:t>
            </a:r>
            <a:endParaRPr lang="en-BE" dirty="0"/>
          </a:p>
        </p:txBody>
      </p:sp>
      <p:sp>
        <p:nvSpPr>
          <p:cNvPr id="8" name="Freeform 6">
            <a:extLst>
              <a:ext uri="{FF2B5EF4-FFF2-40B4-BE49-F238E27FC236}">
                <a16:creationId xmlns:a16="http://schemas.microsoft.com/office/drawing/2014/main" id="{5FF2BAD8-21EA-4223-92CF-8028712CD4E7}"/>
              </a:ext>
            </a:extLst>
          </p:cNvPr>
          <p:cNvSpPr>
            <a:spLocks/>
          </p:cNvSpPr>
          <p:nvPr/>
        </p:nvSpPr>
        <p:spPr bwMode="auto">
          <a:xfrm>
            <a:off x="4428218" y="539519"/>
            <a:ext cx="2764063"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5"/>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 “Digital Fit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Insurance”</a:t>
            </a:r>
          </a:p>
        </p:txBody>
      </p:sp>
    </p:spTree>
    <p:extLst>
      <p:ext uri="{BB962C8B-B14F-4D97-AF65-F5344CB8AC3E}">
        <p14:creationId xmlns:p14="http://schemas.microsoft.com/office/powerpoint/2010/main" val="1258024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FA212-7CC7-4A4A-865B-26DC0BEF9255}"/>
              </a:ext>
            </a:extLst>
          </p:cNvPr>
          <p:cNvSpPr>
            <a:spLocks noGrp="1"/>
          </p:cNvSpPr>
          <p:nvPr>
            <p:ph type="title"/>
          </p:nvPr>
        </p:nvSpPr>
        <p:spPr>
          <a:xfrm>
            <a:off x="838200" y="365125"/>
            <a:ext cx="10515600" cy="627207"/>
          </a:xfrm>
        </p:spPr>
        <p:txBody>
          <a:bodyPr>
            <a:normAutofit fontScale="90000"/>
          </a:bodyPr>
          <a:lstStyle/>
          <a:p>
            <a:endParaRPr lang="fr-BE" b="1" dirty="0">
              <a:solidFill>
                <a:srgbClr val="0070C0"/>
              </a:solidFill>
            </a:endParaRPr>
          </a:p>
        </p:txBody>
      </p:sp>
      <p:sp>
        <p:nvSpPr>
          <p:cNvPr id="3" name="Content Placeholder 2">
            <a:extLst>
              <a:ext uri="{FF2B5EF4-FFF2-40B4-BE49-F238E27FC236}">
                <a16:creationId xmlns:a16="http://schemas.microsoft.com/office/drawing/2014/main" id="{877C861B-D3C6-4B4E-816A-8AE9346760B6}"/>
              </a:ext>
            </a:extLst>
          </p:cNvPr>
          <p:cNvSpPr>
            <a:spLocks noGrp="1"/>
          </p:cNvSpPr>
          <p:nvPr>
            <p:ph idx="1"/>
          </p:nvPr>
        </p:nvSpPr>
        <p:spPr>
          <a:xfrm>
            <a:off x="838200" y="1371600"/>
            <a:ext cx="10515600" cy="4805363"/>
          </a:xfrm>
        </p:spPr>
        <p:txBody>
          <a:bodyPr>
            <a:normAutofit/>
          </a:bodyPr>
          <a:lstStyle/>
          <a:p>
            <a:pPr marL="0" indent="0">
              <a:buNone/>
            </a:pPr>
            <a:r>
              <a:rPr lang="en-US" b="1" dirty="0">
                <a:solidFill>
                  <a:schemeClr val="accent1">
                    <a:lumMod val="75000"/>
                  </a:schemeClr>
                </a:solidFill>
              </a:rPr>
              <a:t>Report on Regulatory Obstacles to Financial Innovation </a:t>
            </a:r>
          </a:p>
          <a:p>
            <a:pPr marL="0" indent="0">
              <a:buNone/>
            </a:pPr>
            <a:r>
              <a:rPr lang="en-US" sz="1600" b="1" dirty="0"/>
              <a:t>(December 2019 </a:t>
            </a:r>
            <a:r>
              <a:rPr lang="en-US" sz="1600" dirty="0"/>
              <a:t>– Commission’s Expert Group on ROFI)</a:t>
            </a:r>
            <a:endParaRPr lang="en-US" dirty="0"/>
          </a:p>
          <a:p>
            <a:pPr marL="0" indent="0">
              <a:buNone/>
            </a:pPr>
            <a:endParaRPr lang="en-US" sz="2000" dirty="0"/>
          </a:p>
          <a:p>
            <a:pPr marL="0" indent="0">
              <a:buNone/>
            </a:pPr>
            <a:r>
              <a:rPr lang="en-US" sz="2000" dirty="0"/>
              <a:t>30 Recommendations</a:t>
            </a:r>
          </a:p>
          <a:p>
            <a:r>
              <a:rPr lang="en-US" sz="2000" b="1" dirty="0"/>
              <a:t>GDPR and new applications of technology  (e.g. right to </a:t>
            </a:r>
            <a:r>
              <a:rPr lang="fr-BE" sz="2000" b="1" dirty="0" err="1">
                <a:solidFill>
                  <a:srgbClr val="201F1E"/>
                </a:solidFill>
                <a:latin typeface="Calibri" panose="020F0502020204030204" pitchFamily="34" charset="0"/>
              </a:rPr>
              <a:t>erasure</a:t>
            </a:r>
            <a:r>
              <a:rPr lang="fr-BE" sz="2000" b="1" dirty="0">
                <a:solidFill>
                  <a:srgbClr val="201F1E"/>
                </a:solidFill>
                <a:latin typeface="Calibri" panose="020F0502020204030204" pitchFamily="34" charset="0"/>
              </a:rPr>
              <a:t>)</a:t>
            </a:r>
          </a:p>
          <a:p>
            <a:r>
              <a:rPr lang="en-US" sz="2000" b="1" dirty="0">
                <a:solidFill>
                  <a:srgbClr val="201F1E"/>
                </a:solidFill>
                <a:latin typeface="Calibri" panose="020F0502020204030204" pitchFamily="34" charset="0"/>
              </a:rPr>
              <a:t>Financial inclusion and ethical use of data</a:t>
            </a:r>
            <a:endParaRPr lang="en-US" sz="2000" b="1" dirty="0"/>
          </a:p>
          <a:p>
            <a:endParaRPr lang="en-US" sz="2000" dirty="0"/>
          </a:p>
          <a:p>
            <a:r>
              <a:rPr lang="en-US" sz="2000" dirty="0"/>
              <a:t>Activity and risk-based regulation</a:t>
            </a:r>
          </a:p>
          <a:p>
            <a:r>
              <a:rPr lang="en-US" sz="2000" dirty="0"/>
              <a:t>End default paper requirement</a:t>
            </a:r>
          </a:p>
          <a:p>
            <a:r>
              <a:rPr lang="fr-BE" sz="2000" i="0" dirty="0">
                <a:solidFill>
                  <a:srgbClr val="201F1E"/>
                </a:solidFill>
                <a:effectLst/>
                <a:latin typeface="Calibri" panose="020F0502020204030204" pitchFamily="34" charset="0"/>
              </a:rPr>
              <a:t>Access to platforms – </a:t>
            </a:r>
            <a:r>
              <a:rPr lang="fr-BE" sz="2000" i="0" dirty="0" err="1">
                <a:solidFill>
                  <a:srgbClr val="201F1E"/>
                </a:solidFill>
                <a:effectLst/>
                <a:latin typeface="Calibri" panose="020F0502020204030204" pitchFamily="34" charset="0"/>
              </a:rPr>
              <a:t>fair</a:t>
            </a:r>
            <a:r>
              <a:rPr lang="fr-BE" sz="2000" i="0" dirty="0">
                <a:solidFill>
                  <a:srgbClr val="201F1E"/>
                </a:solidFill>
                <a:effectLst/>
                <a:latin typeface="Calibri" panose="020F0502020204030204" pitchFamily="34" charset="0"/>
              </a:rPr>
              <a:t> use – </a:t>
            </a:r>
            <a:r>
              <a:rPr lang="fr-BE" sz="2000" i="0" dirty="0" err="1">
                <a:solidFill>
                  <a:srgbClr val="201F1E"/>
                </a:solidFill>
                <a:effectLst/>
                <a:latin typeface="Calibri" panose="020F0502020204030204" pitchFamily="34" charset="0"/>
              </a:rPr>
              <a:t>also</a:t>
            </a:r>
            <a:r>
              <a:rPr lang="fr-BE" sz="2000" i="0" dirty="0">
                <a:solidFill>
                  <a:srgbClr val="201F1E"/>
                </a:solidFill>
                <a:effectLst/>
                <a:latin typeface="Calibri" panose="020F0502020204030204" pitchFamily="34" charset="0"/>
              </a:rPr>
              <a:t> for </a:t>
            </a:r>
            <a:r>
              <a:rPr lang="fr-BE" sz="2000" i="0" dirty="0" err="1">
                <a:solidFill>
                  <a:srgbClr val="201F1E"/>
                </a:solidFill>
                <a:effectLst/>
                <a:latin typeface="Calibri" panose="020F0502020204030204" pitchFamily="34" charset="0"/>
              </a:rPr>
              <a:t>SME’s</a:t>
            </a:r>
            <a:endParaRPr lang="en-US" sz="2000" i="0" dirty="0">
              <a:solidFill>
                <a:srgbClr val="201F1E"/>
              </a:solidFill>
              <a:effectLst/>
              <a:latin typeface="Calibri" panose="020F0502020204030204" pitchFamily="34" charset="0"/>
            </a:endParaRPr>
          </a:p>
          <a:p>
            <a:r>
              <a:rPr lang="en-US" sz="2000" dirty="0"/>
              <a:t>Evaluate need for </a:t>
            </a:r>
            <a:r>
              <a:rPr lang="fr-BE" sz="2000" i="0" dirty="0">
                <a:solidFill>
                  <a:srgbClr val="201F1E"/>
                </a:solidFill>
                <a:effectLst/>
                <a:latin typeface="Calibri" panose="020F0502020204030204" pitchFamily="34" charset="0"/>
              </a:rPr>
              <a:t>Framework for P2P </a:t>
            </a:r>
            <a:r>
              <a:rPr lang="fr-BE" sz="2000" i="0" dirty="0" err="1">
                <a:solidFill>
                  <a:srgbClr val="201F1E"/>
                </a:solidFill>
                <a:effectLst/>
                <a:latin typeface="Calibri" panose="020F0502020204030204" pitchFamily="34" charset="0"/>
              </a:rPr>
              <a:t>insurance</a:t>
            </a:r>
            <a:endParaRPr lang="fr-BE" sz="2000" dirty="0">
              <a:solidFill>
                <a:srgbClr val="201F1E"/>
              </a:solidFill>
              <a:latin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2441368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A8B8B09B-7B2D-450E-8326-CE877AB622E5}"/>
              </a:ext>
            </a:extLst>
          </p:cNvPr>
          <p:cNvSpPr>
            <a:spLocks/>
          </p:cNvSpPr>
          <p:nvPr/>
        </p:nvSpPr>
        <p:spPr bwMode="auto">
          <a:xfrm>
            <a:off x="1350790" y="955172"/>
            <a:ext cx="1848545"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GDPR</a:t>
            </a:r>
          </a:p>
        </p:txBody>
      </p:sp>
      <p:sp>
        <p:nvSpPr>
          <p:cNvPr id="13" name="Freeform 6">
            <a:extLst>
              <a:ext uri="{FF2B5EF4-FFF2-40B4-BE49-F238E27FC236}">
                <a16:creationId xmlns:a16="http://schemas.microsoft.com/office/drawing/2014/main" id="{2EB80AB3-BA51-4990-B554-7D12E28F3DE2}"/>
              </a:ext>
            </a:extLst>
          </p:cNvPr>
          <p:cNvSpPr>
            <a:spLocks/>
          </p:cNvSpPr>
          <p:nvPr/>
        </p:nvSpPr>
        <p:spPr bwMode="auto">
          <a:xfrm>
            <a:off x="6629708" y="1299970"/>
            <a:ext cx="2760002"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5"/>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solidFill>
                <a:effectLst/>
                <a:uLnTx/>
                <a:uFillTx/>
                <a:latin typeface="Calibri" panose="020F0502020204030204"/>
                <a:ea typeface="+mn-ea"/>
                <a:cs typeface="+mn-cs"/>
              </a:rPr>
              <a:t>Activity based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solidFill>
                <a:effectLst/>
                <a:uLnTx/>
                <a:uFillTx/>
                <a:latin typeface="Calibri" panose="020F0502020204030204"/>
                <a:ea typeface="+mn-ea"/>
                <a:cs typeface="+mn-cs"/>
              </a:rPr>
              <a:t>regulation</a:t>
            </a:r>
          </a:p>
        </p:txBody>
      </p:sp>
      <p:sp>
        <p:nvSpPr>
          <p:cNvPr id="6" name="Freeform 6">
            <a:extLst>
              <a:ext uri="{FF2B5EF4-FFF2-40B4-BE49-F238E27FC236}">
                <a16:creationId xmlns:a16="http://schemas.microsoft.com/office/drawing/2014/main" id="{62A61787-40B2-4510-A8AA-A595F8F210F9}"/>
              </a:ext>
            </a:extLst>
          </p:cNvPr>
          <p:cNvSpPr>
            <a:spLocks/>
          </p:cNvSpPr>
          <p:nvPr/>
        </p:nvSpPr>
        <p:spPr bwMode="auto">
          <a:xfrm>
            <a:off x="4713968" y="2970991"/>
            <a:ext cx="2764063"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5"/>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 “Digital Fit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282F39"/>
                </a:solidFill>
                <a:latin typeface="Calibri" panose="020F0502020204030204"/>
              </a:rPr>
              <a:t>Insurance”</a:t>
            </a: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23" name="Freeform 5">
            <a:extLst>
              <a:ext uri="{FF2B5EF4-FFF2-40B4-BE49-F238E27FC236}">
                <a16:creationId xmlns:a16="http://schemas.microsoft.com/office/drawing/2014/main" id="{9A48B796-2756-40AD-8C55-6D8719F0FFE1}"/>
              </a:ext>
            </a:extLst>
          </p:cNvPr>
          <p:cNvSpPr>
            <a:spLocks/>
          </p:cNvSpPr>
          <p:nvPr/>
        </p:nvSpPr>
        <p:spPr bwMode="auto">
          <a:xfrm>
            <a:off x="5161296" y="4297215"/>
            <a:ext cx="1868798"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4"/>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solidFill>
                <a:effectLst/>
                <a:uLnTx/>
                <a:uFillTx/>
                <a:latin typeface="Calibri" panose="020F0502020204030204"/>
                <a:ea typeface="+mn-ea"/>
                <a:cs typeface="+mn-cs"/>
              </a:rPr>
              <a:t>Promoting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solidFill>
                <a:effectLst/>
                <a:uLnTx/>
                <a:uFillTx/>
                <a:latin typeface="Calibri" panose="020F0502020204030204"/>
                <a:ea typeface="+mn-ea"/>
                <a:cs typeface="+mn-cs"/>
              </a:rPr>
              <a:t> Single market </a:t>
            </a:r>
          </a:p>
        </p:txBody>
      </p:sp>
      <p:sp>
        <p:nvSpPr>
          <p:cNvPr id="24" name="Freeform 5">
            <a:extLst>
              <a:ext uri="{FF2B5EF4-FFF2-40B4-BE49-F238E27FC236}">
                <a16:creationId xmlns:a16="http://schemas.microsoft.com/office/drawing/2014/main" id="{00F9C62C-61EC-413F-B36E-DCB1863BF95F}"/>
              </a:ext>
            </a:extLst>
          </p:cNvPr>
          <p:cNvSpPr>
            <a:spLocks/>
          </p:cNvSpPr>
          <p:nvPr/>
        </p:nvSpPr>
        <p:spPr bwMode="auto">
          <a:xfrm>
            <a:off x="1350790" y="4297215"/>
            <a:ext cx="1848546"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solidFill>
                <a:effectLst/>
                <a:uLnTx/>
                <a:uFillTx/>
                <a:latin typeface="Calibri" panose="020F0502020204030204"/>
                <a:ea typeface="+mn-ea"/>
                <a:cs typeface="+mn-cs"/>
              </a:rPr>
              <a:t>Innovation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latin typeface="Calibri" panose="020F0502020204030204"/>
              </a:rPr>
              <a:t>Friendly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solidFill>
                <a:effectLst/>
                <a:uLnTx/>
                <a:uFillTx/>
                <a:latin typeface="Calibri" panose="020F0502020204030204"/>
                <a:ea typeface="+mn-ea"/>
                <a:cs typeface="+mn-cs"/>
              </a:rPr>
              <a:t>regulation</a:t>
            </a:r>
          </a:p>
        </p:txBody>
      </p:sp>
      <p:sp>
        <p:nvSpPr>
          <p:cNvPr id="29" name="Freeform 5">
            <a:extLst>
              <a:ext uri="{FF2B5EF4-FFF2-40B4-BE49-F238E27FC236}">
                <a16:creationId xmlns:a16="http://schemas.microsoft.com/office/drawing/2014/main" id="{3EEC304F-13B8-4E05-937F-1849C399091B}"/>
              </a:ext>
            </a:extLst>
          </p:cNvPr>
          <p:cNvSpPr>
            <a:spLocks/>
          </p:cNvSpPr>
          <p:nvPr/>
        </p:nvSpPr>
        <p:spPr bwMode="auto">
          <a:xfrm>
            <a:off x="8984092" y="4297215"/>
            <a:ext cx="1894084"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6"/>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BIG DATA </a:t>
            </a:r>
          </a:p>
        </p:txBody>
      </p:sp>
    </p:spTree>
    <p:extLst>
      <p:ext uri="{BB962C8B-B14F-4D97-AF65-F5344CB8AC3E}">
        <p14:creationId xmlns:p14="http://schemas.microsoft.com/office/powerpoint/2010/main" val="4124211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81B33-451B-4163-B2E4-DC81F71735CD}"/>
              </a:ext>
            </a:extLst>
          </p:cNvPr>
          <p:cNvSpPr>
            <a:spLocks noGrp="1"/>
          </p:cNvSpPr>
          <p:nvPr>
            <p:ph type="title"/>
          </p:nvPr>
        </p:nvSpPr>
        <p:spPr>
          <a:xfrm>
            <a:off x="838200" y="365126"/>
            <a:ext cx="10515600" cy="1086170"/>
          </a:xfrm>
        </p:spPr>
        <p:txBody>
          <a:bodyPr/>
          <a:lstStyle/>
          <a:p>
            <a:endParaRPr lang="en-BE" b="1" dirty="0">
              <a:solidFill>
                <a:srgbClr val="0070C0"/>
              </a:solidFill>
            </a:endParaRPr>
          </a:p>
        </p:txBody>
      </p:sp>
      <p:sp>
        <p:nvSpPr>
          <p:cNvPr id="3" name="Content Placeholder 2">
            <a:extLst>
              <a:ext uri="{FF2B5EF4-FFF2-40B4-BE49-F238E27FC236}">
                <a16:creationId xmlns:a16="http://schemas.microsoft.com/office/drawing/2014/main" id="{4BC50158-3D69-496A-BB13-C66A85FED091}"/>
              </a:ext>
            </a:extLst>
          </p:cNvPr>
          <p:cNvSpPr>
            <a:spLocks noGrp="1"/>
          </p:cNvSpPr>
          <p:nvPr>
            <p:ph idx="1"/>
          </p:nvPr>
        </p:nvSpPr>
        <p:spPr>
          <a:xfrm>
            <a:off x="838200" y="1451295"/>
            <a:ext cx="10515600" cy="4725668"/>
          </a:xfrm>
        </p:spPr>
        <p:txBody>
          <a:bodyPr>
            <a:normAutofit/>
          </a:bodyPr>
          <a:lstStyle/>
          <a:p>
            <a:endParaRPr lang="fr-BE" dirty="0"/>
          </a:p>
          <a:p>
            <a:r>
              <a:rPr lang="fr-BE" dirty="0"/>
              <a:t>Digital Finance </a:t>
            </a:r>
            <a:r>
              <a:rPr lang="fr-BE" dirty="0" err="1"/>
              <a:t>Strategy</a:t>
            </a:r>
            <a:r>
              <a:rPr lang="fr-BE" dirty="0"/>
              <a:t> for Europe (April 2020)</a:t>
            </a:r>
          </a:p>
          <a:p>
            <a:pPr marL="457200" lvl="1" indent="0">
              <a:buNone/>
            </a:pPr>
            <a:endParaRPr lang="fr-BE" sz="1400" dirty="0">
              <a:effectLst>
                <a:outerShdw blurRad="38100" dist="38100" dir="2700000" algn="tl">
                  <a:srgbClr val="000000">
                    <a:alpha val="43137"/>
                  </a:srgbClr>
                </a:outerShdw>
              </a:effectLst>
              <a:latin typeface="Corbel" panose="020B0503020204020204" pitchFamily="34" charset="0"/>
              <a:ea typeface="Calibri" panose="020F0502020204030204" pitchFamily="34" charset="0"/>
              <a:cs typeface="Calibri" panose="020F0502020204030204" pitchFamily="34" charset="0"/>
            </a:endParaRPr>
          </a:p>
          <a:p>
            <a:pPr marL="457200" lvl="1" indent="0">
              <a:buNone/>
            </a:pPr>
            <a:r>
              <a:rPr lang="fr-BE" sz="1600" dirty="0" err="1">
                <a:effectLst>
                  <a:outerShdw blurRad="38100" dist="38100" dir="2700000" algn="tl">
                    <a:srgbClr val="000000">
                      <a:alpha val="43137"/>
                    </a:srgbClr>
                  </a:outerShdw>
                </a:effectLst>
                <a:latin typeface="Corbel" panose="020B0503020204020204" pitchFamily="34" charset="0"/>
                <a:ea typeface="Calibri" panose="020F0502020204030204" pitchFamily="34" charset="0"/>
                <a:cs typeface="Calibri" panose="020F0502020204030204" pitchFamily="34" charset="0"/>
              </a:rPr>
              <a:t>Three</a:t>
            </a:r>
            <a:r>
              <a:rPr lang="fr-BE" sz="1600" dirty="0">
                <a:effectLst>
                  <a:outerShdw blurRad="38100" dist="38100" dir="2700000" algn="tl">
                    <a:srgbClr val="000000">
                      <a:alpha val="43137"/>
                    </a:srgbClr>
                  </a:outerShdw>
                </a:effectLst>
                <a:latin typeface="Corbel" panose="020B0503020204020204" pitchFamily="34" charset="0"/>
                <a:ea typeface="Calibri" panose="020F0502020204030204" pitchFamily="34" charset="0"/>
                <a:cs typeface="Calibri" panose="020F0502020204030204" pitchFamily="34" charset="0"/>
              </a:rPr>
              <a:t> </a:t>
            </a:r>
            <a:r>
              <a:rPr lang="fr-BE" sz="1600" dirty="0" err="1">
                <a:effectLst>
                  <a:outerShdw blurRad="38100" dist="38100" dir="2700000" algn="tl">
                    <a:srgbClr val="000000">
                      <a:alpha val="43137"/>
                    </a:srgbClr>
                  </a:outerShdw>
                </a:effectLst>
                <a:latin typeface="Corbel" panose="020B0503020204020204" pitchFamily="34" charset="0"/>
                <a:ea typeface="Calibri" panose="020F0502020204030204" pitchFamily="34" charset="0"/>
                <a:cs typeface="Calibri" panose="020F0502020204030204" pitchFamily="34" charset="0"/>
              </a:rPr>
              <a:t>priorities</a:t>
            </a:r>
            <a:r>
              <a:rPr lang="fr-BE" sz="1600" dirty="0">
                <a:effectLst>
                  <a:outerShdw blurRad="38100" dist="38100" dir="2700000" algn="tl">
                    <a:srgbClr val="000000">
                      <a:alpha val="43137"/>
                    </a:srgbClr>
                  </a:outerShdw>
                </a:effectLst>
                <a:latin typeface="Corbel" panose="020B0503020204020204" pitchFamily="34" charset="0"/>
                <a:ea typeface="Calibri" panose="020F0502020204030204" pitchFamily="34" charset="0"/>
                <a:cs typeface="Calibri" panose="020F0502020204030204" pitchFamily="34" charset="0"/>
              </a:rPr>
              <a:t>:</a:t>
            </a:r>
          </a:p>
          <a:p>
            <a:pPr marL="457200" lvl="1" indent="0">
              <a:buNone/>
            </a:pPr>
            <a:r>
              <a:rPr lang="fr-BE" sz="1600" i="1" dirty="0">
                <a:effectLst/>
                <a:latin typeface="Corbel" panose="020B0503020204020204" pitchFamily="34" charset="0"/>
                <a:ea typeface="Calibri" panose="020F0502020204030204" pitchFamily="34" charset="0"/>
                <a:cs typeface="Calibri" panose="020F0502020204030204" pitchFamily="34" charset="0"/>
              </a:rPr>
              <a:t>1/How to </a:t>
            </a:r>
            <a:r>
              <a:rPr lang="fr-BE" sz="1600" i="1" dirty="0" err="1">
                <a:effectLst/>
                <a:latin typeface="Corbel" panose="020B0503020204020204" pitchFamily="34" charset="0"/>
                <a:ea typeface="Calibri" panose="020F0502020204030204" pitchFamily="34" charset="0"/>
                <a:cs typeface="Calibri" panose="020F0502020204030204" pitchFamily="34" charset="0"/>
              </a:rPr>
              <a:t>ensure</a:t>
            </a:r>
            <a:r>
              <a:rPr lang="fr-BE" sz="1600" i="1" dirty="0">
                <a:effectLst/>
                <a:latin typeface="Corbel" panose="020B0503020204020204" pitchFamily="34" charset="0"/>
                <a:ea typeface="Calibri" panose="020F0502020204030204" pitchFamily="34" charset="0"/>
                <a:cs typeface="Calibri" panose="020F0502020204030204" pitchFamily="34" charset="0"/>
              </a:rPr>
              <a:t> </a:t>
            </a:r>
            <a:r>
              <a:rPr lang="fr-BE" sz="1600" i="1" dirty="0" err="1">
                <a:effectLst/>
                <a:latin typeface="Corbel" panose="020B0503020204020204" pitchFamily="34" charset="0"/>
                <a:ea typeface="Calibri" panose="020F0502020204030204" pitchFamily="34" charset="0"/>
                <a:cs typeface="Calibri" panose="020F0502020204030204" pitchFamily="34" charset="0"/>
              </a:rPr>
              <a:t>that</a:t>
            </a:r>
            <a:r>
              <a:rPr lang="fr-BE" sz="1600" i="1" dirty="0">
                <a:effectLst/>
                <a:latin typeface="Corbel" panose="020B0503020204020204" pitchFamily="34" charset="0"/>
                <a:ea typeface="Calibri" panose="020F0502020204030204" pitchFamily="34" charset="0"/>
                <a:cs typeface="Calibri" panose="020F0502020204030204" pitchFamily="34" charset="0"/>
              </a:rPr>
              <a:t> the </a:t>
            </a:r>
            <a:r>
              <a:rPr lang="fr-BE" sz="1600" i="1" dirty="0" err="1">
                <a:effectLst/>
                <a:latin typeface="Corbel" panose="020B0503020204020204" pitchFamily="34" charset="0"/>
                <a:ea typeface="Calibri" panose="020F0502020204030204" pitchFamily="34" charset="0"/>
                <a:cs typeface="Calibri" panose="020F0502020204030204" pitchFamily="34" charset="0"/>
              </a:rPr>
              <a:t>financial</a:t>
            </a:r>
            <a:r>
              <a:rPr lang="fr-BE" sz="1600" i="1" dirty="0">
                <a:effectLst/>
                <a:latin typeface="Corbel" panose="020B0503020204020204" pitchFamily="34" charset="0"/>
                <a:ea typeface="Calibri" panose="020F0502020204030204" pitchFamily="34" charset="0"/>
                <a:cs typeface="Calibri" panose="020F0502020204030204" pitchFamily="34" charset="0"/>
              </a:rPr>
              <a:t> services </a:t>
            </a:r>
            <a:r>
              <a:rPr lang="fr-BE" sz="1600" i="1" dirty="0" err="1">
                <a:effectLst/>
                <a:latin typeface="Corbel" panose="020B0503020204020204" pitchFamily="34" charset="0"/>
                <a:ea typeface="Calibri" panose="020F0502020204030204" pitchFamily="34" charset="0"/>
                <a:cs typeface="Calibri" panose="020F0502020204030204" pitchFamily="34" charset="0"/>
              </a:rPr>
              <a:t>regulatory</a:t>
            </a:r>
            <a:r>
              <a:rPr lang="fr-BE" sz="1600" b="1" i="1" dirty="0">
                <a:effectLst/>
                <a:latin typeface="Corbel" panose="020B0503020204020204" pitchFamily="34" charset="0"/>
                <a:ea typeface="Calibri" panose="020F0502020204030204" pitchFamily="34" charset="0"/>
                <a:cs typeface="Calibri" panose="020F0502020204030204" pitchFamily="34" charset="0"/>
              </a:rPr>
              <a:t> </a:t>
            </a:r>
            <a:r>
              <a:rPr lang="fr-BE" sz="1600" i="1" dirty="0" err="1">
                <a:effectLst/>
                <a:latin typeface="Corbel" panose="020B0503020204020204" pitchFamily="34" charset="0"/>
                <a:ea typeface="Calibri" panose="020F0502020204030204" pitchFamily="34" charset="0"/>
                <a:cs typeface="Calibri" panose="020F0502020204030204" pitchFamily="34" charset="0"/>
              </a:rPr>
              <a:t>framework</a:t>
            </a:r>
            <a:r>
              <a:rPr lang="fr-BE" sz="1600" i="1" dirty="0">
                <a:effectLst/>
                <a:latin typeface="Corbel" panose="020B0503020204020204" pitchFamily="34" charset="0"/>
                <a:ea typeface="Calibri" panose="020F0502020204030204" pitchFamily="34" charset="0"/>
                <a:cs typeface="Calibri" panose="020F0502020204030204" pitchFamily="34" charset="0"/>
              </a:rPr>
              <a:t> </a:t>
            </a:r>
            <a:r>
              <a:rPr lang="fr-BE" sz="1600" i="1" dirty="0" err="1">
                <a:effectLst/>
                <a:latin typeface="Corbel" panose="020B0503020204020204" pitchFamily="34" charset="0"/>
                <a:ea typeface="Calibri" panose="020F0502020204030204" pitchFamily="34" charset="0"/>
                <a:cs typeface="Calibri" panose="020F0502020204030204" pitchFamily="34" charset="0"/>
              </a:rPr>
              <a:t>is</a:t>
            </a:r>
            <a:r>
              <a:rPr lang="fr-BE" sz="1600" i="1" dirty="0">
                <a:effectLst/>
                <a:latin typeface="Corbel" panose="020B0503020204020204" pitchFamily="34" charset="0"/>
                <a:ea typeface="Calibri" panose="020F0502020204030204" pitchFamily="34" charset="0"/>
                <a:cs typeface="Calibri" panose="020F0502020204030204" pitchFamily="34" charset="0"/>
              </a:rPr>
              <a:t> </a:t>
            </a:r>
            <a:r>
              <a:rPr lang="fr-BE" sz="1600" b="1" i="1" dirty="0" err="1">
                <a:effectLst/>
                <a:latin typeface="Corbel" panose="020B0503020204020204" pitchFamily="34" charset="0"/>
                <a:ea typeface="Calibri" panose="020F0502020204030204" pitchFamily="34" charset="0"/>
                <a:cs typeface="Calibri" panose="020F0502020204030204" pitchFamily="34" charset="0"/>
              </a:rPr>
              <a:t>technology</a:t>
            </a:r>
            <a:r>
              <a:rPr lang="fr-BE" sz="1600" b="1" i="1" dirty="0">
                <a:effectLst/>
                <a:latin typeface="Corbel" panose="020B0503020204020204" pitchFamily="34" charset="0"/>
                <a:ea typeface="Calibri" panose="020F0502020204030204" pitchFamily="34" charset="0"/>
                <a:cs typeface="Calibri" panose="020F0502020204030204" pitchFamily="34" charset="0"/>
              </a:rPr>
              <a:t> neutral </a:t>
            </a:r>
            <a:r>
              <a:rPr lang="fr-BE" sz="1600" i="1" dirty="0">
                <a:effectLst/>
                <a:latin typeface="Corbel" panose="020B0503020204020204" pitchFamily="34" charset="0"/>
                <a:ea typeface="Calibri" panose="020F0502020204030204" pitchFamily="34" charset="0"/>
                <a:cs typeface="Calibri" panose="020F0502020204030204" pitchFamily="34" charset="0"/>
              </a:rPr>
              <a:t>and </a:t>
            </a:r>
            <a:r>
              <a:rPr lang="fr-BE" sz="1600" b="1" i="1" dirty="0">
                <a:effectLst/>
                <a:latin typeface="Corbel" panose="020B0503020204020204" pitchFamily="34" charset="0"/>
                <a:ea typeface="Calibri" panose="020F0502020204030204" pitchFamily="34" charset="0"/>
                <a:cs typeface="Calibri" panose="020F0502020204030204" pitchFamily="34" charset="0"/>
              </a:rPr>
              <a:t>innovation-</a:t>
            </a:r>
            <a:r>
              <a:rPr lang="fr-BE" sz="1600" b="1" i="1" dirty="0" err="1">
                <a:effectLst/>
                <a:latin typeface="Corbel" panose="020B0503020204020204" pitchFamily="34" charset="0"/>
                <a:ea typeface="Calibri" panose="020F0502020204030204" pitchFamily="34" charset="0"/>
                <a:cs typeface="Calibri" panose="020F0502020204030204" pitchFamily="34" charset="0"/>
              </a:rPr>
              <a:t>friendly</a:t>
            </a:r>
            <a:r>
              <a:rPr lang="fr-BE" sz="1600" b="1" i="1" dirty="0">
                <a:effectLst/>
                <a:latin typeface="Corbel" panose="020B0503020204020204" pitchFamily="34" charset="0"/>
                <a:ea typeface="Calibri" panose="020F0502020204030204" pitchFamily="34" charset="0"/>
                <a:cs typeface="Calibri" panose="020F0502020204030204" pitchFamily="34" charset="0"/>
              </a:rPr>
              <a:t> ?</a:t>
            </a:r>
          </a:p>
          <a:p>
            <a:pPr marL="457200" lvl="1" indent="0">
              <a:buNone/>
            </a:pPr>
            <a:r>
              <a:rPr lang="fr-BE" sz="1600" i="1" dirty="0">
                <a:effectLst/>
                <a:latin typeface="Corbel" panose="020B0503020204020204" pitchFamily="34" charset="0"/>
                <a:ea typeface="Calibri" panose="020F0502020204030204" pitchFamily="34" charset="0"/>
                <a:cs typeface="Calibri" panose="020F0502020204030204" pitchFamily="34" charset="0"/>
              </a:rPr>
              <a:t>2/How to </a:t>
            </a:r>
            <a:r>
              <a:rPr lang="fr-BE" sz="1600" i="1" dirty="0" err="1">
                <a:effectLst/>
                <a:latin typeface="Corbel" panose="020B0503020204020204" pitchFamily="34" charset="0"/>
                <a:ea typeface="Calibri" panose="020F0502020204030204" pitchFamily="34" charset="0"/>
                <a:cs typeface="Calibri" panose="020F0502020204030204" pitchFamily="34" charset="0"/>
              </a:rPr>
              <a:t>remove</a:t>
            </a:r>
            <a:r>
              <a:rPr lang="fr-BE" sz="1600" i="1" dirty="0">
                <a:effectLst/>
                <a:latin typeface="Corbel" panose="020B0503020204020204" pitchFamily="34" charset="0"/>
                <a:ea typeface="Calibri" panose="020F0502020204030204" pitchFamily="34" charset="0"/>
                <a:cs typeface="Calibri" panose="020F0502020204030204" pitchFamily="34" charset="0"/>
              </a:rPr>
              <a:t> fragmentation of the </a:t>
            </a:r>
            <a:r>
              <a:rPr lang="fr-BE" sz="1600" b="1" i="1" dirty="0">
                <a:effectLst/>
                <a:latin typeface="Corbel" panose="020B0503020204020204" pitchFamily="34" charset="0"/>
                <a:ea typeface="Calibri" panose="020F0502020204030204" pitchFamily="34" charset="0"/>
                <a:cs typeface="Calibri" panose="020F0502020204030204" pitchFamily="34" charset="0"/>
              </a:rPr>
              <a:t>Single </a:t>
            </a:r>
            <a:r>
              <a:rPr lang="fr-BE" sz="1600" b="1" i="1" dirty="0" err="1">
                <a:effectLst/>
                <a:latin typeface="Corbel" panose="020B0503020204020204" pitchFamily="34" charset="0"/>
                <a:ea typeface="Calibri" panose="020F0502020204030204" pitchFamily="34" charset="0"/>
                <a:cs typeface="Calibri" panose="020F0502020204030204" pitchFamily="34" charset="0"/>
              </a:rPr>
              <a:t>Market</a:t>
            </a:r>
            <a:r>
              <a:rPr lang="fr-BE" sz="1600" b="1" i="1" dirty="0">
                <a:effectLst/>
                <a:latin typeface="Corbel" panose="020B0503020204020204" pitchFamily="34" charset="0"/>
                <a:ea typeface="Calibri" panose="020F0502020204030204" pitchFamily="34" charset="0"/>
                <a:cs typeface="Calibri" panose="020F0502020204030204" pitchFamily="34" charset="0"/>
              </a:rPr>
              <a:t> </a:t>
            </a:r>
            <a:r>
              <a:rPr lang="fr-BE" sz="1600" i="1" dirty="0">
                <a:effectLst/>
                <a:latin typeface="Corbel" panose="020B0503020204020204" pitchFamily="34" charset="0"/>
                <a:ea typeface="Calibri" panose="020F0502020204030204" pitchFamily="34" charset="0"/>
                <a:cs typeface="Calibri" panose="020F0502020204030204" pitchFamily="34" charset="0"/>
              </a:rPr>
              <a:t>for digital </a:t>
            </a:r>
            <a:r>
              <a:rPr lang="fr-BE" sz="1600" i="1" dirty="0" err="1">
                <a:effectLst/>
                <a:latin typeface="Corbel" panose="020B0503020204020204" pitchFamily="34" charset="0"/>
                <a:ea typeface="Calibri" panose="020F0502020204030204" pitchFamily="34" charset="0"/>
                <a:cs typeface="Calibri" panose="020F0502020204030204" pitchFamily="34" charset="0"/>
              </a:rPr>
              <a:t>financial</a:t>
            </a:r>
            <a:r>
              <a:rPr lang="fr-BE" sz="1600" i="1" dirty="0">
                <a:effectLst/>
                <a:latin typeface="Corbel" panose="020B0503020204020204" pitchFamily="34" charset="0"/>
                <a:ea typeface="Calibri" panose="020F0502020204030204" pitchFamily="34" charset="0"/>
                <a:cs typeface="Calibri" panose="020F0502020204030204" pitchFamily="34" charset="0"/>
              </a:rPr>
              <a:t> services?</a:t>
            </a:r>
          </a:p>
          <a:p>
            <a:pPr marL="457200" lvl="1" indent="0">
              <a:buNone/>
            </a:pPr>
            <a:r>
              <a:rPr lang="fr-BE" sz="1600" i="1" dirty="0">
                <a:effectLst/>
                <a:latin typeface="Corbel" panose="020B0503020204020204" pitchFamily="34" charset="0"/>
                <a:ea typeface="Calibri" panose="020F0502020204030204" pitchFamily="34" charset="0"/>
                <a:cs typeface="Calibri" panose="020F0502020204030204" pitchFamily="34" charset="0"/>
              </a:rPr>
              <a:t>3/How to </a:t>
            </a:r>
            <a:r>
              <a:rPr lang="fr-BE" sz="1600" i="1" dirty="0" err="1">
                <a:effectLst/>
                <a:latin typeface="Corbel" panose="020B0503020204020204" pitchFamily="34" charset="0"/>
                <a:ea typeface="Calibri" panose="020F0502020204030204" pitchFamily="34" charset="0"/>
                <a:cs typeface="Calibri" panose="020F0502020204030204" pitchFamily="34" charset="0"/>
              </a:rPr>
              <a:t>further</a:t>
            </a:r>
            <a:r>
              <a:rPr lang="fr-BE" sz="1600" i="1" dirty="0">
                <a:effectLst/>
                <a:latin typeface="Corbel" panose="020B0503020204020204" pitchFamily="34" charset="0"/>
                <a:ea typeface="Calibri" panose="020F0502020204030204" pitchFamily="34" charset="0"/>
                <a:cs typeface="Calibri" panose="020F0502020204030204" pitchFamily="34" charset="0"/>
              </a:rPr>
              <a:t> </a:t>
            </a:r>
            <a:r>
              <a:rPr lang="fr-BE" sz="1600" i="1" dirty="0" err="1">
                <a:effectLst/>
                <a:latin typeface="Corbel" panose="020B0503020204020204" pitchFamily="34" charset="0"/>
                <a:ea typeface="Calibri" panose="020F0502020204030204" pitchFamily="34" charset="0"/>
                <a:cs typeface="Calibri" panose="020F0502020204030204" pitchFamily="34" charset="0"/>
              </a:rPr>
              <a:t>facilitate</a:t>
            </a:r>
            <a:r>
              <a:rPr lang="fr-BE" sz="1600" i="1" dirty="0">
                <a:effectLst/>
                <a:latin typeface="Corbel" panose="020B0503020204020204" pitchFamily="34" charset="0"/>
                <a:ea typeface="Calibri" panose="020F0502020204030204" pitchFamily="34" charset="0"/>
                <a:cs typeface="Calibri" panose="020F0502020204030204" pitchFamily="34" charset="0"/>
              </a:rPr>
              <a:t> </a:t>
            </a:r>
            <a:r>
              <a:rPr lang="fr-BE" sz="1600" i="1" dirty="0" err="1">
                <a:effectLst/>
                <a:latin typeface="Corbel" panose="020B0503020204020204" pitchFamily="34" charset="0"/>
                <a:ea typeface="Calibri" panose="020F0502020204030204" pitchFamily="34" charset="0"/>
                <a:cs typeface="Calibri" panose="020F0502020204030204" pitchFamily="34" charset="0"/>
              </a:rPr>
              <a:t>access</a:t>
            </a:r>
            <a:r>
              <a:rPr lang="fr-BE" sz="1600" i="1" dirty="0">
                <a:effectLst/>
                <a:latin typeface="Corbel" panose="020B0503020204020204" pitchFamily="34" charset="0"/>
                <a:ea typeface="Calibri" panose="020F0502020204030204" pitchFamily="34" charset="0"/>
                <a:cs typeface="Calibri" panose="020F0502020204030204" pitchFamily="34" charset="0"/>
              </a:rPr>
              <a:t> to </a:t>
            </a:r>
            <a:r>
              <a:rPr lang="fr-BE" sz="1600" b="1" i="1" dirty="0">
                <a:effectLst/>
                <a:latin typeface="Corbel" panose="020B0503020204020204" pitchFamily="34" charset="0"/>
                <a:ea typeface="Calibri" panose="020F0502020204030204" pitchFamily="34" charset="0"/>
                <a:cs typeface="Calibri" panose="020F0502020204030204" pitchFamily="34" charset="0"/>
              </a:rPr>
              <a:t>public </a:t>
            </a:r>
            <a:r>
              <a:rPr lang="fr-BE" sz="1600" b="1" i="1" dirty="0" err="1">
                <a:effectLst/>
                <a:latin typeface="Corbel" panose="020B0503020204020204" pitchFamily="34" charset="0"/>
                <a:ea typeface="Calibri" panose="020F0502020204030204" pitchFamily="34" charset="0"/>
                <a:cs typeface="Calibri" panose="020F0502020204030204" pitchFamily="34" charset="0"/>
              </a:rPr>
              <a:t>disclosures</a:t>
            </a:r>
            <a:r>
              <a:rPr lang="fr-BE" sz="1600" b="1" i="1" dirty="0">
                <a:effectLst/>
                <a:latin typeface="Corbel" panose="020B0503020204020204" pitchFamily="34" charset="0"/>
                <a:ea typeface="Calibri" panose="020F0502020204030204" pitchFamily="34" charset="0"/>
                <a:cs typeface="Calibri" panose="020F0502020204030204" pitchFamily="34" charset="0"/>
              </a:rPr>
              <a:t> </a:t>
            </a:r>
            <a:r>
              <a:rPr lang="fr-BE" sz="1600" i="1" dirty="0">
                <a:effectLst/>
                <a:latin typeface="Corbel" panose="020B0503020204020204" pitchFamily="34" charset="0"/>
                <a:ea typeface="Calibri" panose="020F0502020204030204" pitchFamily="34" charset="0"/>
                <a:cs typeface="Calibri" panose="020F0502020204030204" pitchFamily="34" charset="0"/>
              </a:rPr>
              <a:t>of </a:t>
            </a:r>
            <a:r>
              <a:rPr lang="fr-BE" sz="1600" i="1" dirty="0" err="1">
                <a:effectLst/>
                <a:latin typeface="Corbel" panose="020B0503020204020204" pitchFamily="34" charset="0"/>
                <a:ea typeface="Calibri" panose="020F0502020204030204" pitchFamily="34" charset="0"/>
                <a:cs typeface="Calibri" panose="020F0502020204030204" pitchFamily="34" charset="0"/>
              </a:rPr>
              <a:t>financial</a:t>
            </a:r>
            <a:r>
              <a:rPr lang="fr-BE" sz="1600" i="1" dirty="0">
                <a:effectLst/>
                <a:latin typeface="Corbel" panose="020B0503020204020204" pitchFamily="34" charset="0"/>
                <a:ea typeface="Calibri" panose="020F0502020204030204" pitchFamily="34" charset="0"/>
                <a:cs typeface="Calibri" panose="020F0502020204030204" pitchFamily="34" charset="0"/>
              </a:rPr>
              <a:t> and </a:t>
            </a:r>
            <a:r>
              <a:rPr lang="fr-BE" sz="1600" i="1" dirty="0" err="1">
                <a:effectLst/>
                <a:latin typeface="Corbel" panose="020B0503020204020204" pitchFamily="34" charset="0"/>
                <a:ea typeface="Calibri" panose="020F0502020204030204" pitchFamily="34" charset="0"/>
                <a:cs typeface="Calibri" panose="020F0502020204030204" pitchFamily="34" charset="0"/>
              </a:rPr>
              <a:t>supervisory</a:t>
            </a:r>
            <a:r>
              <a:rPr lang="fr-BE" sz="1600" i="1" dirty="0">
                <a:effectLst/>
                <a:latin typeface="Corbel" panose="020B0503020204020204" pitchFamily="34" charset="0"/>
                <a:ea typeface="Calibri" panose="020F0502020204030204" pitchFamily="34" charset="0"/>
                <a:cs typeface="Calibri" panose="020F0502020204030204" pitchFamily="34" charset="0"/>
              </a:rPr>
              <a:t> data</a:t>
            </a:r>
          </a:p>
          <a:p>
            <a:pPr marL="0" indent="0">
              <a:buNone/>
            </a:pPr>
            <a:endParaRPr lang="fr-BE" i="1" dirty="0"/>
          </a:p>
          <a:p>
            <a:pPr marL="0" indent="0">
              <a:buNone/>
            </a:pPr>
            <a:endParaRPr lang="en-US" sz="1800" dirty="0"/>
          </a:p>
          <a:p>
            <a:pPr marL="0" indent="0">
              <a:buNone/>
            </a:pPr>
            <a:r>
              <a:rPr lang="en-US" sz="1800" dirty="0"/>
              <a:t>European Commission Vice President, Dombrovskis to “</a:t>
            </a:r>
            <a:r>
              <a:rPr lang="en-US" sz="1800" i="1" dirty="0"/>
              <a:t>put forward a FinTech Strategy to support new digital technologies in our financial system</a:t>
            </a:r>
            <a:r>
              <a:rPr lang="en-US" sz="1800" dirty="0"/>
              <a:t>”.</a:t>
            </a:r>
            <a:endParaRPr lang="fr-BE" sz="1800" dirty="0"/>
          </a:p>
          <a:p>
            <a:pPr marL="0" indent="0">
              <a:buNone/>
            </a:pPr>
            <a:endParaRPr lang="fr-BE" sz="1800" i="1" dirty="0"/>
          </a:p>
          <a:p>
            <a:endParaRPr lang="en-BE" dirty="0"/>
          </a:p>
        </p:txBody>
      </p:sp>
    </p:spTree>
    <p:extLst>
      <p:ext uri="{BB962C8B-B14F-4D97-AF65-F5344CB8AC3E}">
        <p14:creationId xmlns:p14="http://schemas.microsoft.com/office/powerpoint/2010/main" val="2966483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A8B8B09B-7B2D-450E-8326-CE877AB622E5}"/>
              </a:ext>
            </a:extLst>
          </p:cNvPr>
          <p:cNvSpPr>
            <a:spLocks/>
          </p:cNvSpPr>
          <p:nvPr/>
        </p:nvSpPr>
        <p:spPr bwMode="auto">
          <a:xfrm>
            <a:off x="1350790" y="955172"/>
            <a:ext cx="1848545"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GDPR</a:t>
            </a:r>
          </a:p>
        </p:txBody>
      </p:sp>
      <p:sp>
        <p:nvSpPr>
          <p:cNvPr id="13" name="Freeform 6">
            <a:extLst>
              <a:ext uri="{FF2B5EF4-FFF2-40B4-BE49-F238E27FC236}">
                <a16:creationId xmlns:a16="http://schemas.microsoft.com/office/drawing/2014/main" id="{2EB80AB3-BA51-4990-B554-7D12E28F3DE2}"/>
              </a:ext>
            </a:extLst>
          </p:cNvPr>
          <p:cNvSpPr>
            <a:spLocks/>
          </p:cNvSpPr>
          <p:nvPr/>
        </p:nvSpPr>
        <p:spPr bwMode="auto">
          <a:xfrm>
            <a:off x="6629708" y="1299970"/>
            <a:ext cx="2760002"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5"/>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Activity based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Regulation/</a:t>
            </a:r>
          </a:p>
        </p:txBody>
      </p:sp>
      <p:sp>
        <p:nvSpPr>
          <p:cNvPr id="4" name="Freeform 6">
            <a:extLst>
              <a:ext uri="{FF2B5EF4-FFF2-40B4-BE49-F238E27FC236}">
                <a16:creationId xmlns:a16="http://schemas.microsoft.com/office/drawing/2014/main" id="{8B39A571-866C-443A-AD91-53693B2643A9}"/>
              </a:ext>
            </a:extLst>
          </p:cNvPr>
          <p:cNvSpPr>
            <a:spLocks/>
          </p:cNvSpPr>
          <p:nvPr/>
        </p:nvSpPr>
        <p:spPr bwMode="auto">
          <a:xfrm>
            <a:off x="909638" y="2966009"/>
            <a:ext cx="2731260"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uLnTx/>
                <a:uFillTx/>
                <a:latin typeface="Calibri" panose="020F0502020204030204"/>
                <a:ea typeface="+mn-ea"/>
                <a:cs typeface="+mn-cs"/>
              </a:rPr>
              <a:t>Artificial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uLnTx/>
                <a:uFillTx/>
                <a:latin typeface="Calibri" panose="020F0502020204030204"/>
                <a:ea typeface="+mn-ea"/>
                <a:cs typeface="+mn-cs"/>
              </a:rPr>
              <a:t>Intelligence</a:t>
            </a:r>
          </a:p>
        </p:txBody>
      </p:sp>
      <p:sp>
        <p:nvSpPr>
          <p:cNvPr id="6" name="Freeform 6">
            <a:extLst>
              <a:ext uri="{FF2B5EF4-FFF2-40B4-BE49-F238E27FC236}">
                <a16:creationId xmlns:a16="http://schemas.microsoft.com/office/drawing/2014/main" id="{62A61787-40B2-4510-A8AA-A595F8F210F9}"/>
              </a:ext>
            </a:extLst>
          </p:cNvPr>
          <p:cNvSpPr>
            <a:spLocks/>
          </p:cNvSpPr>
          <p:nvPr/>
        </p:nvSpPr>
        <p:spPr bwMode="auto">
          <a:xfrm>
            <a:off x="4713968" y="2970991"/>
            <a:ext cx="2764063"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5"/>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 “Digital Fit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282F39"/>
                </a:solidFill>
                <a:latin typeface="Calibri" panose="020F0502020204030204"/>
              </a:rPr>
              <a:t>Insurance”</a:t>
            </a: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23" name="Freeform 5">
            <a:extLst>
              <a:ext uri="{FF2B5EF4-FFF2-40B4-BE49-F238E27FC236}">
                <a16:creationId xmlns:a16="http://schemas.microsoft.com/office/drawing/2014/main" id="{9A48B796-2756-40AD-8C55-6D8719F0FFE1}"/>
              </a:ext>
            </a:extLst>
          </p:cNvPr>
          <p:cNvSpPr>
            <a:spLocks/>
          </p:cNvSpPr>
          <p:nvPr/>
        </p:nvSpPr>
        <p:spPr bwMode="auto">
          <a:xfrm>
            <a:off x="5161296" y="4297215"/>
            <a:ext cx="1868798"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4"/>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Promoting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 Single market </a:t>
            </a:r>
          </a:p>
        </p:txBody>
      </p:sp>
      <p:sp>
        <p:nvSpPr>
          <p:cNvPr id="24" name="Freeform 5">
            <a:extLst>
              <a:ext uri="{FF2B5EF4-FFF2-40B4-BE49-F238E27FC236}">
                <a16:creationId xmlns:a16="http://schemas.microsoft.com/office/drawing/2014/main" id="{00F9C62C-61EC-413F-B36E-DCB1863BF95F}"/>
              </a:ext>
            </a:extLst>
          </p:cNvPr>
          <p:cNvSpPr>
            <a:spLocks/>
          </p:cNvSpPr>
          <p:nvPr/>
        </p:nvSpPr>
        <p:spPr bwMode="auto">
          <a:xfrm>
            <a:off x="1350790" y="4297215"/>
            <a:ext cx="1848546"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Innovation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282F39"/>
                </a:solidFill>
                <a:latin typeface="Calibri" panose="020F0502020204030204"/>
              </a:rPr>
              <a:t>Friendly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regulation</a:t>
            </a:r>
          </a:p>
        </p:txBody>
      </p:sp>
      <p:sp>
        <p:nvSpPr>
          <p:cNvPr id="27" name="Freeform 6">
            <a:extLst>
              <a:ext uri="{FF2B5EF4-FFF2-40B4-BE49-F238E27FC236}">
                <a16:creationId xmlns:a16="http://schemas.microsoft.com/office/drawing/2014/main" id="{317CE871-9C0B-46CF-9746-2C2BF3F8296C}"/>
              </a:ext>
            </a:extLst>
          </p:cNvPr>
          <p:cNvSpPr>
            <a:spLocks/>
          </p:cNvSpPr>
          <p:nvPr/>
        </p:nvSpPr>
        <p:spPr bwMode="auto">
          <a:xfrm>
            <a:off x="2802289" y="4642013"/>
            <a:ext cx="2764063"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bg1">
                    <a:lumMod val="95000"/>
                  </a:schemeClr>
                </a:solidFill>
                <a:effectLst/>
                <a:uLnTx/>
                <a:uFillTx/>
                <a:latin typeface="Calibri" panose="020F0502020204030204"/>
                <a:ea typeface="+mn-ea"/>
                <a:cs typeface="+mn-cs"/>
              </a:rPr>
              <a:t>Deep learning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95000"/>
                  </a:schemeClr>
                </a:solidFill>
                <a:latin typeface="Calibri" panose="020F0502020204030204"/>
              </a:rPr>
              <a:t>Ethical/ fundamental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95000"/>
                  </a:schemeClr>
                </a:solidFill>
                <a:latin typeface="Calibri" panose="020F0502020204030204"/>
              </a:rPr>
              <a:t>rights</a:t>
            </a:r>
            <a:endParaRPr kumimoji="0" lang="en-US" sz="1800" b="1" i="0" u="none" strike="noStrike" kern="1200" cap="none" spc="0" normalizeH="0" baseline="0" noProof="0" dirty="0">
              <a:ln>
                <a:noFill/>
              </a:ln>
              <a:solidFill>
                <a:schemeClr val="bg1">
                  <a:lumMod val="95000"/>
                </a:schemeClr>
              </a:solidFill>
              <a:effectLst/>
              <a:uLnTx/>
              <a:uFillTx/>
              <a:latin typeface="Calibri" panose="020F0502020204030204"/>
              <a:ea typeface="+mn-ea"/>
              <a:cs typeface="+mn-cs"/>
            </a:endParaRPr>
          </a:p>
        </p:txBody>
      </p:sp>
      <p:sp>
        <p:nvSpPr>
          <p:cNvPr id="29" name="Freeform 5">
            <a:extLst>
              <a:ext uri="{FF2B5EF4-FFF2-40B4-BE49-F238E27FC236}">
                <a16:creationId xmlns:a16="http://schemas.microsoft.com/office/drawing/2014/main" id="{3EEC304F-13B8-4E05-937F-1849C399091B}"/>
              </a:ext>
            </a:extLst>
          </p:cNvPr>
          <p:cNvSpPr>
            <a:spLocks/>
          </p:cNvSpPr>
          <p:nvPr/>
        </p:nvSpPr>
        <p:spPr bwMode="auto">
          <a:xfrm>
            <a:off x="8984092" y="4297215"/>
            <a:ext cx="1894084"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6"/>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BIG DATA </a:t>
            </a:r>
          </a:p>
        </p:txBody>
      </p:sp>
    </p:spTree>
    <p:extLst>
      <p:ext uri="{BB962C8B-B14F-4D97-AF65-F5344CB8AC3E}">
        <p14:creationId xmlns:p14="http://schemas.microsoft.com/office/powerpoint/2010/main" val="3167874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FA875-8F65-447D-B320-C32265772A21}"/>
              </a:ext>
            </a:extLst>
          </p:cNvPr>
          <p:cNvSpPr>
            <a:spLocks noGrp="1"/>
          </p:cNvSpPr>
          <p:nvPr>
            <p:ph type="title"/>
          </p:nvPr>
        </p:nvSpPr>
        <p:spPr>
          <a:xfrm>
            <a:off x="838200" y="365126"/>
            <a:ext cx="10515600" cy="641554"/>
          </a:xfrm>
        </p:spPr>
        <p:txBody>
          <a:bodyPr>
            <a:normAutofit fontScale="90000"/>
          </a:bodyPr>
          <a:lstStyle/>
          <a:p>
            <a:r>
              <a:rPr lang="en-GB" b="1" dirty="0">
                <a:solidFill>
                  <a:srgbClr val="0070C0"/>
                </a:solidFill>
              </a:rPr>
              <a:t>Digitalisation – Horizontal rules</a:t>
            </a:r>
            <a:endParaRPr lang="fr-BE" b="1" dirty="0">
              <a:solidFill>
                <a:srgbClr val="0070C0"/>
              </a:solidFill>
            </a:endParaRPr>
          </a:p>
        </p:txBody>
      </p:sp>
      <p:sp>
        <p:nvSpPr>
          <p:cNvPr id="3" name="Content Placeholder 2">
            <a:extLst>
              <a:ext uri="{FF2B5EF4-FFF2-40B4-BE49-F238E27FC236}">
                <a16:creationId xmlns:a16="http://schemas.microsoft.com/office/drawing/2014/main" id="{0C011B6A-FB89-4220-B1D4-1957FB2F78B9}"/>
              </a:ext>
            </a:extLst>
          </p:cNvPr>
          <p:cNvSpPr>
            <a:spLocks noGrp="1"/>
          </p:cNvSpPr>
          <p:nvPr>
            <p:ph idx="1"/>
          </p:nvPr>
        </p:nvSpPr>
        <p:spPr>
          <a:xfrm>
            <a:off x="838200" y="1082180"/>
            <a:ext cx="10515600" cy="5587068"/>
          </a:xfrm>
        </p:spPr>
        <p:txBody>
          <a:bodyPr>
            <a:normAutofit fontScale="92500" lnSpcReduction="20000"/>
          </a:bodyPr>
          <a:lstStyle/>
          <a:p>
            <a:endParaRPr lang="en-GB" sz="2200" dirty="0"/>
          </a:p>
          <a:p>
            <a:r>
              <a:rPr lang="en-GB" sz="2200" b="1" dirty="0"/>
              <a:t>Commission White Paper on AI – February 2020</a:t>
            </a:r>
          </a:p>
          <a:p>
            <a:pPr marL="457200" lvl="1" indent="0">
              <a:buNone/>
            </a:pPr>
            <a:r>
              <a:rPr lang="en-US" sz="2200" dirty="0"/>
              <a:t/>
            </a:r>
            <a:br>
              <a:rPr lang="en-US" sz="2200" dirty="0"/>
            </a:br>
            <a:r>
              <a:rPr lang="en-US" sz="2200" dirty="0"/>
              <a:t>Commission's proposals for a trustworthy and secure development of AI in Europe – to address </a:t>
            </a:r>
            <a:r>
              <a:rPr kumimoji="0" lang="en-GB" sz="2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risks for fundamental rights and safety, including in the field of financial services.</a:t>
            </a:r>
          </a:p>
          <a:p>
            <a:pPr marL="457200" lvl="1" indent="0">
              <a:buNone/>
            </a:pPr>
            <a:endParaRPr lang="en-GB" sz="2200" dirty="0"/>
          </a:p>
          <a:p>
            <a:r>
              <a:rPr lang="fr-BE" sz="2200" dirty="0" err="1"/>
              <a:t>European</a:t>
            </a:r>
            <a:r>
              <a:rPr lang="fr-BE" sz="2200" dirty="0"/>
              <a:t> Data </a:t>
            </a:r>
            <a:r>
              <a:rPr lang="fr-BE" sz="2200" dirty="0" err="1"/>
              <a:t>Strategy</a:t>
            </a:r>
            <a:endParaRPr lang="fr-BE" sz="2200" dirty="0"/>
          </a:p>
          <a:p>
            <a:pPr marL="457200" lvl="1" indent="0">
              <a:buNone/>
            </a:pPr>
            <a:r>
              <a:rPr lang="en-US" sz="2200" dirty="0"/>
              <a:t>Data Governance Act</a:t>
            </a:r>
            <a:br>
              <a:rPr lang="en-US" sz="2200" dirty="0"/>
            </a:br>
            <a:endParaRPr lang="en-US" sz="2200" dirty="0"/>
          </a:p>
          <a:p>
            <a:pPr marL="457200" lvl="1" indent="0">
              <a:buNone/>
            </a:pPr>
            <a:r>
              <a:rPr lang="en-US" sz="2200" dirty="0"/>
              <a:t>The Data Act on fair data access and use expected in 2021.</a:t>
            </a:r>
          </a:p>
          <a:p>
            <a:pPr marL="457200" lvl="1" indent="0">
              <a:buNone/>
            </a:pPr>
            <a:r>
              <a:rPr lang="en-US" sz="2200" dirty="0"/>
              <a:t>Towards a European financial data space (personal and non-personal data), allowing it to flow freely within the European Union.   </a:t>
            </a:r>
          </a:p>
          <a:p>
            <a:endParaRPr lang="fr-BE" sz="2200" dirty="0"/>
          </a:p>
          <a:p>
            <a:r>
              <a:rPr lang="fr-BE" sz="2200" dirty="0"/>
              <a:t>E-</a:t>
            </a:r>
            <a:r>
              <a:rPr lang="fr-BE" sz="2200" dirty="0" err="1"/>
              <a:t>Identities</a:t>
            </a:r>
            <a:r>
              <a:rPr lang="fr-BE" sz="2200" dirty="0"/>
              <a:t> (</a:t>
            </a:r>
            <a:r>
              <a:rPr lang="en-GB" sz="2200" dirty="0" err="1">
                <a:solidFill>
                  <a:srgbClr val="000000"/>
                </a:solidFill>
                <a:effectLst/>
                <a:ea typeface="Calibri" panose="020F0502020204030204" pitchFamily="34" charset="0"/>
                <a:cs typeface="Calibri" panose="020F0502020204030204" pitchFamily="34" charset="0"/>
              </a:rPr>
              <a:t>eIDAS</a:t>
            </a:r>
            <a:r>
              <a:rPr lang="en-GB" sz="2200" dirty="0">
                <a:solidFill>
                  <a:srgbClr val="000000"/>
                </a:solidFill>
                <a:effectLst/>
                <a:ea typeface="Calibri" panose="020F0502020204030204" pitchFamily="34" charset="0"/>
                <a:cs typeface="Calibri" panose="020F0502020204030204" pitchFamily="34" charset="0"/>
              </a:rPr>
              <a:t> regulation)</a:t>
            </a:r>
          </a:p>
          <a:p>
            <a:pPr marL="0" indent="0">
              <a:buNone/>
            </a:pPr>
            <a:endParaRPr lang="fr-BE" sz="2200" dirty="0"/>
          </a:p>
          <a:p>
            <a:r>
              <a:rPr lang="fr-BE" sz="2200" dirty="0"/>
              <a:t>Digital Services </a:t>
            </a:r>
            <a:r>
              <a:rPr lang="fr-BE" sz="2200" dirty="0" err="1"/>
              <a:t>Act</a:t>
            </a:r>
            <a:endParaRPr lang="fr-BE" sz="2200" dirty="0"/>
          </a:p>
          <a:p>
            <a:pPr marL="457200" lvl="1" indent="0">
              <a:buNone/>
            </a:pPr>
            <a:r>
              <a:rPr lang="en-US" sz="2200" dirty="0"/>
              <a:t>Rules for all businesses to access the Single Market, to strengthen the responsibility of online platforms and to protect fundamental rights</a:t>
            </a:r>
          </a:p>
          <a:p>
            <a:endParaRPr lang="en-US" sz="2200" dirty="0"/>
          </a:p>
          <a:p>
            <a:endParaRPr lang="en-US" sz="2200" dirty="0"/>
          </a:p>
        </p:txBody>
      </p:sp>
    </p:spTree>
    <p:extLst>
      <p:ext uri="{BB962C8B-B14F-4D97-AF65-F5344CB8AC3E}">
        <p14:creationId xmlns:p14="http://schemas.microsoft.com/office/powerpoint/2010/main" val="3936134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A8B8B09B-7B2D-450E-8326-CE877AB622E5}"/>
              </a:ext>
            </a:extLst>
          </p:cNvPr>
          <p:cNvSpPr>
            <a:spLocks/>
          </p:cNvSpPr>
          <p:nvPr/>
        </p:nvSpPr>
        <p:spPr bwMode="auto">
          <a:xfrm>
            <a:off x="1350790" y="955172"/>
            <a:ext cx="1848545"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GDPR</a:t>
            </a:r>
          </a:p>
        </p:txBody>
      </p:sp>
      <p:sp>
        <p:nvSpPr>
          <p:cNvPr id="13" name="Freeform 6">
            <a:extLst>
              <a:ext uri="{FF2B5EF4-FFF2-40B4-BE49-F238E27FC236}">
                <a16:creationId xmlns:a16="http://schemas.microsoft.com/office/drawing/2014/main" id="{2EB80AB3-BA51-4990-B554-7D12E28F3DE2}"/>
              </a:ext>
            </a:extLst>
          </p:cNvPr>
          <p:cNvSpPr>
            <a:spLocks/>
          </p:cNvSpPr>
          <p:nvPr/>
        </p:nvSpPr>
        <p:spPr bwMode="auto">
          <a:xfrm>
            <a:off x="6629708" y="1299970"/>
            <a:ext cx="2760002"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5"/>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Activity based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Regulation</a:t>
            </a:r>
          </a:p>
        </p:txBody>
      </p:sp>
      <p:sp>
        <p:nvSpPr>
          <p:cNvPr id="4" name="Freeform 6">
            <a:extLst>
              <a:ext uri="{FF2B5EF4-FFF2-40B4-BE49-F238E27FC236}">
                <a16:creationId xmlns:a16="http://schemas.microsoft.com/office/drawing/2014/main" id="{8B39A571-866C-443A-AD91-53693B2643A9}"/>
              </a:ext>
            </a:extLst>
          </p:cNvPr>
          <p:cNvSpPr>
            <a:spLocks/>
          </p:cNvSpPr>
          <p:nvPr/>
        </p:nvSpPr>
        <p:spPr bwMode="auto">
          <a:xfrm>
            <a:off x="909638" y="2966009"/>
            <a:ext cx="2731260"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Artificial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Intelligence</a:t>
            </a:r>
          </a:p>
        </p:txBody>
      </p:sp>
      <p:sp>
        <p:nvSpPr>
          <p:cNvPr id="6" name="Freeform 6">
            <a:extLst>
              <a:ext uri="{FF2B5EF4-FFF2-40B4-BE49-F238E27FC236}">
                <a16:creationId xmlns:a16="http://schemas.microsoft.com/office/drawing/2014/main" id="{62A61787-40B2-4510-A8AA-A595F8F210F9}"/>
              </a:ext>
            </a:extLst>
          </p:cNvPr>
          <p:cNvSpPr>
            <a:spLocks/>
          </p:cNvSpPr>
          <p:nvPr/>
        </p:nvSpPr>
        <p:spPr bwMode="auto">
          <a:xfrm>
            <a:off x="4713968" y="2970991"/>
            <a:ext cx="2764063"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5"/>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 “Digital Fit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282F39"/>
                </a:solidFill>
                <a:latin typeface="Calibri" panose="020F0502020204030204"/>
              </a:rPr>
              <a:t>Insurance”</a:t>
            </a: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23" name="Freeform 5">
            <a:extLst>
              <a:ext uri="{FF2B5EF4-FFF2-40B4-BE49-F238E27FC236}">
                <a16:creationId xmlns:a16="http://schemas.microsoft.com/office/drawing/2014/main" id="{9A48B796-2756-40AD-8C55-6D8719F0FFE1}"/>
              </a:ext>
            </a:extLst>
          </p:cNvPr>
          <p:cNvSpPr>
            <a:spLocks/>
          </p:cNvSpPr>
          <p:nvPr/>
        </p:nvSpPr>
        <p:spPr bwMode="auto">
          <a:xfrm>
            <a:off x="5161296" y="4297215"/>
            <a:ext cx="1868798"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4"/>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Promoting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 Single market </a:t>
            </a:r>
          </a:p>
        </p:txBody>
      </p:sp>
      <p:sp>
        <p:nvSpPr>
          <p:cNvPr id="24" name="Freeform 5">
            <a:extLst>
              <a:ext uri="{FF2B5EF4-FFF2-40B4-BE49-F238E27FC236}">
                <a16:creationId xmlns:a16="http://schemas.microsoft.com/office/drawing/2014/main" id="{00F9C62C-61EC-413F-B36E-DCB1863BF95F}"/>
              </a:ext>
            </a:extLst>
          </p:cNvPr>
          <p:cNvSpPr>
            <a:spLocks/>
          </p:cNvSpPr>
          <p:nvPr/>
        </p:nvSpPr>
        <p:spPr bwMode="auto">
          <a:xfrm>
            <a:off x="1350790" y="4297215"/>
            <a:ext cx="1848546"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Innovation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282F39"/>
                </a:solidFill>
                <a:latin typeface="Calibri" panose="020F0502020204030204"/>
              </a:rPr>
              <a:t>Friendly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regulation</a:t>
            </a:r>
          </a:p>
        </p:txBody>
      </p:sp>
      <p:sp>
        <p:nvSpPr>
          <p:cNvPr id="27" name="Freeform 6">
            <a:extLst>
              <a:ext uri="{FF2B5EF4-FFF2-40B4-BE49-F238E27FC236}">
                <a16:creationId xmlns:a16="http://schemas.microsoft.com/office/drawing/2014/main" id="{317CE871-9C0B-46CF-9746-2C2BF3F8296C}"/>
              </a:ext>
            </a:extLst>
          </p:cNvPr>
          <p:cNvSpPr>
            <a:spLocks/>
          </p:cNvSpPr>
          <p:nvPr/>
        </p:nvSpPr>
        <p:spPr bwMode="auto">
          <a:xfrm>
            <a:off x="2802289" y="4642013"/>
            <a:ext cx="2764063"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Deep learning</a:t>
            </a:r>
          </a:p>
        </p:txBody>
      </p:sp>
      <p:sp>
        <p:nvSpPr>
          <p:cNvPr id="29" name="Freeform 5">
            <a:extLst>
              <a:ext uri="{FF2B5EF4-FFF2-40B4-BE49-F238E27FC236}">
                <a16:creationId xmlns:a16="http://schemas.microsoft.com/office/drawing/2014/main" id="{3EEC304F-13B8-4E05-937F-1849C399091B}"/>
              </a:ext>
            </a:extLst>
          </p:cNvPr>
          <p:cNvSpPr>
            <a:spLocks/>
          </p:cNvSpPr>
          <p:nvPr/>
        </p:nvSpPr>
        <p:spPr bwMode="auto">
          <a:xfrm>
            <a:off x="8984092" y="4297215"/>
            <a:ext cx="1894084"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6"/>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BIG DATA </a:t>
            </a:r>
          </a:p>
        </p:txBody>
      </p:sp>
      <p:sp>
        <p:nvSpPr>
          <p:cNvPr id="12" name="Freeform 5">
            <a:extLst>
              <a:ext uri="{FF2B5EF4-FFF2-40B4-BE49-F238E27FC236}">
                <a16:creationId xmlns:a16="http://schemas.microsoft.com/office/drawing/2014/main" id="{BFA1B59C-05ED-45E4-BA01-514F59525BFB}"/>
              </a:ext>
            </a:extLst>
          </p:cNvPr>
          <p:cNvSpPr>
            <a:spLocks/>
          </p:cNvSpPr>
          <p:nvPr/>
        </p:nvSpPr>
        <p:spPr bwMode="auto">
          <a:xfrm>
            <a:off x="3250733" y="2626193"/>
            <a:ext cx="1868798"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solidFill>
                <a:effectLst/>
                <a:uLnTx/>
                <a:uFillTx/>
                <a:latin typeface="Calibri" panose="020F0502020204030204"/>
                <a:ea typeface="+mn-ea"/>
                <a:cs typeface="+mn-cs"/>
              </a:rPr>
              <a:t>Liability</a:t>
            </a:r>
          </a:p>
        </p:txBody>
      </p:sp>
    </p:spTree>
    <p:extLst>
      <p:ext uri="{BB962C8B-B14F-4D97-AF65-F5344CB8AC3E}">
        <p14:creationId xmlns:p14="http://schemas.microsoft.com/office/powerpoint/2010/main" val="1808472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F4A31-2D52-4D8B-9DED-7BC0089B9EB4}"/>
              </a:ext>
            </a:extLst>
          </p:cNvPr>
          <p:cNvSpPr>
            <a:spLocks noGrp="1"/>
          </p:cNvSpPr>
          <p:nvPr>
            <p:ph type="title"/>
          </p:nvPr>
        </p:nvSpPr>
        <p:spPr>
          <a:xfrm>
            <a:off x="838200" y="365125"/>
            <a:ext cx="10515600" cy="566053"/>
          </a:xfrm>
        </p:spPr>
        <p:txBody>
          <a:bodyPr>
            <a:noAutofit/>
          </a:bodyPr>
          <a:lstStyle/>
          <a:p>
            <a:r>
              <a:rPr lang="en-GB" sz="2800" b="1" dirty="0">
                <a:solidFill>
                  <a:schemeClr val="accent1">
                    <a:lumMod val="75000"/>
                  </a:schemeClr>
                </a:solidFill>
              </a:rPr>
              <a:t>Artificial Intelligence</a:t>
            </a:r>
            <a:br>
              <a:rPr lang="en-GB" sz="2800" b="1" dirty="0">
                <a:solidFill>
                  <a:schemeClr val="accent1">
                    <a:lumMod val="75000"/>
                  </a:schemeClr>
                </a:solidFill>
              </a:rPr>
            </a:br>
            <a:r>
              <a:rPr lang="en-GB" sz="2800" b="1" dirty="0">
                <a:solidFill>
                  <a:schemeClr val="accent1">
                    <a:lumMod val="75000"/>
                  </a:schemeClr>
                </a:solidFill>
              </a:rPr>
              <a:t> Liability regime – EU discussion</a:t>
            </a:r>
            <a:endParaRPr lang="fr-BE" sz="2800" b="1" dirty="0">
              <a:solidFill>
                <a:schemeClr val="accent1">
                  <a:lumMod val="75000"/>
                </a:schemeClr>
              </a:solidFill>
            </a:endParaRPr>
          </a:p>
        </p:txBody>
      </p:sp>
      <p:sp>
        <p:nvSpPr>
          <p:cNvPr id="3" name="Content Placeholder 2">
            <a:extLst>
              <a:ext uri="{FF2B5EF4-FFF2-40B4-BE49-F238E27FC236}">
                <a16:creationId xmlns:a16="http://schemas.microsoft.com/office/drawing/2014/main" id="{8DF44957-07E8-4820-9798-1937003F5B3A}"/>
              </a:ext>
            </a:extLst>
          </p:cNvPr>
          <p:cNvSpPr>
            <a:spLocks noGrp="1"/>
          </p:cNvSpPr>
          <p:nvPr>
            <p:ph idx="1"/>
          </p:nvPr>
        </p:nvSpPr>
        <p:spPr>
          <a:xfrm>
            <a:off x="838200" y="1119499"/>
            <a:ext cx="10515600" cy="5057464"/>
          </a:xfrm>
        </p:spPr>
        <p:txBody>
          <a:bodyPr>
            <a:normAutofit fontScale="70000" lnSpcReduction="20000"/>
          </a:bodyPr>
          <a:lstStyle/>
          <a:p>
            <a:pPr marL="0" indent="0" algn="just">
              <a:buNone/>
            </a:pPr>
            <a:endParaRPr lang="en-GB" b="1" dirty="0">
              <a:solidFill>
                <a:srgbClr val="000000"/>
              </a:solidFill>
              <a:latin typeface="Candara" panose="020E0502030303020204" pitchFamily="34" charset="0"/>
              <a:ea typeface="Calibri" panose="020F0502020204030204" pitchFamily="34" charset="0"/>
            </a:endParaRPr>
          </a:p>
          <a:p>
            <a:pPr marL="0" indent="0" algn="just">
              <a:buNone/>
            </a:pPr>
            <a:r>
              <a:rPr lang="en-GB" sz="3200" b="1" dirty="0">
                <a:solidFill>
                  <a:srgbClr val="000000"/>
                </a:solidFill>
                <a:effectLst/>
                <a:ea typeface="Calibri" panose="020F0502020204030204" pitchFamily="34" charset="0"/>
              </a:rPr>
              <a:t>Commission is currently analysing options for a cross-sectoral EU legislation to address the challenges generated by Artificial Intelligence (AI), particularly regarding liability</a:t>
            </a:r>
            <a:r>
              <a:rPr lang="en-GB" sz="3200" dirty="0">
                <a:solidFill>
                  <a:srgbClr val="000000"/>
                </a:solidFill>
                <a:effectLst/>
                <a:ea typeface="Calibri" panose="020F0502020204030204" pitchFamily="34" charset="0"/>
              </a:rPr>
              <a:t>.</a:t>
            </a:r>
          </a:p>
          <a:p>
            <a:pPr marL="0" indent="0" algn="just">
              <a:buNone/>
            </a:pPr>
            <a:endParaRPr lang="fr-BE" sz="3200" dirty="0">
              <a:effectLst/>
              <a:ea typeface="Calibri" panose="020F0502020204030204" pitchFamily="34" charset="0"/>
            </a:endParaRPr>
          </a:p>
          <a:p>
            <a:pPr marL="0" indent="0" algn="just">
              <a:buNone/>
            </a:pPr>
            <a:r>
              <a:rPr lang="en-GB" sz="3200" b="1" dirty="0">
                <a:solidFill>
                  <a:srgbClr val="000000"/>
                </a:solidFill>
                <a:ea typeface="Calibri" panose="020F0502020204030204" pitchFamily="34" charset="0"/>
              </a:rPr>
              <a:t>Commission</a:t>
            </a:r>
            <a:r>
              <a:rPr lang="en-GB" sz="3200" b="1" dirty="0">
                <a:solidFill>
                  <a:srgbClr val="000000"/>
                </a:solidFill>
                <a:effectLst/>
                <a:ea typeface="Calibri" panose="020F0502020204030204" pitchFamily="34" charset="0"/>
              </a:rPr>
              <a:t> </a:t>
            </a:r>
            <a:r>
              <a:rPr lang="en-GB" sz="3200" b="1" dirty="0">
                <a:effectLst/>
                <a:ea typeface="Calibri" panose="020F0502020204030204" pitchFamily="34" charset="0"/>
              </a:rPr>
              <a:t>Report on the safety and liability implications of Artificial Intelligence, the Internet of Things and robotics February 2020</a:t>
            </a:r>
          </a:p>
          <a:p>
            <a:pPr marL="0" indent="0" algn="just">
              <a:buNone/>
            </a:pPr>
            <a:endParaRPr lang="en-GB" sz="3200" b="1" dirty="0">
              <a:effectLst/>
              <a:ea typeface="Calibri" panose="020F0502020204030204" pitchFamily="34" charset="0"/>
            </a:endParaRPr>
          </a:p>
          <a:p>
            <a:pPr marL="0" indent="0" algn="just">
              <a:buNone/>
            </a:pPr>
            <a:r>
              <a:rPr lang="en-GB" sz="2900" dirty="0">
                <a:solidFill>
                  <a:srgbClr val="000000"/>
                </a:solidFill>
                <a:ea typeface="Calibri" panose="020F0502020204030204" pitchFamily="34" charset="0"/>
              </a:rPr>
              <a:t>- </a:t>
            </a:r>
            <a:r>
              <a:rPr lang="en-GB" sz="2900" dirty="0">
                <a:solidFill>
                  <a:srgbClr val="000000"/>
                </a:solidFill>
                <a:effectLst/>
                <a:ea typeface="Calibri" panose="020F0502020204030204" pitchFamily="34" charset="0"/>
              </a:rPr>
              <a:t>provisions explicitly covering new risks presented by the emerging digital technologies could be introduced to provide more legal certainty. </a:t>
            </a:r>
            <a:r>
              <a:rPr lang="en-GB" sz="2900" b="1" dirty="0">
                <a:solidFill>
                  <a:srgbClr val="000000"/>
                </a:solidFill>
                <a:effectLst/>
                <a:ea typeface="Calibri" panose="020F0502020204030204" pitchFamily="34" charset="0"/>
              </a:rPr>
              <a:t>Possible amendments to the Product Liability Directive are being examined</a:t>
            </a:r>
            <a:r>
              <a:rPr lang="en-GB" sz="2900" dirty="0">
                <a:solidFill>
                  <a:srgbClr val="000000"/>
                </a:solidFill>
                <a:effectLst/>
                <a:ea typeface="Calibri" panose="020F0502020204030204" pitchFamily="34" charset="0"/>
              </a:rPr>
              <a:t> </a:t>
            </a:r>
            <a:r>
              <a:rPr lang="en-GB" sz="2900" b="1" dirty="0">
                <a:solidFill>
                  <a:srgbClr val="000000"/>
                </a:solidFill>
                <a:effectLst/>
                <a:ea typeface="Calibri" panose="020F0502020204030204" pitchFamily="34" charset="0"/>
              </a:rPr>
              <a:t>in order to include services provided</a:t>
            </a:r>
            <a:r>
              <a:rPr lang="en-GB" sz="2900" dirty="0">
                <a:solidFill>
                  <a:srgbClr val="000000"/>
                </a:solidFill>
                <a:effectLst/>
                <a:ea typeface="Calibri" panose="020F0502020204030204" pitchFamily="34" charset="0"/>
              </a:rPr>
              <a:t> (not only goods) and to adapt the burden of proof required for damage caused by the operation of AI applications (fault-based vs strict liability). </a:t>
            </a:r>
            <a:endParaRPr lang="fr-BE" sz="2900" dirty="0">
              <a:ea typeface="Calibri" panose="020F0502020204030204" pitchFamily="34" charset="0"/>
            </a:endParaRPr>
          </a:p>
          <a:p>
            <a:pPr marL="0" indent="0" algn="just">
              <a:buNone/>
            </a:pPr>
            <a:endParaRPr lang="en-GB" sz="3200" b="1" dirty="0">
              <a:ea typeface="Calibri" panose="020F0502020204030204" pitchFamily="34" charset="0"/>
            </a:endParaRPr>
          </a:p>
          <a:p>
            <a:pPr marL="0" indent="0">
              <a:buNone/>
            </a:pPr>
            <a:r>
              <a:rPr lang="en-GB" sz="3200" b="1" dirty="0">
                <a:solidFill>
                  <a:srgbClr val="000000"/>
                </a:solidFill>
                <a:effectLst/>
                <a:ea typeface="Calibri" panose="020F0502020204030204" pitchFamily="34" charset="0"/>
              </a:rPr>
              <a:t>European Parliament has adopted a (own initiative) Report addressing recommendations to the Commission on a civil liability regime for AI.</a:t>
            </a:r>
          </a:p>
          <a:p>
            <a:pPr marL="0" indent="0">
              <a:buNone/>
            </a:pPr>
            <a:r>
              <a:rPr lang="en-GB" sz="3200" dirty="0">
                <a:solidFill>
                  <a:srgbClr val="000000"/>
                </a:solidFill>
                <a:effectLst/>
                <a:ea typeface="Calibri" panose="020F0502020204030204" pitchFamily="34" charset="0"/>
              </a:rPr>
              <a:t>- operators of “high-risk” AI-systems should hold </a:t>
            </a:r>
            <a:r>
              <a:rPr lang="en-GB" sz="3200" b="1" dirty="0">
                <a:solidFill>
                  <a:srgbClr val="000000"/>
                </a:solidFill>
                <a:effectLst/>
                <a:ea typeface="Calibri" panose="020F0502020204030204" pitchFamily="34" charset="0"/>
              </a:rPr>
              <a:t>mandatory liability insurance</a:t>
            </a:r>
            <a:r>
              <a:rPr lang="en-GB" sz="3200" dirty="0">
                <a:solidFill>
                  <a:srgbClr val="000000"/>
                </a:solidFill>
                <a:effectLst/>
                <a:ea typeface="Calibri" panose="020F0502020204030204" pitchFamily="34" charset="0"/>
              </a:rPr>
              <a:t> similar to that used for motor vehicles ?</a:t>
            </a:r>
            <a:endParaRPr lang="fr-BE" sz="3200" dirty="0">
              <a:effectLst/>
              <a:ea typeface="Calibri" panose="020F0502020204030204" pitchFamily="34" charset="0"/>
            </a:endParaRPr>
          </a:p>
          <a:p>
            <a:endParaRPr lang="fr-BE" dirty="0"/>
          </a:p>
        </p:txBody>
      </p:sp>
    </p:spTree>
    <p:extLst>
      <p:ext uri="{BB962C8B-B14F-4D97-AF65-F5344CB8AC3E}">
        <p14:creationId xmlns:p14="http://schemas.microsoft.com/office/powerpoint/2010/main" val="419099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23F22-2A0C-4E53-91B8-8BF450656116}"/>
              </a:ext>
            </a:extLst>
          </p:cNvPr>
          <p:cNvSpPr>
            <a:spLocks noGrp="1"/>
          </p:cNvSpPr>
          <p:nvPr>
            <p:ph type="title"/>
          </p:nvPr>
        </p:nvSpPr>
        <p:spPr/>
        <p:txBody>
          <a:bodyPr>
            <a:normAutofit/>
          </a:bodyPr>
          <a:lstStyle/>
          <a:p>
            <a:r>
              <a:rPr lang="en-GB" sz="2800" b="1" dirty="0">
                <a:solidFill>
                  <a:srgbClr val="0070C0"/>
                </a:solidFill>
              </a:rPr>
              <a:t>(example) AI Liability regime – EU discussion – Autonomous cars</a:t>
            </a:r>
            <a:endParaRPr lang="fr-BE" sz="2800" dirty="0"/>
          </a:p>
        </p:txBody>
      </p:sp>
      <p:sp>
        <p:nvSpPr>
          <p:cNvPr id="3" name="Content Placeholder 2">
            <a:extLst>
              <a:ext uri="{FF2B5EF4-FFF2-40B4-BE49-F238E27FC236}">
                <a16:creationId xmlns:a16="http://schemas.microsoft.com/office/drawing/2014/main" id="{757482BE-64BC-4F63-BB14-4B38C0072DE5}"/>
              </a:ext>
            </a:extLst>
          </p:cNvPr>
          <p:cNvSpPr>
            <a:spLocks noGrp="1"/>
          </p:cNvSpPr>
          <p:nvPr>
            <p:ph idx="1"/>
          </p:nvPr>
        </p:nvSpPr>
        <p:spPr/>
        <p:txBody>
          <a:bodyPr/>
          <a:lstStyle/>
          <a:p>
            <a:r>
              <a:rPr lang="en-GB" dirty="0"/>
              <a:t>EP (INI) Report on</a:t>
            </a:r>
            <a:r>
              <a:rPr lang="en-GB" sz="2800" dirty="0">
                <a:effectLst/>
                <a:ea typeface="Times New Roman" panose="02020603050405020304" pitchFamily="18" charset="0"/>
              </a:rPr>
              <a:t> autonomous driving in European transport – December 2018</a:t>
            </a:r>
          </a:p>
          <a:p>
            <a:pPr algn="just"/>
            <a:endParaRPr lang="en-GB" dirty="0"/>
          </a:p>
          <a:p>
            <a:pPr marL="0" indent="0" algn="just">
              <a:buNone/>
            </a:pPr>
            <a:r>
              <a:rPr lang="en-GB" sz="2000" i="1" dirty="0"/>
              <a:t>Product Liability Directive and Motor Insurance Directive </a:t>
            </a:r>
            <a:r>
              <a:rPr lang="en-GB" sz="2000" i="1" dirty="0">
                <a:effectLst/>
                <a:ea typeface="Times New Roman" panose="02020603050405020304" pitchFamily="18" charset="0"/>
              </a:rPr>
              <a:t>were not developed to deal with the challenges posed by the use of autonomous vehicles and there is growing evidence that the current regulatory framework, especially as regards liability, insurance, registration and protection of personal data, will no longer be sufficient or adequate when faced with the new risks emerging from increasing vehicle automation, connectivity and complexity.</a:t>
            </a:r>
          </a:p>
          <a:p>
            <a:pPr marL="0" indent="0" algn="just">
              <a:buNone/>
            </a:pPr>
            <a:endParaRPr lang="en-GB" sz="2000" i="1" dirty="0"/>
          </a:p>
          <a:p>
            <a:pPr marL="0" indent="0" algn="just">
              <a:buNone/>
            </a:pPr>
            <a:r>
              <a:rPr lang="en-GB" sz="2000" dirty="0"/>
              <a:t>Swift of liability from negligence to manufacturer?</a:t>
            </a:r>
          </a:p>
          <a:p>
            <a:pPr marL="0" indent="0" algn="just">
              <a:buNone/>
            </a:pPr>
            <a:r>
              <a:rPr lang="en-GB" sz="2000" dirty="0"/>
              <a:t>Limitations to liability?</a:t>
            </a:r>
          </a:p>
        </p:txBody>
      </p:sp>
    </p:spTree>
    <p:extLst>
      <p:ext uri="{BB962C8B-B14F-4D97-AF65-F5344CB8AC3E}">
        <p14:creationId xmlns:p14="http://schemas.microsoft.com/office/powerpoint/2010/main" val="457361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A8B8B09B-7B2D-450E-8326-CE877AB622E5}"/>
              </a:ext>
            </a:extLst>
          </p:cNvPr>
          <p:cNvSpPr>
            <a:spLocks/>
          </p:cNvSpPr>
          <p:nvPr/>
        </p:nvSpPr>
        <p:spPr bwMode="auto">
          <a:xfrm>
            <a:off x="1350790" y="955172"/>
            <a:ext cx="1848545"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GDPR</a:t>
            </a:r>
          </a:p>
        </p:txBody>
      </p:sp>
      <p:sp>
        <p:nvSpPr>
          <p:cNvPr id="14" name="Freeform 5">
            <a:extLst>
              <a:ext uri="{FF2B5EF4-FFF2-40B4-BE49-F238E27FC236}">
                <a16:creationId xmlns:a16="http://schemas.microsoft.com/office/drawing/2014/main" id="{0E96E17B-B7E9-44FE-BACF-B68F8055B038}"/>
              </a:ext>
            </a:extLst>
          </p:cNvPr>
          <p:cNvSpPr>
            <a:spLocks/>
          </p:cNvSpPr>
          <p:nvPr/>
        </p:nvSpPr>
        <p:spPr bwMode="auto">
          <a:xfrm>
            <a:off x="8984092" y="955172"/>
            <a:ext cx="1894082"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6"/>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uLnTx/>
                <a:uFillTx/>
                <a:latin typeface="Calibri" panose="020F0502020204030204"/>
                <a:ea typeface="+mn-ea"/>
                <a:cs typeface="+mn-cs"/>
              </a:rPr>
              <a:t>sandboxes</a:t>
            </a:r>
          </a:p>
        </p:txBody>
      </p:sp>
      <p:sp>
        <p:nvSpPr>
          <p:cNvPr id="3" name="Freeform 5">
            <a:extLst>
              <a:ext uri="{FF2B5EF4-FFF2-40B4-BE49-F238E27FC236}">
                <a16:creationId xmlns:a16="http://schemas.microsoft.com/office/drawing/2014/main" id="{16480829-D250-46ED-BFBF-4EFCD01482B0}"/>
              </a:ext>
            </a:extLst>
          </p:cNvPr>
          <p:cNvSpPr>
            <a:spLocks/>
          </p:cNvSpPr>
          <p:nvPr/>
        </p:nvSpPr>
        <p:spPr bwMode="auto">
          <a:xfrm>
            <a:off x="3250733" y="2626193"/>
            <a:ext cx="1868798"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Calibri" panose="020F0502020204030204"/>
                <a:ea typeface="+mn-ea"/>
                <a:cs typeface="+mn-cs"/>
              </a:rPr>
              <a:t>Liability</a:t>
            </a:r>
          </a:p>
        </p:txBody>
      </p:sp>
      <p:sp>
        <p:nvSpPr>
          <p:cNvPr id="4" name="Freeform 6">
            <a:extLst>
              <a:ext uri="{FF2B5EF4-FFF2-40B4-BE49-F238E27FC236}">
                <a16:creationId xmlns:a16="http://schemas.microsoft.com/office/drawing/2014/main" id="{8B39A571-866C-443A-AD91-53693B2643A9}"/>
              </a:ext>
            </a:extLst>
          </p:cNvPr>
          <p:cNvSpPr>
            <a:spLocks/>
          </p:cNvSpPr>
          <p:nvPr/>
        </p:nvSpPr>
        <p:spPr bwMode="auto">
          <a:xfrm>
            <a:off x="909638" y="2966009"/>
            <a:ext cx="2731260"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Artificial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Intelligence</a:t>
            </a:r>
          </a:p>
        </p:txBody>
      </p:sp>
      <p:sp>
        <p:nvSpPr>
          <p:cNvPr id="6" name="Freeform 6">
            <a:extLst>
              <a:ext uri="{FF2B5EF4-FFF2-40B4-BE49-F238E27FC236}">
                <a16:creationId xmlns:a16="http://schemas.microsoft.com/office/drawing/2014/main" id="{62A61787-40B2-4510-A8AA-A595F8F210F9}"/>
              </a:ext>
            </a:extLst>
          </p:cNvPr>
          <p:cNvSpPr>
            <a:spLocks/>
          </p:cNvSpPr>
          <p:nvPr/>
        </p:nvSpPr>
        <p:spPr bwMode="auto">
          <a:xfrm>
            <a:off x="4713968" y="2970991"/>
            <a:ext cx="2764063"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5"/>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 “Digital Fit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282F39"/>
                </a:solidFill>
                <a:latin typeface="Calibri" panose="020F0502020204030204"/>
              </a:rPr>
              <a:t>Insurance”</a:t>
            </a: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10" name="Freeform 6">
            <a:extLst>
              <a:ext uri="{FF2B5EF4-FFF2-40B4-BE49-F238E27FC236}">
                <a16:creationId xmlns:a16="http://schemas.microsoft.com/office/drawing/2014/main" id="{07A1CB0F-1D43-466B-84A7-0397A1F4BD7E}"/>
              </a:ext>
            </a:extLst>
          </p:cNvPr>
          <p:cNvSpPr>
            <a:spLocks/>
          </p:cNvSpPr>
          <p:nvPr/>
        </p:nvSpPr>
        <p:spPr bwMode="auto">
          <a:xfrm>
            <a:off x="8537579" y="2966009"/>
            <a:ext cx="2764064"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uLnTx/>
                <a:uFillTx/>
                <a:latin typeface="Calibri" panose="020F0502020204030204"/>
                <a:ea typeface="+mn-ea"/>
                <a:cs typeface="+mn-cs"/>
              </a:rPr>
              <a:t>Cloud providers</a:t>
            </a:r>
          </a:p>
        </p:txBody>
      </p:sp>
      <p:sp>
        <p:nvSpPr>
          <p:cNvPr id="23" name="Freeform 5">
            <a:extLst>
              <a:ext uri="{FF2B5EF4-FFF2-40B4-BE49-F238E27FC236}">
                <a16:creationId xmlns:a16="http://schemas.microsoft.com/office/drawing/2014/main" id="{9A48B796-2756-40AD-8C55-6D8719F0FFE1}"/>
              </a:ext>
            </a:extLst>
          </p:cNvPr>
          <p:cNvSpPr>
            <a:spLocks/>
          </p:cNvSpPr>
          <p:nvPr/>
        </p:nvSpPr>
        <p:spPr bwMode="auto">
          <a:xfrm>
            <a:off x="5161296" y="4297215"/>
            <a:ext cx="1868798"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4"/>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Promoting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 Single market </a:t>
            </a:r>
          </a:p>
        </p:txBody>
      </p:sp>
      <p:sp>
        <p:nvSpPr>
          <p:cNvPr id="24" name="Freeform 5">
            <a:extLst>
              <a:ext uri="{FF2B5EF4-FFF2-40B4-BE49-F238E27FC236}">
                <a16:creationId xmlns:a16="http://schemas.microsoft.com/office/drawing/2014/main" id="{00F9C62C-61EC-413F-B36E-DCB1863BF95F}"/>
              </a:ext>
            </a:extLst>
          </p:cNvPr>
          <p:cNvSpPr>
            <a:spLocks/>
          </p:cNvSpPr>
          <p:nvPr/>
        </p:nvSpPr>
        <p:spPr bwMode="auto">
          <a:xfrm>
            <a:off x="1350790" y="4297215"/>
            <a:ext cx="1848546"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Innovation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282F39"/>
                </a:solidFill>
                <a:latin typeface="Calibri" panose="020F0502020204030204"/>
              </a:rPr>
              <a:t>Friendly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regulation</a:t>
            </a:r>
          </a:p>
        </p:txBody>
      </p:sp>
      <p:sp>
        <p:nvSpPr>
          <p:cNvPr id="27" name="Freeform 6">
            <a:extLst>
              <a:ext uri="{FF2B5EF4-FFF2-40B4-BE49-F238E27FC236}">
                <a16:creationId xmlns:a16="http://schemas.microsoft.com/office/drawing/2014/main" id="{317CE871-9C0B-46CF-9746-2C2BF3F8296C}"/>
              </a:ext>
            </a:extLst>
          </p:cNvPr>
          <p:cNvSpPr>
            <a:spLocks/>
          </p:cNvSpPr>
          <p:nvPr/>
        </p:nvSpPr>
        <p:spPr bwMode="auto">
          <a:xfrm>
            <a:off x="2802289" y="4642013"/>
            <a:ext cx="2764063"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Deep learning</a:t>
            </a:r>
          </a:p>
        </p:txBody>
      </p:sp>
      <p:sp>
        <p:nvSpPr>
          <p:cNvPr id="29" name="Freeform 5">
            <a:extLst>
              <a:ext uri="{FF2B5EF4-FFF2-40B4-BE49-F238E27FC236}">
                <a16:creationId xmlns:a16="http://schemas.microsoft.com/office/drawing/2014/main" id="{3EEC304F-13B8-4E05-937F-1849C399091B}"/>
              </a:ext>
            </a:extLst>
          </p:cNvPr>
          <p:cNvSpPr>
            <a:spLocks/>
          </p:cNvSpPr>
          <p:nvPr/>
        </p:nvSpPr>
        <p:spPr bwMode="auto">
          <a:xfrm>
            <a:off x="8984092" y="4297215"/>
            <a:ext cx="1894084"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6"/>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Ethical use of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BIG DATA </a:t>
            </a:r>
          </a:p>
        </p:txBody>
      </p:sp>
      <p:sp>
        <p:nvSpPr>
          <p:cNvPr id="15" name="Freeform 6">
            <a:extLst>
              <a:ext uri="{FF2B5EF4-FFF2-40B4-BE49-F238E27FC236}">
                <a16:creationId xmlns:a16="http://schemas.microsoft.com/office/drawing/2014/main" id="{0AFC8EBA-283A-41C9-BBE4-143A450F7010}"/>
              </a:ext>
            </a:extLst>
          </p:cNvPr>
          <p:cNvSpPr>
            <a:spLocks/>
          </p:cNvSpPr>
          <p:nvPr/>
        </p:nvSpPr>
        <p:spPr bwMode="auto">
          <a:xfrm>
            <a:off x="6629708" y="1299970"/>
            <a:ext cx="2760002"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5"/>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Activity based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Regulation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Calibri" panose="020F0502020204030204"/>
              </a:rPr>
              <a:t>Proportionality</a:t>
            </a:r>
            <a:endParaRPr kumimoji="0" lang="en-US" sz="18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0579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34BC9-431E-4E20-86F9-28281750D57F}"/>
              </a:ext>
            </a:extLst>
          </p:cNvPr>
          <p:cNvSpPr>
            <a:spLocks noGrp="1"/>
          </p:cNvSpPr>
          <p:nvPr>
            <p:ph type="title"/>
          </p:nvPr>
        </p:nvSpPr>
        <p:spPr>
          <a:xfrm>
            <a:off x="838200" y="365125"/>
            <a:ext cx="10515600" cy="733833"/>
          </a:xfrm>
        </p:spPr>
        <p:txBody>
          <a:bodyPr>
            <a:normAutofit/>
          </a:bodyPr>
          <a:lstStyle/>
          <a:p>
            <a:r>
              <a:rPr lang="en-GB" sz="2800" b="1" dirty="0">
                <a:solidFill>
                  <a:srgbClr val="0070C0"/>
                </a:solidFill>
              </a:rPr>
              <a:t> ESAs Work on digitalisation</a:t>
            </a:r>
            <a:endParaRPr lang="en-BE" sz="2800" dirty="0"/>
          </a:p>
        </p:txBody>
      </p:sp>
      <p:sp>
        <p:nvSpPr>
          <p:cNvPr id="3" name="Content Placeholder 2">
            <a:extLst>
              <a:ext uri="{FF2B5EF4-FFF2-40B4-BE49-F238E27FC236}">
                <a16:creationId xmlns:a16="http://schemas.microsoft.com/office/drawing/2014/main" id="{060BAD3D-FA21-4AD0-BFA3-013960AF38C1}"/>
              </a:ext>
            </a:extLst>
          </p:cNvPr>
          <p:cNvSpPr>
            <a:spLocks noGrp="1"/>
          </p:cNvSpPr>
          <p:nvPr>
            <p:ph idx="1"/>
          </p:nvPr>
        </p:nvSpPr>
        <p:spPr>
          <a:xfrm>
            <a:off x="838200" y="1266738"/>
            <a:ext cx="10515600" cy="4910225"/>
          </a:xfrm>
        </p:spPr>
        <p:txBody>
          <a:bodyPr>
            <a:normAutofit/>
          </a:bodyPr>
          <a:lstStyle/>
          <a:p>
            <a:r>
              <a:rPr lang="en-US" sz="2000" b="1" dirty="0"/>
              <a:t>ESAs a Joint Report on innovation facilitators: </a:t>
            </a:r>
          </a:p>
          <a:p>
            <a:pPr marL="0" indent="0">
              <a:buNone/>
            </a:pPr>
            <a:r>
              <a:rPr lang="en-US" sz="2000" b="1" dirty="0"/>
              <a:t>     regulatory sandboxes and innovation hubs - January 2019</a:t>
            </a:r>
          </a:p>
          <a:p>
            <a:pPr marL="0" indent="0">
              <a:buNone/>
            </a:pPr>
            <a:r>
              <a:rPr lang="en-US" sz="1600" dirty="0"/>
              <a:t>       challenges: level playing field, cross border cooperation)</a:t>
            </a:r>
            <a:br>
              <a:rPr lang="en-US" sz="1600" dirty="0"/>
            </a:br>
            <a:endParaRPr lang="en-US" sz="1600" dirty="0"/>
          </a:p>
          <a:p>
            <a:r>
              <a:rPr lang="en-US" sz="2000" b="1" dirty="0"/>
              <a:t>ESAs Joint Advice on the need for legislative improvements relating to ICT risk management requirements in the EU financial sector - April 2019   </a:t>
            </a:r>
            <a:br>
              <a:rPr lang="en-US" sz="2000" b="1" dirty="0"/>
            </a:br>
            <a:endParaRPr lang="en-US" sz="2000" b="1" dirty="0"/>
          </a:p>
          <a:p>
            <a:r>
              <a:rPr lang="en-US" sz="2000" b="1" dirty="0"/>
              <a:t>EIOPA Report on Best Practices on </a:t>
            </a:r>
            <a:r>
              <a:rPr lang="en-US" sz="2000" b="1" dirty="0" err="1"/>
              <a:t>Licencing</a:t>
            </a:r>
            <a:r>
              <a:rPr lang="en-US" sz="2000" b="1" dirty="0"/>
              <a:t> Requirements, Peer-to-Peer (P2P) Insurance and the Principle of Proportionality in an </a:t>
            </a:r>
            <a:r>
              <a:rPr lang="en-US" sz="2000" b="1" dirty="0" err="1"/>
              <a:t>InsurTech</a:t>
            </a:r>
            <a:r>
              <a:rPr lang="en-US" sz="2000" b="1" dirty="0"/>
              <a:t> Context” - March 2019</a:t>
            </a:r>
          </a:p>
          <a:p>
            <a:endParaRPr lang="en-US" sz="2000" b="1" dirty="0"/>
          </a:p>
          <a:p>
            <a:r>
              <a:rPr lang="en-US" sz="2000" b="1" dirty="0"/>
              <a:t>EIOPA Guidelines to insurers on outsourcing to cloud service providers - March 2020</a:t>
            </a:r>
          </a:p>
          <a:p>
            <a:pPr marL="457200" lvl="1" indent="0">
              <a:buNone/>
            </a:pPr>
            <a:r>
              <a:rPr lang="en-US" sz="1200" dirty="0"/>
              <a:t>clarification and transparency, avoiding potential regulatory arbitrages, supervisory convergence regarding the expectations and processes applicable to cloud outsourcing</a:t>
            </a:r>
          </a:p>
          <a:p>
            <a:pPr marL="0" indent="0">
              <a:buNone/>
            </a:pPr>
            <a:endParaRPr lang="en-US" sz="1600" dirty="0"/>
          </a:p>
          <a:p>
            <a:pPr marL="0" indent="0">
              <a:buNone/>
            </a:pPr>
            <a:endParaRPr lang="en-US" sz="2000" b="1" dirty="0"/>
          </a:p>
          <a:p>
            <a:pPr marL="0" indent="0">
              <a:buNone/>
            </a:pPr>
            <a:endParaRPr lang="en-US" sz="2000" dirty="0"/>
          </a:p>
        </p:txBody>
      </p:sp>
    </p:spTree>
    <p:extLst>
      <p:ext uri="{BB962C8B-B14F-4D97-AF65-F5344CB8AC3E}">
        <p14:creationId xmlns:p14="http://schemas.microsoft.com/office/powerpoint/2010/main" val="67382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F43B2-39F1-48DF-87DB-10A8FAC92FCC}"/>
              </a:ext>
            </a:extLst>
          </p:cNvPr>
          <p:cNvSpPr>
            <a:spLocks noGrp="1"/>
          </p:cNvSpPr>
          <p:nvPr>
            <p:ph type="title"/>
          </p:nvPr>
        </p:nvSpPr>
        <p:spPr/>
        <p:txBody>
          <a:bodyPr/>
          <a:lstStyle/>
          <a:p>
            <a:endParaRPr lang="en-BE"/>
          </a:p>
        </p:txBody>
      </p:sp>
      <p:sp>
        <p:nvSpPr>
          <p:cNvPr id="3" name="Content Placeholder 2">
            <a:extLst>
              <a:ext uri="{FF2B5EF4-FFF2-40B4-BE49-F238E27FC236}">
                <a16:creationId xmlns:a16="http://schemas.microsoft.com/office/drawing/2014/main" id="{13BFB3FC-BD1C-4D41-98FB-B0B6EF822840}"/>
              </a:ext>
            </a:extLst>
          </p:cNvPr>
          <p:cNvSpPr>
            <a:spLocks noGrp="1"/>
          </p:cNvSpPr>
          <p:nvPr>
            <p:ph idx="1"/>
          </p:nvPr>
        </p:nvSpPr>
        <p:spPr/>
        <p:txBody>
          <a:bodyPr/>
          <a:lstStyle/>
          <a:p>
            <a:pPr marL="0" indent="0" algn="ctr">
              <a:buNone/>
            </a:pPr>
            <a:endParaRPr lang="fr-BE" b="1" dirty="0">
              <a:solidFill>
                <a:srgbClr val="C00000"/>
              </a:solidFill>
            </a:endParaRPr>
          </a:p>
          <a:p>
            <a:pPr marL="0" indent="0" algn="ctr">
              <a:buNone/>
            </a:pPr>
            <a:endParaRPr lang="fr-BE" b="1" dirty="0">
              <a:solidFill>
                <a:srgbClr val="C00000"/>
              </a:solidFill>
            </a:endParaRPr>
          </a:p>
          <a:p>
            <a:pPr marL="0" indent="0" algn="ctr">
              <a:buNone/>
            </a:pPr>
            <a:r>
              <a:rPr lang="fr-BE" sz="4400" b="1" dirty="0" err="1">
                <a:solidFill>
                  <a:srgbClr val="C00000"/>
                </a:solidFill>
              </a:rPr>
              <a:t>Context</a:t>
            </a:r>
            <a:r>
              <a:rPr lang="fr-BE" sz="4400" b="1" dirty="0">
                <a:solidFill>
                  <a:srgbClr val="C00000"/>
                </a:solidFill>
              </a:rPr>
              <a:t> </a:t>
            </a:r>
            <a:endParaRPr lang="en-BE" sz="4400" b="1" dirty="0">
              <a:solidFill>
                <a:srgbClr val="C00000"/>
              </a:solidFill>
            </a:endParaRPr>
          </a:p>
        </p:txBody>
      </p:sp>
    </p:spTree>
    <p:extLst>
      <p:ext uri="{BB962C8B-B14F-4D97-AF65-F5344CB8AC3E}">
        <p14:creationId xmlns:p14="http://schemas.microsoft.com/office/powerpoint/2010/main" val="22829817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99AC3C-FE44-4341-B799-F20DE8937C2B}"/>
              </a:ext>
            </a:extLst>
          </p:cNvPr>
          <p:cNvSpPr txBox="1"/>
          <p:nvPr/>
        </p:nvSpPr>
        <p:spPr>
          <a:xfrm>
            <a:off x="1202749" y="235148"/>
            <a:ext cx="9673702" cy="861774"/>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Puzzle Concept 15 </a:t>
            </a:r>
            <a:r>
              <a:rPr kumimoji="0" lang="en-US" sz="5000" b="0" i="0" u="none" strike="noStrike" kern="1200" cap="none" spc="0" normalizeH="0" baseline="0" noProof="0" dirty="0" err="1">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pièces</a:t>
            </a:r>
            <a:endParaRPr kumimoji="0" lang="en-US" sz="5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7" name="Freeform 5">
            <a:extLst>
              <a:ext uri="{FF2B5EF4-FFF2-40B4-BE49-F238E27FC236}">
                <a16:creationId xmlns:a16="http://schemas.microsoft.com/office/drawing/2014/main" id="{A8B8B09B-7B2D-450E-8326-CE877AB622E5}"/>
              </a:ext>
            </a:extLst>
          </p:cNvPr>
          <p:cNvSpPr>
            <a:spLocks/>
          </p:cNvSpPr>
          <p:nvPr/>
        </p:nvSpPr>
        <p:spPr bwMode="auto">
          <a:xfrm>
            <a:off x="1350790" y="955172"/>
            <a:ext cx="1848545"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GDPR</a:t>
            </a:r>
          </a:p>
        </p:txBody>
      </p:sp>
      <p:sp>
        <p:nvSpPr>
          <p:cNvPr id="13" name="Freeform 6">
            <a:extLst>
              <a:ext uri="{FF2B5EF4-FFF2-40B4-BE49-F238E27FC236}">
                <a16:creationId xmlns:a16="http://schemas.microsoft.com/office/drawing/2014/main" id="{2EB80AB3-BA51-4990-B554-7D12E28F3DE2}"/>
              </a:ext>
            </a:extLst>
          </p:cNvPr>
          <p:cNvSpPr>
            <a:spLocks/>
          </p:cNvSpPr>
          <p:nvPr/>
        </p:nvSpPr>
        <p:spPr bwMode="auto">
          <a:xfrm>
            <a:off x="6629708" y="1299970"/>
            <a:ext cx="2760002"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5"/>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Activity based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regulation</a:t>
            </a:r>
          </a:p>
        </p:txBody>
      </p:sp>
      <p:sp>
        <p:nvSpPr>
          <p:cNvPr id="14" name="Freeform 5">
            <a:extLst>
              <a:ext uri="{FF2B5EF4-FFF2-40B4-BE49-F238E27FC236}">
                <a16:creationId xmlns:a16="http://schemas.microsoft.com/office/drawing/2014/main" id="{0E96E17B-B7E9-44FE-BACF-B68F8055B038}"/>
              </a:ext>
            </a:extLst>
          </p:cNvPr>
          <p:cNvSpPr>
            <a:spLocks/>
          </p:cNvSpPr>
          <p:nvPr/>
        </p:nvSpPr>
        <p:spPr bwMode="auto">
          <a:xfrm>
            <a:off x="8984092" y="955172"/>
            <a:ext cx="1894082"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6"/>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sandboxes</a:t>
            </a:r>
          </a:p>
        </p:txBody>
      </p:sp>
      <p:sp>
        <p:nvSpPr>
          <p:cNvPr id="2" name="Freeform 5">
            <a:extLst>
              <a:ext uri="{FF2B5EF4-FFF2-40B4-BE49-F238E27FC236}">
                <a16:creationId xmlns:a16="http://schemas.microsoft.com/office/drawing/2014/main" id="{45F9BA64-4823-4963-93C4-284AAFFC5045}"/>
              </a:ext>
            </a:extLst>
          </p:cNvPr>
          <p:cNvSpPr>
            <a:spLocks/>
          </p:cNvSpPr>
          <p:nvPr/>
        </p:nvSpPr>
        <p:spPr bwMode="auto">
          <a:xfrm>
            <a:off x="7076649" y="2626193"/>
            <a:ext cx="1868798"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4"/>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Calibri" panose="020F0502020204030204"/>
              </a:rPr>
              <a:t>Distribution</a:t>
            </a:r>
            <a:endParaRPr kumimoji="0" lang="en-US" sz="1800" b="1" i="0" u="none" strike="noStrike" kern="1200" cap="none" spc="0" normalizeH="0" baseline="0" noProof="0" dirty="0">
              <a:ln>
                <a:noFill/>
              </a:ln>
              <a:solidFill>
                <a:schemeClr val="bg1"/>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uLnTx/>
                <a:uFillTx/>
                <a:latin typeface="Calibri" panose="020F0502020204030204"/>
                <a:ea typeface="+mn-ea"/>
                <a:cs typeface="+mn-cs"/>
              </a:rPr>
              <a:t>Advice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Calibri" panose="020F0502020204030204"/>
              </a:rPr>
              <a:t>Robo “advice”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solidFill>
                  <a:schemeClr val="bg1"/>
                </a:solidFill>
                <a:latin typeface="Calibri" panose="020F0502020204030204"/>
              </a:rPr>
              <a:t>businessmodels</a:t>
            </a:r>
            <a:endParaRPr lang="en-US" b="1" dirty="0">
              <a:solidFill>
                <a:schemeClr val="bg1"/>
              </a:solidFill>
              <a:latin typeface="Calibri" panose="020F0502020204030204"/>
            </a:endParaRPr>
          </a:p>
        </p:txBody>
      </p:sp>
      <p:sp>
        <p:nvSpPr>
          <p:cNvPr id="3" name="Freeform 5">
            <a:extLst>
              <a:ext uri="{FF2B5EF4-FFF2-40B4-BE49-F238E27FC236}">
                <a16:creationId xmlns:a16="http://schemas.microsoft.com/office/drawing/2014/main" id="{16480829-D250-46ED-BFBF-4EFCD01482B0}"/>
              </a:ext>
            </a:extLst>
          </p:cNvPr>
          <p:cNvSpPr>
            <a:spLocks/>
          </p:cNvSpPr>
          <p:nvPr/>
        </p:nvSpPr>
        <p:spPr bwMode="auto">
          <a:xfrm>
            <a:off x="3250733" y="2626193"/>
            <a:ext cx="1868798"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Calibri" panose="020F0502020204030204"/>
                <a:ea typeface="+mn-ea"/>
                <a:cs typeface="+mn-cs"/>
              </a:rPr>
              <a:t>Liability</a:t>
            </a:r>
          </a:p>
        </p:txBody>
      </p:sp>
      <p:sp>
        <p:nvSpPr>
          <p:cNvPr id="4" name="Freeform 6">
            <a:extLst>
              <a:ext uri="{FF2B5EF4-FFF2-40B4-BE49-F238E27FC236}">
                <a16:creationId xmlns:a16="http://schemas.microsoft.com/office/drawing/2014/main" id="{8B39A571-866C-443A-AD91-53693B2643A9}"/>
              </a:ext>
            </a:extLst>
          </p:cNvPr>
          <p:cNvSpPr>
            <a:spLocks/>
          </p:cNvSpPr>
          <p:nvPr/>
        </p:nvSpPr>
        <p:spPr bwMode="auto">
          <a:xfrm>
            <a:off x="909638" y="2966009"/>
            <a:ext cx="2731260"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Artificial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Intelligence</a:t>
            </a:r>
          </a:p>
        </p:txBody>
      </p:sp>
      <p:sp>
        <p:nvSpPr>
          <p:cNvPr id="6" name="Freeform 6">
            <a:extLst>
              <a:ext uri="{FF2B5EF4-FFF2-40B4-BE49-F238E27FC236}">
                <a16:creationId xmlns:a16="http://schemas.microsoft.com/office/drawing/2014/main" id="{62A61787-40B2-4510-A8AA-A595F8F210F9}"/>
              </a:ext>
            </a:extLst>
          </p:cNvPr>
          <p:cNvSpPr>
            <a:spLocks/>
          </p:cNvSpPr>
          <p:nvPr/>
        </p:nvSpPr>
        <p:spPr bwMode="auto">
          <a:xfrm>
            <a:off x="4713968" y="2970991"/>
            <a:ext cx="2764063"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5"/>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 “Digital Fit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282F39"/>
                </a:solidFill>
                <a:latin typeface="Calibri" panose="020F0502020204030204"/>
              </a:rPr>
              <a:t>Insurance”</a:t>
            </a: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10" name="Freeform 6">
            <a:extLst>
              <a:ext uri="{FF2B5EF4-FFF2-40B4-BE49-F238E27FC236}">
                <a16:creationId xmlns:a16="http://schemas.microsoft.com/office/drawing/2014/main" id="{07A1CB0F-1D43-466B-84A7-0397A1F4BD7E}"/>
              </a:ext>
            </a:extLst>
          </p:cNvPr>
          <p:cNvSpPr>
            <a:spLocks/>
          </p:cNvSpPr>
          <p:nvPr/>
        </p:nvSpPr>
        <p:spPr bwMode="auto">
          <a:xfrm>
            <a:off x="8537579" y="2966009"/>
            <a:ext cx="2764064"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Cloud providers</a:t>
            </a:r>
          </a:p>
        </p:txBody>
      </p:sp>
      <p:sp>
        <p:nvSpPr>
          <p:cNvPr id="23" name="Freeform 5">
            <a:extLst>
              <a:ext uri="{FF2B5EF4-FFF2-40B4-BE49-F238E27FC236}">
                <a16:creationId xmlns:a16="http://schemas.microsoft.com/office/drawing/2014/main" id="{9A48B796-2756-40AD-8C55-6D8719F0FFE1}"/>
              </a:ext>
            </a:extLst>
          </p:cNvPr>
          <p:cNvSpPr>
            <a:spLocks/>
          </p:cNvSpPr>
          <p:nvPr/>
        </p:nvSpPr>
        <p:spPr bwMode="auto">
          <a:xfrm>
            <a:off x="5161296" y="4297215"/>
            <a:ext cx="1868798"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4"/>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Promoting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 Single market </a:t>
            </a:r>
          </a:p>
        </p:txBody>
      </p:sp>
      <p:sp>
        <p:nvSpPr>
          <p:cNvPr id="24" name="Freeform 5">
            <a:extLst>
              <a:ext uri="{FF2B5EF4-FFF2-40B4-BE49-F238E27FC236}">
                <a16:creationId xmlns:a16="http://schemas.microsoft.com/office/drawing/2014/main" id="{00F9C62C-61EC-413F-B36E-DCB1863BF95F}"/>
              </a:ext>
            </a:extLst>
          </p:cNvPr>
          <p:cNvSpPr>
            <a:spLocks/>
          </p:cNvSpPr>
          <p:nvPr/>
        </p:nvSpPr>
        <p:spPr bwMode="auto">
          <a:xfrm>
            <a:off x="1350790" y="4297215"/>
            <a:ext cx="1848546"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Innovation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282F39"/>
                </a:solidFill>
                <a:latin typeface="Calibri" panose="020F0502020204030204"/>
              </a:rPr>
              <a:t>Friendly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regulation</a:t>
            </a:r>
          </a:p>
        </p:txBody>
      </p:sp>
      <p:sp>
        <p:nvSpPr>
          <p:cNvPr id="27" name="Freeform 6">
            <a:extLst>
              <a:ext uri="{FF2B5EF4-FFF2-40B4-BE49-F238E27FC236}">
                <a16:creationId xmlns:a16="http://schemas.microsoft.com/office/drawing/2014/main" id="{317CE871-9C0B-46CF-9746-2C2BF3F8296C}"/>
              </a:ext>
            </a:extLst>
          </p:cNvPr>
          <p:cNvSpPr>
            <a:spLocks/>
          </p:cNvSpPr>
          <p:nvPr/>
        </p:nvSpPr>
        <p:spPr bwMode="auto">
          <a:xfrm>
            <a:off x="2802289" y="4642013"/>
            <a:ext cx="2764063"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Deep learning</a:t>
            </a:r>
          </a:p>
        </p:txBody>
      </p:sp>
      <p:sp>
        <p:nvSpPr>
          <p:cNvPr id="29" name="Freeform 5">
            <a:extLst>
              <a:ext uri="{FF2B5EF4-FFF2-40B4-BE49-F238E27FC236}">
                <a16:creationId xmlns:a16="http://schemas.microsoft.com/office/drawing/2014/main" id="{3EEC304F-13B8-4E05-937F-1849C399091B}"/>
              </a:ext>
            </a:extLst>
          </p:cNvPr>
          <p:cNvSpPr>
            <a:spLocks/>
          </p:cNvSpPr>
          <p:nvPr/>
        </p:nvSpPr>
        <p:spPr bwMode="auto">
          <a:xfrm>
            <a:off x="8984092" y="4297215"/>
            <a:ext cx="1894084"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6"/>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BIG DATA </a:t>
            </a:r>
          </a:p>
        </p:txBody>
      </p:sp>
    </p:spTree>
    <p:extLst>
      <p:ext uri="{BB962C8B-B14F-4D97-AF65-F5344CB8AC3E}">
        <p14:creationId xmlns:p14="http://schemas.microsoft.com/office/powerpoint/2010/main" val="38602102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E90708-C04D-48D7-89C1-69C3CB00BBE5}"/>
              </a:ext>
            </a:extLst>
          </p:cNvPr>
          <p:cNvSpPr>
            <a:spLocks noGrp="1"/>
          </p:cNvSpPr>
          <p:nvPr>
            <p:ph idx="1"/>
          </p:nvPr>
        </p:nvSpPr>
        <p:spPr>
          <a:xfrm>
            <a:off x="479277" y="1349686"/>
            <a:ext cx="10515600" cy="4776002"/>
          </a:xfrm>
        </p:spPr>
        <p:txBody>
          <a:bodyPr>
            <a:normAutofit/>
          </a:bodyPr>
          <a:lstStyle/>
          <a:p>
            <a:r>
              <a:rPr lang="en-GB" sz="2000" b="1" dirty="0"/>
              <a:t>EIOPA consultation on </a:t>
            </a:r>
            <a:r>
              <a:rPr lang="en-GB" sz="2000" b="1" dirty="0">
                <a:solidFill>
                  <a:srgbClr val="151A1E"/>
                </a:solidFill>
                <a:effectLst/>
                <a:latin typeface="Corbel" panose="020B0503020204020204" pitchFamily="34" charset="0"/>
                <a:ea typeface="Calibri" panose="020F0502020204030204" pitchFamily="34" charset="0"/>
                <a:cs typeface="Calibri" panose="020F0502020204030204" pitchFamily="34" charset="0"/>
              </a:rPr>
              <a:t>the  (re)insurance value chain and new business models arising from digitalisation – June 2020</a:t>
            </a:r>
          </a:p>
          <a:p>
            <a:pPr marL="0" indent="0">
              <a:buNone/>
            </a:pPr>
            <a:r>
              <a:rPr lang="en-GB" sz="1800" dirty="0">
                <a:solidFill>
                  <a:srgbClr val="151A1E"/>
                </a:solidFill>
                <a:effectLst/>
                <a:latin typeface="Corbel" panose="020B0503020204020204" pitchFamily="34" charset="0"/>
                <a:ea typeface="Calibri" panose="020F0502020204030204" pitchFamily="34" charset="0"/>
                <a:cs typeface="Calibri" panose="020F0502020204030204" pitchFamily="34" charset="0"/>
              </a:rPr>
              <a:t>The goal of the consultation is for EIOPA to get a better picture on </a:t>
            </a:r>
            <a:r>
              <a:rPr lang="en-GB" sz="1800" b="1" dirty="0">
                <a:solidFill>
                  <a:srgbClr val="FF0000"/>
                </a:solidFill>
                <a:effectLst/>
                <a:latin typeface="Corbel" panose="020B0503020204020204" pitchFamily="34" charset="0"/>
                <a:ea typeface="Calibri" panose="020F0502020204030204" pitchFamily="34" charset="0"/>
                <a:cs typeface="Calibri" panose="020F0502020204030204" pitchFamily="34" charset="0"/>
              </a:rPr>
              <a:t>possible fragmentation </a:t>
            </a:r>
            <a:r>
              <a:rPr lang="en-GB" sz="1800" dirty="0">
                <a:solidFill>
                  <a:srgbClr val="151A1E"/>
                </a:solidFill>
                <a:effectLst/>
                <a:latin typeface="Corbel" panose="020B0503020204020204" pitchFamily="34" charset="0"/>
                <a:ea typeface="Calibri" panose="020F0502020204030204" pitchFamily="34" charset="0"/>
                <a:cs typeface="Calibri" panose="020F0502020204030204" pitchFamily="34" charset="0"/>
              </a:rPr>
              <a:t>of </a:t>
            </a:r>
            <a:r>
              <a:rPr lang="en-GB" sz="1800" b="1" dirty="0">
                <a:solidFill>
                  <a:srgbClr val="FF0000"/>
                </a:solidFill>
                <a:effectLst/>
                <a:latin typeface="Corbel" panose="020B0503020204020204" pitchFamily="34" charset="0"/>
                <a:ea typeface="Calibri" panose="020F0502020204030204" pitchFamily="34" charset="0"/>
                <a:cs typeface="Calibri" panose="020F0502020204030204" pitchFamily="34" charset="0"/>
              </a:rPr>
              <a:t>the EU’s  insurance value chain </a:t>
            </a:r>
            <a:r>
              <a:rPr lang="en-GB" sz="1800" dirty="0">
                <a:solidFill>
                  <a:srgbClr val="151A1E"/>
                </a:solidFill>
                <a:effectLst/>
                <a:latin typeface="Corbel" panose="020B0503020204020204" pitchFamily="34" charset="0"/>
                <a:ea typeface="Calibri" panose="020F0502020204030204" pitchFamily="34" charset="0"/>
                <a:cs typeface="Calibri" panose="020F0502020204030204" pitchFamily="34" charset="0"/>
              </a:rPr>
              <a:t>and </a:t>
            </a:r>
            <a:r>
              <a:rPr lang="en-GB" sz="1800" b="1" dirty="0">
                <a:solidFill>
                  <a:srgbClr val="FF0000"/>
                </a:solidFill>
                <a:effectLst/>
                <a:latin typeface="Corbel" panose="020B0503020204020204" pitchFamily="34" charset="0"/>
                <a:ea typeface="Calibri" panose="020F0502020204030204" pitchFamily="34" charset="0"/>
                <a:cs typeface="Calibri" panose="020F0502020204030204" pitchFamily="34" charset="0"/>
              </a:rPr>
              <a:t>supervisory challenges </a:t>
            </a:r>
            <a:r>
              <a:rPr lang="en-GB" sz="1800" dirty="0">
                <a:solidFill>
                  <a:srgbClr val="151A1E"/>
                </a:solidFill>
                <a:effectLst/>
                <a:latin typeface="Corbel" panose="020B0503020204020204" pitchFamily="34" charset="0"/>
                <a:ea typeface="Calibri" panose="020F0502020204030204" pitchFamily="34" charset="0"/>
                <a:cs typeface="Calibri" panose="020F0502020204030204" pitchFamily="34" charset="0"/>
              </a:rPr>
              <a:t>related to that in order to plan for next steps.</a:t>
            </a:r>
          </a:p>
          <a:p>
            <a:pPr marL="0" indent="0">
              <a:buNone/>
            </a:pPr>
            <a:r>
              <a:rPr lang="en-GB" sz="1800" dirty="0">
                <a:solidFill>
                  <a:srgbClr val="151A1E"/>
                </a:solidFill>
                <a:latin typeface="Corbel" panose="020B0503020204020204" pitchFamily="34" charset="0"/>
                <a:cs typeface="Calibri" panose="020F0502020204030204" pitchFamily="34" charset="0"/>
              </a:rPr>
              <a:t>Identification of the issues</a:t>
            </a:r>
          </a:p>
          <a:p>
            <a:r>
              <a:rPr lang="en-GB" sz="1800" dirty="0">
                <a:solidFill>
                  <a:srgbClr val="151A1E"/>
                </a:solidFill>
                <a:latin typeface="Corbel" panose="020B0503020204020204" pitchFamily="34" charset="0"/>
                <a:cs typeface="Calibri" panose="020F0502020204030204" pitchFamily="34" charset="0"/>
              </a:rPr>
              <a:t>Cloud third party service providers</a:t>
            </a:r>
          </a:p>
          <a:p>
            <a:r>
              <a:rPr lang="en-GB" sz="1800" dirty="0">
                <a:solidFill>
                  <a:srgbClr val="151A1E"/>
                </a:solidFill>
                <a:latin typeface="Corbel" panose="020B0503020204020204" pitchFamily="34" charset="0"/>
                <a:cs typeface="Calibri" panose="020F0502020204030204" pitchFamily="34" charset="0"/>
              </a:rPr>
              <a:t>Platforms / ecosystems</a:t>
            </a:r>
          </a:p>
          <a:p>
            <a:r>
              <a:rPr lang="en-GB" sz="1800" dirty="0">
                <a:solidFill>
                  <a:srgbClr val="151A1E"/>
                </a:solidFill>
                <a:latin typeface="Corbel" panose="020B0503020204020204" pitchFamily="34" charset="0"/>
                <a:cs typeface="Calibri" panose="020F0502020204030204" pitchFamily="34" charset="0"/>
              </a:rPr>
              <a:t>Disclosure / information requirements</a:t>
            </a:r>
          </a:p>
          <a:p>
            <a:r>
              <a:rPr lang="en-GB" sz="1800" dirty="0">
                <a:solidFill>
                  <a:srgbClr val="151A1E"/>
                </a:solidFill>
                <a:latin typeface="Corbel" panose="020B0503020204020204" pitchFamily="34" charset="0"/>
                <a:cs typeface="Calibri" panose="020F0502020204030204" pitchFamily="34" charset="0"/>
              </a:rPr>
              <a:t>Advice / </a:t>
            </a:r>
            <a:r>
              <a:rPr lang="en-GB" sz="1800" dirty="0" err="1">
                <a:solidFill>
                  <a:srgbClr val="151A1E"/>
                </a:solidFill>
                <a:latin typeface="Corbel" panose="020B0503020204020204" pitchFamily="34" charset="0"/>
                <a:cs typeface="Calibri" panose="020F0502020204030204" pitchFamily="34" charset="0"/>
              </a:rPr>
              <a:t>robo</a:t>
            </a:r>
            <a:r>
              <a:rPr lang="en-GB" sz="1800" dirty="0">
                <a:solidFill>
                  <a:srgbClr val="151A1E"/>
                </a:solidFill>
                <a:latin typeface="Corbel" panose="020B0503020204020204" pitchFamily="34" charset="0"/>
                <a:cs typeface="Calibri" panose="020F0502020204030204" pitchFamily="34" charset="0"/>
              </a:rPr>
              <a:t> advice / algorithms (transparency)</a:t>
            </a:r>
          </a:p>
          <a:p>
            <a:r>
              <a:rPr lang="en-GB" sz="1800" dirty="0">
                <a:solidFill>
                  <a:srgbClr val="151A1E"/>
                </a:solidFill>
                <a:latin typeface="Corbel" panose="020B0503020204020204" pitchFamily="34" charset="0"/>
                <a:cs typeface="Calibri" panose="020F0502020204030204" pitchFamily="34" charset="0"/>
              </a:rPr>
              <a:t>Outsourcing</a:t>
            </a:r>
          </a:p>
          <a:p>
            <a:r>
              <a:rPr lang="en-GB" sz="1800" dirty="0">
                <a:solidFill>
                  <a:srgbClr val="151A1E"/>
                </a:solidFill>
                <a:latin typeface="Corbel" panose="020B0503020204020204" pitchFamily="34" charset="0"/>
                <a:cs typeface="Calibri" panose="020F0502020204030204" pitchFamily="34" charset="0"/>
              </a:rPr>
              <a:t>Knowledge</a:t>
            </a:r>
          </a:p>
          <a:p>
            <a:r>
              <a:rPr lang="en-GB" sz="1800" dirty="0">
                <a:solidFill>
                  <a:srgbClr val="151A1E"/>
                </a:solidFill>
                <a:latin typeface="Corbel" panose="020B0503020204020204" pitchFamily="34" charset="0"/>
                <a:cs typeface="Calibri" panose="020F0502020204030204" pitchFamily="34" charset="0"/>
              </a:rPr>
              <a:t>Supervision</a:t>
            </a:r>
          </a:p>
          <a:p>
            <a:r>
              <a:rPr lang="en-GB" sz="1800" dirty="0">
                <a:solidFill>
                  <a:srgbClr val="151A1E"/>
                </a:solidFill>
                <a:latin typeface="Corbel" panose="020B0503020204020204" pitchFamily="34" charset="0"/>
                <a:cs typeface="Calibri" panose="020F0502020204030204" pitchFamily="34" charset="0"/>
              </a:rPr>
              <a:t>“Consumer experience “</a:t>
            </a:r>
          </a:p>
          <a:p>
            <a:endParaRPr lang="en-GB" sz="1800" dirty="0">
              <a:solidFill>
                <a:srgbClr val="151A1E"/>
              </a:solidFill>
              <a:latin typeface="Corbel" panose="020B0503020204020204" pitchFamily="34" charset="0"/>
              <a:cs typeface="Calibri" panose="020F0502020204030204" pitchFamily="34" charset="0"/>
            </a:endParaRPr>
          </a:p>
          <a:p>
            <a:endParaRPr lang="en-GB" sz="1800" dirty="0">
              <a:solidFill>
                <a:srgbClr val="151A1E"/>
              </a:solidFill>
              <a:latin typeface="Corbel" panose="020B0503020204020204" pitchFamily="34" charset="0"/>
              <a:cs typeface="Calibri" panose="020F0502020204030204" pitchFamily="34" charset="0"/>
            </a:endParaRPr>
          </a:p>
          <a:p>
            <a:pPr marL="0" indent="0">
              <a:buNone/>
            </a:pPr>
            <a:endParaRPr lang="en-GB" sz="1800" dirty="0">
              <a:solidFill>
                <a:srgbClr val="151A1E"/>
              </a:solidFill>
              <a:latin typeface="Corbel" panose="020B0503020204020204" pitchFamily="34" charset="0"/>
              <a:cs typeface="Calibri" panose="020F0502020204030204" pitchFamily="34" charset="0"/>
            </a:endParaRPr>
          </a:p>
        </p:txBody>
      </p:sp>
    </p:spTree>
    <p:extLst>
      <p:ext uri="{BB962C8B-B14F-4D97-AF65-F5344CB8AC3E}">
        <p14:creationId xmlns:p14="http://schemas.microsoft.com/office/powerpoint/2010/main" val="2963993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99AC3C-FE44-4341-B799-F20DE8937C2B}"/>
              </a:ext>
            </a:extLst>
          </p:cNvPr>
          <p:cNvSpPr txBox="1"/>
          <p:nvPr/>
        </p:nvSpPr>
        <p:spPr>
          <a:xfrm>
            <a:off x="1202749" y="235148"/>
            <a:ext cx="9673702" cy="861774"/>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Puzzle Concept 15 </a:t>
            </a:r>
            <a:r>
              <a:rPr kumimoji="0" lang="en-US" sz="5000" b="0" i="0" u="none" strike="noStrike" kern="1200" cap="none" spc="0" normalizeH="0" baseline="0" noProof="0" dirty="0" err="1">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pièces</a:t>
            </a:r>
            <a:endParaRPr kumimoji="0" lang="en-US" sz="5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7" name="Freeform 5">
            <a:extLst>
              <a:ext uri="{FF2B5EF4-FFF2-40B4-BE49-F238E27FC236}">
                <a16:creationId xmlns:a16="http://schemas.microsoft.com/office/drawing/2014/main" id="{A8B8B09B-7B2D-450E-8326-CE877AB622E5}"/>
              </a:ext>
            </a:extLst>
          </p:cNvPr>
          <p:cNvSpPr>
            <a:spLocks/>
          </p:cNvSpPr>
          <p:nvPr/>
        </p:nvSpPr>
        <p:spPr bwMode="auto">
          <a:xfrm>
            <a:off x="1350790" y="955172"/>
            <a:ext cx="1848545"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GDPR</a:t>
            </a:r>
          </a:p>
        </p:txBody>
      </p:sp>
      <p:sp>
        <p:nvSpPr>
          <p:cNvPr id="13" name="Freeform 6">
            <a:extLst>
              <a:ext uri="{FF2B5EF4-FFF2-40B4-BE49-F238E27FC236}">
                <a16:creationId xmlns:a16="http://schemas.microsoft.com/office/drawing/2014/main" id="{2EB80AB3-BA51-4990-B554-7D12E28F3DE2}"/>
              </a:ext>
            </a:extLst>
          </p:cNvPr>
          <p:cNvSpPr>
            <a:spLocks/>
          </p:cNvSpPr>
          <p:nvPr/>
        </p:nvSpPr>
        <p:spPr bwMode="auto">
          <a:xfrm>
            <a:off x="6629708" y="1299970"/>
            <a:ext cx="2760002"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5"/>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Activity based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regulation</a:t>
            </a:r>
          </a:p>
        </p:txBody>
      </p:sp>
      <p:sp>
        <p:nvSpPr>
          <p:cNvPr id="14" name="Freeform 5">
            <a:extLst>
              <a:ext uri="{FF2B5EF4-FFF2-40B4-BE49-F238E27FC236}">
                <a16:creationId xmlns:a16="http://schemas.microsoft.com/office/drawing/2014/main" id="{0E96E17B-B7E9-44FE-BACF-B68F8055B038}"/>
              </a:ext>
            </a:extLst>
          </p:cNvPr>
          <p:cNvSpPr>
            <a:spLocks/>
          </p:cNvSpPr>
          <p:nvPr/>
        </p:nvSpPr>
        <p:spPr bwMode="auto">
          <a:xfrm>
            <a:off x="8984092" y="955172"/>
            <a:ext cx="1894082"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6"/>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sandboxes</a:t>
            </a:r>
          </a:p>
        </p:txBody>
      </p:sp>
      <p:sp>
        <p:nvSpPr>
          <p:cNvPr id="2" name="Freeform 5">
            <a:extLst>
              <a:ext uri="{FF2B5EF4-FFF2-40B4-BE49-F238E27FC236}">
                <a16:creationId xmlns:a16="http://schemas.microsoft.com/office/drawing/2014/main" id="{45F9BA64-4823-4963-93C4-284AAFFC5045}"/>
              </a:ext>
            </a:extLst>
          </p:cNvPr>
          <p:cNvSpPr>
            <a:spLocks/>
          </p:cNvSpPr>
          <p:nvPr/>
        </p:nvSpPr>
        <p:spPr bwMode="auto">
          <a:xfrm>
            <a:off x="7076649" y="2626193"/>
            <a:ext cx="1868798"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4"/>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latin typeface="Calibri" panose="020F0502020204030204"/>
              </a:rPr>
              <a:t>Distribution</a:t>
            </a:r>
            <a:endParaRPr kumimoji="0" lang="en-US" sz="1100" b="1" i="0" u="none" strike="noStrike" kern="1200" cap="none" spc="0" normalizeH="0" baseline="0" noProof="0" dirty="0">
              <a:ln>
                <a:noFill/>
              </a:ln>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effectLst/>
                <a:uLnTx/>
                <a:uFillTx/>
                <a:latin typeface="Calibri" panose="020F0502020204030204"/>
                <a:ea typeface="+mn-ea"/>
                <a:cs typeface="+mn-cs"/>
              </a:rPr>
              <a:t>Advice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latin typeface="Calibri" panose="020F0502020204030204"/>
              </a:rPr>
              <a:t>Robo “advice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Calibri" panose="020F0502020204030204"/>
              </a:rPr>
              <a:t>Comparison websites/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Calibri" panose="020F0502020204030204"/>
              </a:rPr>
              <a:t>platforms</a:t>
            </a:r>
          </a:p>
        </p:txBody>
      </p:sp>
      <p:sp>
        <p:nvSpPr>
          <p:cNvPr id="3" name="Freeform 5">
            <a:extLst>
              <a:ext uri="{FF2B5EF4-FFF2-40B4-BE49-F238E27FC236}">
                <a16:creationId xmlns:a16="http://schemas.microsoft.com/office/drawing/2014/main" id="{16480829-D250-46ED-BFBF-4EFCD01482B0}"/>
              </a:ext>
            </a:extLst>
          </p:cNvPr>
          <p:cNvSpPr>
            <a:spLocks/>
          </p:cNvSpPr>
          <p:nvPr/>
        </p:nvSpPr>
        <p:spPr bwMode="auto">
          <a:xfrm>
            <a:off x="3250733" y="2626193"/>
            <a:ext cx="1868798"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Calibri" panose="020F0502020204030204"/>
                <a:ea typeface="+mn-ea"/>
                <a:cs typeface="+mn-cs"/>
              </a:rPr>
              <a:t>Liability</a:t>
            </a:r>
          </a:p>
        </p:txBody>
      </p:sp>
      <p:sp>
        <p:nvSpPr>
          <p:cNvPr id="4" name="Freeform 6">
            <a:extLst>
              <a:ext uri="{FF2B5EF4-FFF2-40B4-BE49-F238E27FC236}">
                <a16:creationId xmlns:a16="http://schemas.microsoft.com/office/drawing/2014/main" id="{8B39A571-866C-443A-AD91-53693B2643A9}"/>
              </a:ext>
            </a:extLst>
          </p:cNvPr>
          <p:cNvSpPr>
            <a:spLocks/>
          </p:cNvSpPr>
          <p:nvPr/>
        </p:nvSpPr>
        <p:spPr bwMode="auto">
          <a:xfrm>
            <a:off x="909638" y="2966009"/>
            <a:ext cx="2731260"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Artificial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Intelligence</a:t>
            </a:r>
          </a:p>
        </p:txBody>
      </p:sp>
      <p:sp>
        <p:nvSpPr>
          <p:cNvPr id="6" name="Freeform 6">
            <a:extLst>
              <a:ext uri="{FF2B5EF4-FFF2-40B4-BE49-F238E27FC236}">
                <a16:creationId xmlns:a16="http://schemas.microsoft.com/office/drawing/2014/main" id="{62A61787-40B2-4510-A8AA-A595F8F210F9}"/>
              </a:ext>
            </a:extLst>
          </p:cNvPr>
          <p:cNvSpPr>
            <a:spLocks/>
          </p:cNvSpPr>
          <p:nvPr/>
        </p:nvSpPr>
        <p:spPr bwMode="auto">
          <a:xfrm>
            <a:off x="4713968" y="2970991"/>
            <a:ext cx="2764063"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5"/>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 “Digital Fit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282F39"/>
                </a:solidFill>
                <a:latin typeface="Calibri" panose="020F0502020204030204"/>
              </a:rPr>
              <a:t>Insurance”</a:t>
            </a: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10" name="Freeform 6">
            <a:extLst>
              <a:ext uri="{FF2B5EF4-FFF2-40B4-BE49-F238E27FC236}">
                <a16:creationId xmlns:a16="http://schemas.microsoft.com/office/drawing/2014/main" id="{07A1CB0F-1D43-466B-84A7-0397A1F4BD7E}"/>
              </a:ext>
            </a:extLst>
          </p:cNvPr>
          <p:cNvSpPr>
            <a:spLocks/>
          </p:cNvSpPr>
          <p:nvPr/>
        </p:nvSpPr>
        <p:spPr bwMode="auto">
          <a:xfrm>
            <a:off x="8537579" y="2966009"/>
            <a:ext cx="2764064"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Cloud providers</a:t>
            </a:r>
          </a:p>
        </p:txBody>
      </p:sp>
      <p:sp>
        <p:nvSpPr>
          <p:cNvPr id="23" name="Freeform 5">
            <a:extLst>
              <a:ext uri="{FF2B5EF4-FFF2-40B4-BE49-F238E27FC236}">
                <a16:creationId xmlns:a16="http://schemas.microsoft.com/office/drawing/2014/main" id="{9A48B796-2756-40AD-8C55-6D8719F0FFE1}"/>
              </a:ext>
            </a:extLst>
          </p:cNvPr>
          <p:cNvSpPr>
            <a:spLocks/>
          </p:cNvSpPr>
          <p:nvPr/>
        </p:nvSpPr>
        <p:spPr bwMode="auto">
          <a:xfrm>
            <a:off x="5161296" y="4297215"/>
            <a:ext cx="1868798"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4"/>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Promoting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 Single market </a:t>
            </a:r>
          </a:p>
        </p:txBody>
      </p:sp>
      <p:sp>
        <p:nvSpPr>
          <p:cNvPr id="24" name="Freeform 5">
            <a:extLst>
              <a:ext uri="{FF2B5EF4-FFF2-40B4-BE49-F238E27FC236}">
                <a16:creationId xmlns:a16="http://schemas.microsoft.com/office/drawing/2014/main" id="{00F9C62C-61EC-413F-B36E-DCB1863BF95F}"/>
              </a:ext>
            </a:extLst>
          </p:cNvPr>
          <p:cNvSpPr>
            <a:spLocks/>
          </p:cNvSpPr>
          <p:nvPr/>
        </p:nvSpPr>
        <p:spPr bwMode="auto">
          <a:xfrm>
            <a:off x="1350790" y="4297215"/>
            <a:ext cx="1848546"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Innovation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282F39"/>
                </a:solidFill>
                <a:latin typeface="Calibri" panose="020F0502020204030204"/>
              </a:rPr>
              <a:t>Friendly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regulation</a:t>
            </a:r>
          </a:p>
        </p:txBody>
      </p:sp>
      <p:sp>
        <p:nvSpPr>
          <p:cNvPr id="27" name="Freeform 6">
            <a:extLst>
              <a:ext uri="{FF2B5EF4-FFF2-40B4-BE49-F238E27FC236}">
                <a16:creationId xmlns:a16="http://schemas.microsoft.com/office/drawing/2014/main" id="{317CE871-9C0B-46CF-9746-2C2BF3F8296C}"/>
              </a:ext>
            </a:extLst>
          </p:cNvPr>
          <p:cNvSpPr>
            <a:spLocks/>
          </p:cNvSpPr>
          <p:nvPr/>
        </p:nvSpPr>
        <p:spPr bwMode="auto">
          <a:xfrm>
            <a:off x="2802289" y="4642013"/>
            <a:ext cx="2764063"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Deep learning</a:t>
            </a:r>
          </a:p>
        </p:txBody>
      </p:sp>
      <p:sp>
        <p:nvSpPr>
          <p:cNvPr id="29" name="Freeform 5">
            <a:extLst>
              <a:ext uri="{FF2B5EF4-FFF2-40B4-BE49-F238E27FC236}">
                <a16:creationId xmlns:a16="http://schemas.microsoft.com/office/drawing/2014/main" id="{3EEC304F-13B8-4E05-937F-1849C399091B}"/>
              </a:ext>
            </a:extLst>
          </p:cNvPr>
          <p:cNvSpPr>
            <a:spLocks/>
          </p:cNvSpPr>
          <p:nvPr/>
        </p:nvSpPr>
        <p:spPr bwMode="auto">
          <a:xfrm>
            <a:off x="8984092" y="4297215"/>
            <a:ext cx="1894084"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6"/>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BIG DATA </a:t>
            </a:r>
          </a:p>
        </p:txBody>
      </p:sp>
    </p:spTree>
    <p:extLst>
      <p:ext uri="{BB962C8B-B14F-4D97-AF65-F5344CB8AC3E}">
        <p14:creationId xmlns:p14="http://schemas.microsoft.com/office/powerpoint/2010/main" val="2632644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F113EE-734B-4788-9F20-5440A9BF0563}"/>
              </a:ext>
            </a:extLst>
          </p:cNvPr>
          <p:cNvSpPr>
            <a:spLocks noGrp="1"/>
          </p:cNvSpPr>
          <p:nvPr>
            <p:ph idx="1"/>
          </p:nvPr>
        </p:nvSpPr>
        <p:spPr>
          <a:xfrm>
            <a:off x="838200" y="1073792"/>
            <a:ext cx="10515600" cy="5103172"/>
          </a:xfrm>
        </p:spPr>
        <p:txBody>
          <a:bodyPr>
            <a:normAutofit fontScale="92500" lnSpcReduction="20000"/>
          </a:bodyPr>
          <a:lstStyle/>
          <a:p>
            <a:endParaRPr lang="en-US" sz="2000" b="1" u="none" strike="noStrike" baseline="0" dirty="0">
              <a:solidFill>
                <a:srgbClr val="000000"/>
              </a:solidFill>
              <a:latin typeface="Open Sans"/>
            </a:endParaRPr>
          </a:p>
          <a:p>
            <a:r>
              <a:rPr lang="en-US" sz="2000" b="1" u="none" strike="noStrike" baseline="0" dirty="0">
                <a:solidFill>
                  <a:srgbClr val="000000"/>
                </a:solidFill>
                <a:latin typeface="Open Sans"/>
              </a:rPr>
              <a:t>Regulation on Transparency of online intermediation services</a:t>
            </a:r>
          </a:p>
          <a:p>
            <a:pPr marL="0" indent="0">
              <a:buNone/>
            </a:pPr>
            <a:endParaRPr lang="en-US" sz="2000" dirty="0">
              <a:solidFill>
                <a:srgbClr val="000000"/>
              </a:solidFill>
              <a:latin typeface="Open Sans"/>
            </a:endParaRPr>
          </a:p>
          <a:p>
            <a:pPr marL="0" indent="0">
              <a:buNone/>
            </a:pPr>
            <a:r>
              <a:rPr lang="en-US" sz="2000" dirty="0">
                <a:solidFill>
                  <a:srgbClr val="000000"/>
                </a:solidFill>
                <a:latin typeface="Open Sans"/>
              </a:rPr>
              <a:t>Regulation started to apply since 12 July 2020.</a:t>
            </a:r>
          </a:p>
          <a:p>
            <a:pPr marL="0" indent="0">
              <a:buNone/>
            </a:pPr>
            <a:r>
              <a:rPr lang="en-US" sz="2000" u="none" strike="noStrike" baseline="0" dirty="0">
                <a:solidFill>
                  <a:srgbClr val="000000"/>
                </a:solidFill>
                <a:latin typeface="Open Sans"/>
              </a:rPr>
              <a:t>Scope: online platforms, such as price </a:t>
            </a:r>
            <a:r>
              <a:rPr lang="en-US" sz="2000" b="1" u="none" strike="noStrike" baseline="0" dirty="0">
                <a:solidFill>
                  <a:srgbClr val="000000"/>
                </a:solidFill>
                <a:latin typeface="Open Sans"/>
              </a:rPr>
              <a:t>comparison websites</a:t>
            </a:r>
            <a:r>
              <a:rPr lang="en-US" sz="2000" u="none" strike="noStrike" baseline="0" dirty="0">
                <a:solidFill>
                  <a:srgbClr val="000000"/>
                </a:solidFill>
                <a:latin typeface="Open Sans"/>
              </a:rPr>
              <a:t>, and online search engines that provide their services to businesses which are established in the EU and which offer goods or services to consumers located in the EU.</a:t>
            </a:r>
            <a:endParaRPr lang="fr-BE" sz="2000" dirty="0"/>
          </a:p>
          <a:p>
            <a:pPr marL="0" indent="0">
              <a:buNone/>
            </a:pPr>
            <a:endParaRPr lang="en-US" sz="2000" u="none" strike="noStrike" baseline="0" dirty="0">
              <a:solidFill>
                <a:srgbClr val="000000"/>
              </a:solidFill>
              <a:latin typeface="Open Sans"/>
            </a:endParaRPr>
          </a:p>
          <a:p>
            <a:pPr marL="0" indent="0">
              <a:buNone/>
            </a:pPr>
            <a:r>
              <a:rPr lang="en-US" sz="2000" u="none" strike="noStrike" baseline="0" dirty="0">
                <a:solidFill>
                  <a:srgbClr val="000000"/>
                </a:solidFill>
                <a:latin typeface="Open Sans"/>
              </a:rPr>
              <a:t>The Regulation aims to ensure that </a:t>
            </a:r>
            <a:r>
              <a:rPr lang="en-US" sz="2000" u="sng" strike="noStrike" baseline="0" dirty="0">
                <a:solidFill>
                  <a:srgbClr val="000000"/>
                </a:solidFill>
                <a:latin typeface="Open Sans"/>
              </a:rPr>
              <a:t>business</a:t>
            </a:r>
            <a:r>
              <a:rPr lang="en-US" sz="2000" u="none" strike="noStrike" baseline="0" dirty="0">
                <a:solidFill>
                  <a:srgbClr val="000000"/>
                </a:solidFill>
                <a:latin typeface="Open Sans"/>
              </a:rPr>
              <a:t> users (possible insurance </a:t>
            </a:r>
            <a:r>
              <a:rPr lang="en-US" sz="2000" u="none" strike="noStrike" baseline="0" dirty="0" err="1">
                <a:solidFill>
                  <a:srgbClr val="000000"/>
                </a:solidFill>
                <a:latin typeface="Open Sans"/>
              </a:rPr>
              <a:t>intermediairies</a:t>
            </a:r>
            <a:r>
              <a:rPr lang="en-US" sz="2000" u="none" strike="noStrike" baseline="0" dirty="0">
                <a:solidFill>
                  <a:srgbClr val="000000"/>
                </a:solidFill>
                <a:latin typeface="Open Sans"/>
              </a:rPr>
              <a:t>) of online intermediation services and</a:t>
            </a:r>
          </a:p>
          <a:p>
            <a:pPr marL="0" indent="0">
              <a:buNone/>
            </a:pPr>
            <a:r>
              <a:rPr lang="en-US" sz="2000" u="none" strike="noStrike" baseline="0" dirty="0">
                <a:solidFill>
                  <a:srgbClr val="000000"/>
                </a:solidFill>
                <a:latin typeface="Open Sans"/>
              </a:rPr>
              <a:t>online search engines are granted appropriate transparency, fairness and effective redress possibilities:</a:t>
            </a:r>
          </a:p>
          <a:p>
            <a:pPr>
              <a:buFontTx/>
              <a:buChar char="-"/>
            </a:pPr>
            <a:r>
              <a:rPr lang="en-US" sz="2000" dirty="0">
                <a:solidFill>
                  <a:srgbClr val="000000"/>
                </a:solidFill>
                <a:latin typeface="Open Sans"/>
              </a:rPr>
              <a:t>ban on certain unfair practices</a:t>
            </a:r>
          </a:p>
          <a:p>
            <a:pPr>
              <a:buFontTx/>
              <a:buChar char="-"/>
            </a:pPr>
            <a:r>
              <a:rPr lang="en-US" sz="2000" dirty="0" err="1">
                <a:solidFill>
                  <a:srgbClr val="000000"/>
                </a:solidFill>
                <a:latin typeface="Open Sans"/>
              </a:rPr>
              <a:t>Transarency</a:t>
            </a:r>
            <a:r>
              <a:rPr lang="en-US" sz="2000" dirty="0">
                <a:solidFill>
                  <a:srgbClr val="000000"/>
                </a:solidFill>
                <a:latin typeface="Open Sans"/>
              </a:rPr>
              <a:t> on ranking parameters</a:t>
            </a:r>
          </a:p>
          <a:p>
            <a:pPr>
              <a:buFontTx/>
              <a:buChar char="-"/>
            </a:pPr>
            <a:r>
              <a:rPr lang="en-US" sz="2000" dirty="0">
                <a:solidFill>
                  <a:srgbClr val="000000"/>
                </a:solidFill>
                <a:latin typeface="Open Sans"/>
              </a:rPr>
              <a:t>Mandatory disclosure of advantages to own products</a:t>
            </a:r>
          </a:p>
          <a:p>
            <a:pPr>
              <a:buFontTx/>
              <a:buChar char="-"/>
            </a:pPr>
            <a:r>
              <a:rPr lang="en-US" sz="2000" dirty="0">
                <a:solidFill>
                  <a:srgbClr val="000000"/>
                </a:solidFill>
                <a:latin typeface="Open Sans"/>
              </a:rPr>
              <a:t>Internal complaint-handling system</a:t>
            </a:r>
            <a:endParaRPr lang="fr-BE" sz="2000" dirty="0"/>
          </a:p>
        </p:txBody>
      </p:sp>
    </p:spTree>
    <p:extLst>
      <p:ext uri="{BB962C8B-B14F-4D97-AF65-F5344CB8AC3E}">
        <p14:creationId xmlns:p14="http://schemas.microsoft.com/office/powerpoint/2010/main" val="20064876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99AC3C-FE44-4341-B799-F20DE8937C2B}"/>
              </a:ext>
            </a:extLst>
          </p:cNvPr>
          <p:cNvSpPr txBox="1"/>
          <p:nvPr/>
        </p:nvSpPr>
        <p:spPr>
          <a:xfrm>
            <a:off x="1202749" y="235148"/>
            <a:ext cx="9673702" cy="861774"/>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Puzzle Concept 15 </a:t>
            </a:r>
            <a:r>
              <a:rPr kumimoji="0" lang="en-US" sz="5000" b="0" i="0" u="none" strike="noStrike" kern="1200" cap="none" spc="0" normalizeH="0" baseline="0" noProof="0" dirty="0" err="1">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pièces</a:t>
            </a:r>
            <a:endParaRPr kumimoji="0" lang="en-US" sz="5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7" name="Freeform 5">
            <a:extLst>
              <a:ext uri="{FF2B5EF4-FFF2-40B4-BE49-F238E27FC236}">
                <a16:creationId xmlns:a16="http://schemas.microsoft.com/office/drawing/2014/main" id="{A8B8B09B-7B2D-450E-8326-CE877AB622E5}"/>
              </a:ext>
            </a:extLst>
          </p:cNvPr>
          <p:cNvSpPr>
            <a:spLocks/>
          </p:cNvSpPr>
          <p:nvPr/>
        </p:nvSpPr>
        <p:spPr bwMode="auto">
          <a:xfrm>
            <a:off x="1350790" y="955172"/>
            <a:ext cx="1848545"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GDPR</a:t>
            </a:r>
          </a:p>
        </p:txBody>
      </p:sp>
      <p:sp>
        <p:nvSpPr>
          <p:cNvPr id="8" name="Freeform 6">
            <a:extLst>
              <a:ext uri="{FF2B5EF4-FFF2-40B4-BE49-F238E27FC236}">
                <a16:creationId xmlns:a16="http://schemas.microsoft.com/office/drawing/2014/main" id="{A1C732DD-3665-45D3-8E88-69A350863985}"/>
              </a:ext>
            </a:extLst>
          </p:cNvPr>
          <p:cNvSpPr>
            <a:spLocks/>
          </p:cNvSpPr>
          <p:nvPr/>
        </p:nvSpPr>
        <p:spPr bwMode="auto">
          <a:xfrm>
            <a:off x="2802290" y="1299970"/>
            <a:ext cx="2764064"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lumMod val="95000"/>
                  </a:schemeClr>
                </a:solidFill>
                <a:effectLst/>
                <a:uLnTx/>
                <a:uFillTx/>
                <a:latin typeface="Calibri" panose="020F0502020204030204"/>
                <a:ea typeface="+mn-ea"/>
                <a:cs typeface="+mn-cs"/>
              </a:rPr>
              <a:t>Digital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lumMod val="95000"/>
                  </a:schemeClr>
                </a:solidFill>
                <a:effectLst/>
                <a:uLnTx/>
                <a:uFillTx/>
                <a:latin typeface="Calibri" panose="020F0502020204030204"/>
                <a:ea typeface="+mn-ea"/>
                <a:cs typeface="+mn-cs"/>
              </a:rPr>
              <a:t>Resilience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bg1">
                    <a:lumMod val="95000"/>
                  </a:schemeClr>
                </a:solidFill>
                <a:latin typeface="Calibri" panose="020F0502020204030204"/>
              </a:rPr>
              <a:t>Cyber security</a:t>
            </a:r>
            <a:endParaRPr kumimoji="0" lang="en-US" sz="1800" b="0" i="0" u="none" strike="noStrike" kern="1200" cap="none" spc="0" normalizeH="0" baseline="0" noProof="0" dirty="0">
              <a:ln>
                <a:noFill/>
              </a:ln>
              <a:solidFill>
                <a:schemeClr val="bg1">
                  <a:lumMod val="95000"/>
                </a:schemeClr>
              </a:solidFill>
              <a:effectLst/>
              <a:uLnTx/>
              <a:uFillTx/>
              <a:latin typeface="Calibri" panose="020F0502020204030204"/>
              <a:ea typeface="+mn-ea"/>
              <a:cs typeface="+mn-cs"/>
            </a:endParaRPr>
          </a:p>
        </p:txBody>
      </p:sp>
      <p:sp>
        <p:nvSpPr>
          <p:cNvPr id="13" name="Freeform 6">
            <a:extLst>
              <a:ext uri="{FF2B5EF4-FFF2-40B4-BE49-F238E27FC236}">
                <a16:creationId xmlns:a16="http://schemas.microsoft.com/office/drawing/2014/main" id="{2EB80AB3-BA51-4990-B554-7D12E28F3DE2}"/>
              </a:ext>
            </a:extLst>
          </p:cNvPr>
          <p:cNvSpPr>
            <a:spLocks/>
          </p:cNvSpPr>
          <p:nvPr/>
        </p:nvSpPr>
        <p:spPr bwMode="auto">
          <a:xfrm>
            <a:off x="6629708" y="1299970"/>
            <a:ext cx="2760002"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5"/>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Activity based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regulation</a:t>
            </a:r>
          </a:p>
        </p:txBody>
      </p:sp>
      <p:sp>
        <p:nvSpPr>
          <p:cNvPr id="14" name="Freeform 5">
            <a:extLst>
              <a:ext uri="{FF2B5EF4-FFF2-40B4-BE49-F238E27FC236}">
                <a16:creationId xmlns:a16="http://schemas.microsoft.com/office/drawing/2014/main" id="{0E96E17B-B7E9-44FE-BACF-B68F8055B038}"/>
              </a:ext>
            </a:extLst>
          </p:cNvPr>
          <p:cNvSpPr>
            <a:spLocks/>
          </p:cNvSpPr>
          <p:nvPr/>
        </p:nvSpPr>
        <p:spPr bwMode="auto">
          <a:xfrm>
            <a:off x="8984092" y="955172"/>
            <a:ext cx="1894082"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6"/>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sandboxes</a:t>
            </a:r>
          </a:p>
        </p:txBody>
      </p:sp>
      <p:sp>
        <p:nvSpPr>
          <p:cNvPr id="2" name="Freeform 5">
            <a:extLst>
              <a:ext uri="{FF2B5EF4-FFF2-40B4-BE49-F238E27FC236}">
                <a16:creationId xmlns:a16="http://schemas.microsoft.com/office/drawing/2014/main" id="{45F9BA64-4823-4963-93C4-284AAFFC5045}"/>
              </a:ext>
            </a:extLst>
          </p:cNvPr>
          <p:cNvSpPr>
            <a:spLocks/>
          </p:cNvSpPr>
          <p:nvPr/>
        </p:nvSpPr>
        <p:spPr bwMode="auto">
          <a:xfrm>
            <a:off x="7076649" y="2626193"/>
            <a:ext cx="1868798"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4"/>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Advice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282F39"/>
                </a:solidFill>
                <a:latin typeface="Calibri" panose="020F0502020204030204"/>
              </a:rPr>
              <a:t>Comparison websites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282F39"/>
                </a:solidFill>
                <a:effectLst/>
                <a:uLnTx/>
                <a:uFillTx/>
                <a:latin typeface="Calibri" panose="020F0502020204030204"/>
                <a:ea typeface="+mn-ea"/>
                <a:cs typeface="+mn-cs"/>
              </a:rPr>
              <a:t>Robo”advice</a:t>
            </a: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t>
            </a:r>
          </a:p>
        </p:txBody>
      </p:sp>
      <p:sp>
        <p:nvSpPr>
          <p:cNvPr id="3" name="Freeform 5">
            <a:extLst>
              <a:ext uri="{FF2B5EF4-FFF2-40B4-BE49-F238E27FC236}">
                <a16:creationId xmlns:a16="http://schemas.microsoft.com/office/drawing/2014/main" id="{16480829-D250-46ED-BFBF-4EFCD01482B0}"/>
              </a:ext>
            </a:extLst>
          </p:cNvPr>
          <p:cNvSpPr>
            <a:spLocks/>
          </p:cNvSpPr>
          <p:nvPr/>
        </p:nvSpPr>
        <p:spPr bwMode="auto">
          <a:xfrm>
            <a:off x="3250733" y="2626193"/>
            <a:ext cx="1868798"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Liability</a:t>
            </a:r>
          </a:p>
        </p:txBody>
      </p:sp>
      <p:sp>
        <p:nvSpPr>
          <p:cNvPr id="4" name="Freeform 6">
            <a:extLst>
              <a:ext uri="{FF2B5EF4-FFF2-40B4-BE49-F238E27FC236}">
                <a16:creationId xmlns:a16="http://schemas.microsoft.com/office/drawing/2014/main" id="{8B39A571-866C-443A-AD91-53693B2643A9}"/>
              </a:ext>
            </a:extLst>
          </p:cNvPr>
          <p:cNvSpPr>
            <a:spLocks/>
          </p:cNvSpPr>
          <p:nvPr/>
        </p:nvSpPr>
        <p:spPr bwMode="auto">
          <a:xfrm>
            <a:off x="909638" y="2966009"/>
            <a:ext cx="2731260"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Artificial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Intelligence</a:t>
            </a:r>
          </a:p>
        </p:txBody>
      </p:sp>
      <p:sp>
        <p:nvSpPr>
          <p:cNvPr id="6" name="Freeform 6">
            <a:extLst>
              <a:ext uri="{FF2B5EF4-FFF2-40B4-BE49-F238E27FC236}">
                <a16:creationId xmlns:a16="http://schemas.microsoft.com/office/drawing/2014/main" id="{62A61787-40B2-4510-A8AA-A595F8F210F9}"/>
              </a:ext>
            </a:extLst>
          </p:cNvPr>
          <p:cNvSpPr>
            <a:spLocks/>
          </p:cNvSpPr>
          <p:nvPr/>
        </p:nvSpPr>
        <p:spPr bwMode="auto">
          <a:xfrm>
            <a:off x="4713968" y="2970991"/>
            <a:ext cx="2764063"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5"/>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 “Digital Fit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282F39"/>
                </a:solidFill>
                <a:latin typeface="Calibri" panose="020F0502020204030204"/>
              </a:rPr>
              <a:t>Insurance”</a:t>
            </a: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10" name="Freeform 6">
            <a:extLst>
              <a:ext uri="{FF2B5EF4-FFF2-40B4-BE49-F238E27FC236}">
                <a16:creationId xmlns:a16="http://schemas.microsoft.com/office/drawing/2014/main" id="{07A1CB0F-1D43-466B-84A7-0397A1F4BD7E}"/>
              </a:ext>
            </a:extLst>
          </p:cNvPr>
          <p:cNvSpPr>
            <a:spLocks/>
          </p:cNvSpPr>
          <p:nvPr/>
        </p:nvSpPr>
        <p:spPr bwMode="auto">
          <a:xfrm>
            <a:off x="8537579" y="2966009"/>
            <a:ext cx="2764064"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Cloud providers</a:t>
            </a:r>
          </a:p>
        </p:txBody>
      </p:sp>
      <p:sp>
        <p:nvSpPr>
          <p:cNvPr id="23" name="Freeform 5">
            <a:extLst>
              <a:ext uri="{FF2B5EF4-FFF2-40B4-BE49-F238E27FC236}">
                <a16:creationId xmlns:a16="http://schemas.microsoft.com/office/drawing/2014/main" id="{9A48B796-2756-40AD-8C55-6D8719F0FFE1}"/>
              </a:ext>
            </a:extLst>
          </p:cNvPr>
          <p:cNvSpPr>
            <a:spLocks/>
          </p:cNvSpPr>
          <p:nvPr/>
        </p:nvSpPr>
        <p:spPr bwMode="auto">
          <a:xfrm>
            <a:off x="5161296" y="4297215"/>
            <a:ext cx="1868798"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4"/>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Promoting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 Single market </a:t>
            </a:r>
          </a:p>
        </p:txBody>
      </p:sp>
      <p:sp>
        <p:nvSpPr>
          <p:cNvPr id="24" name="Freeform 5">
            <a:extLst>
              <a:ext uri="{FF2B5EF4-FFF2-40B4-BE49-F238E27FC236}">
                <a16:creationId xmlns:a16="http://schemas.microsoft.com/office/drawing/2014/main" id="{00F9C62C-61EC-413F-B36E-DCB1863BF95F}"/>
              </a:ext>
            </a:extLst>
          </p:cNvPr>
          <p:cNvSpPr>
            <a:spLocks/>
          </p:cNvSpPr>
          <p:nvPr/>
        </p:nvSpPr>
        <p:spPr bwMode="auto">
          <a:xfrm>
            <a:off x="1350790" y="4297215"/>
            <a:ext cx="1848546"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Innovation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282F39"/>
                </a:solidFill>
                <a:latin typeface="Calibri" panose="020F0502020204030204"/>
              </a:rPr>
              <a:t>Friendly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regulation</a:t>
            </a:r>
          </a:p>
        </p:txBody>
      </p:sp>
      <p:sp>
        <p:nvSpPr>
          <p:cNvPr id="27" name="Freeform 6">
            <a:extLst>
              <a:ext uri="{FF2B5EF4-FFF2-40B4-BE49-F238E27FC236}">
                <a16:creationId xmlns:a16="http://schemas.microsoft.com/office/drawing/2014/main" id="{317CE871-9C0B-46CF-9746-2C2BF3F8296C}"/>
              </a:ext>
            </a:extLst>
          </p:cNvPr>
          <p:cNvSpPr>
            <a:spLocks/>
          </p:cNvSpPr>
          <p:nvPr/>
        </p:nvSpPr>
        <p:spPr bwMode="auto">
          <a:xfrm>
            <a:off x="2802289" y="4642013"/>
            <a:ext cx="2764063"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Deep learning</a:t>
            </a:r>
          </a:p>
        </p:txBody>
      </p:sp>
      <p:sp>
        <p:nvSpPr>
          <p:cNvPr id="29" name="Freeform 5">
            <a:extLst>
              <a:ext uri="{FF2B5EF4-FFF2-40B4-BE49-F238E27FC236}">
                <a16:creationId xmlns:a16="http://schemas.microsoft.com/office/drawing/2014/main" id="{3EEC304F-13B8-4E05-937F-1849C399091B}"/>
              </a:ext>
            </a:extLst>
          </p:cNvPr>
          <p:cNvSpPr>
            <a:spLocks/>
          </p:cNvSpPr>
          <p:nvPr/>
        </p:nvSpPr>
        <p:spPr bwMode="auto">
          <a:xfrm>
            <a:off x="8984092" y="4297215"/>
            <a:ext cx="1894084"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6"/>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BIG DATA </a:t>
            </a:r>
          </a:p>
        </p:txBody>
      </p:sp>
    </p:spTree>
    <p:extLst>
      <p:ext uri="{BB962C8B-B14F-4D97-AF65-F5344CB8AC3E}">
        <p14:creationId xmlns:p14="http://schemas.microsoft.com/office/powerpoint/2010/main" val="5835210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3DBF0-C05D-4FF3-B0AE-5E2654D0055C}"/>
              </a:ext>
            </a:extLst>
          </p:cNvPr>
          <p:cNvSpPr>
            <a:spLocks noGrp="1"/>
          </p:cNvSpPr>
          <p:nvPr>
            <p:ph type="title"/>
          </p:nvPr>
        </p:nvSpPr>
        <p:spPr>
          <a:xfrm>
            <a:off x="838200" y="365125"/>
            <a:ext cx="10515600" cy="851279"/>
          </a:xfrm>
        </p:spPr>
        <p:txBody>
          <a:bodyPr/>
          <a:lstStyle/>
          <a:p>
            <a:endParaRPr lang="fr-BE" b="1" dirty="0">
              <a:solidFill>
                <a:srgbClr val="0070C0"/>
              </a:solidFill>
            </a:endParaRPr>
          </a:p>
        </p:txBody>
      </p:sp>
      <p:sp>
        <p:nvSpPr>
          <p:cNvPr id="3" name="Content Placeholder 2">
            <a:extLst>
              <a:ext uri="{FF2B5EF4-FFF2-40B4-BE49-F238E27FC236}">
                <a16:creationId xmlns:a16="http://schemas.microsoft.com/office/drawing/2014/main" id="{DD95367C-10D5-4397-B3F2-D203313C8C64}"/>
              </a:ext>
            </a:extLst>
          </p:cNvPr>
          <p:cNvSpPr>
            <a:spLocks noGrp="1"/>
          </p:cNvSpPr>
          <p:nvPr>
            <p:ph idx="1"/>
          </p:nvPr>
        </p:nvSpPr>
        <p:spPr>
          <a:xfrm>
            <a:off x="838200" y="1216404"/>
            <a:ext cx="10515600" cy="4960559"/>
          </a:xfrm>
        </p:spPr>
        <p:txBody>
          <a:bodyPr>
            <a:normAutofit/>
          </a:bodyPr>
          <a:lstStyle/>
          <a:p>
            <a:pPr marL="0" indent="0">
              <a:buNone/>
            </a:pPr>
            <a:r>
              <a:rPr lang="fr-BE" sz="2400" b="1" dirty="0"/>
              <a:t>Digital </a:t>
            </a:r>
            <a:r>
              <a:rPr lang="fr-BE" sz="2400" b="1" dirty="0" err="1"/>
              <a:t>Operational</a:t>
            </a:r>
            <a:r>
              <a:rPr lang="fr-BE" sz="2400" b="1" dirty="0"/>
              <a:t> </a:t>
            </a:r>
            <a:r>
              <a:rPr lang="fr-BE" sz="2400" b="1" dirty="0" err="1"/>
              <a:t>Resilience</a:t>
            </a:r>
            <a:r>
              <a:rPr lang="fr-BE" sz="2400" b="1" dirty="0"/>
              <a:t> </a:t>
            </a:r>
            <a:r>
              <a:rPr lang="fr-BE" sz="2400" b="1" dirty="0" err="1"/>
              <a:t>Act</a:t>
            </a:r>
            <a:r>
              <a:rPr lang="fr-BE" sz="2400" b="1" dirty="0"/>
              <a:t> for the </a:t>
            </a:r>
            <a:r>
              <a:rPr lang="fr-BE" sz="2400" b="1" dirty="0" err="1"/>
              <a:t>financial</a:t>
            </a:r>
            <a:r>
              <a:rPr lang="fr-BE" sz="2400" b="1" dirty="0"/>
              <a:t> </a:t>
            </a:r>
            <a:r>
              <a:rPr lang="fr-BE" sz="2400" b="1" dirty="0" err="1"/>
              <a:t>sector</a:t>
            </a:r>
            <a:r>
              <a:rPr lang="fr-BE" sz="2400" b="1" dirty="0"/>
              <a:t> – DORA</a:t>
            </a:r>
          </a:p>
          <a:p>
            <a:pPr marL="0" indent="0" algn="just">
              <a:buNone/>
            </a:pPr>
            <a:endParaRPr lang="fr-BE" sz="2400" dirty="0"/>
          </a:p>
          <a:p>
            <a:pPr marL="0" indent="0" algn="just">
              <a:buNone/>
            </a:pPr>
            <a:r>
              <a:rPr lang="fr-BE" sz="2400" dirty="0"/>
              <a:t>Commission </a:t>
            </a:r>
            <a:r>
              <a:rPr lang="fr-BE" sz="2400" dirty="0" err="1"/>
              <a:t>proposal</a:t>
            </a:r>
            <a:r>
              <a:rPr lang="fr-BE" sz="2400" dirty="0"/>
              <a:t> : </a:t>
            </a:r>
            <a:r>
              <a:rPr lang="fr-BE" sz="2400" dirty="0">
                <a:solidFill>
                  <a:srgbClr val="000000"/>
                </a:solidFill>
                <a:effectLst/>
                <a:ea typeface="Calibri" panose="020F0502020204030204" pitchFamily="34" charset="0"/>
              </a:rPr>
              <a:t>all </a:t>
            </a:r>
            <a:r>
              <a:rPr lang="fr-BE" sz="2400" dirty="0" err="1">
                <a:solidFill>
                  <a:srgbClr val="000000"/>
                </a:solidFill>
                <a:effectLst/>
                <a:ea typeface="Calibri" panose="020F0502020204030204" pitchFamily="34" charset="0"/>
              </a:rPr>
              <a:t>firms</a:t>
            </a:r>
            <a:r>
              <a:rPr lang="fr-BE" sz="2400" dirty="0">
                <a:solidFill>
                  <a:srgbClr val="000000"/>
                </a:solidFill>
                <a:effectLst/>
                <a:ea typeface="Calibri" panose="020F0502020204030204" pitchFamily="34" charset="0"/>
              </a:rPr>
              <a:t> to respect strict </a:t>
            </a:r>
            <a:r>
              <a:rPr lang="fr-BE" sz="2400" dirty="0" err="1">
                <a:solidFill>
                  <a:srgbClr val="000000"/>
                </a:solidFill>
                <a:effectLst/>
                <a:ea typeface="Calibri" panose="020F0502020204030204" pitchFamily="34" charset="0"/>
              </a:rPr>
              <a:t>common</a:t>
            </a:r>
            <a:r>
              <a:rPr lang="fr-BE" sz="2400" dirty="0">
                <a:solidFill>
                  <a:srgbClr val="000000"/>
                </a:solidFill>
                <a:effectLst/>
                <a:ea typeface="Calibri" panose="020F0502020204030204" pitchFamily="34" charset="0"/>
              </a:rPr>
              <a:t> standards to </a:t>
            </a:r>
            <a:r>
              <a:rPr lang="fr-BE" sz="2400" dirty="0" err="1">
                <a:solidFill>
                  <a:srgbClr val="000000"/>
                </a:solidFill>
                <a:effectLst/>
                <a:ea typeface="Calibri" panose="020F0502020204030204" pitchFamily="34" charset="0"/>
              </a:rPr>
              <a:t>ensure</a:t>
            </a:r>
            <a:r>
              <a:rPr lang="fr-BE" sz="2400" dirty="0">
                <a:solidFill>
                  <a:srgbClr val="000000"/>
                </a:solidFill>
                <a:effectLst/>
                <a:ea typeface="Calibri" panose="020F0502020204030204" pitchFamily="34" charset="0"/>
              </a:rPr>
              <a:t> </a:t>
            </a:r>
            <a:r>
              <a:rPr lang="fr-BE" sz="2400" dirty="0" err="1">
                <a:solidFill>
                  <a:srgbClr val="000000"/>
                </a:solidFill>
                <a:effectLst/>
                <a:ea typeface="Calibri" panose="020F0502020204030204" pitchFamily="34" charset="0"/>
              </a:rPr>
              <a:t>they</a:t>
            </a:r>
            <a:r>
              <a:rPr lang="fr-BE" sz="2400" dirty="0">
                <a:solidFill>
                  <a:srgbClr val="000000"/>
                </a:solidFill>
                <a:effectLst/>
                <a:ea typeface="Calibri" panose="020F0502020204030204" pitchFamily="34" charset="0"/>
              </a:rPr>
              <a:t> can </a:t>
            </a:r>
            <a:r>
              <a:rPr lang="fr-BE" sz="2400" dirty="0" err="1">
                <a:solidFill>
                  <a:srgbClr val="000000"/>
                </a:solidFill>
                <a:effectLst/>
                <a:ea typeface="Calibri" panose="020F0502020204030204" pitchFamily="34" charset="0"/>
              </a:rPr>
              <a:t>withstand</a:t>
            </a:r>
            <a:r>
              <a:rPr lang="fr-BE" sz="2400" dirty="0">
                <a:solidFill>
                  <a:srgbClr val="000000"/>
                </a:solidFill>
                <a:effectLst/>
                <a:ea typeface="Calibri" panose="020F0502020204030204" pitchFamily="34" charset="0"/>
              </a:rPr>
              <a:t> ICT-</a:t>
            </a:r>
            <a:r>
              <a:rPr lang="fr-BE" sz="2400" dirty="0" err="1">
                <a:solidFill>
                  <a:srgbClr val="000000"/>
                </a:solidFill>
                <a:effectLst/>
                <a:ea typeface="Calibri" panose="020F0502020204030204" pitchFamily="34" charset="0"/>
              </a:rPr>
              <a:t>related</a:t>
            </a:r>
            <a:r>
              <a:rPr lang="fr-BE" sz="2400" dirty="0">
                <a:solidFill>
                  <a:srgbClr val="000000"/>
                </a:solidFill>
                <a:effectLst/>
                <a:ea typeface="Calibri" panose="020F0502020204030204" pitchFamily="34" charset="0"/>
              </a:rPr>
              <a:t> disruptions and </a:t>
            </a:r>
            <a:r>
              <a:rPr lang="fr-BE" sz="2400" dirty="0" err="1">
                <a:solidFill>
                  <a:srgbClr val="000000"/>
                </a:solidFill>
                <a:effectLst/>
                <a:ea typeface="Calibri" panose="020F0502020204030204" pitchFamily="34" charset="0"/>
              </a:rPr>
              <a:t>threats</a:t>
            </a:r>
            <a:r>
              <a:rPr lang="fr-BE" sz="2400" dirty="0">
                <a:solidFill>
                  <a:srgbClr val="000000"/>
                </a:solidFill>
                <a:effectLst/>
                <a:ea typeface="Calibri" panose="020F0502020204030204" pitchFamily="34" charset="0"/>
              </a:rPr>
              <a:t>. </a:t>
            </a:r>
            <a:r>
              <a:rPr lang="fr-BE" sz="2400" dirty="0" err="1">
                <a:solidFill>
                  <a:srgbClr val="000000"/>
                </a:solidFill>
                <a:effectLst/>
                <a:ea typeface="Calibri" panose="020F0502020204030204" pitchFamily="34" charset="0"/>
              </a:rPr>
              <a:t>They</a:t>
            </a:r>
            <a:r>
              <a:rPr lang="fr-BE" sz="2400" dirty="0">
                <a:solidFill>
                  <a:srgbClr val="000000"/>
                </a:solidFill>
                <a:effectLst/>
                <a:ea typeface="Calibri" panose="020F0502020204030204" pitchFamily="34" charset="0"/>
              </a:rPr>
              <a:t> </a:t>
            </a:r>
            <a:r>
              <a:rPr lang="fr-BE" sz="2400" dirty="0" err="1">
                <a:solidFill>
                  <a:srgbClr val="000000"/>
                </a:solidFill>
                <a:effectLst/>
                <a:ea typeface="Calibri" panose="020F0502020204030204" pitchFamily="34" charset="0"/>
              </a:rPr>
              <a:t>will</a:t>
            </a:r>
            <a:r>
              <a:rPr lang="fr-BE" sz="2400" dirty="0">
                <a:solidFill>
                  <a:srgbClr val="000000"/>
                </a:solidFill>
                <a:effectLst/>
                <a:ea typeface="Calibri" panose="020F0502020204030204" pitchFamily="34" charset="0"/>
              </a:rPr>
              <a:t> put in place:</a:t>
            </a:r>
            <a:endParaRPr lang="fr-BE" sz="2400" dirty="0">
              <a:effectLst/>
              <a:ea typeface="Calibri" panose="020F0502020204030204" pitchFamily="34" charset="0"/>
            </a:endParaRPr>
          </a:p>
          <a:p>
            <a:pPr marL="342900" lvl="0" indent="-342900" algn="just">
              <a:buFont typeface="Candara" panose="020E0502030303020204" pitchFamily="34" charset="0"/>
              <a:buChar char="-"/>
            </a:pPr>
            <a:r>
              <a:rPr lang="fr-BE" sz="2400" dirty="0" err="1">
                <a:solidFill>
                  <a:srgbClr val="000000"/>
                </a:solidFill>
                <a:effectLst/>
                <a:ea typeface="Times New Roman" panose="02020603050405020304" pitchFamily="18" charset="0"/>
                <a:cs typeface="Calibri" panose="020F0502020204030204" pitchFamily="34" charset="0"/>
              </a:rPr>
              <a:t>dedicated</a:t>
            </a:r>
            <a:r>
              <a:rPr lang="fr-BE" sz="2400" dirty="0">
                <a:solidFill>
                  <a:srgbClr val="000000"/>
                </a:solidFill>
                <a:effectLst/>
                <a:ea typeface="Times New Roman" panose="02020603050405020304" pitchFamily="18" charset="0"/>
                <a:cs typeface="Calibri" panose="020F0502020204030204" pitchFamily="34" charset="0"/>
              </a:rPr>
              <a:t> ICT </a:t>
            </a:r>
            <a:r>
              <a:rPr lang="fr-BE" sz="2400" dirty="0" err="1">
                <a:solidFill>
                  <a:srgbClr val="000000"/>
                </a:solidFill>
                <a:effectLst/>
                <a:ea typeface="Times New Roman" panose="02020603050405020304" pitchFamily="18" charset="0"/>
                <a:cs typeface="Calibri" panose="020F0502020204030204" pitchFamily="34" charset="0"/>
              </a:rPr>
              <a:t>risk</a:t>
            </a:r>
            <a:r>
              <a:rPr lang="fr-BE" sz="2400" dirty="0">
                <a:solidFill>
                  <a:srgbClr val="000000"/>
                </a:solidFill>
                <a:effectLst/>
                <a:ea typeface="Times New Roman" panose="02020603050405020304" pitchFamily="18" charset="0"/>
                <a:cs typeface="Calibri" panose="020F0502020204030204" pitchFamily="34" charset="0"/>
              </a:rPr>
              <a:t> management </a:t>
            </a:r>
            <a:r>
              <a:rPr lang="fr-BE" sz="2400" dirty="0" err="1">
                <a:solidFill>
                  <a:srgbClr val="000000"/>
                </a:solidFill>
                <a:effectLst/>
                <a:ea typeface="Times New Roman" panose="02020603050405020304" pitchFamily="18" charset="0"/>
                <a:cs typeface="Calibri" panose="020F0502020204030204" pitchFamily="34" charset="0"/>
              </a:rPr>
              <a:t>framework</a:t>
            </a:r>
            <a:r>
              <a:rPr lang="fr-BE" sz="2400" dirty="0">
                <a:solidFill>
                  <a:srgbClr val="000000"/>
                </a:solidFill>
                <a:effectLst/>
                <a:ea typeface="Times New Roman" panose="02020603050405020304" pitchFamily="18" charset="0"/>
                <a:cs typeface="Calibri" panose="020F0502020204030204" pitchFamily="34" charset="0"/>
              </a:rPr>
              <a:t>,</a:t>
            </a:r>
            <a:endParaRPr lang="fr-BE" sz="2400" dirty="0">
              <a:effectLst/>
              <a:ea typeface="Calibri" panose="020F0502020204030204" pitchFamily="34" charset="0"/>
              <a:cs typeface="Calibri" panose="020F0502020204030204" pitchFamily="34" charset="0"/>
            </a:endParaRPr>
          </a:p>
          <a:p>
            <a:pPr marL="342900" lvl="0" indent="-342900" algn="just">
              <a:buFont typeface="Candara" panose="020E0502030303020204" pitchFamily="34" charset="0"/>
              <a:buChar char="-"/>
            </a:pPr>
            <a:r>
              <a:rPr lang="fr-BE" sz="2400" dirty="0" err="1">
                <a:solidFill>
                  <a:srgbClr val="000000"/>
                </a:solidFill>
                <a:effectLst/>
                <a:ea typeface="Times New Roman" panose="02020603050405020304" pitchFamily="18" charset="0"/>
                <a:cs typeface="Calibri" panose="020F0502020204030204" pitchFamily="34" charset="0"/>
              </a:rPr>
              <a:t>harmonised</a:t>
            </a:r>
            <a:r>
              <a:rPr lang="fr-BE" sz="2400" dirty="0">
                <a:solidFill>
                  <a:srgbClr val="000000"/>
                </a:solidFill>
                <a:effectLst/>
                <a:ea typeface="Times New Roman" panose="02020603050405020304" pitchFamily="18" charset="0"/>
                <a:cs typeface="Calibri" panose="020F0502020204030204" pitchFamily="34" charset="0"/>
              </a:rPr>
              <a:t> </a:t>
            </a:r>
            <a:r>
              <a:rPr lang="fr-BE" sz="2400" dirty="0" err="1">
                <a:solidFill>
                  <a:srgbClr val="000000"/>
                </a:solidFill>
                <a:effectLst/>
                <a:ea typeface="Times New Roman" panose="02020603050405020304" pitchFamily="18" charset="0"/>
                <a:cs typeface="Calibri" panose="020F0502020204030204" pitchFamily="34" charset="0"/>
              </a:rPr>
              <a:t>reporting</a:t>
            </a:r>
            <a:r>
              <a:rPr lang="fr-BE" sz="2400" dirty="0">
                <a:solidFill>
                  <a:srgbClr val="000000"/>
                </a:solidFill>
                <a:effectLst/>
                <a:ea typeface="Times New Roman" panose="02020603050405020304" pitchFamily="18" charset="0"/>
                <a:cs typeface="Calibri" panose="020F0502020204030204" pitchFamily="34" charset="0"/>
              </a:rPr>
              <a:t> of major ICT-</a:t>
            </a:r>
            <a:r>
              <a:rPr lang="fr-BE" sz="2400" dirty="0" err="1">
                <a:solidFill>
                  <a:srgbClr val="000000"/>
                </a:solidFill>
                <a:effectLst/>
                <a:ea typeface="Times New Roman" panose="02020603050405020304" pitchFamily="18" charset="0"/>
                <a:cs typeface="Calibri" panose="020F0502020204030204" pitchFamily="34" charset="0"/>
              </a:rPr>
              <a:t>related</a:t>
            </a:r>
            <a:r>
              <a:rPr lang="fr-BE" sz="2400" dirty="0">
                <a:solidFill>
                  <a:srgbClr val="000000"/>
                </a:solidFill>
                <a:effectLst/>
                <a:ea typeface="Times New Roman" panose="02020603050405020304" pitchFamily="18" charset="0"/>
                <a:cs typeface="Calibri" panose="020F0502020204030204" pitchFamily="34" charset="0"/>
              </a:rPr>
              <a:t> incidents,</a:t>
            </a:r>
            <a:endParaRPr lang="fr-BE" sz="2400" dirty="0">
              <a:effectLst/>
              <a:ea typeface="Calibri" panose="020F0502020204030204" pitchFamily="34" charset="0"/>
              <a:cs typeface="Calibri" panose="020F0502020204030204" pitchFamily="34" charset="0"/>
            </a:endParaRPr>
          </a:p>
          <a:p>
            <a:pPr marL="342900" lvl="0" indent="-342900" algn="just">
              <a:buFont typeface="Candara" panose="020E0502030303020204" pitchFamily="34" charset="0"/>
              <a:buChar char="-"/>
            </a:pPr>
            <a:r>
              <a:rPr lang="fr-BE" sz="2400" dirty="0">
                <a:solidFill>
                  <a:srgbClr val="000000"/>
                </a:solidFill>
                <a:effectLst/>
                <a:ea typeface="Times New Roman" panose="02020603050405020304" pitchFamily="18" charset="0"/>
                <a:cs typeface="Calibri" panose="020F0502020204030204" pitchFamily="34" charset="0"/>
              </a:rPr>
              <a:t>digital </a:t>
            </a:r>
            <a:r>
              <a:rPr lang="fr-BE" sz="2400" dirty="0" err="1">
                <a:solidFill>
                  <a:srgbClr val="000000"/>
                </a:solidFill>
                <a:effectLst/>
                <a:ea typeface="Times New Roman" panose="02020603050405020304" pitchFamily="18" charset="0"/>
                <a:cs typeface="Calibri" panose="020F0502020204030204" pitchFamily="34" charset="0"/>
              </a:rPr>
              <a:t>operational</a:t>
            </a:r>
            <a:r>
              <a:rPr lang="fr-BE" sz="2400" dirty="0">
                <a:solidFill>
                  <a:srgbClr val="000000"/>
                </a:solidFill>
                <a:effectLst/>
                <a:ea typeface="Times New Roman" panose="02020603050405020304" pitchFamily="18" charset="0"/>
                <a:cs typeface="Calibri" panose="020F0502020204030204" pitchFamily="34" charset="0"/>
              </a:rPr>
              <a:t> </a:t>
            </a:r>
            <a:r>
              <a:rPr lang="fr-BE" sz="2400" dirty="0" err="1">
                <a:solidFill>
                  <a:srgbClr val="000000"/>
                </a:solidFill>
                <a:effectLst/>
                <a:ea typeface="Times New Roman" panose="02020603050405020304" pitchFamily="18" charset="0"/>
                <a:cs typeface="Calibri" panose="020F0502020204030204" pitchFamily="34" charset="0"/>
              </a:rPr>
              <a:t>resilience</a:t>
            </a:r>
            <a:r>
              <a:rPr lang="fr-BE" sz="2400" dirty="0">
                <a:solidFill>
                  <a:srgbClr val="000000"/>
                </a:solidFill>
                <a:effectLst/>
                <a:ea typeface="Times New Roman" panose="02020603050405020304" pitchFamily="18" charset="0"/>
                <a:cs typeface="Calibri" panose="020F0502020204030204" pitchFamily="34" charset="0"/>
              </a:rPr>
              <a:t> </a:t>
            </a:r>
            <a:r>
              <a:rPr lang="fr-BE" sz="2400" dirty="0" err="1">
                <a:solidFill>
                  <a:srgbClr val="000000"/>
                </a:solidFill>
                <a:effectLst/>
                <a:ea typeface="Times New Roman" panose="02020603050405020304" pitchFamily="18" charset="0"/>
                <a:cs typeface="Calibri" panose="020F0502020204030204" pitchFamily="34" charset="0"/>
              </a:rPr>
              <a:t>testing</a:t>
            </a:r>
            <a:r>
              <a:rPr lang="fr-BE" sz="2400" dirty="0">
                <a:solidFill>
                  <a:srgbClr val="000000"/>
                </a:solidFill>
                <a:effectLst/>
                <a:ea typeface="Times New Roman" panose="02020603050405020304" pitchFamily="18" charset="0"/>
                <a:cs typeface="Calibri" panose="020F0502020204030204" pitchFamily="34" charset="0"/>
              </a:rPr>
              <a:t>,</a:t>
            </a:r>
            <a:endParaRPr lang="fr-BE" sz="2400" dirty="0">
              <a:effectLst/>
              <a:ea typeface="Calibri" panose="020F0502020204030204" pitchFamily="34" charset="0"/>
              <a:cs typeface="Calibri" panose="020F0502020204030204" pitchFamily="34" charset="0"/>
            </a:endParaRPr>
          </a:p>
          <a:p>
            <a:pPr marL="342900" lvl="0" indent="-342900" algn="just">
              <a:buFont typeface="Candara" panose="020E0502030303020204" pitchFamily="34" charset="0"/>
              <a:buChar char="-"/>
            </a:pPr>
            <a:r>
              <a:rPr lang="fr-BE" sz="2400" dirty="0">
                <a:solidFill>
                  <a:srgbClr val="000000"/>
                </a:solidFill>
                <a:effectLst/>
                <a:ea typeface="Times New Roman" panose="02020603050405020304" pitchFamily="18" charset="0"/>
                <a:cs typeface="Calibri" panose="020F0502020204030204" pitchFamily="34" charset="0"/>
              </a:rPr>
              <a:t>management by </a:t>
            </a:r>
            <a:r>
              <a:rPr lang="fr-BE" sz="2400" dirty="0" err="1">
                <a:solidFill>
                  <a:srgbClr val="000000"/>
                </a:solidFill>
                <a:effectLst/>
                <a:ea typeface="Times New Roman" panose="02020603050405020304" pitchFamily="18" charset="0"/>
                <a:cs typeface="Calibri" panose="020F0502020204030204" pitchFamily="34" charset="0"/>
              </a:rPr>
              <a:t>financial</a:t>
            </a:r>
            <a:r>
              <a:rPr lang="fr-BE" sz="2400" dirty="0">
                <a:solidFill>
                  <a:srgbClr val="000000"/>
                </a:solidFill>
                <a:effectLst/>
                <a:ea typeface="Times New Roman" panose="02020603050405020304" pitchFamily="18" charset="0"/>
                <a:cs typeface="Calibri" panose="020F0502020204030204" pitchFamily="34" charset="0"/>
              </a:rPr>
              <a:t> </a:t>
            </a:r>
            <a:r>
              <a:rPr lang="fr-BE" sz="2400" dirty="0" err="1">
                <a:solidFill>
                  <a:srgbClr val="000000"/>
                </a:solidFill>
                <a:effectLst/>
                <a:ea typeface="Times New Roman" panose="02020603050405020304" pitchFamily="18" charset="0"/>
                <a:cs typeface="Calibri" panose="020F0502020204030204" pitchFamily="34" charset="0"/>
              </a:rPr>
              <a:t>entities</a:t>
            </a:r>
            <a:r>
              <a:rPr lang="fr-BE" sz="2400" dirty="0">
                <a:solidFill>
                  <a:srgbClr val="000000"/>
                </a:solidFill>
                <a:effectLst/>
                <a:ea typeface="Times New Roman" panose="02020603050405020304" pitchFamily="18" charset="0"/>
                <a:cs typeface="Calibri" panose="020F0502020204030204" pitchFamily="34" charset="0"/>
              </a:rPr>
              <a:t> of ICT </a:t>
            </a:r>
            <a:r>
              <a:rPr lang="fr-BE" sz="2400" dirty="0" err="1">
                <a:solidFill>
                  <a:srgbClr val="000000"/>
                </a:solidFill>
                <a:effectLst/>
                <a:ea typeface="Times New Roman" panose="02020603050405020304" pitchFamily="18" charset="0"/>
                <a:cs typeface="Calibri" panose="020F0502020204030204" pitchFamily="34" charset="0"/>
              </a:rPr>
              <a:t>third</a:t>
            </a:r>
            <a:r>
              <a:rPr lang="fr-BE" sz="2400" dirty="0">
                <a:solidFill>
                  <a:srgbClr val="000000"/>
                </a:solidFill>
                <a:effectLst/>
                <a:ea typeface="Times New Roman" panose="02020603050405020304" pitchFamily="18" charset="0"/>
                <a:cs typeface="Calibri" panose="020F0502020204030204" pitchFamily="34" charset="0"/>
              </a:rPr>
              <a:t>-party </a:t>
            </a:r>
            <a:r>
              <a:rPr lang="fr-BE" sz="2400" dirty="0" err="1">
                <a:solidFill>
                  <a:srgbClr val="000000"/>
                </a:solidFill>
                <a:effectLst/>
                <a:ea typeface="Times New Roman" panose="02020603050405020304" pitchFamily="18" charset="0"/>
                <a:cs typeface="Calibri" panose="020F0502020204030204" pitchFamily="34" charset="0"/>
              </a:rPr>
              <a:t>risk</a:t>
            </a:r>
            <a:r>
              <a:rPr lang="fr-BE" sz="2400" dirty="0">
                <a:solidFill>
                  <a:srgbClr val="000000"/>
                </a:solidFill>
                <a:effectLst/>
                <a:ea typeface="Times New Roman" panose="02020603050405020304" pitchFamily="18" charset="0"/>
                <a:cs typeface="Calibri" panose="020F0502020204030204" pitchFamily="34" charset="0"/>
              </a:rPr>
              <a:t>,</a:t>
            </a:r>
            <a:endParaRPr lang="fr-BE" sz="2400" dirty="0">
              <a:effectLst/>
              <a:ea typeface="Calibri" panose="020F0502020204030204" pitchFamily="34" charset="0"/>
              <a:cs typeface="Calibri" panose="020F0502020204030204" pitchFamily="34" charset="0"/>
            </a:endParaRPr>
          </a:p>
          <a:p>
            <a:pPr marL="342900" lvl="0" indent="-342900" algn="just">
              <a:buFont typeface="Candara" panose="020E0502030303020204" pitchFamily="34" charset="0"/>
              <a:buChar char="-"/>
            </a:pPr>
            <a:r>
              <a:rPr lang="fr-BE" sz="2400" dirty="0">
                <a:solidFill>
                  <a:srgbClr val="000000"/>
                </a:solidFill>
                <a:effectLst/>
                <a:ea typeface="Times New Roman" panose="02020603050405020304" pitchFamily="18" charset="0"/>
                <a:cs typeface="Calibri" panose="020F0502020204030204" pitchFamily="34" charset="0"/>
              </a:rPr>
              <a:t>information sharing </a:t>
            </a:r>
            <a:r>
              <a:rPr lang="fr-BE" sz="2400" dirty="0" err="1">
                <a:solidFill>
                  <a:srgbClr val="000000"/>
                </a:solidFill>
                <a:effectLst/>
                <a:ea typeface="Times New Roman" panose="02020603050405020304" pitchFamily="18" charset="0"/>
                <a:cs typeface="Calibri" panose="020F0502020204030204" pitchFamily="34" charset="0"/>
              </a:rPr>
              <a:t>among</a:t>
            </a:r>
            <a:r>
              <a:rPr lang="fr-BE" sz="2400" dirty="0">
                <a:solidFill>
                  <a:srgbClr val="000000"/>
                </a:solidFill>
                <a:effectLst/>
                <a:ea typeface="Times New Roman" panose="02020603050405020304" pitchFamily="18" charset="0"/>
                <a:cs typeface="Calibri" panose="020F0502020204030204" pitchFamily="34" charset="0"/>
              </a:rPr>
              <a:t> </a:t>
            </a:r>
            <a:r>
              <a:rPr lang="fr-BE" sz="2400" dirty="0" err="1">
                <a:solidFill>
                  <a:srgbClr val="000000"/>
                </a:solidFill>
                <a:effectLst/>
                <a:ea typeface="Times New Roman" panose="02020603050405020304" pitchFamily="18" charset="0"/>
                <a:cs typeface="Calibri" panose="020F0502020204030204" pitchFamily="34" charset="0"/>
              </a:rPr>
              <a:t>financial</a:t>
            </a:r>
            <a:r>
              <a:rPr lang="fr-BE" sz="2400" dirty="0">
                <a:solidFill>
                  <a:srgbClr val="000000"/>
                </a:solidFill>
                <a:effectLst/>
                <a:ea typeface="Times New Roman" panose="02020603050405020304" pitchFamily="18" charset="0"/>
                <a:cs typeface="Calibri" panose="020F0502020204030204" pitchFamily="34" charset="0"/>
              </a:rPr>
              <a:t> </a:t>
            </a:r>
            <a:r>
              <a:rPr lang="fr-BE" sz="2400" dirty="0" err="1">
                <a:solidFill>
                  <a:srgbClr val="000000"/>
                </a:solidFill>
                <a:effectLst/>
                <a:ea typeface="Times New Roman" panose="02020603050405020304" pitchFamily="18" charset="0"/>
                <a:cs typeface="Calibri" panose="020F0502020204030204" pitchFamily="34" charset="0"/>
              </a:rPr>
              <a:t>entities</a:t>
            </a:r>
            <a:r>
              <a:rPr lang="fr-BE" sz="2400" dirty="0">
                <a:solidFill>
                  <a:srgbClr val="000000"/>
                </a:solidFill>
                <a:effectLst/>
                <a:ea typeface="Times New Roman" panose="02020603050405020304" pitchFamily="18" charset="0"/>
                <a:cs typeface="Calibri" panose="020F0502020204030204" pitchFamily="34" charset="0"/>
              </a:rPr>
              <a:t>.</a:t>
            </a:r>
            <a:endParaRPr lang="fr-BE" sz="2400" dirty="0">
              <a:effectLst/>
              <a:ea typeface="Calibri" panose="020F0502020204030204" pitchFamily="34" charset="0"/>
              <a:cs typeface="Calibri" panose="020F0502020204030204" pitchFamily="34" charset="0"/>
            </a:endParaRPr>
          </a:p>
          <a:p>
            <a:pPr marL="0" indent="0">
              <a:buNone/>
            </a:pPr>
            <a:endParaRPr lang="fr-BE" sz="2400" dirty="0"/>
          </a:p>
          <a:p>
            <a:pPr marL="0" indent="0">
              <a:buNone/>
            </a:pPr>
            <a:r>
              <a:rPr lang="fr-BE" sz="2400" dirty="0" err="1"/>
              <a:t>Insurers</a:t>
            </a:r>
            <a:r>
              <a:rPr lang="fr-BE" sz="2400" dirty="0"/>
              <a:t> and </a:t>
            </a:r>
            <a:r>
              <a:rPr lang="fr-BE" sz="2400" dirty="0" err="1"/>
              <a:t>insurance</a:t>
            </a:r>
            <a:r>
              <a:rPr lang="fr-BE" sz="2400" dirty="0"/>
              <a:t> </a:t>
            </a:r>
            <a:r>
              <a:rPr lang="fr-BE" sz="2400" dirty="0" err="1"/>
              <a:t>intermediaries</a:t>
            </a:r>
            <a:r>
              <a:rPr lang="fr-BE" sz="2400" dirty="0"/>
              <a:t> are </a:t>
            </a:r>
            <a:r>
              <a:rPr lang="fr-BE" sz="2400" dirty="0" err="1"/>
              <a:t>included</a:t>
            </a:r>
            <a:r>
              <a:rPr lang="fr-BE" sz="2400" dirty="0"/>
              <a:t> in the scope.</a:t>
            </a:r>
          </a:p>
          <a:p>
            <a:endParaRPr lang="fr-BE" dirty="0"/>
          </a:p>
          <a:p>
            <a:endParaRPr lang="fr-BE" dirty="0"/>
          </a:p>
        </p:txBody>
      </p:sp>
    </p:spTree>
    <p:extLst>
      <p:ext uri="{BB962C8B-B14F-4D97-AF65-F5344CB8AC3E}">
        <p14:creationId xmlns:p14="http://schemas.microsoft.com/office/powerpoint/2010/main" val="2023927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99AC3C-FE44-4341-B799-F20DE8937C2B}"/>
              </a:ext>
            </a:extLst>
          </p:cNvPr>
          <p:cNvSpPr txBox="1"/>
          <p:nvPr/>
        </p:nvSpPr>
        <p:spPr>
          <a:xfrm>
            <a:off x="1202749" y="235148"/>
            <a:ext cx="9673702" cy="861774"/>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Puzzle Concept 15 </a:t>
            </a:r>
            <a:r>
              <a:rPr kumimoji="0" lang="en-US" sz="5000" b="0" i="0" u="none" strike="noStrike" kern="1200" cap="none" spc="0" normalizeH="0" baseline="0" noProof="0" dirty="0" err="1">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pièces</a:t>
            </a:r>
            <a:endParaRPr kumimoji="0" lang="en-US" sz="5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7" name="Freeform 5">
            <a:extLst>
              <a:ext uri="{FF2B5EF4-FFF2-40B4-BE49-F238E27FC236}">
                <a16:creationId xmlns:a16="http://schemas.microsoft.com/office/drawing/2014/main" id="{A8B8B09B-7B2D-450E-8326-CE877AB622E5}"/>
              </a:ext>
            </a:extLst>
          </p:cNvPr>
          <p:cNvSpPr>
            <a:spLocks/>
          </p:cNvSpPr>
          <p:nvPr/>
        </p:nvSpPr>
        <p:spPr bwMode="auto">
          <a:xfrm>
            <a:off x="1350790" y="955172"/>
            <a:ext cx="1848545"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GDPR</a:t>
            </a:r>
          </a:p>
        </p:txBody>
      </p:sp>
      <p:sp>
        <p:nvSpPr>
          <p:cNvPr id="8" name="Freeform 6">
            <a:extLst>
              <a:ext uri="{FF2B5EF4-FFF2-40B4-BE49-F238E27FC236}">
                <a16:creationId xmlns:a16="http://schemas.microsoft.com/office/drawing/2014/main" id="{A1C732DD-3665-45D3-8E88-69A350863985}"/>
              </a:ext>
            </a:extLst>
          </p:cNvPr>
          <p:cNvSpPr>
            <a:spLocks/>
          </p:cNvSpPr>
          <p:nvPr/>
        </p:nvSpPr>
        <p:spPr bwMode="auto">
          <a:xfrm>
            <a:off x="2767574" y="1308465"/>
            <a:ext cx="2764064"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lumMod val="95000"/>
                  </a:schemeClr>
                </a:solidFill>
                <a:effectLst/>
                <a:uLnTx/>
                <a:uFillTx/>
                <a:latin typeface="Calibri" panose="020F0502020204030204"/>
                <a:ea typeface="+mn-ea"/>
                <a:cs typeface="+mn-cs"/>
              </a:rPr>
              <a:t>Digital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lumMod val="95000"/>
                  </a:schemeClr>
                </a:solidFill>
                <a:effectLst/>
                <a:uLnTx/>
                <a:uFillTx/>
                <a:latin typeface="Calibri" panose="020F0502020204030204"/>
                <a:ea typeface="+mn-ea"/>
                <a:cs typeface="+mn-cs"/>
              </a:rPr>
              <a:t>Resilience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bg1">
                    <a:lumMod val="95000"/>
                  </a:schemeClr>
                </a:solidFill>
                <a:latin typeface="Calibri" panose="020F0502020204030204"/>
              </a:rPr>
              <a:t>Cyber</a:t>
            </a:r>
            <a:endParaRPr kumimoji="0" lang="en-US" sz="1800" b="0" i="0" u="none" strike="noStrike" kern="1200" cap="none" spc="0" normalizeH="0" baseline="0" noProof="0" dirty="0">
              <a:ln>
                <a:noFill/>
              </a:ln>
              <a:solidFill>
                <a:schemeClr val="bg1">
                  <a:lumMod val="95000"/>
                </a:schemeClr>
              </a:solidFill>
              <a:effectLst/>
              <a:uLnTx/>
              <a:uFillTx/>
              <a:latin typeface="Calibri" panose="020F0502020204030204"/>
              <a:ea typeface="+mn-ea"/>
              <a:cs typeface="+mn-cs"/>
            </a:endParaRPr>
          </a:p>
        </p:txBody>
      </p:sp>
      <p:sp>
        <p:nvSpPr>
          <p:cNvPr id="13" name="Freeform 6">
            <a:extLst>
              <a:ext uri="{FF2B5EF4-FFF2-40B4-BE49-F238E27FC236}">
                <a16:creationId xmlns:a16="http://schemas.microsoft.com/office/drawing/2014/main" id="{2EB80AB3-BA51-4990-B554-7D12E28F3DE2}"/>
              </a:ext>
            </a:extLst>
          </p:cNvPr>
          <p:cNvSpPr>
            <a:spLocks/>
          </p:cNvSpPr>
          <p:nvPr/>
        </p:nvSpPr>
        <p:spPr bwMode="auto">
          <a:xfrm>
            <a:off x="6629708" y="1299970"/>
            <a:ext cx="2760002"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5"/>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Activity based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regulation</a:t>
            </a:r>
          </a:p>
        </p:txBody>
      </p:sp>
      <p:sp>
        <p:nvSpPr>
          <p:cNvPr id="14" name="Freeform 5">
            <a:extLst>
              <a:ext uri="{FF2B5EF4-FFF2-40B4-BE49-F238E27FC236}">
                <a16:creationId xmlns:a16="http://schemas.microsoft.com/office/drawing/2014/main" id="{0E96E17B-B7E9-44FE-BACF-B68F8055B038}"/>
              </a:ext>
            </a:extLst>
          </p:cNvPr>
          <p:cNvSpPr>
            <a:spLocks/>
          </p:cNvSpPr>
          <p:nvPr/>
        </p:nvSpPr>
        <p:spPr bwMode="auto">
          <a:xfrm>
            <a:off x="8984092" y="955172"/>
            <a:ext cx="1894082"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6"/>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sandboxes</a:t>
            </a:r>
          </a:p>
        </p:txBody>
      </p:sp>
      <p:sp>
        <p:nvSpPr>
          <p:cNvPr id="2" name="Freeform 5">
            <a:extLst>
              <a:ext uri="{FF2B5EF4-FFF2-40B4-BE49-F238E27FC236}">
                <a16:creationId xmlns:a16="http://schemas.microsoft.com/office/drawing/2014/main" id="{45F9BA64-4823-4963-93C4-284AAFFC5045}"/>
              </a:ext>
            </a:extLst>
          </p:cNvPr>
          <p:cNvSpPr>
            <a:spLocks/>
          </p:cNvSpPr>
          <p:nvPr/>
        </p:nvSpPr>
        <p:spPr bwMode="auto">
          <a:xfrm>
            <a:off x="7076649" y="2626193"/>
            <a:ext cx="1868798"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4"/>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Advice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282F39"/>
                </a:solidFill>
                <a:latin typeface="Calibri" panose="020F0502020204030204"/>
              </a:rPr>
              <a:t>Comparison websites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282F39"/>
                </a:solidFill>
                <a:effectLst/>
                <a:uLnTx/>
                <a:uFillTx/>
                <a:latin typeface="Calibri" panose="020F0502020204030204"/>
                <a:ea typeface="+mn-ea"/>
                <a:cs typeface="+mn-cs"/>
              </a:rPr>
              <a:t>Robo”advice</a:t>
            </a: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t>
            </a:r>
          </a:p>
        </p:txBody>
      </p:sp>
      <p:sp>
        <p:nvSpPr>
          <p:cNvPr id="3" name="Freeform 5">
            <a:extLst>
              <a:ext uri="{FF2B5EF4-FFF2-40B4-BE49-F238E27FC236}">
                <a16:creationId xmlns:a16="http://schemas.microsoft.com/office/drawing/2014/main" id="{16480829-D250-46ED-BFBF-4EFCD01482B0}"/>
              </a:ext>
            </a:extLst>
          </p:cNvPr>
          <p:cNvSpPr>
            <a:spLocks/>
          </p:cNvSpPr>
          <p:nvPr/>
        </p:nvSpPr>
        <p:spPr bwMode="auto">
          <a:xfrm>
            <a:off x="3250733" y="2626193"/>
            <a:ext cx="1868798"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Liability</a:t>
            </a:r>
          </a:p>
        </p:txBody>
      </p:sp>
      <p:sp>
        <p:nvSpPr>
          <p:cNvPr id="4" name="Freeform 6">
            <a:extLst>
              <a:ext uri="{FF2B5EF4-FFF2-40B4-BE49-F238E27FC236}">
                <a16:creationId xmlns:a16="http://schemas.microsoft.com/office/drawing/2014/main" id="{8B39A571-866C-443A-AD91-53693B2643A9}"/>
              </a:ext>
            </a:extLst>
          </p:cNvPr>
          <p:cNvSpPr>
            <a:spLocks/>
          </p:cNvSpPr>
          <p:nvPr/>
        </p:nvSpPr>
        <p:spPr bwMode="auto">
          <a:xfrm>
            <a:off x="909638" y="2966009"/>
            <a:ext cx="2731260"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Artificial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Intelligence</a:t>
            </a:r>
          </a:p>
        </p:txBody>
      </p:sp>
      <p:sp>
        <p:nvSpPr>
          <p:cNvPr id="6" name="Freeform 6">
            <a:extLst>
              <a:ext uri="{FF2B5EF4-FFF2-40B4-BE49-F238E27FC236}">
                <a16:creationId xmlns:a16="http://schemas.microsoft.com/office/drawing/2014/main" id="{62A61787-40B2-4510-A8AA-A595F8F210F9}"/>
              </a:ext>
            </a:extLst>
          </p:cNvPr>
          <p:cNvSpPr>
            <a:spLocks/>
          </p:cNvSpPr>
          <p:nvPr/>
        </p:nvSpPr>
        <p:spPr bwMode="auto">
          <a:xfrm>
            <a:off x="4713968" y="2970991"/>
            <a:ext cx="2764063"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5"/>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 “Digital Fit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282F39"/>
                </a:solidFill>
                <a:latin typeface="Calibri" panose="020F0502020204030204"/>
              </a:rPr>
              <a:t>Insurance”</a:t>
            </a: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10" name="Freeform 6">
            <a:extLst>
              <a:ext uri="{FF2B5EF4-FFF2-40B4-BE49-F238E27FC236}">
                <a16:creationId xmlns:a16="http://schemas.microsoft.com/office/drawing/2014/main" id="{07A1CB0F-1D43-466B-84A7-0397A1F4BD7E}"/>
              </a:ext>
            </a:extLst>
          </p:cNvPr>
          <p:cNvSpPr>
            <a:spLocks/>
          </p:cNvSpPr>
          <p:nvPr/>
        </p:nvSpPr>
        <p:spPr bwMode="auto">
          <a:xfrm>
            <a:off x="8537579" y="2966009"/>
            <a:ext cx="2764064"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Cloud providers</a:t>
            </a:r>
          </a:p>
        </p:txBody>
      </p:sp>
      <p:sp>
        <p:nvSpPr>
          <p:cNvPr id="23" name="Freeform 5">
            <a:extLst>
              <a:ext uri="{FF2B5EF4-FFF2-40B4-BE49-F238E27FC236}">
                <a16:creationId xmlns:a16="http://schemas.microsoft.com/office/drawing/2014/main" id="{9A48B796-2756-40AD-8C55-6D8719F0FFE1}"/>
              </a:ext>
            </a:extLst>
          </p:cNvPr>
          <p:cNvSpPr>
            <a:spLocks/>
          </p:cNvSpPr>
          <p:nvPr/>
        </p:nvSpPr>
        <p:spPr bwMode="auto">
          <a:xfrm>
            <a:off x="5161296" y="4297215"/>
            <a:ext cx="1868798"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4"/>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Promoting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 Single market </a:t>
            </a:r>
          </a:p>
        </p:txBody>
      </p:sp>
      <p:sp>
        <p:nvSpPr>
          <p:cNvPr id="24" name="Freeform 5">
            <a:extLst>
              <a:ext uri="{FF2B5EF4-FFF2-40B4-BE49-F238E27FC236}">
                <a16:creationId xmlns:a16="http://schemas.microsoft.com/office/drawing/2014/main" id="{00F9C62C-61EC-413F-B36E-DCB1863BF95F}"/>
              </a:ext>
            </a:extLst>
          </p:cNvPr>
          <p:cNvSpPr>
            <a:spLocks/>
          </p:cNvSpPr>
          <p:nvPr/>
        </p:nvSpPr>
        <p:spPr bwMode="auto">
          <a:xfrm>
            <a:off x="1350790" y="4297215"/>
            <a:ext cx="1848546"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Innovation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282F39"/>
                </a:solidFill>
                <a:latin typeface="Calibri" panose="020F0502020204030204"/>
              </a:rPr>
              <a:t>Friendly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regulation</a:t>
            </a:r>
          </a:p>
        </p:txBody>
      </p:sp>
      <p:sp>
        <p:nvSpPr>
          <p:cNvPr id="27" name="Freeform 6">
            <a:extLst>
              <a:ext uri="{FF2B5EF4-FFF2-40B4-BE49-F238E27FC236}">
                <a16:creationId xmlns:a16="http://schemas.microsoft.com/office/drawing/2014/main" id="{317CE871-9C0B-46CF-9746-2C2BF3F8296C}"/>
              </a:ext>
            </a:extLst>
          </p:cNvPr>
          <p:cNvSpPr>
            <a:spLocks/>
          </p:cNvSpPr>
          <p:nvPr/>
        </p:nvSpPr>
        <p:spPr bwMode="auto">
          <a:xfrm>
            <a:off x="2802289" y="4642013"/>
            <a:ext cx="2764063"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Deep learning</a:t>
            </a:r>
          </a:p>
        </p:txBody>
      </p:sp>
      <p:sp>
        <p:nvSpPr>
          <p:cNvPr id="29" name="Freeform 5">
            <a:extLst>
              <a:ext uri="{FF2B5EF4-FFF2-40B4-BE49-F238E27FC236}">
                <a16:creationId xmlns:a16="http://schemas.microsoft.com/office/drawing/2014/main" id="{3EEC304F-13B8-4E05-937F-1849C399091B}"/>
              </a:ext>
            </a:extLst>
          </p:cNvPr>
          <p:cNvSpPr>
            <a:spLocks/>
          </p:cNvSpPr>
          <p:nvPr/>
        </p:nvSpPr>
        <p:spPr bwMode="auto">
          <a:xfrm>
            <a:off x="8984092" y="4297215"/>
            <a:ext cx="1894084"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6"/>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BIG DATA </a:t>
            </a:r>
          </a:p>
        </p:txBody>
      </p:sp>
      <p:sp>
        <p:nvSpPr>
          <p:cNvPr id="17" name="Freeform 6">
            <a:extLst>
              <a:ext uri="{FF2B5EF4-FFF2-40B4-BE49-F238E27FC236}">
                <a16:creationId xmlns:a16="http://schemas.microsoft.com/office/drawing/2014/main" id="{C54341CB-BEC8-4A81-81CC-2C9B73116091}"/>
              </a:ext>
            </a:extLst>
          </p:cNvPr>
          <p:cNvSpPr>
            <a:spLocks/>
          </p:cNvSpPr>
          <p:nvPr/>
        </p:nvSpPr>
        <p:spPr bwMode="auto">
          <a:xfrm>
            <a:off x="6627677" y="4642010"/>
            <a:ext cx="2764064"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lumMod val="95000"/>
                  </a:schemeClr>
                </a:solidFill>
                <a:effectLst/>
                <a:uLnTx/>
                <a:uFillTx/>
                <a:latin typeface="Calibri" panose="020F0502020204030204"/>
                <a:ea typeface="+mn-ea"/>
                <a:cs typeface="+mn-cs"/>
              </a:rPr>
              <a:t>Transparency</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bg1">
                    <a:lumMod val="95000"/>
                  </a:schemeClr>
                </a:solidFill>
                <a:latin typeface="Calibri" panose="020F0502020204030204"/>
              </a:rPr>
              <a:t>Algorithms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lumMod val="95000"/>
                  </a:schemeClr>
                </a:solidFill>
                <a:effectLst/>
                <a:uLnTx/>
                <a:uFillTx/>
                <a:latin typeface="Calibri" panose="020F0502020204030204"/>
                <a:ea typeface="+mn-ea"/>
                <a:cs typeface="+mn-cs"/>
              </a:rPr>
              <a:t>supervision</a:t>
            </a:r>
          </a:p>
        </p:txBody>
      </p:sp>
    </p:spTree>
    <p:extLst>
      <p:ext uri="{BB962C8B-B14F-4D97-AF65-F5344CB8AC3E}">
        <p14:creationId xmlns:p14="http://schemas.microsoft.com/office/powerpoint/2010/main" val="10419109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A8B8B09B-7B2D-450E-8326-CE877AB622E5}"/>
              </a:ext>
            </a:extLst>
          </p:cNvPr>
          <p:cNvSpPr>
            <a:spLocks/>
          </p:cNvSpPr>
          <p:nvPr/>
        </p:nvSpPr>
        <p:spPr bwMode="auto">
          <a:xfrm>
            <a:off x="1350790" y="955172"/>
            <a:ext cx="1848545"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GDPR</a:t>
            </a:r>
          </a:p>
        </p:txBody>
      </p:sp>
      <p:sp>
        <p:nvSpPr>
          <p:cNvPr id="8" name="Freeform 6">
            <a:extLst>
              <a:ext uri="{FF2B5EF4-FFF2-40B4-BE49-F238E27FC236}">
                <a16:creationId xmlns:a16="http://schemas.microsoft.com/office/drawing/2014/main" id="{A1C732DD-3665-45D3-8E88-69A350863985}"/>
              </a:ext>
            </a:extLst>
          </p:cNvPr>
          <p:cNvSpPr>
            <a:spLocks/>
          </p:cNvSpPr>
          <p:nvPr/>
        </p:nvSpPr>
        <p:spPr bwMode="auto">
          <a:xfrm>
            <a:off x="2767574" y="1308465"/>
            <a:ext cx="2764064"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lumMod val="95000"/>
                  </a:schemeClr>
                </a:solidFill>
                <a:effectLst/>
                <a:uLnTx/>
                <a:uFillTx/>
                <a:latin typeface="Calibri" panose="020F0502020204030204"/>
                <a:ea typeface="+mn-ea"/>
                <a:cs typeface="+mn-cs"/>
              </a:rPr>
              <a:t>Digital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lumMod val="95000"/>
                  </a:schemeClr>
                </a:solidFill>
                <a:effectLst/>
                <a:uLnTx/>
                <a:uFillTx/>
                <a:latin typeface="Calibri" panose="020F0502020204030204"/>
                <a:ea typeface="+mn-ea"/>
                <a:cs typeface="+mn-cs"/>
              </a:rPr>
              <a:t>Resilience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bg1">
                    <a:lumMod val="95000"/>
                  </a:schemeClr>
                </a:solidFill>
                <a:latin typeface="Calibri" panose="020F0502020204030204"/>
              </a:rPr>
              <a:t>Cyber</a:t>
            </a:r>
            <a:endParaRPr kumimoji="0" lang="en-US" sz="1800" b="0" i="0" u="none" strike="noStrike" kern="1200" cap="none" spc="0" normalizeH="0" baseline="0" noProof="0" dirty="0">
              <a:ln>
                <a:noFill/>
              </a:ln>
              <a:solidFill>
                <a:schemeClr val="bg1">
                  <a:lumMod val="95000"/>
                </a:schemeClr>
              </a:solidFill>
              <a:effectLst/>
              <a:uLnTx/>
              <a:uFillTx/>
              <a:latin typeface="Calibri" panose="020F0502020204030204"/>
              <a:ea typeface="+mn-ea"/>
              <a:cs typeface="+mn-cs"/>
            </a:endParaRPr>
          </a:p>
        </p:txBody>
      </p:sp>
      <p:sp>
        <p:nvSpPr>
          <p:cNvPr id="13" name="Freeform 6">
            <a:extLst>
              <a:ext uri="{FF2B5EF4-FFF2-40B4-BE49-F238E27FC236}">
                <a16:creationId xmlns:a16="http://schemas.microsoft.com/office/drawing/2014/main" id="{2EB80AB3-BA51-4990-B554-7D12E28F3DE2}"/>
              </a:ext>
            </a:extLst>
          </p:cNvPr>
          <p:cNvSpPr>
            <a:spLocks/>
          </p:cNvSpPr>
          <p:nvPr/>
        </p:nvSpPr>
        <p:spPr bwMode="auto">
          <a:xfrm>
            <a:off x="6629708" y="1299970"/>
            <a:ext cx="2760002"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5"/>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Activity based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regulation</a:t>
            </a:r>
          </a:p>
        </p:txBody>
      </p:sp>
      <p:sp>
        <p:nvSpPr>
          <p:cNvPr id="14" name="Freeform 5">
            <a:extLst>
              <a:ext uri="{FF2B5EF4-FFF2-40B4-BE49-F238E27FC236}">
                <a16:creationId xmlns:a16="http://schemas.microsoft.com/office/drawing/2014/main" id="{0E96E17B-B7E9-44FE-BACF-B68F8055B038}"/>
              </a:ext>
            </a:extLst>
          </p:cNvPr>
          <p:cNvSpPr>
            <a:spLocks/>
          </p:cNvSpPr>
          <p:nvPr/>
        </p:nvSpPr>
        <p:spPr bwMode="auto">
          <a:xfrm>
            <a:off x="8984092" y="955172"/>
            <a:ext cx="1894082"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6"/>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sandboxes</a:t>
            </a:r>
          </a:p>
        </p:txBody>
      </p:sp>
      <p:sp>
        <p:nvSpPr>
          <p:cNvPr id="2" name="Freeform 5">
            <a:extLst>
              <a:ext uri="{FF2B5EF4-FFF2-40B4-BE49-F238E27FC236}">
                <a16:creationId xmlns:a16="http://schemas.microsoft.com/office/drawing/2014/main" id="{45F9BA64-4823-4963-93C4-284AAFFC5045}"/>
              </a:ext>
            </a:extLst>
          </p:cNvPr>
          <p:cNvSpPr>
            <a:spLocks/>
          </p:cNvSpPr>
          <p:nvPr/>
        </p:nvSpPr>
        <p:spPr bwMode="auto">
          <a:xfrm>
            <a:off x="7076649" y="2626193"/>
            <a:ext cx="1868798"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4"/>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Advice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282F39"/>
                </a:solidFill>
                <a:latin typeface="Calibri" panose="020F0502020204030204"/>
              </a:rPr>
              <a:t>Comparison websites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282F39"/>
                </a:solidFill>
                <a:effectLst/>
                <a:uLnTx/>
                <a:uFillTx/>
                <a:latin typeface="Calibri" panose="020F0502020204030204"/>
                <a:ea typeface="+mn-ea"/>
                <a:cs typeface="+mn-cs"/>
              </a:rPr>
              <a:t>Robo”advice</a:t>
            </a: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t>
            </a:r>
          </a:p>
        </p:txBody>
      </p:sp>
      <p:sp>
        <p:nvSpPr>
          <p:cNvPr id="3" name="Freeform 5">
            <a:extLst>
              <a:ext uri="{FF2B5EF4-FFF2-40B4-BE49-F238E27FC236}">
                <a16:creationId xmlns:a16="http://schemas.microsoft.com/office/drawing/2014/main" id="{16480829-D250-46ED-BFBF-4EFCD01482B0}"/>
              </a:ext>
            </a:extLst>
          </p:cNvPr>
          <p:cNvSpPr>
            <a:spLocks/>
          </p:cNvSpPr>
          <p:nvPr/>
        </p:nvSpPr>
        <p:spPr bwMode="auto">
          <a:xfrm>
            <a:off x="3250733" y="2626193"/>
            <a:ext cx="1868798"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Liability</a:t>
            </a:r>
          </a:p>
        </p:txBody>
      </p:sp>
      <p:sp>
        <p:nvSpPr>
          <p:cNvPr id="4" name="Freeform 6">
            <a:extLst>
              <a:ext uri="{FF2B5EF4-FFF2-40B4-BE49-F238E27FC236}">
                <a16:creationId xmlns:a16="http://schemas.microsoft.com/office/drawing/2014/main" id="{8B39A571-866C-443A-AD91-53693B2643A9}"/>
              </a:ext>
            </a:extLst>
          </p:cNvPr>
          <p:cNvSpPr>
            <a:spLocks/>
          </p:cNvSpPr>
          <p:nvPr/>
        </p:nvSpPr>
        <p:spPr bwMode="auto">
          <a:xfrm>
            <a:off x="909638" y="2966009"/>
            <a:ext cx="2731260"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Artificial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Intelligence</a:t>
            </a:r>
          </a:p>
        </p:txBody>
      </p:sp>
      <p:sp>
        <p:nvSpPr>
          <p:cNvPr id="6" name="Freeform 6">
            <a:extLst>
              <a:ext uri="{FF2B5EF4-FFF2-40B4-BE49-F238E27FC236}">
                <a16:creationId xmlns:a16="http://schemas.microsoft.com/office/drawing/2014/main" id="{62A61787-40B2-4510-A8AA-A595F8F210F9}"/>
              </a:ext>
            </a:extLst>
          </p:cNvPr>
          <p:cNvSpPr>
            <a:spLocks/>
          </p:cNvSpPr>
          <p:nvPr/>
        </p:nvSpPr>
        <p:spPr bwMode="auto">
          <a:xfrm>
            <a:off x="4713968" y="2970991"/>
            <a:ext cx="2764063"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5"/>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 “Digital Fit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282F39"/>
                </a:solidFill>
                <a:latin typeface="Calibri" panose="020F0502020204030204"/>
              </a:rPr>
              <a:t>Insurance”</a:t>
            </a: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10" name="Freeform 6">
            <a:extLst>
              <a:ext uri="{FF2B5EF4-FFF2-40B4-BE49-F238E27FC236}">
                <a16:creationId xmlns:a16="http://schemas.microsoft.com/office/drawing/2014/main" id="{07A1CB0F-1D43-466B-84A7-0397A1F4BD7E}"/>
              </a:ext>
            </a:extLst>
          </p:cNvPr>
          <p:cNvSpPr>
            <a:spLocks/>
          </p:cNvSpPr>
          <p:nvPr/>
        </p:nvSpPr>
        <p:spPr bwMode="auto">
          <a:xfrm>
            <a:off x="8537579" y="2966009"/>
            <a:ext cx="2764064"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Cloud providers</a:t>
            </a:r>
          </a:p>
        </p:txBody>
      </p:sp>
      <p:sp>
        <p:nvSpPr>
          <p:cNvPr id="23" name="Freeform 5">
            <a:extLst>
              <a:ext uri="{FF2B5EF4-FFF2-40B4-BE49-F238E27FC236}">
                <a16:creationId xmlns:a16="http://schemas.microsoft.com/office/drawing/2014/main" id="{9A48B796-2756-40AD-8C55-6D8719F0FFE1}"/>
              </a:ext>
            </a:extLst>
          </p:cNvPr>
          <p:cNvSpPr>
            <a:spLocks/>
          </p:cNvSpPr>
          <p:nvPr/>
        </p:nvSpPr>
        <p:spPr bwMode="auto">
          <a:xfrm>
            <a:off x="5161296" y="4297215"/>
            <a:ext cx="1868798"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4"/>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Promoting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 Single market </a:t>
            </a:r>
          </a:p>
        </p:txBody>
      </p:sp>
      <p:sp>
        <p:nvSpPr>
          <p:cNvPr id="24" name="Freeform 5">
            <a:extLst>
              <a:ext uri="{FF2B5EF4-FFF2-40B4-BE49-F238E27FC236}">
                <a16:creationId xmlns:a16="http://schemas.microsoft.com/office/drawing/2014/main" id="{00F9C62C-61EC-413F-B36E-DCB1863BF95F}"/>
              </a:ext>
            </a:extLst>
          </p:cNvPr>
          <p:cNvSpPr>
            <a:spLocks/>
          </p:cNvSpPr>
          <p:nvPr/>
        </p:nvSpPr>
        <p:spPr bwMode="auto">
          <a:xfrm>
            <a:off x="1350790" y="4297215"/>
            <a:ext cx="1848546"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Innovation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282F39"/>
                </a:solidFill>
                <a:latin typeface="Calibri" panose="020F0502020204030204"/>
              </a:rPr>
              <a:t>Friendly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regulation</a:t>
            </a:r>
          </a:p>
        </p:txBody>
      </p:sp>
      <p:sp>
        <p:nvSpPr>
          <p:cNvPr id="27" name="Freeform 6">
            <a:extLst>
              <a:ext uri="{FF2B5EF4-FFF2-40B4-BE49-F238E27FC236}">
                <a16:creationId xmlns:a16="http://schemas.microsoft.com/office/drawing/2014/main" id="{317CE871-9C0B-46CF-9746-2C2BF3F8296C}"/>
              </a:ext>
            </a:extLst>
          </p:cNvPr>
          <p:cNvSpPr>
            <a:spLocks/>
          </p:cNvSpPr>
          <p:nvPr/>
        </p:nvSpPr>
        <p:spPr bwMode="auto">
          <a:xfrm>
            <a:off x="2802289" y="4642013"/>
            <a:ext cx="2764063"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Deep learning</a:t>
            </a:r>
          </a:p>
        </p:txBody>
      </p:sp>
      <p:sp>
        <p:nvSpPr>
          <p:cNvPr id="29" name="Freeform 5">
            <a:extLst>
              <a:ext uri="{FF2B5EF4-FFF2-40B4-BE49-F238E27FC236}">
                <a16:creationId xmlns:a16="http://schemas.microsoft.com/office/drawing/2014/main" id="{3EEC304F-13B8-4E05-937F-1849C399091B}"/>
              </a:ext>
            </a:extLst>
          </p:cNvPr>
          <p:cNvSpPr>
            <a:spLocks/>
          </p:cNvSpPr>
          <p:nvPr/>
        </p:nvSpPr>
        <p:spPr bwMode="auto">
          <a:xfrm>
            <a:off x="8984092" y="4297215"/>
            <a:ext cx="1894084"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6"/>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BIG DATA </a:t>
            </a:r>
          </a:p>
        </p:txBody>
      </p:sp>
      <p:sp>
        <p:nvSpPr>
          <p:cNvPr id="17" name="Freeform 6">
            <a:extLst>
              <a:ext uri="{FF2B5EF4-FFF2-40B4-BE49-F238E27FC236}">
                <a16:creationId xmlns:a16="http://schemas.microsoft.com/office/drawing/2014/main" id="{C54341CB-BEC8-4A81-81CC-2C9B73116091}"/>
              </a:ext>
            </a:extLst>
          </p:cNvPr>
          <p:cNvSpPr>
            <a:spLocks/>
          </p:cNvSpPr>
          <p:nvPr/>
        </p:nvSpPr>
        <p:spPr bwMode="auto">
          <a:xfrm>
            <a:off x="6627677" y="4642010"/>
            <a:ext cx="2764064"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lumMod val="95000"/>
                  </a:schemeClr>
                </a:solidFill>
                <a:effectLst/>
                <a:uLnTx/>
                <a:uFillTx/>
                <a:latin typeface="Calibri" panose="020F0502020204030204"/>
                <a:ea typeface="+mn-ea"/>
                <a:cs typeface="+mn-cs"/>
              </a:rPr>
              <a:t>Transparency</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bg1">
                    <a:lumMod val="95000"/>
                  </a:schemeClr>
                </a:solidFill>
                <a:latin typeface="Calibri" panose="020F0502020204030204"/>
              </a:rPr>
              <a:t>Algorithms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lumMod val="95000"/>
                  </a:schemeClr>
                </a:solidFill>
                <a:effectLst/>
                <a:uLnTx/>
                <a:uFillTx/>
                <a:latin typeface="Calibri" panose="020F0502020204030204"/>
                <a:ea typeface="+mn-ea"/>
                <a:cs typeface="+mn-cs"/>
              </a:rPr>
              <a:t>supervision</a:t>
            </a:r>
          </a:p>
        </p:txBody>
      </p:sp>
      <p:sp>
        <p:nvSpPr>
          <p:cNvPr id="9" name="TextBox 8">
            <a:extLst>
              <a:ext uri="{FF2B5EF4-FFF2-40B4-BE49-F238E27FC236}">
                <a16:creationId xmlns:a16="http://schemas.microsoft.com/office/drawing/2014/main" id="{C4866210-8417-4D70-9712-09CB1DCCEFA3}"/>
              </a:ext>
            </a:extLst>
          </p:cNvPr>
          <p:cNvSpPr txBox="1"/>
          <p:nvPr/>
        </p:nvSpPr>
        <p:spPr>
          <a:xfrm>
            <a:off x="5710845" y="1719695"/>
            <a:ext cx="606828" cy="707886"/>
          </a:xfrm>
          <a:prstGeom prst="rect">
            <a:avLst/>
          </a:prstGeom>
          <a:noFill/>
        </p:spPr>
        <p:txBody>
          <a:bodyPr wrap="square" rtlCol="0">
            <a:spAutoFit/>
          </a:bodyPr>
          <a:lstStyle/>
          <a:p>
            <a:r>
              <a:rPr lang="fr-BE" b="1" dirty="0"/>
              <a:t>  </a:t>
            </a:r>
            <a:r>
              <a:rPr lang="fr-BE" sz="4000" b="1" dirty="0"/>
              <a:t>?</a:t>
            </a:r>
            <a:endParaRPr lang="en-BE" b="1" dirty="0"/>
          </a:p>
        </p:txBody>
      </p:sp>
    </p:spTree>
    <p:extLst>
      <p:ext uri="{BB962C8B-B14F-4D97-AF65-F5344CB8AC3E}">
        <p14:creationId xmlns:p14="http://schemas.microsoft.com/office/powerpoint/2010/main" val="2509687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32BE7F-6AED-4DAE-ABBF-24085C833668}"/>
              </a:ext>
            </a:extLst>
          </p:cNvPr>
          <p:cNvSpPr>
            <a:spLocks noGrp="1"/>
          </p:cNvSpPr>
          <p:nvPr>
            <p:ph idx="1"/>
          </p:nvPr>
        </p:nvSpPr>
        <p:spPr/>
        <p:txBody>
          <a:bodyPr>
            <a:normAutofit fontScale="92500"/>
          </a:bodyPr>
          <a:lstStyle/>
          <a:p>
            <a:pPr algn="just"/>
            <a:r>
              <a:rPr lang="en-US" sz="2800" b="1" i="0" u="none" strike="noStrike" baseline="0" dirty="0">
                <a:solidFill>
                  <a:srgbClr val="000000"/>
                </a:solidFill>
                <a:latin typeface="Open Sans"/>
              </a:rPr>
              <a:t>EIOPA Consultative Expert Group on Digital Ethics in Insurance</a:t>
            </a:r>
          </a:p>
          <a:p>
            <a:pPr marL="0" indent="0" algn="just">
              <a:buNone/>
            </a:pPr>
            <a:r>
              <a:rPr lang="en-US" sz="2400" dirty="0">
                <a:solidFill>
                  <a:srgbClr val="000000"/>
                </a:solidFill>
                <a:latin typeface="Open Sans"/>
              </a:rPr>
              <a:t>N</a:t>
            </a:r>
            <a:r>
              <a:rPr lang="en-US" sz="2400" b="0" i="0" u="none" strike="noStrike" baseline="0" dirty="0">
                <a:solidFill>
                  <a:srgbClr val="000000"/>
                </a:solidFill>
                <a:latin typeface="Open Sans"/>
              </a:rPr>
              <a:t>ew business models, new BDA tools (such as AI and ML) and data sources</a:t>
            </a:r>
          </a:p>
          <a:p>
            <a:pPr marL="0" indent="0" algn="just">
              <a:buNone/>
            </a:pPr>
            <a:r>
              <a:rPr lang="en-US" sz="2400" b="0" i="0" u="none" strike="noStrike" baseline="0" dirty="0">
                <a:solidFill>
                  <a:srgbClr val="000000"/>
                </a:solidFill>
                <a:latin typeface="Open Sans"/>
              </a:rPr>
              <a:t>EIOPA Expert </a:t>
            </a:r>
            <a:r>
              <a:rPr lang="en-US" sz="2400" dirty="0">
                <a:solidFill>
                  <a:srgbClr val="000000"/>
                </a:solidFill>
                <a:latin typeface="Open Sans"/>
              </a:rPr>
              <a:t>Group </a:t>
            </a:r>
            <a:r>
              <a:rPr lang="en-US" sz="2400" b="0" i="0" u="none" strike="noStrike" baseline="0" dirty="0">
                <a:solidFill>
                  <a:srgbClr val="000000"/>
                </a:solidFill>
                <a:latin typeface="Open Sans"/>
              </a:rPr>
              <a:t>to develop digital responsibility principles in insurance</a:t>
            </a:r>
            <a:r>
              <a:rPr lang="en-US" sz="2400" dirty="0">
                <a:solidFill>
                  <a:srgbClr val="000000"/>
                </a:solidFill>
                <a:latin typeface="Open Sans"/>
              </a:rPr>
              <a:t>– Report in 2021:</a:t>
            </a:r>
          </a:p>
          <a:p>
            <a:pPr algn="just">
              <a:buFontTx/>
              <a:buChar char="-"/>
            </a:pPr>
            <a:r>
              <a:rPr lang="en-US" sz="2400" b="1" i="0" u="none" strike="noStrike" baseline="0" dirty="0">
                <a:solidFill>
                  <a:srgbClr val="000000"/>
                </a:solidFill>
                <a:latin typeface="Open Sans"/>
              </a:rPr>
              <a:t>fairness and non-discrimination;</a:t>
            </a:r>
            <a:r>
              <a:rPr lang="en-US" sz="2400" i="0" u="none" strike="noStrike" baseline="0" dirty="0">
                <a:solidFill>
                  <a:srgbClr val="000000"/>
                </a:solidFill>
                <a:latin typeface="Open Sans"/>
              </a:rPr>
              <a:t> Art 17.1 IDD, </a:t>
            </a:r>
            <a:r>
              <a:rPr lang="en-US" sz="2400" dirty="0">
                <a:solidFill>
                  <a:srgbClr val="000000"/>
                </a:solidFill>
                <a:latin typeface="Open Sans"/>
              </a:rPr>
              <a:t>distributors </a:t>
            </a:r>
            <a:r>
              <a:rPr lang="en-US" sz="2400" i="0" u="none" strike="noStrike" baseline="0" dirty="0">
                <a:solidFill>
                  <a:srgbClr val="000000"/>
                </a:solidFill>
                <a:latin typeface="Open Sans"/>
              </a:rPr>
              <a:t>to </a:t>
            </a:r>
            <a:r>
              <a:rPr lang="en-US" sz="2400" i="1" u="none" strike="noStrike" baseline="0" dirty="0">
                <a:solidFill>
                  <a:srgbClr val="000000"/>
                </a:solidFill>
                <a:latin typeface="Open Sans"/>
              </a:rPr>
              <a:t>act honestly, fairly and professionally in accordance with the best interests of their customers</a:t>
            </a:r>
          </a:p>
          <a:p>
            <a:pPr algn="just">
              <a:buFontTx/>
              <a:buChar char="-"/>
            </a:pPr>
            <a:r>
              <a:rPr lang="en-US" sz="2400" b="1" i="0" u="none" strike="noStrike" baseline="0" dirty="0">
                <a:solidFill>
                  <a:srgbClr val="000000"/>
                </a:solidFill>
                <a:latin typeface="Open Sans"/>
              </a:rPr>
              <a:t>transparency and </a:t>
            </a:r>
            <a:r>
              <a:rPr lang="en-US" sz="2400" b="1" i="0" u="none" strike="noStrike" baseline="0" dirty="0" err="1">
                <a:solidFill>
                  <a:srgbClr val="000000"/>
                </a:solidFill>
                <a:latin typeface="Open Sans"/>
              </a:rPr>
              <a:t>explainability</a:t>
            </a:r>
            <a:r>
              <a:rPr lang="en-US" sz="2400" b="1" dirty="0">
                <a:solidFill>
                  <a:srgbClr val="000000"/>
                </a:solidFill>
                <a:latin typeface="Open Sans"/>
              </a:rPr>
              <a:t>; </a:t>
            </a:r>
            <a:r>
              <a:rPr lang="en-US" sz="2400" dirty="0">
                <a:solidFill>
                  <a:srgbClr val="000000"/>
                </a:solidFill>
                <a:latin typeface="Open Sans"/>
              </a:rPr>
              <a:t>Art.20.1 IDD, distributors to </a:t>
            </a:r>
            <a:r>
              <a:rPr lang="en-US" sz="2400" i="1" dirty="0">
                <a:solidFill>
                  <a:srgbClr val="000000"/>
                </a:solidFill>
                <a:latin typeface="Open Sans"/>
              </a:rPr>
              <a:t>provide the customer with objective information to allow that customer to make an informed decision</a:t>
            </a:r>
            <a:endParaRPr lang="en-US" sz="2400" i="1" u="none" strike="noStrike" baseline="0" dirty="0">
              <a:solidFill>
                <a:srgbClr val="000000"/>
              </a:solidFill>
              <a:latin typeface="Open Sans"/>
            </a:endParaRPr>
          </a:p>
          <a:p>
            <a:pPr algn="just">
              <a:buFontTx/>
              <a:buChar char="-"/>
            </a:pPr>
            <a:r>
              <a:rPr lang="en-US" sz="2400" b="1" i="0" u="none" strike="noStrike" baseline="0" dirty="0">
                <a:solidFill>
                  <a:srgbClr val="000000"/>
                </a:solidFill>
                <a:latin typeface="Open Sans"/>
              </a:rPr>
              <a:t>Governance</a:t>
            </a:r>
            <a:r>
              <a:rPr lang="en-US" sz="2400" dirty="0">
                <a:solidFill>
                  <a:srgbClr val="000000"/>
                </a:solidFill>
                <a:latin typeface="Open Sans"/>
              </a:rPr>
              <a:t>; Art.44 Solvency II, </a:t>
            </a:r>
            <a:r>
              <a:rPr lang="en-US" sz="2400" i="1" dirty="0">
                <a:solidFill>
                  <a:srgbClr val="000000"/>
                </a:solidFill>
                <a:latin typeface="Open Sans"/>
              </a:rPr>
              <a:t>Insurance and reinsurance undertakings shall have in place an effective risk-management system</a:t>
            </a:r>
            <a:endParaRPr lang="en-US" sz="2400" b="0" i="1" u="none" strike="noStrike" baseline="0" dirty="0">
              <a:solidFill>
                <a:srgbClr val="000000"/>
              </a:solidFill>
              <a:latin typeface="Open Sans"/>
            </a:endParaRPr>
          </a:p>
          <a:p>
            <a:pPr marL="0" indent="0" algn="just">
              <a:buNone/>
            </a:pPr>
            <a:endParaRPr lang="fr-BE" dirty="0"/>
          </a:p>
        </p:txBody>
      </p:sp>
    </p:spTree>
    <p:extLst>
      <p:ext uri="{BB962C8B-B14F-4D97-AF65-F5344CB8AC3E}">
        <p14:creationId xmlns:p14="http://schemas.microsoft.com/office/powerpoint/2010/main" val="3162313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2A879-97EF-4AC7-8418-81129AEEE712}"/>
              </a:ext>
            </a:extLst>
          </p:cNvPr>
          <p:cNvSpPr>
            <a:spLocks noGrp="1"/>
          </p:cNvSpPr>
          <p:nvPr>
            <p:ph type="title"/>
          </p:nvPr>
        </p:nvSpPr>
        <p:spPr/>
        <p:txBody>
          <a:bodyPr/>
          <a:lstStyle/>
          <a:p>
            <a:r>
              <a:rPr lang="fr-BE" dirty="0"/>
              <a:t>Work in </a:t>
            </a:r>
            <a:r>
              <a:rPr lang="fr-BE" dirty="0" err="1"/>
              <a:t>progress</a:t>
            </a:r>
            <a:r>
              <a:rPr lang="fr-BE" dirty="0"/>
              <a:t> and </a:t>
            </a:r>
            <a:r>
              <a:rPr lang="fr-BE" dirty="0" err="1"/>
              <a:t>reflections</a:t>
            </a:r>
            <a:r>
              <a:rPr lang="fr-BE" dirty="0"/>
              <a:t>: </a:t>
            </a:r>
            <a:endParaRPr lang="en-BE" dirty="0"/>
          </a:p>
        </p:txBody>
      </p:sp>
      <p:sp>
        <p:nvSpPr>
          <p:cNvPr id="3" name="Content Placeholder 2">
            <a:extLst>
              <a:ext uri="{FF2B5EF4-FFF2-40B4-BE49-F238E27FC236}">
                <a16:creationId xmlns:a16="http://schemas.microsoft.com/office/drawing/2014/main" id="{B88B314B-E3F9-432D-930C-7C93F2E29EAB}"/>
              </a:ext>
            </a:extLst>
          </p:cNvPr>
          <p:cNvSpPr>
            <a:spLocks noGrp="1"/>
          </p:cNvSpPr>
          <p:nvPr>
            <p:ph idx="1"/>
          </p:nvPr>
        </p:nvSpPr>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endParaRPr kumimoji="0" lang="en-GB" sz="1300" b="0" i="0" u="none" strike="noStrike" kern="0" cap="none" spc="0" normalizeH="0" baseline="0" noProof="0" dirty="0">
              <a:ln>
                <a:noFill/>
              </a:ln>
              <a:solidFill>
                <a:srgbClr val="FF0000"/>
              </a:solidFill>
              <a:effectLst/>
              <a:uLnTx/>
              <a:uFillTx/>
              <a:latin typeface="Verdana"/>
              <a:ea typeface="MS PGothic" pitchFamily="34" charset="-128"/>
              <a:cs typeface="+mn-cs"/>
            </a:endParaRP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GB" sz="1300" b="0" i="0" u="none" strike="noStrike" kern="0" cap="none" spc="0" normalizeH="0" baseline="0" noProof="0" dirty="0">
              <a:ln>
                <a:noFill/>
              </a:ln>
              <a:solidFill>
                <a:srgbClr val="000000"/>
              </a:solidFill>
              <a:effectLst/>
              <a:uLnTx/>
              <a:uFillTx/>
              <a:latin typeface="Verdana"/>
              <a:ea typeface="MS PGothic" pitchFamily="34" charset="-128"/>
              <a:cs typeface="+mn-cs"/>
            </a:endParaRP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sz="1300" b="0" i="0" u="none" strike="noStrike" kern="0" cap="none" spc="0" normalizeH="0" baseline="0" noProof="0" dirty="0">
                <a:ln>
                  <a:noFill/>
                </a:ln>
                <a:solidFill>
                  <a:srgbClr val="000000"/>
                </a:solidFill>
                <a:effectLst/>
                <a:uLnTx/>
                <a:uFillTx/>
                <a:latin typeface="Verdana"/>
                <a:ea typeface="MS PGothic" pitchFamily="34" charset="-128"/>
                <a:cs typeface="+mn-cs"/>
              </a:rPr>
              <a:t>Machine learning /AI </a:t>
            </a:r>
            <a:r>
              <a:rPr lang="en-GB" sz="1300" kern="0" dirty="0">
                <a:solidFill>
                  <a:srgbClr val="000000"/>
                </a:solidFill>
                <a:latin typeface="Verdana"/>
                <a:ea typeface="MS PGothic" pitchFamily="34" charset="-128"/>
              </a:rPr>
              <a:t>/ Big Data : correlation or causation ? </a:t>
            </a:r>
            <a:r>
              <a:rPr kumimoji="0" lang="en-GB" sz="1300" b="0" i="0" u="none" strike="noStrike" kern="0" cap="none" spc="0" normalizeH="0" baseline="0" noProof="0" dirty="0">
                <a:ln>
                  <a:noFill/>
                </a:ln>
                <a:solidFill>
                  <a:srgbClr val="000000"/>
                </a:solidFill>
                <a:effectLst/>
                <a:uLnTx/>
                <a:uFillTx/>
                <a:latin typeface="Verdana"/>
                <a:ea typeface="MS PGothic" pitchFamily="34" charset="-128"/>
                <a:cs typeface="+mn-cs"/>
              </a:rPr>
              <a:t>variables and datasets…</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GB" sz="1300" kern="0" dirty="0">
                <a:solidFill>
                  <a:srgbClr val="000000"/>
                </a:solidFill>
                <a:latin typeface="Verdana"/>
                <a:ea typeface="MS PGothic" pitchFamily="34" charset="-128"/>
              </a:rPr>
              <a:t>Who has the right to use data ? </a:t>
            </a:r>
            <a:endParaRPr kumimoji="0" lang="en-GB" sz="1300" b="0" i="0" u="none" strike="noStrike" kern="0" cap="none" spc="0" normalizeH="0" baseline="0" noProof="0" dirty="0">
              <a:ln>
                <a:noFill/>
              </a:ln>
              <a:solidFill>
                <a:srgbClr val="000000"/>
              </a:solidFill>
              <a:effectLst/>
              <a:uLnTx/>
              <a:uFillTx/>
              <a:latin typeface="Verdana"/>
              <a:ea typeface="MS PGothic" pitchFamily="34" charset="-128"/>
              <a:cs typeface="+mn-cs"/>
            </a:endParaRP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sz="1300" b="0" i="0" u="none" strike="noStrike" kern="0" cap="none" spc="0" normalizeH="0" baseline="0" noProof="0" dirty="0">
                <a:ln>
                  <a:noFill/>
                </a:ln>
                <a:solidFill>
                  <a:srgbClr val="000000"/>
                </a:solidFill>
                <a:effectLst/>
                <a:uLnTx/>
                <a:uFillTx/>
                <a:latin typeface="Verdana"/>
                <a:ea typeface="MS PGothic" pitchFamily="34" charset="-128"/>
                <a:cs typeface="+mn-cs"/>
              </a:rPr>
              <a:t>The trade-offs between efficiency and </a:t>
            </a:r>
            <a:r>
              <a:rPr kumimoji="0" lang="en-GB" sz="1300" b="0" i="0" u="none" strike="noStrike" kern="0" cap="none" spc="0" normalizeH="0" baseline="0" noProof="0" dirty="0" err="1">
                <a:ln>
                  <a:noFill/>
                </a:ln>
                <a:solidFill>
                  <a:srgbClr val="000000"/>
                </a:solidFill>
                <a:effectLst/>
                <a:uLnTx/>
                <a:uFillTx/>
                <a:latin typeface="Verdana"/>
                <a:ea typeface="MS PGothic" pitchFamily="34" charset="-128"/>
                <a:cs typeface="+mn-cs"/>
              </a:rPr>
              <a:t>explainability</a:t>
            </a:r>
            <a:r>
              <a:rPr kumimoji="0" lang="en-GB" sz="1300" b="0" i="0" u="none" strike="noStrike" kern="0" cap="none" spc="0" normalizeH="0" baseline="0" noProof="0" dirty="0">
                <a:ln>
                  <a:noFill/>
                </a:ln>
                <a:solidFill>
                  <a:srgbClr val="000000"/>
                </a:solidFill>
                <a:effectLst/>
                <a:uLnTx/>
                <a:uFillTx/>
                <a:latin typeface="Verdana"/>
                <a:ea typeface="MS PGothic" pitchFamily="34" charset="-128"/>
                <a:cs typeface="+mn-cs"/>
              </a:rPr>
              <a:t> / transparency (black-box) vis à vis consumer, parties ? Supervisors?  </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sz="1300" b="0" i="0" u="none" strike="noStrike" kern="0" cap="none" spc="0" normalizeH="0" baseline="0" noProof="0" dirty="0">
                <a:ln>
                  <a:noFill/>
                </a:ln>
                <a:solidFill>
                  <a:srgbClr val="000000"/>
                </a:solidFill>
                <a:effectLst/>
                <a:uLnTx/>
                <a:uFillTx/>
                <a:latin typeface="Verdana"/>
                <a:ea typeface="MS PGothic" pitchFamily="34" charset="-128"/>
                <a:cs typeface="+mn-cs"/>
              </a:rPr>
              <a:t>Insurance pricing : mutualization or  </a:t>
            </a:r>
            <a:r>
              <a:rPr kumimoji="0" lang="en-GB" sz="1300" b="0" i="0" u="none" strike="noStrike" kern="0" cap="none" spc="0" normalizeH="0" baseline="0" noProof="0" dirty="0" err="1">
                <a:ln>
                  <a:noFill/>
                </a:ln>
                <a:solidFill>
                  <a:srgbClr val="000000"/>
                </a:solidFill>
                <a:effectLst/>
                <a:uLnTx/>
                <a:uFillTx/>
                <a:latin typeface="Verdana"/>
                <a:ea typeface="MS PGothic" pitchFamily="34" charset="-128"/>
                <a:cs typeface="+mn-cs"/>
              </a:rPr>
              <a:t>indivisualisation</a:t>
            </a:r>
            <a:r>
              <a:rPr kumimoji="0" lang="en-GB" sz="1300" b="0" i="0" u="none" strike="noStrike" kern="0" cap="none" spc="0" normalizeH="0" baseline="0" noProof="0" dirty="0">
                <a:ln>
                  <a:noFill/>
                </a:ln>
                <a:solidFill>
                  <a:srgbClr val="000000"/>
                </a:solidFill>
                <a:effectLst/>
                <a:uLnTx/>
                <a:uFillTx/>
                <a:latin typeface="Verdana"/>
                <a:ea typeface="MS PGothic" pitchFamily="34" charset="-128"/>
                <a:cs typeface="+mn-cs"/>
              </a:rPr>
              <a:t> ? Long term insurability ? How to define risk related factors in terms of insurance? Correlation/ causation ? </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sz="1300" b="0" i="0" u="none" strike="noStrike" kern="0" cap="none" spc="0" normalizeH="0" baseline="0" noProof="0" dirty="0">
                <a:ln>
                  <a:noFill/>
                </a:ln>
                <a:solidFill>
                  <a:srgbClr val="000000"/>
                </a:solidFill>
                <a:effectLst/>
                <a:uLnTx/>
                <a:uFillTx/>
                <a:latin typeface="Verdana"/>
                <a:ea typeface="MS PGothic" pitchFamily="34" charset="-128"/>
                <a:cs typeface="+mn-cs"/>
              </a:rPr>
              <a:t>Prevention/ wearables / detection systems /….</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sz="1300" b="0" i="0" u="none" strike="noStrike" kern="0" cap="none" spc="0" normalizeH="0" baseline="0" noProof="0" dirty="0">
                <a:ln>
                  <a:noFill/>
                </a:ln>
                <a:solidFill>
                  <a:srgbClr val="000000"/>
                </a:solidFill>
                <a:effectLst/>
                <a:uLnTx/>
                <a:uFillTx/>
                <a:latin typeface="Verdana"/>
                <a:ea typeface="MS PGothic" pitchFamily="34" charset="-128"/>
                <a:cs typeface="+mn-cs"/>
              </a:rPr>
              <a:t>What is insurance ? Quasi insurance/ cross selling ?/ oligopolistic behaviour? Extended warranty? </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GB" sz="1300" kern="0" dirty="0">
                <a:solidFill>
                  <a:srgbClr val="000000"/>
                </a:solidFill>
                <a:latin typeface="Verdana"/>
                <a:ea typeface="MS PGothic" pitchFamily="34" charset="-128"/>
              </a:rPr>
              <a:t>Intellectual property / deep learning ? / Cloud ? </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sz="1300" b="0" i="0" u="none" strike="noStrike" kern="0" cap="none" spc="0" normalizeH="0" baseline="0" noProof="0" dirty="0">
                <a:ln>
                  <a:noFill/>
                </a:ln>
                <a:solidFill>
                  <a:srgbClr val="000000"/>
                </a:solidFill>
                <a:effectLst/>
                <a:uLnTx/>
                <a:uFillTx/>
                <a:latin typeface="Verdana"/>
                <a:ea typeface="MS PGothic" pitchFamily="34" charset="-128"/>
                <a:cs typeface="+mn-cs"/>
              </a:rPr>
              <a:t>Crypto assets (Mica)</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GB" sz="1300" kern="0" dirty="0">
                <a:solidFill>
                  <a:srgbClr val="000000"/>
                </a:solidFill>
                <a:latin typeface="Verdana"/>
                <a:ea typeface="MS PGothic" pitchFamily="34" charset="-128"/>
              </a:rPr>
              <a:t>Blockchain/ distributed ledger  </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sz="1300" b="0" i="0" u="none" strike="noStrike" kern="0" cap="none" spc="0" normalizeH="0" baseline="0" noProof="0" dirty="0">
                <a:ln>
                  <a:noFill/>
                </a:ln>
                <a:solidFill>
                  <a:srgbClr val="000000"/>
                </a:solidFill>
                <a:effectLst/>
                <a:uLnTx/>
                <a:uFillTx/>
                <a:latin typeface="Verdana"/>
                <a:ea typeface="MS PGothic" pitchFamily="34" charset="-128"/>
                <a:cs typeface="+mn-cs"/>
              </a:rPr>
              <a:t>Fraud/ claims management</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GB" sz="1300" kern="0" dirty="0">
                <a:solidFill>
                  <a:srgbClr val="000000"/>
                </a:solidFill>
                <a:latin typeface="Verdana"/>
                <a:ea typeface="MS PGothic" pitchFamily="34" charset="-128"/>
              </a:rPr>
              <a:t>Tangible assets / intangible assets … insurance </a:t>
            </a:r>
          </a:p>
          <a:p>
            <a:pPr marL="0" marR="0" lvl="0" indent="0" algn="l" defTabSz="914400" rtl="0" eaLnBrk="1" fontAlgn="base" latinLnBrk="0" hangingPunct="1">
              <a:lnSpc>
                <a:spcPct val="100000"/>
              </a:lnSpc>
              <a:spcBef>
                <a:spcPct val="20000"/>
              </a:spcBef>
              <a:spcAft>
                <a:spcPct val="0"/>
              </a:spcAft>
              <a:buClrTx/>
              <a:buSzTx/>
              <a:buNone/>
              <a:tabLst/>
              <a:defRPr/>
            </a:pPr>
            <a:endParaRPr lang="en-GB" sz="1300" kern="0" dirty="0">
              <a:solidFill>
                <a:srgbClr val="000000"/>
              </a:solidFill>
              <a:latin typeface="Verdana"/>
              <a:ea typeface="MS PGothic" pitchFamily="34" charset="-128"/>
            </a:endParaRP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GB" sz="1300" b="0" i="0" u="none" strike="noStrike" kern="0" cap="none" spc="0" normalizeH="0" baseline="0" noProof="0" dirty="0">
              <a:ln>
                <a:noFill/>
              </a:ln>
              <a:solidFill>
                <a:srgbClr val="000000"/>
              </a:solidFill>
              <a:effectLst/>
              <a:uLnTx/>
              <a:uFillTx/>
              <a:latin typeface="Verdana"/>
              <a:ea typeface="MS PGothic" pitchFamily="34" charset="-128"/>
              <a:cs typeface="+mn-cs"/>
            </a:endParaRP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GB" sz="1300" b="0" i="0" u="none" strike="noStrike" kern="0" cap="none" spc="0" normalizeH="0" baseline="0" noProof="0" dirty="0">
              <a:ln>
                <a:noFill/>
              </a:ln>
              <a:solidFill>
                <a:srgbClr val="000000"/>
              </a:solidFill>
              <a:effectLst/>
              <a:uLnTx/>
              <a:uFillTx/>
              <a:latin typeface="Verdana"/>
              <a:ea typeface="MS PGothic" pitchFamily="34" charset="-128"/>
              <a:cs typeface="+mn-cs"/>
            </a:endParaRPr>
          </a:p>
          <a:p>
            <a:endParaRPr lang="en-BE" dirty="0"/>
          </a:p>
        </p:txBody>
      </p:sp>
    </p:spTree>
    <p:extLst>
      <p:ext uri="{BB962C8B-B14F-4D97-AF65-F5344CB8AC3E}">
        <p14:creationId xmlns:p14="http://schemas.microsoft.com/office/powerpoint/2010/main" val="1889652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2C2D6-C984-4861-8BBF-0EB438E650A3}"/>
              </a:ext>
            </a:extLst>
          </p:cNvPr>
          <p:cNvSpPr>
            <a:spLocks noGrp="1"/>
          </p:cNvSpPr>
          <p:nvPr>
            <p:ph type="title"/>
          </p:nvPr>
        </p:nvSpPr>
        <p:spPr/>
        <p:txBody>
          <a:bodyPr>
            <a:normAutofit fontScale="90000"/>
          </a:bodyPr>
          <a:lstStyle/>
          <a:p>
            <a:r>
              <a:rPr lang="fr-BE" sz="3600" b="1" dirty="0">
                <a:solidFill>
                  <a:schemeClr val="accent1">
                    <a:lumMod val="50000"/>
                  </a:schemeClr>
                </a:solidFill>
              </a:rPr>
              <a:t/>
            </a:r>
            <a:br>
              <a:rPr lang="fr-BE" sz="3600" b="1" dirty="0">
                <a:solidFill>
                  <a:schemeClr val="accent1">
                    <a:lumMod val="50000"/>
                  </a:schemeClr>
                </a:solidFill>
              </a:rPr>
            </a:br>
            <a:r>
              <a:rPr lang="fr-BE" sz="3600" b="1" dirty="0">
                <a:solidFill>
                  <a:schemeClr val="accent1">
                    <a:lumMod val="50000"/>
                  </a:schemeClr>
                </a:solidFill>
              </a:rPr>
              <a:t/>
            </a:r>
            <a:br>
              <a:rPr lang="fr-BE" sz="3600" b="1" dirty="0">
                <a:solidFill>
                  <a:schemeClr val="accent1">
                    <a:lumMod val="50000"/>
                  </a:schemeClr>
                </a:solidFill>
              </a:rPr>
            </a:br>
            <a:r>
              <a:rPr lang="fr-BE" sz="3600" b="1" dirty="0">
                <a:solidFill>
                  <a:schemeClr val="accent1">
                    <a:lumMod val="75000"/>
                  </a:schemeClr>
                </a:solidFill>
              </a:rPr>
              <a:t>«  A Union </a:t>
            </a:r>
            <a:r>
              <a:rPr lang="fr-BE" sz="3600" b="1" dirty="0" err="1">
                <a:solidFill>
                  <a:schemeClr val="accent1">
                    <a:lumMod val="75000"/>
                  </a:schemeClr>
                </a:solidFill>
              </a:rPr>
              <a:t>that</a:t>
            </a:r>
            <a:r>
              <a:rPr lang="fr-BE" sz="3600" b="1" dirty="0">
                <a:solidFill>
                  <a:schemeClr val="accent1">
                    <a:lumMod val="75000"/>
                  </a:schemeClr>
                </a:solidFill>
              </a:rPr>
              <a:t> </a:t>
            </a:r>
            <a:r>
              <a:rPr lang="fr-BE" sz="3600" b="1" dirty="0" err="1">
                <a:solidFill>
                  <a:schemeClr val="accent1">
                    <a:lumMod val="75000"/>
                  </a:schemeClr>
                </a:solidFill>
              </a:rPr>
              <a:t>strives</a:t>
            </a:r>
            <a:r>
              <a:rPr lang="fr-BE" sz="3600" b="1" dirty="0">
                <a:solidFill>
                  <a:schemeClr val="accent1">
                    <a:lumMod val="75000"/>
                  </a:schemeClr>
                </a:solidFill>
              </a:rPr>
              <a:t> for more »</a:t>
            </a:r>
            <a:br>
              <a:rPr lang="fr-BE" sz="3600" b="1" dirty="0">
                <a:solidFill>
                  <a:schemeClr val="accent1">
                    <a:lumMod val="75000"/>
                  </a:schemeClr>
                </a:solidFill>
              </a:rPr>
            </a:br>
            <a:r>
              <a:rPr lang="fr-BE" sz="1600" b="1" dirty="0" err="1">
                <a:solidFill>
                  <a:schemeClr val="accent1">
                    <a:lumMod val="50000"/>
                  </a:schemeClr>
                </a:solidFill>
              </a:rPr>
              <a:t>European</a:t>
            </a:r>
            <a:r>
              <a:rPr lang="fr-BE" sz="1600" b="1" dirty="0">
                <a:solidFill>
                  <a:schemeClr val="accent1">
                    <a:lumMod val="50000"/>
                  </a:schemeClr>
                </a:solidFill>
              </a:rPr>
              <a:t> Commission Communication, </a:t>
            </a:r>
            <a:r>
              <a:rPr lang="fr-BE" sz="1600" b="1" dirty="0" err="1">
                <a:solidFill>
                  <a:schemeClr val="accent1">
                    <a:lumMod val="50000"/>
                  </a:schemeClr>
                </a:solidFill>
              </a:rPr>
              <a:t>January</a:t>
            </a:r>
            <a:r>
              <a:rPr lang="fr-BE" sz="1600" b="1" dirty="0">
                <a:solidFill>
                  <a:schemeClr val="accent1">
                    <a:lumMod val="50000"/>
                  </a:schemeClr>
                </a:solidFill>
              </a:rPr>
              <a:t> 2020 </a:t>
            </a:r>
            <a:br>
              <a:rPr lang="fr-BE" sz="1600" b="1" dirty="0">
                <a:solidFill>
                  <a:schemeClr val="accent1">
                    <a:lumMod val="50000"/>
                  </a:schemeClr>
                </a:solidFill>
              </a:rPr>
            </a:br>
            <a:r>
              <a:rPr lang="fr-BE" sz="1600" b="1" dirty="0" err="1">
                <a:solidFill>
                  <a:schemeClr val="accent1">
                    <a:lumMod val="50000"/>
                  </a:schemeClr>
                </a:solidFill>
              </a:rPr>
              <a:t>extracts</a:t>
            </a:r>
            <a:r>
              <a:rPr lang="fr-BE" sz="1600" b="1" dirty="0">
                <a:solidFill>
                  <a:schemeClr val="accent1">
                    <a:lumMod val="50000"/>
                  </a:schemeClr>
                </a:solidFill>
              </a:rPr>
              <a:t> </a:t>
            </a:r>
            <a:r>
              <a:rPr lang="fr-BE" sz="1600" b="1" dirty="0" err="1">
                <a:solidFill>
                  <a:schemeClr val="accent1">
                    <a:lumMod val="50000"/>
                  </a:schemeClr>
                </a:solidFill>
              </a:rPr>
              <a:t>from</a:t>
            </a:r>
            <a:r>
              <a:rPr lang="fr-BE" sz="1600" b="1" dirty="0">
                <a:solidFill>
                  <a:schemeClr val="accent1">
                    <a:lumMod val="50000"/>
                  </a:schemeClr>
                </a:solidFill>
              </a:rPr>
              <a:t> </a:t>
            </a:r>
            <a:r>
              <a:rPr lang="fr-BE" sz="1600" b="1" dirty="0" err="1">
                <a:solidFill>
                  <a:schemeClr val="accent1">
                    <a:lumMod val="50000"/>
                  </a:schemeClr>
                </a:solidFill>
              </a:rPr>
              <a:t>Chapter</a:t>
            </a:r>
            <a:r>
              <a:rPr lang="en-GB" sz="2000" i="1" dirty="0">
                <a:solidFill>
                  <a:srgbClr val="000000"/>
                </a:solidFill>
                <a:latin typeface="Times New Roman" panose="02020603050405020304" pitchFamily="18" charset="0"/>
              </a:rPr>
              <a:t>“</a:t>
            </a:r>
            <a:r>
              <a:rPr lang="en-GB" sz="1600" i="1" dirty="0">
                <a:solidFill>
                  <a:srgbClr val="000000"/>
                </a:solidFill>
                <a:latin typeface="Times New Roman" panose="02020603050405020304" pitchFamily="18" charset="0"/>
              </a:rPr>
              <a:t>Europe fit for the digital age” </a:t>
            </a:r>
            <a:r>
              <a:rPr lang="en-GB" sz="1600" dirty="0">
                <a:solidFill>
                  <a:srgbClr val="000000"/>
                </a:solidFill>
                <a:latin typeface="Times New Roman" panose="02020603050405020304" pitchFamily="18" charset="0"/>
              </a:rPr>
              <a:t/>
            </a:r>
            <a:br>
              <a:rPr lang="en-GB" sz="1600" dirty="0">
                <a:solidFill>
                  <a:srgbClr val="000000"/>
                </a:solidFill>
                <a:latin typeface="Times New Roman" panose="02020603050405020304" pitchFamily="18" charset="0"/>
              </a:rPr>
            </a:br>
            <a:endParaRPr lang="en-BE" b="1" dirty="0">
              <a:solidFill>
                <a:schemeClr val="accent1">
                  <a:lumMod val="50000"/>
                </a:schemeClr>
              </a:solidFill>
            </a:endParaRPr>
          </a:p>
        </p:txBody>
      </p:sp>
      <p:sp>
        <p:nvSpPr>
          <p:cNvPr id="3" name="Content Placeholder 2">
            <a:extLst>
              <a:ext uri="{FF2B5EF4-FFF2-40B4-BE49-F238E27FC236}">
                <a16:creationId xmlns:a16="http://schemas.microsoft.com/office/drawing/2014/main" id="{2478FE9B-8248-4435-B40B-E0803A30B127}"/>
              </a:ext>
            </a:extLst>
          </p:cNvPr>
          <p:cNvSpPr>
            <a:spLocks noGrp="1"/>
          </p:cNvSpPr>
          <p:nvPr>
            <p:ph idx="1"/>
          </p:nvPr>
        </p:nvSpPr>
        <p:spPr/>
        <p:txBody>
          <a:bodyPr>
            <a:normAutofit/>
          </a:bodyPr>
          <a:lstStyle/>
          <a:p>
            <a:endParaRPr lang="en-GB" sz="1600" b="0" i="0" u="none" strike="noStrike" baseline="0" dirty="0">
              <a:solidFill>
                <a:srgbClr val="000000"/>
              </a:solidFill>
            </a:endParaRPr>
          </a:p>
          <a:p>
            <a:r>
              <a:rPr lang="en-GB" sz="1600" b="0" i="0" u="none" strike="noStrike" baseline="0" dirty="0">
                <a:solidFill>
                  <a:srgbClr val="000000"/>
                </a:solidFill>
              </a:rPr>
              <a:t>To </a:t>
            </a:r>
            <a:r>
              <a:rPr lang="en-GB" sz="1600" b="0" i="0" u="sng" strike="noStrike" baseline="0" dirty="0">
                <a:solidFill>
                  <a:srgbClr val="000000"/>
                </a:solidFill>
              </a:rPr>
              <a:t>become a </a:t>
            </a:r>
            <a:r>
              <a:rPr lang="en-GB" sz="1600" b="1" i="0" u="sng" strike="noStrike" baseline="0" dirty="0">
                <a:solidFill>
                  <a:srgbClr val="000000"/>
                </a:solidFill>
              </a:rPr>
              <a:t>digital leader</a:t>
            </a:r>
            <a:r>
              <a:rPr lang="en-GB" sz="1600" b="0" i="0" u="none" strike="noStrike" baseline="0" dirty="0">
                <a:solidFill>
                  <a:srgbClr val="000000"/>
                </a:solidFill>
              </a:rPr>
              <a:t>. Ensuring the European approach is </a:t>
            </a:r>
            <a:r>
              <a:rPr lang="en-GB" sz="1600" b="0" i="0" u="sng" strike="noStrike" baseline="0" dirty="0">
                <a:solidFill>
                  <a:srgbClr val="000000"/>
                </a:solidFill>
              </a:rPr>
              <a:t>human, </a:t>
            </a:r>
            <a:r>
              <a:rPr lang="en-GB" sz="1600" b="1" i="0" u="sng" strike="noStrike" baseline="0" dirty="0">
                <a:solidFill>
                  <a:srgbClr val="000000"/>
                </a:solidFill>
              </a:rPr>
              <a:t>ethical and values-based</a:t>
            </a:r>
            <a:r>
              <a:rPr lang="en-GB" sz="1600" b="0" i="0" u="none" strike="noStrike" baseline="0" dirty="0">
                <a:solidFill>
                  <a:srgbClr val="000000"/>
                </a:solidFill>
              </a:rPr>
              <a:t>. </a:t>
            </a:r>
          </a:p>
          <a:p>
            <a:endParaRPr lang="en-GB" sz="1600" b="0" i="0" u="none" strike="noStrike" baseline="0" dirty="0">
              <a:solidFill>
                <a:srgbClr val="000000"/>
              </a:solidFill>
            </a:endParaRPr>
          </a:p>
          <a:p>
            <a:r>
              <a:rPr lang="en-GB" sz="1600" b="0" i="0" u="none" strike="noStrike" baseline="0" dirty="0">
                <a:solidFill>
                  <a:srgbClr val="000000"/>
                </a:solidFill>
              </a:rPr>
              <a:t>A new </a:t>
            </a:r>
            <a:r>
              <a:rPr lang="en-GB" sz="1600" b="1" i="0" u="sng" strike="noStrike" baseline="0" dirty="0">
                <a:solidFill>
                  <a:srgbClr val="000000"/>
                </a:solidFill>
              </a:rPr>
              <a:t>European Data Strategy</a:t>
            </a:r>
            <a:r>
              <a:rPr lang="en-GB" sz="1600" b="1" i="0" u="none" strike="noStrike" baseline="0" dirty="0">
                <a:solidFill>
                  <a:srgbClr val="000000"/>
                </a:solidFill>
              </a:rPr>
              <a:t> </a:t>
            </a:r>
            <a:r>
              <a:rPr lang="en-GB" sz="1600" dirty="0">
                <a:solidFill>
                  <a:srgbClr val="000000"/>
                </a:solidFill>
              </a:rPr>
              <a:t>t</a:t>
            </a:r>
            <a:r>
              <a:rPr lang="en-GB" sz="1600" i="0" u="none" strike="noStrike" baseline="0" dirty="0">
                <a:solidFill>
                  <a:srgbClr val="000000"/>
                </a:solidFill>
              </a:rPr>
              <a:t>o</a:t>
            </a:r>
            <a:r>
              <a:rPr lang="en-GB" sz="1600" b="0" i="0" u="none" strike="noStrike" baseline="0" dirty="0">
                <a:solidFill>
                  <a:srgbClr val="000000"/>
                </a:solidFill>
              </a:rPr>
              <a:t> make the most of the enormous value of </a:t>
            </a:r>
            <a:r>
              <a:rPr lang="en-GB" sz="1600" b="0" i="0" u="sng" strike="noStrike" baseline="0" dirty="0">
                <a:solidFill>
                  <a:srgbClr val="000000"/>
                </a:solidFill>
              </a:rPr>
              <a:t>non-personal data </a:t>
            </a:r>
            <a:br>
              <a:rPr lang="en-GB" sz="1600" b="0" i="0" u="sng" strike="noStrike" baseline="0" dirty="0">
                <a:solidFill>
                  <a:srgbClr val="000000"/>
                </a:solidFill>
              </a:rPr>
            </a:br>
            <a:endParaRPr lang="en-GB" sz="1600" b="0" i="0" u="sng" strike="noStrike" baseline="0" dirty="0">
              <a:solidFill>
                <a:srgbClr val="000000"/>
              </a:solidFill>
            </a:endParaRPr>
          </a:p>
          <a:p>
            <a:r>
              <a:rPr lang="en-GB" sz="1600" b="1" dirty="0">
                <a:solidFill>
                  <a:srgbClr val="000000"/>
                </a:solidFill>
              </a:rPr>
              <a:t>T</a:t>
            </a:r>
            <a:r>
              <a:rPr lang="en-GB" sz="1600" b="1" i="0" u="none" strike="noStrike" baseline="0" dirty="0">
                <a:solidFill>
                  <a:srgbClr val="000000"/>
                </a:solidFill>
              </a:rPr>
              <a:t>o support </a:t>
            </a:r>
            <a:r>
              <a:rPr lang="en-GB" sz="1600" dirty="0">
                <a:solidFill>
                  <a:srgbClr val="000000"/>
                </a:solidFill>
              </a:rPr>
              <a:t>development and uptake of </a:t>
            </a:r>
            <a:r>
              <a:rPr lang="en-GB" sz="1600" b="1" u="sng" dirty="0">
                <a:solidFill>
                  <a:srgbClr val="000000"/>
                </a:solidFill>
              </a:rPr>
              <a:t>Artificial Intelligence </a:t>
            </a:r>
            <a:r>
              <a:rPr lang="en-GB" sz="1600" b="0" i="0" u="none" strike="noStrike" baseline="0" dirty="0">
                <a:solidFill>
                  <a:srgbClr val="000000"/>
                </a:solidFill>
              </a:rPr>
              <a:t>and ensure full respect</a:t>
            </a:r>
            <a:br>
              <a:rPr lang="en-GB" sz="1600" b="0" i="0" u="none" strike="noStrike" baseline="0" dirty="0">
                <a:solidFill>
                  <a:srgbClr val="000000"/>
                </a:solidFill>
              </a:rPr>
            </a:br>
            <a:r>
              <a:rPr lang="en-GB" sz="1600" b="1" i="0" u="none" strike="noStrike" baseline="0" dirty="0">
                <a:solidFill>
                  <a:srgbClr val="000000"/>
                </a:solidFill>
              </a:rPr>
              <a:t>of </a:t>
            </a:r>
            <a:r>
              <a:rPr lang="en-GB" sz="1600" b="1" i="0" u="sng" strike="noStrike" baseline="0" dirty="0">
                <a:solidFill>
                  <a:srgbClr val="000000"/>
                </a:solidFill>
              </a:rPr>
              <a:t>European values and fundamental rights</a:t>
            </a:r>
            <a:r>
              <a:rPr lang="en-GB" sz="1600" b="0" i="0" u="sng" strike="noStrike" baseline="0" dirty="0">
                <a:solidFill>
                  <a:srgbClr val="000000"/>
                </a:solidFill>
              </a:rPr>
              <a:t>. </a:t>
            </a:r>
            <a:br>
              <a:rPr lang="en-GB" sz="1600" b="0" i="0" u="sng" strike="noStrike" baseline="0" dirty="0">
                <a:solidFill>
                  <a:srgbClr val="000000"/>
                </a:solidFill>
              </a:rPr>
            </a:br>
            <a:endParaRPr lang="en-GB" sz="1600" b="0" i="0" u="sng" strike="noStrike" baseline="0" dirty="0">
              <a:solidFill>
                <a:srgbClr val="000000"/>
              </a:solidFill>
            </a:endParaRPr>
          </a:p>
          <a:p>
            <a:r>
              <a:rPr lang="en-GB" sz="1600" b="0" i="0" u="none" strike="noStrike" baseline="0" dirty="0">
                <a:solidFill>
                  <a:srgbClr val="000000"/>
                </a:solidFill>
              </a:rPr>
              <a:t>A new </a:t>
            </a:r>
            <a:r>
              <a:rPr lang="en-GB" sz="1600" b="1" i="0" u="none" strike="noStrike" baseline="0" dirty="0">
                <a:solidFill>
                  <a:srgbClr val="000000"/>
                </a:solidFill>
              </a:rPr>
              <a:t>Digital Services Act </a:t>
            </a:r>
            <a:r>
              <a:rPr lang="en-GB" sz="1600" b="0" i="0" u="none" strike="noStrike" baseline="0" dirty="0">
                <a:solidFill>
                  <a:srgbClr val="000000"/>
                </a:solidFill>
              </a:rPr>
              <a:t>will </a:t>
            </a:r>
            <a:r>
              <a:rPr lang="en-GB" sz="1600" b="1" u="sng" dirty="0">
                <a:solidFill>
                  <a:srgbClr val="000000"/>
                </a:solidFill>
              </a:rPr>
              <a:t>re</a:t>
            </a:r>
            <a:r>
              <a:rPr lang="en-GB" sz="1600" b="1" i="0" u="sng" strike="noStrike" baseline="0" dirty="0">
                <a:solidFill>
                  <a:srgbClr val="000000"/>
                </a:solidFill>
              </a:rPr>
              <a:t>inforce the single market </a:t>
            </a:r>
            <a:r>
              <a:rPr lang="en-GB" sz="1600" i="0" u="none" strike="noStrike" baseline="0" dirty="0">
                <a:solidFill>
                  <a:srgbClr val="000000"/>
                </a:solidFill>
              </a:rPr>
              <a:t>for </a:t>
            </a:r>
            <a:r>
              <a:rPr lang="en-GB" sz="1600" b="0" i="0" u="none" strike="noStrike" baseline="0" dirty="0">
                <a:solidFill>
                  <a:srgbClr val="000000"/>
                </a:solidFill>
              </a:rPr>
              <a:t>digital services and </a:t>
            </a:r>
            <a:r>
              <a:rPr lang="en-GB" sz="1600" i="0" u="none" strike="noStrike" baseline="0" dirty="0">
                <a:solidFill>
                  <a:srgbClr val="000000"/>
                </a:solidFill>
              </a:rPr>
              <a:t>help provide </a:t>
            </a:r>
            <a:r>
              <a:rPr lang="en-GB" sz="1600" b="1" i="0" u="sng" strike="noStrike" baseline="0" dirty="0">
                <a:solidFill>
                  <a:srgbClr val="000000"/>
                </a:solidFill>
              </a:rPr>
              <a:t>smaller businesses  </a:t>
            </a:r>
            <a:r>
              <a:rPr lang="en-GB" sz="1600" i="0" strike="noStrike" baseline="0" dirty="0">
                <a:solidFill>
                  <a:srgbClr val="000000"/>
                </a:solidFill>
              </a:rPr>
              <a:t>w</a:t>
            </a:r>
            <a:r>
              <a:rPr lang="en-GB" sz="1600" b="0" i="0" u="none" strike="noStrike" baseline="0" dirty="0">
                <a:solidFill>
                  <a:srgbClr val="000000"/>
                </a:solidFill>
              </a:rPr>
              <a:t>ith the legal clarity and </a:t>
            </a:r>
            <a:r>
              <a:rPr lang="en-GB" sz="1600" b="1" i="0" u="sng" strike="noStrike" baseline="0" dirty="0">
                <a:solidFill>
                  <a:srgbClr val="000000"/>
                </a:solidFill>
              </a:rPr>
              <a:t>level playing field  </a:t>
            </a:r>
            <a:r>
              <a:rPr lang="en-GB" sz="1600" b="0" i="0" u="none" strike="noStrike" baseline="0" dirty="0">
                <a:solidFill>
                  <a:srgbClr val="000000"/>
                </a:solidFill>
              </a:rPr>
              <a:t>they need. Protecting citizens and their rights, not least the freedom of expression, will be at the core of our efforts. </a:t>
            </a:r>
          </a:p>
          <a:p>
            <a:endParaRPr lang="en-GB" sz="1600" b="0" i="0" u="none" strike="noStrike" baseline="0" dirty="0">
              <a:solidFill>
                <a:srgbClr val="000000"/>
              </a:solidFill>
            </a:endParaRPr>
          </a:p>
          <a:p>
            <a:r>
              <a:rPr lang="en-GB" sz="1600" b="1" i="0" u="none" strike="noStrike" baseline="0" dirty="0">
                <a:solidFill>
                  <a:srgbClr val="000000"/>
                </a:solidFill>
              </a:rPr>
              <a:t>Cybersecurity</a:t>
            </a:r>
            <a:r>
              <a:rPr lang="en-GB" sz="1600" b="0" i="0" u="none" strike="noStrike" baseline="0" dirty="0">
                <a:solidFill>
                  <a:srgbClr val="000000"/>
                </a:solidFill>
              </a:rPr>
              <a:t>  including a </a:t>
            </a:r>
            <a:r>
              <a:rPr lang="en-GB" sz="1600" b="1" i="0" u="none" strike="noStrike" baseline="0" dirty="0">
                <a:solidFill>
                  <a:srgbClr val="000000"/>
                </a:solidFill>
              </a:rPr>
              <a:t>Proposal on Crypto Assets. </a:t>
            </a:r>
            <a:endParaRPr lang="en-BE" sz="2400" dirty="0"/>
          </a:p>
        </p:txBody>
      </p:sp>
    </p:spTree>
    <p:extLst>
      <p:ext uri="{BB962C8B-B14F-4D97-AF65-F5344CB8AC3E}">
        <p14:creationId xmlns:p14="http://schemas.microsoft.com/office/powerpoint/2010/main" val="2005649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A8B8B09B-7B2D-450E-8326-CE877AB622E5}"/>
              </a:ext>
            </a:extLst>
          </p:cNvPr>
          <p:cNvSpPr>
            <a:spLocks/>
          </p:cNvSpPr>
          <p:nvPr/>
        </p:nvSpPr>
        <p:spPr bwMode="auto">
          <a:xfrm>
            <a:off x="1350790" y="955172"/>
            <a:ext cx="1848545"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GDPR</a:t>
            </a:r>
          </a:p>
        </p:txBody>
      </p:sp>
      <p:sp>
        <p:nvSpPr>
          <p:cNvPr id="8" name="Freeform 6">
            <a:extLst>
              <a:ext uri="{FF2B5EF4-FFF2-40B4-BE49-F238E27FC236}">
                <a16:creationId xmlns:a16="http://schemas.microsoft.com/office/drawing/2014/main" id="{A1C732DD-3665-45D3-8E88-69A350863985}"/>
              </a:ext>
            </a:extLst>
          </p:cNvPr>
          <p:cNvSpPr>
            <a:spLocks/>
          </p:cNvSpPr>
          <p:nvPr/>
        </p:nvSpPr>
        <p:spPr bwMode="auto">
          <a:xfrm>
            <a:off x="2767574" y="1308465"/>
            <a:ext cx="2764064"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lumMod val="95000"/>
                  </a:schemeClr>
                </a:solidFill>
                <a:effectLst/>
                <a:uLnTx/>
                <a:uFillTx/>
                <a:latin typeface="Calibri" panose="020F0502020204030204"/>
                <a:ea typeface="+mn-ea"/>
                <a:cs typeface="+mn-cs"/>
              </a:rPr>
              <a:t>Digital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lumMod val="95000"/>
                  </a:schemeClr>
                </a:solidFill>
                <a:effectLst/>
                <a:uLnTx/>
                <a:uFillTx/>
                <a:latin typeface="Calibri" panose="020F0502020204030204"/>
                <a:ea typeface="+mn-ea"/>
                <a:cs typeface="+mn-cs"/>
              </a:rPr>
              <a:t>Resilience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bg1">
                    <a:lumMod val="95000"/>
                  </a:schemeClr>
                </a:solidFill>
                <a:latin typeface="Calibri" panose="020F0502020204030204"/>
              </a:rPr>
              <a:t>Cyber</a:t>
            </a:r>
            <a:endParaRPr kumimoji="0" lang="en-US" sz="1800" b="0" i="0" u="none" strike="noStrike" kern="1200" cap="none" spc="0" normalizeH="0" baseline="0" noProof="0" dirty="0">
              <a:ln>
                <a:noFill/>
              </a:ln>
              <a:solidFill>
                <a:schemeClr val="bg1">
                  <a:lumMod val="95000"/>
                </a:schemeClr>
              </a:solidFill>
              <a:effectLst/>
              <a:uLnTx/>
              <a:uFillTx/>
              <a:latin typeface="Calibri" panose="020F0502020204030204"/>
              <a:ea typeface="+mn-ea"/>
              <a:cs typeface="+mn-cs"/>
            </a:endParaRPr>
          </a:p>
        </p:txBody>
      </p:sp>
      <p:sp>
        <p:nvSpPr>
          <p:cNvPr id="13" name="Freeform 6">
            <a:extLst>
              <a:ext uri="{FF2B5EF4-FFF2-40B4-BE49-F238E27FC236}">
                <a16:creationId xmlns:a16="http://schemas.microsoft.com/office/drawing/2014/main" id="{2EB80AB3-BA51-4990-B554-7D12E28F3DE2}"/>
              </a:ext>
            </a:extLst>
          </p:cNvPr>
          <p:cNvSpPr>
            <a:spLocks/>
          </p:cNvSpPr>
          <p:nvPr/>
        </p:nvSpPr>
        <p:spPr bwMode="auto">
          <a:xfrm>
            <a:off x="6629708" y="1299970"/>
            <a:ext cx="2760002"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5"/>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Activity based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regulation</a:t>
            </a:r>
          </a:p>
        </p:txBody>
      </p:sp>
      <p:sp>
        <p:nvSpPr>
          <p:cNvPr id="14" name="Freeform 5">
            <a:extLst>
              <a:ext uri="{FF2B5EF4-FFF2-40B4-BE49-F238E27FC236}">
                <a16:creationId xmlns:a16="http://schemas.microsoft.com/office/drawing/2014/main" id="{0E96E17B-B7E9-44FE-BACF-B68F8055B038}"/>
              </a:ext>
            </a:extLst>
          </p:cNvPr>
          <p:cNvSpPr>
            <a:spLocks/>
          </p:cNvSpPr>
          <p:nvPr/>
        </p:nvSpPr>
        <p:spPr bwMode="auto">
          <a:xfrm>
            <a:off x="8984092" y="955172"/>
            <a:ext cx="1894082"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6"/>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sandboxes</a:t>
            </a:r>
          </a:p>
        </p:txBody>
      </p:sp>
      <p:sp>
        <p:nvSpPr>
          <p:cNvPr id="2" name="Freeform 5">
            <a:extLst>
              <a:ext uri="{FF2B5EF4-FFF2-40B4-BE49-F238E27FC236}">
                <a16:creationId xmlns:a16="http://schemas.microsoft.com/office/drawing/2014/main" id="{45F9BA64-4823-4963-93C4-284AAFFC5045}"/>
              </a:ext>
            </a:extLst>
          </p:cNvPr>
          <p:cNvSpPr>
            <a:spLocks/>
          </p:cNvSpPr>
          <p:nvPr/>
        </p:nvSpPr>
        <p:spPr bwMode="auto">
          <a:xfrm>
            <a:off x="7076649" y="2626193"/>
            <a:ext cx="1868798"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4"/>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Advice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282F39"/>
                </a:solidFill>
                <a:latin typeface="Calibri" panose="020F0502020204030204"/>
              </a:rPr>
              <a:t>Comparison websites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282F39"/>
                </a:solidFill>
                <a:effectLst/>
                <a:uLnTx/>
                <a:uFillTx/>
                <a:latin typeface="Calibri" panose="020F0502020204030204"/>
                <a:ea typeface="+mn-ea"/>
                <a:cs typeface="+mn-cs"/>
              </a:rPr>
              <a:t>Robo”advice</a:t>
            </a: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t>
            </a:r>
          </a:p>
        </p:txBody>
      </p:sp>
      <p:sp>
        <p:nvSpPr>
          <p:cNvPr id="3" name="Freeform 5">
            <a:extLst>
              <a:ext uri="{FF2B5EF4-FFF2-40B4-BE49-F238E27FC236}">
                <a16:creationId xmlns:a16="http://schemas.microsoft.com/office/drawing/2014/main" id="{16480829-D250-46ED-BFBF-4EFCD01482B0}"/>
              </a:ext>
            </a:extLst>
          </p:cNvPr>
          <p:cNvSpPr>
            <a:spLocks/>
          </p:cNvSpPr>
          <p:nvPr/>
        </p:nvSpPr>
        <p:spPr bwMode="auto">
          <a:xfrm>
            <a:off x="3250733" y="2626193"/>
            <a:ext cx="1868798"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Liability</a:t>
            </a:r>
          </a:p>
        </p:txBody>
      </p:sp>
      <p:sp>
        <p:nvSpPr>
          <p:cNvPr id="4" name="Freeform 6">
            <a:extLst>
              <a:ext uri="{FF2B5EF4-FFF2-40B4-BE49-F238E27FC236}">
                <a16:creationId xmlns:a16="http://schemas.microsoft.com/office/drawing/2014/main" id="{8B39A571-866C-443A-AD91-53693B2643A9}"/>
              </a:ext>
            </a:extLst>
          </p:cNvPr>
          <p:cNvSpPr>
            <a:spLocks/>
          </p:cNvSpPr>
          <p:nvPr/>
        </p:nvSpPr>
        <p:spPr bwMode="auto">
          <a:xfrm>
            <a:off x="909638" y="2966009"/>
            <a:ext cx="2731260"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Artificial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Intelligence</a:t>
            </a:r>
          </a:p>
        </p:txBody>
      </p:sp>
      <p:sp>
        <p:nvSpPr>
          <p:cNvPr id="6" name="Freeform 6">
            <a:extLst>
              <a:ext uri="{FF2B5EF4-FFF2-40B4-BE49-F238E27FC236}">
                <a16:creationId xmlns:a16="http://schemas.microsoft.com/office/drawing/2014/main" id="{62A61787-40B2-4510-A8AA-A595F8F210F9}"/>
              </a:ext>
            </a:extLst>
          </p:cNvPr>
          <p:cNvSpPr>
            <a:spLocks/>
          </p:cNvSpPr>
          <p:nvPr/>
        </p:nvSpPr>
        <p:spPr bwMode="auto">
          <a:xfrm>
            <a:off x="4713968" y="2970991"/>
            <a:ext cx="2764063"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5"/>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 “Digital Fit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282F39"/>
                </a:solidFill>
                <a:latin typeface="Calibri" panose="020F0502020204030204"/>
              </a:rPr>
              <a:t>Insurance”</a:t>
            </a: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10" name="Freeform 6">
            <a:extLst>
              <a:ext uri="{FF2B5EF4-FFF2-40B4-BE49-F238E27FC236}">
                <a16:creationId xmlns:a16="http://schemas.microsoft.com/office/drawing/2014/main" id="{07A1CB0F-1D43-466B-84A7-0397A1F4BD7E}"/>
              </a:ext>
            </a:extLst>
          </p:cNvPr>
          <p:cNvSpPr>
            <a:spLocks/>
          </p:cNvSpPr>
          <p:nvPr/>
        </p:nvSpPr>
        <p:spPr bwMode="auto">
          <a:xfrm>
            <a:off x="8537579" y="2966009"/>
            <a:ext cx="2764064"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Cloud providers</a:t>
            </a:r>
          </a:p>
        </p:txBody>
      </p:sp>
      <p:sp>
        <p:nvSpPr>
          <p:cNvPr id="23" name="Freeform 5">
            <a:extLst>
              <a:ext uri="{FF2B5EF4-FFF2-40B4-BE49-F238E27FC236}">
                <a16:creationId xmlns:a16="http://schemas.microsoft.com/office/drawing/2014/main" id="{9A48B796-2756-40AD-8C55-6D8719F0FFE1}"/>
              </a:ext>
            </a:extLst>
          </p:cNvPr>
          <p:cNvSpPr>
            <a:spLocks/>
          </p:cNvSpPr>
          <p:nvPr/>
        </p:nvSpPr>
        <p:spPr bwMode="auto">
          <a:xfrm>
            <a:off x="5172340" y="4310126"/>
            <a:ext cx="1868798"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4"/>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Promoting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 Single market </a:t>
            </a:r>
          </a:p>
        </p:txBody>
      </p:sp>
      <p:sp>
        <p:nvSpPr>
          <p:cNvPr id="24" name="Freeform 5">
            <a:extLst>
              <a:ext uri="{FF2B5EF4-FFF2-40B4-BE49-F238E27FC236}">
                <a16:creationId xmlns:a16="http://schemas.microsoft.com/office/drawing/2014/main" id="{00F9C62C-61EC-413F-B36E-DCB1863BF95F}"/>
              </a:ext>
            </a:extLst>
          </p:cNvPr>
          <p:cNvSpPr>
            <a:spLocks/>
          </p:cNvSpPr>
          <p:nvPr/>
        </p:nvSpPr>
        <p:spPr bwMode="auto">
          <a:xfrm>
            <a:off x="1350790" y="4297215"/>
            <a:ext cx="1848546"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Innovation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282F39"/>
                </a:solidFill>
                <a:latin typeface="Calibri" panose="020F0502020204030204"/>
              </a:rPr>
              <a:t>Friendly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regulation</a:t>
            </a:r>
          </a:p>
        </p:txBody>
      </p:sp>
      <p:sp>
        <p:nvSpPr>
          <p:cNvPr id="27" name="Freeform 6">
            <a:extLst>
              <a:ext uri="{FF2B5EF4-FFF2-40B4-BE49-F238E27FC236}">
                <a16:creationId xmlns:a16="http://schemas.microsoft.com/office/drawing/2014/main" id="{317CE871-9C0B-46CF-9746-2C2BF3F8296C}"/>
              </a:ext>
            </a:extLst>
          </p:cNvPr>
          <p:cNvSpPr>
            <a:spLocks/>
          </p:cNvSpPr>
          <p:nvPr/>
        </p:nvSpPr>
        <p:spPr bwMode="auto">
          <a:xfrm>
            <a:off x="2802289" y="4642013"/>
            <a:ext cx="2764063"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Deep learning</a:t>
            </a:r>
          </a:p>
        </p:txBody>
      </p:sp>
      <p:sp>
        <p:nvSpPr>
          <p:cNvPr id="29" name="Freeform 5">
            <a:extLst>
              <a:ext uri="{FF2B5EF4-FFF2-40B4-BE49-F238E27FC236}">
                <a16:creationId xmlns:a16="http://schemas.microsoft.com/office/drawing/2014/main" id="{3EEC304F-13B8-4E05-937F-1849C399091B}"/>
              </a:ext>
            </a:extLst>
          </p:cNvPr>
          <p:cNvSpPr>
            <a:spLocks/>
          </p:cNvSpPr>
          <p:nvPr/>
        </p:nvSpPr>
        <p:spPr bwMode="auto">
          <a:xfrm>
            <a:off x="8984092" y="4297215"/>
            <a:ext cx="1894084"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6"/>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BIG DATA </a:t>
            </a:r>
          </a:p>
        </p:txBody>
      </p:sp>
      <p:sp>
        <p:nvSpPr>
          <p:cNvPr id="11" name="TextBox 10">
            <a:extLst>
              <a:ext uri="{FF2B5EF4-FFF2-40B4-BE49-F238E27FC236}">
                <a16:creationId xmlns:a16="http://schemas.microsoft.com/office/drawing/2014/main" id="{2E9C5339-E9A2-4F7D-BC0B-100CD290F958}"/>
              </a:ext>
            </a:extLst>
          </p:cNvPr>
          <p:cNvSpPr txBox="1"/>
          <p:nvPr/>
        </p:nvSpPr>
        <p:spPr>
          <a:xfrm>
            <a:off x="5113154" y="882872"/>
            <a:ext cx="1957118" cy="1754326"/>
          </a:xfrm>
          <a:prstGeom prst="rect">
            <a:avLst/>
          </a:prstGeom>
          <a:noFill/>
        </p:spPr>
        <p:txBody>
          <a:bodyPr wrap="square" rtlCol="0">
            <a:spAutoFit/>
          </a:bodyPr>
          <a:lstStyle/>
          <a:p>
            <a:r>
              <a:rPr lang="fr-BE" dirty="0" err="1"/>
              <a:t>What</a:t>
            </a:r>
            <a:r>
              <a:rPr lang="fr-BE" dirty="0"/>
              <a:t> </a:t>
            </a:r>
            <a:r>
              <a:rPr lang="fr-BE" dirty="0" err="1"/>
              <a:t>is</a:t>
            </a:r>
            <a:r>
              <a:rPr lang="fr-BE" dirty="0"/>
              <a:t> </a:t>
            </a:r>
            <a:r>
              <a:rPr lang="fr-BE" dirty="0" err="1"/>
              <a:t>insurance</a:t>
            </a:r>
            <a:r>
              <a:rPr lang="fr-BE" dirty="0"/>
              <a:t>? </a:t>
            </a:r>
          </a:p>
          <a:p>
            <a:r>
              <a:rPr lang="fr-BE" dirty="0" err="1"/>
              <a:t>What’s</a:t>
            </a:r>
            <a:r>
              <a:rPr lang="fr-BE" dirty="0"/>
              <a:t> in </a:t>
            </a:r>
            <a:r>
              <a:rPr lang="fr-BE" dirty="0" err="1"/>
              <a:t>it</a:t>
            </a:r>
            <a:r>
              <a:rPr lang="fr-BE" dirty="0"/>
              <a:t> for the</a:t>
            </a:r>
          </a:p>
          <a:p>
            <a:r>
              <a:rPr lang="fr-BE" dirty="0"/>
              <a:t>EU ? FOR CMU ?For </a:t>
            </a:r>
            <a:r>
              <a:rPr lang="fr-BE" dirty="0" err="1"/>
              <a:t>sustainability</a:t>
            </a:r>
            <a:r>
              <a:rPr lang="fr-BE" dirty="0"/>
              <a:t> ?</a:t>
            </a:r>
            <a:r>
              <a:rPr lang="fr-BE" dirty="0" err="1"/>
              <a:t>ForSME’s</a:t>
            </a:r>
            <a:r>
              <a:rPr lang="fr-BE" dirty="0"/>
              <a:t>? for people ? </a:t>
            </a:r>
          </a:p>
        </p:txBody>
      </p:sp>
      <p:sp>
        <p:nvSpPr>
          <p:cNvPr id="17" name="Freeform 6">
            <a:extLst>
              <a:ext uri="{FF2B5EF4-FFF2-40B4-BE49-F238E27FC236}">
                <a16:creationId xmlns:a16="http://schemas.microsoft.com/office/drawing/2014/main" id="{99895DB2-8059-4483-9AEE-553C98A1B1E8}"/>
              </a:ext>
            </a:extLst>
          </p:cNvPr>
          <p:cNvSpPr>
            <a:spLocks/>
          </p:cNvSpPr>
          <p:nvPr/>
        </p:nvSpPr>
        <p:spPr bwMode="auto">
          <a:xfrm>
            <a:off x="6627677" y="4642010"/>
            <a:ext cx="2764064"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2"/>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lumMod val="95000"/>
                  </a:schemeClr>
                </a:solidFill>
                <a:effectLst/>
                <a:uLnTx/>
                <a:uFillTx/>
                <a:latin typeface="Calibri" panose="020F0502020204030204"/>
                <a:ea typeface="+mn-ea"/>
                <a:cs typeface="+mn-cs"/>
              </a:rPr>
              <a:t>Transparency</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bg1">
                    <a:lumMod val="95000"/>
                  </a:schemeClr>
                </a:solidFill>
                <a:latin typeface="Calibri" panose="020F0502020204030204"/>
              </a:rPr>
              <a:t>Algorithms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lumMod val="95000"/>
                  </a:schemeClr>
                </a:solidFill>
                <a:effectLst/>
                <a:uLnTx/>
                <a:uFillTx/>
                <a:latin typeface="Calibri" panose="020F0502020204030204"/>
                <a:ea typeface="+mn-ea"/>
                <a:cs typeface="+mn-cs"/>
              </a:rPr>
              <a:t>supervision</a:t>
            </a:r>
          </a:p>
        </p:txBody>
      </p:sp>
    </p:spTree>
    <p:extLst>
      <p:ext uri="{BB962C8B-B14F-4D97-AF65-F5344CB8AC3E}">
        <p14:creationId xmlns:p14="http://schemas.microsoft.com/office/powerpoint/2010/main" val="5982961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33350"/>
            <a:ext cx="12506325" cy="713422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BE" sz="1800" b="0" i="0" u="none" strike="noStrike" kern="1200" cap="none" spc="0" normalizeH="0" baseline="0" noProof="0" dirty="0">
              <a:ln>
                <a:noFill/>
              </a:ln>
              <a:solidFill>
                <a:prstClr val="white"/>
              </a:solidFill>
              <a:effectLst/>
              <a:uLnTx/>
              <a:uFillTx/>
              <a:latin typeface="Open Sans" panose="020B0606030504020204" pitchFamily="34" charset="0"/>
              <a:ea typeface="+mn-ea"/>
              <a:cs typeface="+mn-cs"/>
            </a:endParaRPr>
          </a:p>
        </p:txBody>
      </p:sp>
      <p:sp>
        <p:nvSpPr>
          <p:cNvPr id="37" name="Rectangle 36"/>
          <p:cNvSpPr/>
          <p:nvPr/>
        </p:nvSpPr>
        <p:spPr>
          <a:xfrm>
            <a:off x="4137676" y="2292299"/>
            <a:ext cx="4242177" cy="191504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BE" sz="1200" b="0" i="0" u="none" strike="noStrike" kern="1200" cap="none" spc="0" normalizeH="0" baseline="0" noProof="0" dirty="0">
              <a:ln>
                <a:noFill/>
              </a:ln>
              <a:solidFill>
                <a:prstClr val="white">
                  <a:lumMod val="95000"/>
                </a:prstClr>
              </a:solidFill>
              <a:effectLst/>
              <a:uLnTx/>
              <a:uFillTx/>
              <a:latin typeface="Open Sans" panose="020B0606030504020204" pitchFamily="34" charset="0"/>
              <a:ea typeface="+mn-ea"/>
              <a:cs typeface="+mn-cs"/>
            </a:endParaRPr>
          </a:p>
        </p:txBody>
      </p:sp>
      <p:pic>
        <p:nvPicPr>
          <p:cNvPr id="41" name="Image 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37676" y="2257451"/>
            <a:ext cx="4587224" cy="1984739"/>
          </a:xfrm>
          <a:prstGeom prst="rect">
            <a:avLst/>
          </a:prstGeom>
        </p:spPr>
      </p:pic>
      <p:pic>
        <p:nvPicPr>
          <p:cNvPr id="5" name="Image 4"/>
          <p:cNvPicPr>
            <a:picLocks noChangeAspect="1"/>
          </p:cNvPicPr>
          <p:nvPr/>
        </p:nvPicPr>
        <p:blipFill>
          <a:blip r:embed="rId3" cstate="print">
            <a:extLst>
              <a:ext uri="{BEBA8EAE-BF5A-486C-A8C5-ECC9F3942E4B}">
                <a14:imgProps xmlns:a14="http://schemas.microsoft.com/office/drawing/2010/main">
                  <a14:imgLayer r:embed="rId4">
                    <a14:imgEffect>
                      <a14:artisticPhotocopy trans="0" detail="0"/>
                    </a14:imgEffect>
                  </a14:imgLayer>
                </a14:imgProps>
              </a:ext>
              <a:ext uri="{28A0092B-C50C-407E-A947-70E740481C1C}">
                <a14:useLocalDpi xmlns:a14="http://schemas.microsoft.com/office/drawing/2010/main" val="0"/>
              </a:ext>
            </a:extLst>
          </a:blip>
          <a:stretch>
            <a:fillRect/>
          </a:stretch>
        </p:blipFill>
        <p:spPr>
          <a:xfrm>
            <a:off x="369827" y="2467927"/>
            <a:ext cx="1435184" cy="1289367"/>
          </a:xfrm>
          <a:prstGeom prst="rect">
            <a:avLst/>
          </a:prstGeom>
        </p:spPr>
      </p:pic>
      <p:pic>
        <p:nvPicPr>
          <p:cNvPr id="8" name="Image 7"/>
          <p:cNvPicPr>
            <a:picLocks noChangeAspect="1"/>
          </p:cNvPicPr>
          <p:nvPr/>
        </p:nvPicPr>
        <p:blipFill>
          <a:blip r:embed="rId5">
            <a:extLst>
              <a:ext uri="{BEBA8EAE-BF5A-486C-A8C5-ECC9F3942E4B}">
                <a14:imgProps xmlns:a14="http://schemas.microsoft.com/office/drawing/2010/main">
                  <a14:imgLayer r:embed="rId6">
                    <a14:imgEffect>
                      <a14:artisticPhotocopy trans="0" detail="0"/>
                    </a14:imgEffect>
                  </a14:imgLayer>
                </a14:imgProps>
              </a:ext>
              <a:ext uri="{28A0092B-C50C-407E-A947-70E740481C1C}">
                <a14:useLocalDpi xmlns:a14="http://schemas.microsoft.com/office/drawing/2010/main" val="0"/>
              </a:ext>
            </a:extLst>
          </a:blip>
          <a:stretch>
            <a:fillRect/>
          </a:stretch>
        </p:blipFill>
        <p:spPr>
          <a:xfrm>
            <a:off x="1668387" y="5327568"/>
            <a:ext cx="1415375" cy="1420109"/>
          </a:xfrm>
          <a:prstGeom prst="rect">
            <a:avLst/>
          </a:prstGeom>
        </p:spPr>
      </p:pic>
      <p:pic>
        <p:nvPicPr>
          <p:cNvPr id="29" name="Picture 9"/>
          <p:cNvPicPr/>
          <p:nvPr/>
        </p:nvPicPr>
        <p:blipFill rotWithShape="1">
          <a:blip r:embed="rId7" cstate="print">
            <a:extLst>
              <a:ext uri="{BEBA8EAE-BF5A-486C-A8C5-ECC9F3942E4B}">
                <a14:imgProps xmlns:a14="http://schemas.microsoft.com/office/drawing/2010/main">
                  <a14:imgLayer r:embed="rId8">
                    <a14:imgEffect>
                      <a14:artisticPhotocopy trans="0" detail="10"/>
                    </a14:imgEffect>
                  </a14:imgLayer>
                </a14:imgProps>
              </a:ext>
              <a:ext uri="{28A0092B-C50C-407E-A947-70E740481C1C}">
                <a14:useLocalDpi xmlns:a14="http://schemas.microsoft.com/office/drawing/2010/main" val="0"/>
              </a:ext>
            </a:extLst>
          </a:blip>
          <a:srcRect l="18240" t="28342" r="28156" b="46708"/>
          <a:stretch/>
        </p:blipFill>
        <p:spPr>
          <a:xfrm>
            <a:off x="9374378" y="867570"/>
            <a:ext cx="1444487" cy="962223"/>
          </a:xfrm>
          <a:prstGeom prst="rect">
            <a:avLst/>
          </a:prstGeom>
        </p:spPr>
      </p:pic>
      <p:sp>
        <p:nvSpPr>
          <p:cNvPr id="30" name="ZoneTexte 29"/>
          <p:cNvSpPr txBox="1"/>
          <p:nvPr/>
        </p:nvSpPr>
        <p:spPr>
          <a:xfrm>
            <a:off x="141571" y="2061000"/>
            <a:ext cx="190382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i="0" u="none" strike="noStrike" kern="1200" cap="none" spc="0" normalizeH="0" baseline="0" noProof="0" dirty="0" err="1">
                <a:ln>
                  <a:noFill/>
                </a:ln>
                <a:solidFill>
                  <a:schemeClr val="bg1"/>
                </a:solidFill>
                <a:effectLst/>
                <a:uLnTx/>
                <a:uFillTx/>
                <a:latin typeface="Open Sans" panose="020B0606030504020204" pitchFamily="34" charset="0"/>
                <a:ea typeface="A-OTF Shin Go Pro L" panose="020B0300000000000000" pitchFamily="34" charset="-128"/>
                <a:cs typeface="+mn-cs"/>
              </a:rPr>
              <a:t>Founded</a:t>
            </a:r>
            <a:r>
              <a:rPr kumimoji="0" lang="fr-BE" sz="1800" b="0" i="0" u="none" strike="noStrike" kern="1200" cap="none" spc="0" normalizeH="0" baseline="0" noProof="0" dirty="0">
                <a:ln>
                  <a:noFill/>
                </a:ln>
                <a:solidFill>
                  <a:schemeClr val="bg1"/>
                </a:solidFill>
                <a:effectLst/>
                <a:uLnTx/>
                <a:uFillTx/>
                <a:latin typeface="Open Sans" panose="020B0606030504020204" pitchFamily="34" charset="0"/>
                <a:ea typeface="A-OTF Shin Go Pro L" panose="020B0300000000000000" pitchFamily="34" charset="-128"/>
                <a:cs typeface="+mn-cs"/>
              </a:rPr>
              <a:t> in</a:t>
            </a:r>
          </a:p>
        </p:txBody>
      </p:sp>
      <p:sp>
        <p:nvSpPr>
          <p:cNvPr id="31" name="ZoneTexte 30"/>
          <p:cNvSpPr txBox="1"/>
          <p:nvPr/>
        </p:nvSpPr>
        <p:spPr>
          <a:xfrm>
            <a:off x="2375053" y="11035"/>
            <a:ext cx="1903827"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i="0" u="none" strike="noStrike" kern="1200" cap="none" spc="0" normalizeH="0" baseline="0" noProof="0" dirty="0" err="1">
                <a:ln>
                  <a:noFill/>
                </a:ln>
                <a:solidFill>
                  <a:schemeClr val="bg1"/>
                </a:solidFill>
                <a:effectLst/>
                <a:uLnTx/>
                <a:uFillTx/>
                <a:latin typeface="Open Sans" panose="020B0606030504020204" pitchFamily="34" charset="0"/>
                <a:ea typeface="A-OTF Shin Go Pro L" panose="020B0300000000000000" pitchFamily="34" charset="-128"/>
                <a:cs typeface="+mn-cs"/>
              </a:rPr>
              <a:t>Headquartered</a:t>
            </a:r>
            <a:r>
              <a:rPr kumimoji="0" lang="fr-BE" sz="1800" b="0" i="0" u="none" strike="noStrike" kern="1200" cap="none" spc="0" normalizeH="0" baseline="0" noProof="0" dirty="0">
                <a:ln>
                  <a:noFill/>
                </a:ln>
                <a:solidFill>
                  <a:schemeClr val="bg1"/>
                </a:solidFill>
                <a:effectLst/>
                <a:uLnTx/>
                <a:uFillTx/>
                <a:latin typeface="Open Sans" panose="020B0606030504020204" pitchFamily="34" charset="0"/>
                <a:ea typeface="A-OTF Shin Go Pro L" panose="020B0300000000000000" pitchFamily="34" charset="-128"/>
                <a:cs typeface="+mn-cs"/>
              </a:rPr>
              <a:t> in Brussels</a:t>
            </a:r>
          </a:p>
        </p:txBody>
      </p:sp>
      <p:sp>
        <p:nvSpPr>
          <p:cNvPr id="32" name="ZoneTexte 31"/>
          <p:cNvSpPr txBox="1"/>
          <p:nvPr/>
        </p:nvSpPr>
        <p:spPr>
          <a:xfrm>
            <a:off x="812527" y="4127239"/>
            <a:ext cx="3125052"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i="0" u="none" strike="noStrike" kern="1200" cap="none" spc="0" normalizeH="0" baseline="0" noProof="0" dirty="0">
                <a:ln>
                  <a:noFill/>
                </a:ln>
                <a:solidFill>
                  <a:schemeClr val="bg1"/>
                </a:solidFill>
                <a:effectLst/>
                <a:uLnTx/>
                <a:uFillTx/>
                <a:latin typeface="Open Sans" panose="020B0606030504020204" pitchFamily="34" charset="0"/>
                <a:ea typeface="A-OTF Shin Go Pro L" panose="020B0300000000000000" pitchFamily="34" charset="-128"/>
                <a:cs typeface="+mn-cs"/>
              </a:rPr>
              <a:t>Sole </a:t>
            </a:r>
            <a:r>
              <a:rPr kumimoji="0" lang="fr-BE" sz="1800" b="0" i="0" u="none" strike="noStrike" kern="1200" cap="none" spc="0" normalizeH="0" baseline="0" noProof="0" dirty="0" err="1">
                <a:ln>
                  <a:noFill/>
                </a:ln>
                <a:solidFill>
                  <a:schemeClr val="bg1"/>
                </a:solidFill>
                <a:effectLst/>
                <a:uLnTx/>
                <a:uFillTx/>
                <a:latin typeface="Open Sans" panose="020B0606030504020204" pitchFamily="34" charset="0"/>
                <a:ea typeface="A-OTF Shin Go Pro L" panose="020B0300000000000000" pitchFamily="34" charset="-128"/>
                <a:cs typeface="+mn-cs"/>
              </a:rPr>
              <a:t>representative</a:t>
            </a:r>
            <a:r>
              <a:rPr kumimoji="0" lang="fr-BE" sz="1800" b="0" i="0" u="none" strike="noStrike" kern="1200" cap="none" spc="0" normalizeH="0" baseline="0" noProof="0" dirty="0">
                <a:ln>
                  <a:noFill/>
                </a:ln>
                <a:solidFill>
                  <a:schemeClr val="bg1"/>
                </a:solidFill>
                <a:effectLst/>
                <a:uLnTx/>
                <a:uFillTx/>
                <a:latin typeface="Open Sans" panose="020B0606030504020204" pitchFamily="34" charset="0"/>
                <a:ea typeface="A-OTF Shin Go Pro L" panose="020B0300000000000000" pitchFamily="34" charset="-128"/>
                <a:cs typeface="+mn-cs"/>
              </a:rPr>
              <a:t> of </a:t>
            </a:r>
            <a:r>
              <a:rPr kumimoji="0" lang="fr-BE" sz="1800" b="0" i="0" u="none" strike="noStrike" kern="1200" cap="none" spc="0" normalizeH="0" baseline="0" noProof="0" dirty="0" err="1">
                <a:ln>
                  <a:noFill/>
                </a:ln>
                <a:solidFill>
                  <a:schemeClr val="bg1"/>
                </a:solidFill>
                <a:effectLst/>
                <a:uLnTx/>
                <a:uFillTx/>
                <a:latin typeface="Open Sans" panose="020B0606030504020204" pitchFamily="34" charset="0"/>
                <a:ea typeface="A-OTF Shin Go Pro L" panose="020B0300000000000000" pitchFamily="34" charset="-128"/>
                <a:cs typeface="+mn-cs"/>
              </a:rPr>
              <a:t>insurance</a:t>
            </a:r>
            <a:r>
              <a:rPr kumimoji="0" lang="fr-BE" sz="1800" b="0" i="0" u="none" strike="noStrike" kern="1200" cap="none" spc="0" normalizeH="0" baseline="0" noProof="0" dirty="0">
                <a:ln>
                  <a:noFill/>
                </a:ln>
                <a:solidFill>
                  <a:schemeClr val="bg1"/>
                </a:solidFill>
                <a:effectLst/>
                <a:uLnTx/>
                <a:uFillTx/>
                <a:latin typeface="Open Sans" panose="020B0606030504020204" pitchFamily="34" charset="0"/>
                <a:ea typeface="A-OTF Shin Go Pro L" panose="020B0300000000000000" pitchFamily="34" charset="-128"/>
                <a:cs typeface="+mn-cs"/>
              </a:rPr>
              <a:t> and </a:t>
            </a:r>
            <a:r>
              <a:rPr kumimoji="0" lang="fr-BE" sz="1800" b="0" i="0" u="none" strike="noStrike" kern="1200" cap="none" spc="0" normalizeH="0" baseline="0" noProof="0" dirty="0" err="1">
                <a:ln>
                  <a:noFill/>
                </a:ln>
                <a:solidFill>
                  <a:schemeClr val="bg1"/>
                </a:solidFill>
                <a:effectLst/>
                <a:uLnTx/>
                <a:uFillTx/>
                <a:latin typeface="Open Sans" panose="020B0606030504020204" pitchFamily="34" charset="0"/>
                <a:ea typeface="A-OTF Shin Go Pro L" panose="020B0300000000000000" pitchFamily="34" charset="-128"/>
                <a:cs typeface="+mn-cs"/>
              </a:rPr>
              <a:t>financial</a:t>
            </a:r>
            <a:r>
              <a:rPr kumimoji="0" lang="fr-BE" sz="1800" b="0" i="0" u="none" strike="noStrike" kern="1200" cap="none" spc="0" normalizeH="0" baseline="0" noProof="0" dirty="0">
                <a:ln>
                  <a:noFill/>
                </a:ln>
                <a:solidFill>
                  <a:schemeClr val="bg1"/>
                </a:solidFill>
                <a:effectLst/>
                <a:uLnTx/>
                <a:uFillTx/>
                <a:latin typeface="Open Sans" panose="020B0606030504020204" pitchFamily="34" charset="0"/>
                <a:ea typeface="A-OTF Shin Go Pro L" panose="020B0300000000000000" pitchFamily="34" charset="-128"/>
                <a:cs typeface="+mn-cs"/>
              </a:rPr>
              <a:t> </a:t>
            </a:r>
            <a:r>
              <a:rPr kumimoji="0" lang="fr-BE" sz="1800" b="0" i="0" u="none" strike="noStrike" kern="1200" cap="none" spc="0" normalizeH="0" baseline="0" noProof="0" dirty="0" err="1">
                <a:ln>
                  <a:noFill/>
                </a:ln>
                <a:solidFill>
                  <a:schemeClr val="bg1"/>
                </a:solidFill>
                <a:effectLst/>
                <a:uLnTx/>
                <a:uFillTx/>
                <a:latin typeface="Open Sans" panose="020B0606030504020204" pitchFamily="34" charset="0"/>
                <a:ea typeface="A-OTF Shin Go Pro L" panose="020B0300000000000000" pitchFamily="34" charset="-128"/>
                <a:cs typeface="+mn-cs"/>
              </a:rPr>
              <a:t>intermediaries</a:t>
            </a:r>
            <a:r>
              <a:rPr kumimoji="0" lang="fr-BE" sz="1800" b="0" i="0" u="none" strike="noStrike" kern="1200" cap="none" spc="0" normalizeH="0" baseline="0" noProof="0" dirty="0">
                <a:ln>
                  <a:noFill/>
                </a:ln>
                <a:solidFill>
                  <a:schemeClr val="bg1"/>
                </a:solidFill>
                <a:effectLst/>
                <a:uLnTx/>
                <a:uFillTx/>
                <a:latin typeface="Open Sans" panose="020B0606030504020204" pitchFamily="34" charset="0"/>
                <a:ea typeface="A-OTF Shin Go Pro L" panose="020B0300000000000000" pitchFamily="34" charset="-128"/>
                <a:cs typeface="+mn-cs"/>
              </a:rPr>
              <a:t> </a:t>
            </a:r>
            <a:r>
              <a:rPr kumimoji="0" lang="fr-BE" sz="1800" b="0" i="0" u="none" strike="noStrike" kern="1200" cap="none" spc="0" normalizeH="0" baseline="0" noProof="0" dirty="0" err="1">
                <a:ln>
                  <a:noFill/>
                </a:ln>
                <a:solidFill>
                  <a:schemeClr val="bg1"/>
                </a:solidFill>
                <a:effectLst/>
                <a:uLnTx/>
                <a:uFillTx/>
                <a:latin typeface="Open Sans" panose="020B0606030504020204" pitchFamily="34" charset="0"/>
                <a:ea typeface="A-OTF Shin Go Pro L" panose="020B0300000000000000" pitchFamily="34" charset="-128"/>
                <a:cs typeface="+mn-cs"/>
              </a:rPr>
              <a:t>with</a:t>
            </a:r>
            <a:r>
              <a:rPr kumimoji="0" lang="fr-BE" sz="1800" b="0" i="0" u="none" strike="noStrike" kern="1200" cap="none" spc="0" normalizeH="0" baseline="0" noProof="0" dirty="0">
                <a:ln>
                  <a:noFill/>
                </a:ln>
                <a:solidFill>
                  <a:schemeClr val="bg1"/>
                </a:solidFill>
                <a:effectLst/>
                <a:uLnTx/>
                <a:uFillTx/>
                <a:latin typeface="Open Sans" panose="020B0606030504020204" pitchFamily="34" charset="0"/>
                <a:ea typeface="A-OTF Shin Go Pro L" panose="020B0300000000000000" pitchFamily="34" charset="-128"/>
                <a:cs typeface="+mn-cs"/>
              </a:rPr>
              <a:t> the EU institutions</a:t>
            </a:r>
          </a:p>
        </p:txBody>
      </p:sp>
      <p:sp>
        <p:nvSpPr>
          <p:cNvPr id="33" name="ZoneTexte 32"/>
          <p:cNvSpPr txBox="1"/>
          <p:nvPr/>
        </p:nvSpPr>
        <p:spPr>
          <a:xfrm>
            <a:off x="9144709" y="456596"/>
            <a:ext cx="190382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i="0" u="none" strike="noStrike" kern="1200" cap="none" spc="0" normalizeH="0" baseline="0" noProof="0" dirty="0" err="1">
                <a:ln>
                  <a:noFill/>
                </a:ln>
                <a:solidFill>
                  <a:schemeClr val="bg1"/>
                </a:solidFill>
                <a:effectLst/>
                <a:uLnTx/>
                <a:uFillTx/>
                <a:latin typeface="Open Sans" panose="020B0606030504020204" pitchFamily="34" charset="0"/>
                <a:ea typeface="A-OTF Shin Go Pro L" panose="020B0300000000000000" pitchFamily="34" charset="-128"/>
                <a:cs typeface="+mn-cs"/>
              </a:rPr>
              <a:t>Member</a:t>
            </a:r>
            <a:r>
              <a:rPr kumimoji="0" lang="fr-BE" sz="1800" b="0" i="0" u="none" strike="noStrike" kern="1200" cap="none" spc="0" normalizeH="0" baseline="0" noProof="0" dirty="0">
                <a:ln>
                  <a:noFill/>
                </a:ln>
                <a:solidFill>
                  <a:schemeClr val="bg1"/>
                </a:solidFill>
                <a:effectLst/>
                <a:uLnTx/>
                <a:uFillTx/>
                <a:latin typeface="Open Sans" panose="020B0606030504020204" pitchFamily="34" charset="0"/>
                <a:ea typeface="A-OTF Shin Go Pro L" panose="020B0300000000000000" pitchFamily="34" charset="-128"/>
                <a:cs typeface="+mn-cs"/>
              </a:rPr>
              <a:t> of</a:t>
            </a:r>
          </a:p>
        </p:txBody>
      </p:sp>
      <p:sp>
        <p:nvSpPr>
          <p:cNvPr id="34" name="ZoneTexte 33"/>
          <p:cNvSpPr txBox="1"/>
          <p:nvPr/>
        </p:nvSpPr>
        <p:spPr>
          <a:xfrm>
            <a:off x="8534095" y="3242132"/>
            <a:ext cx="3125052"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i="0" u="none" strike="noStrike" kern="1200" cap="none" spc="0" normalizeH="0" baseline="0" noProof="0" dirty="0">
                <a:ln>
                  <a:noFill/>
                </a:ln>
                <a:solidFill>
                  <a:schemeClr val="bg1"/>
                </a:solidFill>
                <a:effectLst/>
                <a:uLnTx/>
                <a:uFillTx/>
                <a:latin typeface="Open Sans" panose="020B0606030504020204" pitchFamily="34" charset="0"/>
                <a:ea typeface="A-OTF Shin Go Pro L" panose="020B0300000000000000" pitchFamily="34" charset="-128"/>
                <a:cs typeface="+mn-cs"/>
              </a:rPr>
              <a:t>50 </a:t>
            </a:r>
            <a:r>
              <a:rPr kumimoji="0" lang="fr-BE" sz="1800" b="0" i="0" u="none" strike="noStrike" kern="1200" cap="none" spc="0" normalizeH="0" baseline="0" noProof="0" dirty="0" err="1">
                <a:ln>
                  <a:noFill/>
                </a:ln>
                <a:solidFill>
                  <a:schemeClr val="bg1"/>
                </a:solidFill>
                <a:effectLst/>
                <a:uLnTx/>
                <a:uFillTx/>
                <a:latin typeface="Open Sans" panose="020B0606030504020204" pitchFamily="34" charset="0"/>
                <a:ea typeface="A-OTF Shin Go Pro L" panose="020B0300000000000000" pitchFamily="34" charset="-128"/>
                <a:cs typeface="+mn-cs"/>
              </a:rPr>
              <a:t>member</a:t>
            </a:r>
            <a:r>
              <a:rPr kumimoji="0" lang="fr-BE" sz="1800" b="0" i="0" u="none" strike="noStrike" kern="1200" cap="none" spc="0" normalizeH="0" baseline="0" noProof="0" dirty="0">
                <a:ln>
                  <a:noFill/>
                </a:ln>
                <a:solidFill>
                  <a:schemeClr val="bg1"/>
                </a:solidFill>
                <a:effectLst/>
                <a:uLnTx/>
                <a:uFillTx/>
                <a:latin typeface="Open Sans" panose="020B0606030504020204" pitchFamily="34" charset="0"/>
                <a:ea typeface="A-OTF Shin Go Pro L" panose="020B0300000000000000" pitchFamily="34" charset="-128"/>
                <a:cs typeface="+mn-cs"/>
              </a:rPr>
              <a:t> associations in 30 countries, </a:t>
            </a:r>
            <a:r>
              <a:rPr kumimoji="0" lang="fr-BE" sz="1800" b="0" i="0" u="none" strike="noStrike" kern="1200" cap="none" spc="0" normalizeH="0" baseline="0" noProof="0" dirty="0" err="1">
                <a:ln>
                  <a:noFill/>
                </a:ln>
                <a:solidFill>
                  <a:schemeClr val="bg1"/>
                </a:solidFill>
                <a:effectLst/>
                <a:uLnTx/>
                <a:uFillTx/>
                <a:latin typeface="Open Sans" panose="020B0606030504020204" pitchFamily="34" charset="0"/>
                <a:ea typeface="A-OTF Shin Go Pro L" panose="020B0300000000000000" pitchFamily="34" charset="-128"/>
                <a:cs typeface="+mn-cs"/>
              </a:rPr>
              <a:t>representing</a:t>
            </a:r>
            <a:r>
              <a:rPr kumimoji="0" lang="fr-BE" sz="1800" b="0" i="0" u="none" strike="noStrike" kern="1200" cap="none" spc="0" normalizeH="0" baseline="0" noProof="0" dirty="0">
                <a:ln>
                  <a:noFill/>
                </a:ln>
                <a:solidFill>
                  <a:schemeClr val="bg1"/>
                </a:solidFill>
                <a:effectLst/>
                <a:uLnTx/>
                <a:uFillTx/>
                <a:latin typeface="Open Sans" panose="020B0606030504020204" pitchFamily="34" charset="0"/>
                <a:ea typeface="A-OTF Shin Go Pro L" panose="020B0300000000000000" pitchFamily="34" charset="-128"/>
                <a:cs typeface="+mn-cs"/>
              </a:rPr>
              <a:t> </a:t>
            </a:r>
            <a:r>
              <a:rPr kumimoji="0" lang="fr-BE" sz="1800" b="0" i="0" u="none" strike="noStrike" kern="1200" cap="none" spc="0" normalizeH="0" baseline="0" noProof="0" dirty="0" err="1">
                <a:ln>
                  <a:noFill/>
                </a:ln>
                <a:solidFill>
                  <a:schemeClr val="bg1"/>
                </a:solidFill>
                <a:effectLst/>
                <a:uLnTx/>
                <a:uFillTx/>
                <a:latin typeface="Open Sans" panose="020B0606030504020204" pitchFamily="34" charset="0"/>
                <a:ea typeface="A-OTF Shin Go Pro L" panose="020B0300000000000000" pitchFamily="34" charset="-128"/>
                <a:cs typeface="+mn-cs"/>
              </a:rPr>
              <a:t>thousands</a:t>
            </a:r>
            <a:r>
              <a:rPr kumimoji="0" lang="fr-BE" sz="1800" b="0" i="0" u="none" strike="noStrike" kern="1200" cap="none" spc="0" normalizeH="0" baseline="0" noProof="0" dirty="0">
                <a:ln>
                  <a:noFill/>
                </a:ln>
                <a:solidFill>
                  <a:schemeClr val="bg1"/>
                </a:solidFill>
                <a:effectLst/>
                <a:uLnTx/>
                <a:uFillTx/>
                <a:latin typeface="Open Sans" panose="020B0606030504020204" pitchFamily="34" charset="0"/>
                <a:ea typeface="A-OTF Shin Go Pro L" panose="020B0300000000000000" pitchFamily="34" charset="-128"/>
                <a:cs typeface="+mn-cs"/>
              </a:rPr>
              <a:t> of </a:t>
            </a:r>
            <a:r>
              <a:rPr kumimoji="0" lang="fr-BE" sz="1800" b="0" i="0" u="none" strike="noStrike" kern="1200" cap="none" spc="0" normalizeH="0" baseline="0" noProof="0" dirty="0" err="1">
                <a:ln>
                  <a:noFill/>
                </a:ln>
                <a:solidFill>
                  <a:schemeClr val="bg1"/>
                </a:solidFill>
                <a:effectLst/>
                <a:uLnTx/>
                <a:uFillTx/>
                <a:latin typeface="Open Sans" panose="020B0606030504020204" pitchFamily="34" charset="0"/>
                <a:ea typeface="A-OTF Shin Go Pro L" panose="020B0300000000000000" pitchFamily="34" charset="-128"/>
                <a:cs typeface="+mn-cs"/>
              </a:rPr>
              <a:t>intermediaries</a:t>
            </a:r>
            <a:endParaRPr kumimoji="0" lang="fr-BE" sz="1800" b="0" i="0" u="none" strike="noStrike" kern="1200" cap="none" spc="0" normalizeH="0" baseline="0" noProof="0" dirty="0">
              <a:ln>
                <a:noFill/>
              </a:ln>
              <a:solidFill>
                <a:schemeClr val="bg1"/>
              </a:solidFill>
              <a:effectLst/>
              <a:uLnTx/>
              <a:uFillTx/>
              <a:latin typeface="Open Sans" panose="020B0606030504020204" pitchFamily="34" charset="0"/>
              <a:ea typeface="A-OTF Shin Go Pro L" panose="020B0300000000000000" pitchFamily="34" charset="-128"/>
              <a:cs typeface="+mn-cs"/>
            </a:endParaRPr>
          </a:p>
        </p:txBody>
      </p:sp>
      <p:pic>
        <p:nvPicPr>
          <p:cNvPr id="6" name="Image 5"/>
          <p:cNvPicPr>
            <a:picLocks noChangeAspect="1"/>
          </p:cNvPicPr>
          <p:nvPr/>
        </p:nvPicPr>
        <p:blipFill>
          <a:blip r:embed="rId9" cstate="hqprint">
            <a:extLst>
              <a:ext uri="{BEBA8EAE-BF5A-486C-A8C5-ECC9F3942E4B}">
                <a14:imgProps xmlns:a14="http://schemas.microsoft.com/office/drawing/2010/main">
                  <a14:imgLayer r:embed="rId10">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219550" y="692214"/>
            <a:ext cx="1918126" cy="1409700"/>
          </a:xfrm>
          <a:prstGeom prst="rect">
            <a:avLst/>
          </a:prstGeom>
        </p:spPr>
      </p:pic>
      <p:pic>
        <p:nvPicPr>
          <p:cNvPr id="9" name="Image 8"/>
          <p:cNvPicPr>
            <a:picLocks noChangeAspect="1"/>
          </p:cNvPicPr>
          <p:nvPr/>
        </p:nvPicPr>
        <p:blipFill>
          <a:blip r:embed="rId11">
            <a:extLst>
              <a:ext uri="{BEBA8EAE-BF5A-486C-A8C5-ECC9F3942E4B}">
                <a14:imgProps xmlns:a14="http://schemas.microsoft.com/office/drawing/2010/main">
                  <a14:imgLayer r:embed="rId12">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8993858" y="4399874"/>
            <a:ext cx="2205525" cy="2220377"/>
          </a:xfrm>
          <a:prstGeom prst="rect">
            <a:avLst/>
          </a:prstGeom>
        </p:spPr>
      </p:pic>
    </p:spTree>
    <p:extLst>
      <p:ext uri="{BB962C8B-B14F-4D97-AF65-F5344CB8AC3E}">
        <p14:creationId xmlns:p14="http://schemas.microsoft.com/office/powerpoint/2010/main" val="34201528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AD746-2772-47C3-8EC9-104C1F347A35}"/>
              </a:ext>
            </a:extLst>
          </p:cNvPr>
          <p:cNvSpPr>
            <a:spLocks noGrp="1"/>
          </p:cNvSpPr>
          <p:nvPr>
            <p:ph type="title"/>
          </p:nvPr>
        </p:nvSpPr>
        <p:spPr>
          <a:xfrm>
            <a:off x="1179226" y="320231"/>
            <a:ext cx="9833548" cy="1325563"/>
          </a:xfrm>
        </p:spPr>
        <p:txBody>
          <a:bodyPr>
            <a:normAutofit/>
          </a:bodyPr>
          <a:lstStyle/>
          <a:p>
            <a:pPr algn="ctr"/>
            <a:r>
              <a:rPr lang="fr-BE" sz="4000" dirty="0">
                <a:solidFill>
                  <a:schemeClr val="tx2"/>
                </a:solidFill>
              </a:rPr>
              <a:t>Conclusion </a:t>
            </a:r>
            <a:endParaRPr lang="en-BE" sz="4000" dirty="0">
              <a:solidFill>
                <a:schemeClr val="tx2"/>
              </a:solidFill>
            </a:endParaRPr>
          </a:p>
        </p:txBody>
      </p:sp>
      <p:graphicFrame>
        <p:nvGraphicFramePr>
          <p:cNvPr id="5" name="Content Placeholder 2">
            <a:extLst>
              <a:ext uri="{FF2B5EF4-FFF2-40B4-BE49-F238E27FC236}">
                <a16:creationId xmlns:a16="http://schemas.microsoft.com/office/drawing/2014/main" id="{D9BCD3F2-1DC5-4C02-A5D8-0E8AF9CD521E}"/>
              </a:ext>
            </a:extLst>
          </p:cNvPr>
          <p:cNvGraphicFramePr>
            <a:graphicFrameLocks noGrp="1"/>
          </p:cNvGraphicFramePr>
          <p:nvPr>
            <p:ph idx="1"/>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5851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8ABAE-BD91-4DE5-A14A-265FA5C1A012}"/>
              </a:ext>
            </a:extLst>
          </p:cNvPr>
          <p:cNvSpPr>
            <a:spLocks noGrp="1"/>
          </p:cNvSpPr>
          <p:nvPr>
            <p:ph type="title"/>
          </p:nvPr>
        </p:nvSpPr>
        <p:spPr/>
        <p:txBody>
          <a:bodyPr>
            <a:normAutofit fontScale="90000"/>
          </a:bodyPr>
          <a:lstStyle/>
          <a:p>
            <a:r>
              <a:rPr lang="en-US" sz="3200" b="1" dirty="0">
                <a:solidFill>
                  <a:schemeClr val="accent1">
                    <a:lumMod val="75000"/>
                  </a:schemeClr>
                </a:solidFill>
              </a:rPr>
              <a:t/>
            </a:r>
            <a:br>
              <a:rPr lang="en-US" sz="3200" b="1" dirty="0">
                <a:solidFill>
                  <a:schemeClr val="accent1">
                    <a:lumMod val="75000"/>
                  </a:schemeClr>
                </a:solidFill>
              </a:rPr>
            </a:br>
            <a:r>
              <a:rPr lang="en-US" sz="3200" b="1" dirty="0">
                <a:solidFill>
                  <a:schemeClr val="accent1">
                    <a:lumMod val="75000"/>
                  </a:schemeClr>
                </a:solidFill>
              </a:rPr>
              <a:t>Digital Age in finance</a:t>
            </a:r>
            <a:br>
              <a:rPr lang="en-US" sz="3200" b="1" dirty="0">
                <a:solidFill>
                  <a:schemeClr val="accent1">
                    <a:lumMod val="75000"/>
                  </a:schemeClr>
                </a:solidFill>
              </a:rPr>
            </a:br>
            <a:r>
              <a:rPr lang="en-US" sz="2200" dirty="0"/>
              <a:t>According to the Commission : </a:t>
            </a:r>
            <a:r>
              <a:rPr lang="en-US" sz="3200" dirty="0"/>
              <a:t/>
            </a:r>
            <a:br>
              <a:rPr lang="en-US" sz="3200" dirty="0"/>
            </a:br>
            <a:endParaRPr lang="fr-BE" sz="3200" b="1" dirty="0">
              <a:solidFill>
                <a:schemeClr val="accent1">
                  <a:lumMod val="75000"/>
                </a:schemeClr>
              </a:solidFill>
            </a:endParaRPr>
          </a:p>
        </p:txBody>
      </p:sp>
      <p:sp>
        <p:nvSpPr>
          <p:cNvPr id="3" name="Content Placeholder 2">
            <a:extLst>
              <a:ext uri="{FF2B5EF4-FFF2-40B4-BE49-F238E27FC236}">
                <a16:creationId xmlns:a16="http://schemas.microsoft.com/office/drawing/2014/main" id="{A3CAC19B-2935-4D97-88C0-4792D20090D6}"/>
              </a:ext>
            </a:extLst>
          </p:cNvPr>
          <p:cNvSpPr>
            <a:spLocks noGrp="1"/>
          </p:cNvSpPr>
          <p:nvPr>
            <p:ph idx="1"/>
          </p:nvPr>
        </p:nvSpPr>
        <p:spPr/>
        <p:txBody>
          <a:bodyPr>
            <a:normAutofit/>
          </a:bodyPr>
          <a:lstStyle/>
          <a:p>
            <a:pPr marL="0" indent="0">
              <a:buNone/>
            </a:pPr>
            <a:r>
              <a:rPr lang="en-US" sz="2000" dirty="0"/>
              <a:t>Opportunities for everyone…</a:t>
            </a:r>
            <a:br>
              <a:rPr lang="en-US" sz="2000" dirty="0"/>
            </a:br>
            <a:endParaRPr lang="en-US" sz="2000" dirty="0"/>
          </a:p>
          <a:p>
            <a:pPr marL="0" indent="0">
              <a:buNone/>
            </a:pPr>
            <a:r>
              <a:rPr lang="en-US" sz="2000" dirty="0"/>
              <a:t>• New Payments &amp; Personal finance for citizens</a:t>
            </a:r>
          </a:p>
          <a:p>
            <a:pPr marL="0" indent="0">
              <a:buNone/>
            </a:pPr>
            <a:r>
              <a:rPr lang="en-US" sz="2000" dirty="0"/>
              <a:t>• More efficient insurance claims service for drivers</a:t>
            </a:r>
          </a:p>
          <a:p>
            <a:pPr marL="0" indent="0">
              <a:buNone/>
            </a:pPr>
            <a:r>
              <a:rPr lang="en-US" sz="2000" dirty="0"/>
              <a:t>• More targeted advice for retail investors</a:t>
            </a:r>
          </a:p>
          <a:p>
            <a:pPr marL="0" indent="0">
              <a:buNone/>
            </a:pPr>
            <a:r>
              <a:rPr lang="en-US" sz="2000" dirty="0"/>
              <a:t>• Better access to finance for SMEs</a:t>
            </a:r>
          </a:p>
          <a:p>
            <a:pPr marL="0" indent="0">
              <a:buNone/>
            </a:pPr>
            <a:r>
              <a:rPr lang="en-US" sz="2000" dirty="0"/>
              <a:t>• Better compliance for firms</a:t>
            </a:r>
          </a:p>
          <a:p>
            <a:pPr marL="0" indent="0">
              <a:buNone/>
            </a:pPr>
            <a:r>
              <a:rPr lang="en-US" sz="2000" dirty="0"/>
              <a:t>• New tools for supervisors</a:t>
            </a:r>
          </a:p>
          <a:p>
            <a:pPr marL="0" indent="0">
              <a:buNone/>
            </a:pPr>
            <a:endParaRPr lang="en-US" dirty="0"/>
          </a:p>
          <a:p>
            <a:pPr marL="0" indent="0">
              <a:buNone/>
            </a:pPr>
            <a:r>
              <a:rPr lang="en-US" dirty="0"/>
              <a:t>….</a:t>
            </a:r>
            <a:r>
              <a:rPr lang="en-US" b="1" dirty="0"/>
              <a:t>But…also risks</a:t>
            </a:r>
            <a:endParaRPr lang="fr-BE" b="1" dirty="0"/>
          </a:p>
        </p:txBody>
      </p:sp>
    </p:spTree>
    <p:extLst>
      <p:ext uri="{BB962C8B-B14F-4D97-AF65-F5344CB8AC3E}">
        <p14:creationId xmlns:p14="http://schemas.microsoft.com/office/powerpoint/2010/main" val="1774035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E7D2D-38D5-4AB4-A043-5070FCD1A0EA}"/>
              </a:ext>
            </a:extLst>
          </p:cNvPr>
          <p:cNvSpPr>
            <a:spLocks noGrp="1"/>
          </p:cNvSpPr>
          <p:nvPr>
            <p:ph type="title"/>
          </p:nvPr>
        </p:nvSpPr>
        <p:spPr/>
        <p:txBody>
          <a:bodyPr>
            <a:normAutofit/>
          </a:bodyPr>
          <a:lstStyle/>
          <a:p>
            <a:r>
              <a:rPr lang="fr-BE" sz="2400" dirty="0"/>
              <a:t>Possible </a:t>
            </a:r>
            <a:r>
              <a:rPr lang="fr-BE" sz="2400" dirty="0" err="1"/>
              <a:t>risks</a:t>
            </a:r>
            <a:endParaRPr lang="en-BE" sz="2400" dirty="0"/>
          </a:p>
        </p:txBody>
      </p:sp>
      <p:sp>
        <p:nvSpPr>
          <p:cNvPr id="3" name="Content Placeholder 2">
            <a:extLst>
              <a:ext uri="{FF2B5EF4-FFF2-40B4-BE49-F238E27FC236}">
                <a16:creationId xmlns:a16="http://schemas.microsoft.com/office/drawing/2014/main" id="{99538086-2445-4D83-BAD9-68619E3EF165}"/>
              </a:ext>
            </a:extLst>
          </p:cNvPr>
          <p:cNvSpPr>
            <a:spLocks noGrp="1"/>
          </p:cNvSpPr>
          <p:nvPr>
            <p:ph idx="1"/>
          </p:nvPr>
        </p:nvSpPr>
        <p:spPr/>
        <p:txBody>
          <a:bodyPr/>
          <a:lstStyle/>
          <a:p>
            <a:pPr marL="342900" lvl="0" indent="-342900">
              <a:buFont typeface="Calibri" panose="020F0502020204030204" pitchFamily="34" charset="0"/>
              <a:buChar char="-"/>
            </a:pPr>
            <a:endParaRPr lang="en-GB" sz="1800" dirty="0">
              <a:effectLst/>
              <a:latin typeface="Calibri" panose="020F0502020204030204" pitchFamily="34" charset="0"/>
              <a:ea typeface="Times New Roman" panose="02020603050405020304" pitchFamily="18" charset="0"/>
            </a:endParaRPr>
          </a:p>
          <a:p>
            <a:pPr marL="342900" lvl="0" indent="-342900">
              <a:buFont typeface="Calibri" panose="020F0502020204030204" pitchFamily="34" charset="0"/>
              <a:buChar char="-"/>
            </a:pPr>
            <a:endParaRPr lang="en-GB" sz="1800" dirty="0">
              <a:latin typeface="Calibri" panose="020F0502020204030204" pitchFamily="34" charset="0"/>
              <a:ea typeface="Times New Roman" panose="02020603050405020304" pitchFamily="18" charset="0"/>
            </a:endParaRPr>
          </a:p>
          <a:p>
            <a:pPr lvl="0"/>
            <a:r>
              <a:rPr lang="en-GB" sz="2000" dirty="0">
                <a:effectLst/>
                <a:latin typeface="Calibri" panose="020F0502020204030204" pitchFamily="34" charset="0"/>
                <a:ea typeface="Times New Roman" panose="02020603050405020304" pitchFamily="18" charset="0"/>
              </a:rPr>
              <a:t>lack of digital education which may lead to financial exclusion</a:t>
            </a:r>
            <a:endParaRPr lang="en-BE" sz="2000" dirty="0">
              <a:effectLst/>
              <a:latin typeface="Calibri" panose="020F0502020204030204" pitchFamily="34" charset="0"/>
              <a:ea typeface="Calibri" panose="020F0502020204030204" pitchFamily="34" charset="0"/>
            </a:endParaRPr>
          </a:p>
          <a:p>
            <a:pPr lvl="0"/>
            <a:r>
              <a:rPr lang="en-GB" sz="2000" dirty="0">
                <a:effectLst/>
                <a:latin typeface="Calibri" panose="020F0502020204030204" pitchFamily="34" charset="0"/>
                <a:ea typeface="Times New Roman" panose="02020603050405020304" pitchFamily="18" charset="0"/>
              </a:rPr>
              <a:t>processing of personal and non-personal data. GDPR principles (purpose limitation principle, the data minimization principle, and the right to be forgotten)</a:t>
            </a:r>
            <a:endParaRPr lang="en-BE" sz="2000" dirty="0">
              <a:effectLst/>
              <a:latin typeface="Calibri" panose="020F0502020204030204" pitchFamily="34" charset="0"/>
              <a:ea typeface="Calibri" panose="020F0502020204030204" pitchFamily="34" charset="0"/>
            </a:endParaRPr>
          </a:p>
          <a:p>
            <a:pPr lvl="0"/>
            <a:r>
              <a:rPr lang="en-GB" sz="2000" dirty="0">
                <a:effectLst/>
                <a:latin typeface="Calibri" panose="020F0502020204030204" pitchFamily="34" charset="0"/>
                <a:ea typeface="Times New Roman" panose="02020603050405020304" pitchFamily="18" charset="0"/>
              </a:rPr>
              <a:t>business continuity and resilience</a:t>
            </a:r>
            <a:endParaRPr lang="en-BE" sz="2000" dirty="0">
              <a:effectLst/>
              <a:latin typeface="Calibri" panose="020F0502020204030204" pitchFamily="34" charset="0"/>
              <a:ea typeface="Calibri" panose="020F0502020204030204" pitchFamily="34" charset="0"/>
            </a:endParaRPr>
          </a:p>
          <a:p>
            <a:pPr lvl="0"/>
            <a:r>
              <a:rPr lang="en-GB" sz="2000" dirty="0">
                <a:effectLst/>
                <a:latin typeface="Calibri" panose="020F0502020204030204" pitchFamily="34" charset="0"/>
                <a:ea typeface="Times New Roman" panose="02020603050405020304" pitchFamily="18" charset="0"/>
              </a:rPr>
              <a:t>market concentration</a:t>
            </a:r>
            <a:endParaRPr lang="en-BE" sz="2000" dirty="0">
              <a:effectLst/>
              <a:latin typeface="Calibri" panose="020F0502020204030204" pitchFamily="34" charset="0"/>
              <a:ea typeface="Calibri" panose="020F0502020204030204" pitchFamily="34" charset="0"/>
            </a:endParaRPr>
          </a:p>
          <a:p>
            <a:pPr lvl="0"/>
            <a:r>
              <a:rPr lang="en-GB" sz="2000" dirty="0">
                <a:effectLst/>
                <a:latin typeface="Calibri" panose="020F0502020204030204" pitchFamily="34" charset="0"/>
                <a:ea typeface="Times New Roman" panose="02020603050405020304" pitchFamily="18" charset="0"/>
              </a:rPr>
              <a:t>breaking up of value chain </a:t>
            </a:r>
          </a:p>
          <a:p>
            <a:pPr lvl="0"/>
            <a:r>
              <a:rPr lang="en-GB" sz="2000" dirty="0">
                <a:effectLst/>
                <a:latin typeface="Calibri" panose="020F0502020204030204" pitchFamily="34" charset="0"/>
                <a:ea typeface="Times New Roman" panose="02020603050405020304" pitchFamily="18" charset="0"/>
              </a:rPr>
              <a:t>competition issues</a:t>
            </a:r>
          </a:p>
          <a:p>
            <a:pPr lvl="0"/>
            <a:r>
              <a:rPr lang="en-GB" sz="2000" dirty="0">
                <a:latin typeface="Calibri" panose="020F0502020204030204" pitchFamily="34" charset="0"/>
                <a:ea typeface="Calibri" panose="020F0502020204030204" pitchFamily="34" charset="0"/>
              </a:rPr>
              <a:t>…</a:t>
            </a:r>
            <a:endParaRPr lang="en-BE" sz="2000" dirty="0">
              <a:effectLst/>
              <a:latin typeface="Calibri" panose="020F0502020204030204" pitchFamily="34" charset="0"/>
              <a:ea typeface="Calibri" panose="020F0502020204030204" pitchFamily="34" charset="0"/>
            </a:endParaRPr>
          </a:p>
          <a:p>
            <a:endParaRPr lang="en-BE" dirty="0"/>
          </a:p>
        </p:txBody>
      </p:sp>
    </p:spTree>
    <p:extLst>
      <p:ext uri="{BB962C8B-B14F-4D97-AF65-F5344CB8AC3E}">
        <p14:creationId xmlns:p14="http://schemas.microsoft.com/office/powerpoint/2010/main" val="1870565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0D278-4BC1-4234-8AF7-17C9BAB110B7}"/>
              </a:ext>
            </a:extLst>
          </p:cNvPr>
          <p:cNvSpPr>
            <a:spLocks noGrp="1"/>
          </p:cNvSpPr>
          <p:nvPr>
            <p:ph type="title"/>
          </p:nvPr>
        </p:nvSpPr>
        <p:spPr/>
        <p:txBody>
          <a:bodyPr/>
          <a:lstStyle/>
          <a:p>
            <a:endParaRPr lang="en-BE"/>
          </a:p>
        </p:txBody>
      </p:sp>
      <p:sp>
        <p:nvSpPr>
          <p:cNvPr id="3" name="Content Placeholder 2">
            <a:extLst>
              <a:ext uri="{FF2B5EF4-FFF2-40B4-BE49-F238E27FC236}">
                <a16:creationId xmlns:a16="http://schemas.microsoft.com/office/drawing/2014/main" id="{77E05903-709F-426C-B70A-14CD33F30A13}"/>
              </a:ext>
            </a:extLst>
          </p:cNvPr>
          <p:cNvSpPr>
            <a:spLocks noGrp="1"/>
          </p:cNvSpPr>
          <p:nvPr>
            <p:ph idx="1"/>
          </p:nvPr>
        </p:nvSpPr>
        <p:spPr/>
        <p:txBody>
          <a:bodyPr/>
          <a:lstStyle/>
          <a:p>
            <a:pPr marL="0" indent="0" algn="ctr">
              <a:buNone/>
            </a:pPr>
            <a:endParaRPr lang="fr-BE" dirty="0">
              <a:solidFill>
                <a:srgbClr val="C00000"/>
              </a:solidFill>
            </a:endParaRPr>
          </a:p>
          <a:p>
            <a:pPr marL="0" indent="0" algn="ctr">
              <a:buNone/>
            </a:pPr>
            <a:endParaRPr lang="fr-BE" dirty="0">
              <a:solidFill>
                <a:srgbClr val="C00000"/>
              </a:solidFill>
            </a:endParaRPr>
          </a:p>
          <a:p>
            <a:pPr marL="0" indent="0" algn="ctr">
              <a:buNone/>
            </a:pPr>
            <a:endParaRPr lang="en-BE" sz="4400" b="1" dirty="0"/>
          </a:p>
        </p:txBody>
      </p:sp>
      <p:sp>
        <p:nvSpPr>
          <p:cNvPr id="5" name="TextBox 4">
            <a:extLst>
              <a:ext uri="{FF2B5EF4-FFF2-40B4-BE49-F238E27FC236}">
                <a16:creationId xmlns:a16="http://schemas.microsoft.com/office/drawing/2014/main" id="{EDF5F4C0-3BB6-45BF-89C8-E5D14D046FFF}"/>
              </a:ext>
            </a:extLst>
          </p:cNvPr>
          <p:cNvSpPr txBox="1"/>
          <p:nvPr/>
        </p:nvSpPr>
        <p:spPr>
          <a:xfrm>
            <a:off x="2530186" y="3105835"/>
            <a:ext cx="6615113" cy="1200329"/>
          </a:xfrm>
          <a:prstGeom prst="rect">
            <a:avLst/>
          </a:prstGeom>
          <a:noFill/>
        </p:spPr>
        <p:txBody>
          <a:bodyPr wrap="square">
            <a:spAutoFit/>
          </a:bodyPr>
          <a:lstStyle/>
          <a:p>
            <a:r>
              <a:rPr lang="fr-BE" sz="2400" b="1" dirty="0">
                <a:solidFill>
                  <a:schemeClr val="accent1">
                    <a:lumMod val="75000"/>
                  </a:schemeClr>
                </a:solidFill>
              </a:rPr>
              <a:t>Challenges of </a:t>
            </a:r>
            <a:r>
              <a:rPr lang="fr-BE" sz="2400" b="1" dirty="0" err="1">
                <a:solidFill>
                  <a:schemeClr val="accent1">
                    <a:lumMod val="75000"/>
                  </a:schemeClr>
                </a:solidFill>
              </a:rPr>
              <a:t>adapting</a:t>
            </a:r>
            <a:r>
              <a:rPr lang="fr-BE" sz="2400" b="1" dirty="0">
                <a:solidFill>
                  <a:schemeClr val="accent1">
                    <a:lumMod val="75000"/>
                  </a:schemeClr>
                </a:solidFill>
              </a:rPr>
              <a:t> the </a:t>
            </a:r>
            <a:r>
              <a:rPr lang="fr-BE" sz="2400" b="1" dirty="0" err="1">
                <a:solidFill>
                  <a:schemeClr val="accent1">
                    <a:lumMod val="75000"/>
                  </a:schemeClr>
                </a:solidFill>
              </a:rPr>
              <a:t>insurance</a:t>
            </a:r>
            <a:r>
              <a:rPr lang="fr-BE" sz="2400" b="1" dirty="0">
                <a:solidFill>
                  <a:schemeClr val="accent1">
                    <a:lumMod val="75000"/>
                  </a:schemeClr>
                </a:solidFill>
              </a:rPr>
              <a:t> </a:t>
            </a:r>
            <a:r>
              <a:rPr lang="fr-BE" sz="2400" b="1" dirty="0" err="1">
                <a:solidFill>
                  <a:schemeClr val="accent1">
                    <a:lumMod val="75000"/>
                  </a:schemeClr>
                </a:solidFill>
              </a:rPr>
              <a:t>regulation</a:t>
            </a:r>
            <a:r>
              <a:rPr lang="fr-BE" sz="2400" b="1" dirty="0">
                <a:solidFill>
                  <a:schemeClr val="accent1">
                    <a:lumMod val="75000"/>
                  </a:schemeClr>
                </a:solidFill>
              </a:rPr>
              <a:t> to the digital world (…and to the </a:t>
            </a:r>
            <a:r>
              <a:rPr lang="fr-BE" sz="2400" b="1" dirty="0" err="1">
                <a:solidFill>
                  <a:schemeClr val="accent1">
                    <a:lumMod val="75000"/>
                  </a:schemeClr>
                </a:solidFill>
              </a:rPr>
              <a:t>general</a:t>
            </a:r>
            <a:r>
              <a:rPr lang="fr-BE" sz="2400" b="1" dirty="0">
                <a:solidFill>
                  <a:schemeClr val="accent1">
                    <a:lumMod val="75000"/>
                  </a:schemeClr>
                </a:solidFill>
              </a:rPr>
              <a:t> digital objectives of the Commission)</a:t>
            </a:r>
            <a:endParaRPr lang="en-BE" sz="2400" dirty="0"/>
          </a:p>
        </p:txBody>
      </p:sp>
      <p:sp>
        <p:nvSpPr>
          <p:cNvPr id="6" name="Freeform 6">
            <a:extLst>
              <a:ext uri="{FF2B5EF4-FFF2-40B4-BE49-F238E27FC236}">
                <a16:creationId xmlns:a16="http://schemas.microsoft.com/office/drawing/2014/main" id="{849C3875-C62A-4854-A974-B90D8E3FB585}"/>
              </a:ext>
            </a:extLst>
          </p:cNvPr>
          <p:cNvSpPr>
            <a:spLocks/>
          </p:cNvSpPr>
          <p:nvPr/>
        </p:nvSpPr>
        <p:spPr bwMode="auto">
          <a:xfrm>
            <a:off x="4132077" y="1334855"/>
            <a:ext cx="2764063"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5"/>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 “Digital Fit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Insurance”</a:t>
            </a:r>
          </a:p>
        </p:txBody>
      </p:sp>
    </p:spTree>
    <p:extLst>
      <p:ext uri="{BB962C8B-B14F-4D97-AF65-F5344CB8AC3E}">
        <p14:creationId xmlns:p14="http://schemas.microsoft.com/office/powerpoint/2010/main" val="2949817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8E283-31EB-4FE6-89CC-189B9CD1F51F}"/>
              </a:ext>
            </a:extLst>
          </p:cNvPr>
          <p:cNvSpPr>
            <a:spLocks noGrp="1"/>
          </p:cNvSpPr>
          <p:nvPr>
            <p:ph type="title"/>
          </p:nvPr>
        </p:nvSpPr>
        <p:spPr/>
        <p:txBody>
          <a:bodyPr>
            <a:noAutofit/>
          </a:bodyPr>
          <a:lstStyle/>
          <a:p>
            <a:pPr algn="ctr"/>
            <a:r>
              <a:rPr lang="fr-BE" sz="2400" b="1" dirty="0" err="1">
                <a:solidFill>
                  <a:srgbClr val="0070C0"/>
                </a:solidFill>
              </a:rPr>
              <a:t>European</a:t>
            </a:r>
            <a:r>
              <a:rPr lang="fr-BE" sz="2400" b="1" dirty="0">
                <a:solidFill>
                  <a:srgbClr val="0070C0"/>
                </a:solidFill>
              </a:rPr>
              <a:t> </a:t>
            </a:r>
            <a:r>
              <a:rPr lang="fr-BE" sz="2400" b="1" dirty="0" err="1">
                <a:solidFill>
                  <a:srgbClr val="0070C0"/>
                </a:solidFill>
              </a:rPr>
              <a:t>Commission’s</a:t>
            </a:r>
            <a:r>
              <a:rPr lang="fr-BE" sz="2400" b="1" dirty="0">
                <a:solidFill>
                  <a:srgbClr val="0070C0"/>
                </a:solidFill>
              </a:rPr>
              <a:t> Flagship initiatives </a:t>
            </a:r>
            <a:br>
              <a:rPr lang="fr-BE" sz="2400" b="1" dirty="0">
                <a:solidFill>
                  <a:srgbClr val="0070C0"/>
                </a:solidFill>
              </a:rPr>
            </a:br>
            <a:r>
              <a:rPr lang="fr-BE" sz="2400" b="1" dirty="0" err="1">
                <a:solidFill>
                  <a:srgbClr val="0070C0"/>
                </a:solidFill>
              </a:rPr>
              <a:t>will</a:t>
            </a:r>
            <a:r>
              <a:rPr lang="fr-BE" sz="2400" b="1" dirty="0">
                <a:solidFill>
                  <a:srgbClr val="0070C0"/>
                </a:solidFill>
              </a:rPr>
              <a:t> impact </a:t>
            </a:r>
            <a:r>
              <a:rPr lang="fr-BE" sz="2400" b="1" dirty="0" err="1">
                <a:solidFill>
                  <a:srgbClr val="0070C0"/>
                </a:solidFill>
              </a:rPr>
              <a:t>financial</a:t>
            </a:r>
            <a:r>
              <a:rPr lang="fr-BE" sz="2400" b="1" dirty="0">
                <a:solidFill>
                  <a:srgbClr val="0070C0"/>
                </a:solidFill>
              </a:rPr>
              <a:t> and </a:t>
            </a:r>
            <a:r>
              <a:rPr lang="fr-BE" sz="2400" b="1" dirty="0" err="1">
                <a:solidFill>
                  <a:srgbClr val="0070C0"/>
                </a:solidFill>
              </a:rPr>
              <a:t>insurance</a:t>
            </a:r>
            <a:r>
              <a:rPr lang="fr-BE" sz="2400" b="1" dirty="0">
                <a:solidFill>
                  <a:srgbClr val="0070C0"/>
                </a:solidFill>
              </a:rPr>
              <a:t> </a:t>
            </a:r>
            <a:r>
              <a:rPr lang="fr-BE" sz="2400" b="1" dirty="0" err="1">
                <a:solidFill>
                  <a:srgbClr val="0070C0"/>
                </a:solidFill>
              </a:rPr>
              <a:t>related</a:t>
            </a:r>
            <a:r>
              <a:rPr lang="fr-BE" sz="2400" b="1" dirty="0">
                <a:solidFill>
                  <a:srgbClr val="0070C0"/>
                </a:solidFill>
              </a:rPr>
              <a:t> </a:t>
            </a:r>
            <a:r>
              <a:rPr lang="fr-BE" sz="2400" b="1" dirty="0" err="1">
                <a:solidFill>
                  <a:srgbClr val="0070C0"/>
                </a:solidFill>
              </a:rPr>
              <a:t>regulations</a:t>
            </a:r>
            <a:endParaRPr lang="en-BE" sz="2400" b="1" dirty="0">
              <a:solidFill>
                <a:srgbClr val="0070C0"/>
              </a:solidFill>
            </a:endParaRPr>
          </a:p>
        </p:txBody>
      </p:sp>
      <p:sp>
        <p:nvSpPr>
          <p:cNvPr id="4" name="Rectangle 3">
            <a:extLst>
              <a:ext uri="{FF2B5EF4-FFF2-40B4-BE49-F238E27FC236}">
                <a16:creationId xmlns:a16="http://schemas.microsoft.com/office/drawing/2014/main" id="{8F4B4AAE-9110-41EF-B7A3-C28506D74856}"/>
              </a:ext>
            </a:extLst>
          </p:cNvPr>
          <p:cNvSpPr/>
          <p:nvPr/>
        </p:nvSpPr>
        <p:spPr>
          <a:xfrm>
            <a:off x="2062716" y="2323214"/>
            <a:ext cx="1461977" cy="382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B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Rounded Corners 4">
            <a:extLst>
              <a:ext uri="{FF2B5EF4-FFF2-40B4-BE49-F238E27FC236}">
                <a16:creationId xmlns:a16="http://schemas.microsoft.com/office/drawing/2014/main" id="{8794B496-6A01-427A-BF4C-4A77581FAAA6}"/>
              </a:ext>
            </a:extLst>
          </p:cNvPr>
          <p:cNvSpPr/>
          <p:nvPr/>
        </p:nvSpPr>
        <p:spPr>
          <a:xfrm>
            <a:off x="2121195" y="2323214"/>
            <a:ext cx="1233377" cy="2870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B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1A05880-B9EB-49EB-B560-02FFBD3660FB}"/>
              </a:ext>
            </a:extLst>
          </p:cNvPr>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r>
              <a:rPr lang="fr-BE" dirty="0"/>
              <a:t>                                                                                    </a:t>
            </a:r>
          </a:p>
          <a:p>
            <a:r>
              <a:rPr lang="fr-BE" dirty="0"/>
              <a:t>                                            </a:t>
            </a:r>
            <a:r>
              <a:rPr lang="fr-BE" sz="1800" b="1" dirty="0" err="1">
                <a:solidFill>
                  <a:srgbClr val="00B050"/>
                </a:solidFill>
              </a:rPr>
              <a:t>Sustainable</a:t>
            </a:r>
            <a:r>
              <a:rPr lang="fr-BE" sz="1200" dirty="0"/>
              <a:t>  </a:t>
            </a:r>
            <a:r>
              <a:rPr lang="fr-BE" dirty="0"/>
              <a:t>                            </a:t>
            </a:r>
            <a:r>
              <a:rPr lang="fr-BE" dirty="0">
                <a:solidFill>
                  <a:schemeClr val="accent2"/>
                </a:solidFill>
              </a:rPr>
              <a:t>Digital</a:t>
            </a:r>
            <a:r>
              <a:rPr lang="fr-BE" dirty="0"/>
              <a:t>                         </a:t>
            </a:r>
          </a:p>
          <a:p>
            <a:r>
              <a:rPr lang="fr-BE" b="1" dirty="0">
                <a:solidFill>
                  <a:schemeClr val="accent5">
                    <a:lumMod val="75000"/>
                  </a:schemeClr>
                </a:solidFill>
              </a:rPr>
              <a:t>                                                                            CMU </a:t>
            </a:r>
            <a:endParaRPr lang="fr-BE" dirty="0"/>
          </a:p>
          <a:p>
            <a:r>
              <a:rPr lang="fr-BE" dirty="0">
                <a:solidFill>
                  <a:schemeClr val="bg2">
                    <a:lumMod val="50000"/>
                  </a:schemeClr>
                </a:solidFill>
              </a:rPr>
              <a:t>                                                                      </a:t>
            </a:r>
          </a:p>
          <a:p>
            <a:r>
              <a:rPr lang="fr-BE" dirty="0">
                <a:solidFill>
                  <a:schemeClr val="bg2">
                    <a:lumMod val="50000"/>
                  </a:schemeClr>
                </a:solidFill>
              </a:rPr>
              <a:t>                                                                     </a:t>
            </a:r>
          </a:p>
          <a:p>
            <a:r>
              <a:rPr lang="fr-BE" dirty="0">
                <a:solidFill>
                  <a:schemeClr val="bg2">
                    <a:lumMod val="50000"/>
                  </a:schemeClr>
                </a:solidFill>
              </a:rPr>
              <a:t>                                                                     IDD / </a:t>
            </a:r>
            <a:r>
              <a:rPr lang="fr-BE" dirty="0" err="1">
                <a:solidFill>
                  <a:schemeClr val="bg2">
                    <a:lumMod val="50000"/>
                  </a:schemeClr>
                </a:solidFill>
              </a:rPr>
              <a:t>MiFID</a:t>
            </a:r>
            <a:r>
              <a:rPr lang="fr-BE" dirty="0">
                <a:solidFill>
                  <a:schemeClr val="bg2">
                    <a:lumMod val="50000"/>
                  </a:schemeClr>
                </a:solidFill>
              </a:rPr>
              <a:t> II </a:t>
            </a:r>
          </a:p>
          <a:p>
            <a:r>
              <a:rPr lang="fr-BE" dirty="0">
                <a:solidFill>
                  <a:schemeClr val="bg2">
                    <a:lumMod val="50000"/>
                  </a:schemeClr>
                </a:solidFill>
              </a:rPr>
              <a:t>                                                                      Solvency II</a:t>
            </a:r>
          </a:p>
          <a:p>
            <a:r>
              <a:rPr lang="fr-BE" dirty="0">
                <a:solidFill>
                  <a:schemeClr val="bg2">
                    <a:lumMod val="50000"/>
                  </a:schemeClr>
                </a:solidFill>
              </a:rPr>
              <a:t>                                                            Distance Marketing Directive </a:t>
            </a:r>
          </a:p>
          <a:p>
            <a:r>
              <a:rPr lang="fr-BE" dirty="0">
                <a:solidFill>
                  <a:schemeClr val="bg2">
                    <a:lumMod val="50000"/>
                  </a:schemeClr>
                </a:solidFill>
              </a:rPr>
              <a:t>                                                           </a:t>
            </a:r>
            <a:r>
              <a:rPr lang="fr-BE" dirty="0" err="1">
                <a:solidFill>
                  <a:schemeClr val="bg2">
                    <a:lumMod val="50000"/>
                  </a:schemeClr>
                </a:solidFill>
              </a:rPr>
              <a:t>Credit</a:t>
            </a:r>
            <a:r>
              <a:rPr lang="fr-BE" dirty="0">
                <a:solidFill>
                  <a:schemeClr val="bg2">
                    <a:lumMod val="50000"/>
                  </a:schemeClr>
                </a:solidFill>
              </a:rPr>
              <a:t> </a:t>
            </a:r>
            <a:r>
              <a:rPr lang="fr-BE" dirty="0" err="1">
                <a:solidFill>
                  <a:schemeClr val="bg2">
                    <a:lumMod val="50000"/>
                  </a:schemeClr>
                </a:solidFill>
              </a:rPr>
              <a:t>intermediation</a:t>
            </a:r>
            <a:r>
              <a:rPr lang="fr-BE" dirty="0">
                <a:solidFill>
                  <a:schemeClr val="bg2">
                    <a:lumMod val="50000"/>
                  </a:schemeClr>
                </a:solidFill>
              </a:rPr>
              <a:t> / </a:t>
            </a:r>
            <a:r>
              <a:rPr lang="fr-BE" dirty="0" err="1">
                <a:solidFill>
                  <a:schemeClr val="bg2">
                    <a:lumMod val="50000"/>
                  </a:schemeClr>
                </a:solidFill>
              </a:rPr>
              <a:t>Mortgage</a:t>
            </a:r>
            <a:r>
              <a:rPr lang="fr-BE" dirty="0">
                <a:solidFill>
                  <a:schemeClr val="bg2">
                    <a:lumMod val="50000"/>
                  </a:schemeClr>
                </a:solidFill>
              </a:rPr>
              <a:t>   etc…</a:t>
            </a:r>
          </a:p>
          <a:p>
            <a:endParaRPr lang="fr-BE" dirty="0"/>
          </a:p>
          <a:p>
            <a:endParaRPr lang="fr-BE" dirty="0"/>
          </a:p>
          <a:p>
            <a:endParaRPr lang="fr-BE" dirty="0"/>
          </a:p>
          <a:p>
            <a:endParaRPr lang="en-BE" dirty="0"/>
          </a:p>
        </p:txBody>
      </p:sp>
      <p:pic>
        <p:nvPicPr>
          <p:cNvPr id="8" name="Image 7">
            <a:extLst>
              <a:ext uri="{FF2B5EF4-FFF2-40B4-BE49-F238E27FC236}">
                <a16:creationId xmlns:a16="http://schemas.microsoft.com/office/drawing/2014/main" id="{E9492159-3825-4C03-B437-2704F4FAA76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277337" y="6431512"/>
            <a:ext cx="1542736" cy="393398"/>
          </a:xfrm>
          <a:prstGeom prst="rect">
            <a:avLst/>
          </a:prstGeom>
        </p:spPr>
      </p:pic>
      <p:sp>
        <p:nvSpPr>
          <p:cNvPr id="7" name="Arrow: Right 6">
            <a:extLst>
              <a:ext uri="{FF2B5EF4-FFF2-40B4-BE49-F238E27FC236}">
                <a16:creationId xmlns:a16="http://schemas.microsoft.com/office/drawing/2014/main" id="{FB1C9609-1A9F-4BF2-8CA8-8DC193D4990C}"/>
              </a:ext>
            </a:extLst>
          </p:cNvPr>
          <p:cNvSpPr/>
          <p:nvPr/>
        </p:nvSpPr>
        <p:spPr>
          <a:xfrm rot="1445708">
            <a:off x="4854073" y="2680139"/>
            <a:ext cx="523188" cy="3413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B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Arrow: Right 11">
            <a:extLst>
              <a:ext uri="{FF2B5EF4-FFF2-40B4-BE49-F238E27FC236}">
                <a16:creationId xmlns:a16="http://schemas.microsoft.com/office/drawing/2014/main" id="{3B55CCA8-8C13-481F-9DC2-F661FBC00BF8}"/>
              </a:ext>
            </a:extLst>
          </p:cNvPr>
          <p:cNvSpPr/>
          <p:nvPr/>
        </p:nvSpPr>
        <p:spPr>
          <a:xfrm rot="7428686">
            <a:off x="5988548" y="3287400"/>
            <a:ext cx="1319401" cy="208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B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Arrow: Right 13">
            <a:extLst>
              <a:ext uri="{FF2B5EF4-FFF2-40B4-BE49-F238E27FC236}">
                <a16:creationId xmlns:a16="http://schemas.microsoft.com/office/drawing/2014/main" id="{ABB68AF9-C93E-41B5-852B-C53BAB4EB151}"/>
              </a:ext>
            </a:extLst>
          </p:cNvPr>
          <p:cNvSpPr/>
          <p:nvPr/>
        </p:nvSpPr>
        <p:spPr>
          <a:xfrm rot="5400000">
            <a:off x="5573074" y="3399020"/>
            <a:ext cx="528320" cy="3454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B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Arrow: Right 15">
            <a:extLst>
              <a:ext uri="{FF2B5EF4-FFF2-40B4-BE49-F238E27FC236}">
                <a16:creationId xmlns:a16="http://schemas.microsoft.com/office/drawing/2014/main" id="{DD1EEA02-0565-48B6-A8E1-5DEFF5472CAD}"/>
              </a:ext>
            </a:extLst>
          </p:cNvPr>
          <p:cNvSpPr/>
          <p:nvPr/>
        </p:nvSpPr>
        <p:spPr>
          <a:xfrm rot="7861342">
            <a:off x="6083456" y="2707072"/>
            <a:ext cx="528320" cy="3454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B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row: Right 17">
            <a:extLst>
              <a:ext uri="{FF2B5EF4-FFF2-40B4-BE49-F238E27FC236}">
                <a16:creationId xmlns:a16="http://schemas.microsoft.com/office/drawing/2014/main" id="{38674C88-0EC2-4201-B940-27C56873E616}"/>
              </a:ext>
            </a:extLst>
          </p:cNvPr>
          <p:cNvSpPr/>
          <p:nvPr/>
        </p:nvSpPr>
        <p:spPr>
          <a:xfrm rot="2414405">
            <a:off x="3939560" y="3247089"/>
            <a:ext cx="1503057" cy="2014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B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9695571"/>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exagone 2"/>
          <p:cNvSpPr/>
          <p:nvPr/>
        </p:nvSpPr>
        <p:spPr>
          <a:xfrm>
            <a:off x="10273257" y="2315759"/>
            <a:ext cx="1699403" cy="1552755"/>
          </a:xfrm>
          <a:prstGeom prst="hexagon">
            <a:avLst/>
          </a:prstGeom>
          <a:solidFill>
            <a:schemeClr val="accent5">
              <a:lumMod val="75000"/>
              <a:alpha val="7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100" b="0" i="0" u="none" strike="noStrike" kern="1200" cap="none" spc="0" normalizeH="0" baseline="0" noProof="0">
                <a:ln>
                  <a:noFill/>
                </a:ln>
                <a:solidFill>
                  <a:prstClr val="white"/>
                </a:solidFill>
                <a:effectLst/>
                <a:uLnTx/>
                <a:uFillTx/>
                <a:latin typeface="Open Sans" panose="020B0606030504020204" pitchFamily="34" charset="0"/>
                <a:ea typeface="+mn-ea"/>
                <a:cs typeface="+mn-cs"/>
              </a:rPr>
              <a:t>Insurance </a:t>
            </a:r>
            <a:r>
              <a:rPr kumimoji="0" lang="fr-BE" sz="1100" b="0" i="0" u="none" strike="noStrike" kern="1200" cap="none" spc="0" normalizeH="0" baseline="0" noProof="0" err="1">
                <a:ln>
                  <a:noFill/>
                </a:ln>
                <a:solidFill>
                  <a:prstClr val="white"/>
                </a:solidFill>
                <a:effectLst/>
                <a:uLnTx/>
                <a:uFillTx/>
                <a:latin typeface="Open Sans" panose="020B0606030504020204" pitchFamily="34" charset="0"/>
                <a:ea typeface="+mn-ea"/>
                <a:cs typeface="+mn-cs"/>
              </a:rPr>
              <a:t>intermediaries</a:t>
            </a:r>
            <a:endParaRPr kumimoji="0" lang="fr-BE" sz="1100" b="0" i="0" u="none" strike="noStrike" kern="1200" cap="none" spc="0" normalizeH="0" baseline="0" noProof="0">
              <a:ln>
                <a:noFill/>
              </a:ln>
              <a:solidFill>
                <a:prstClr val="white"/>
              </a:solidFill>
              <a:effectLst/>
              <a:uLnTx/>
              <a:uFillTx/>
              <a:latin typeface="Open Sans" panose="020B0606030504020204" pitchFamily="34" charset="0"/>
              <a:ea typeface="+mn-ea"/>
              <a:cs typeface="+mn-cs"/>
            </a:endParaRPr>
          </a:p>
        </p:txBody>
      </p:sp>
      <p:sp>
        <p:nvSpPr>
          <p:cNvPr id="92" name="Hexagone 91"/>
          <p:cNvSpPr/>
          <p:nvPr/>
        </p:nvSpPr>
        <p:spPr>
          <a:xfrm>
            <a:off x="5921479" y="3190367"/>
            <a:ext cx="1699403" cy="1552755"/>
          </a:xfrm>
          <a:prstGeom prst="hexagon">
            <a:avLst/>
          </a:prstGeom>
          <a:solidFill>
            <a:schemeClr val="bg1">
              <a:alpha val="7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1" i="0" u="none" strike="noStrike" kern="1200" cap="none" spc="0" normalizeH="0" baseline="0" noProof="0" dirty="0">
                <a:ln>
                  <a:noFill/>
                </a:ln>
                <a:solidFill>
                  <a:srgbClr val="C00000"/>
                </a:solidFill>
                <a:effectLst/>
                <a:uLnTx/>
                <a:uFillTx/>
                <a:latin typeface="Open Sans" panose="020B0606030504020204" pitchFamily="34" charset="0"/>
                <a:ea typeface="+mn-ea"/>
                <a:cs typeface="+mn-cs"/>
              </a:rPr>
              <a:t>IDD</a:t>
            </a:r>
          </a:p>
        </p:txBody>
      </p:sp>
      <p:sp>
        <p:nvSpPr>
          <p:cNvPr id="93" name="Hexagone 92"/>
          <p:cNvSpPr/>
          <p:nvPr/>
        </p:nvSpPr>
        <p:spPr>
          <a:xfrm>
            <a:off x="6010086" y="1501928"/>
            <a:ext cx="1699403" cy="1552755"/>
          </a:xfrm>
          <a:prstGeom prst="hexagon">
            <a:avLst/>
          </a:prstGeom>
          <a:solidFill>
            <a:schemeClr val="bg1">
              <a:alpha val="7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i="0" u="none" strike="noStrike" kern="1200" cap="none" spc="0" normalizeH="0" baseline="0" noProof="0" dirty="0" err="1">
                <a:ln>
                  <a:noFill/>
                </a:ln>
                <a:solidFill>
                  <a:schemeClr val="tx1"/>
                </a:solidFill>
                <a:effectLst/>
                <a:uLnTx/>
                <a:uFillTx/>
                <a:latin typeface="Open Sans" panose="020B0606030504020204" pitchFamily="34" charset="0"/>
              </a:rPr>
              <a:t>PEPPs</a:t>
            </a:r>
            <a:endParaRPr lang="fr-BE" dirty="0">
              <a:solidFill>
                <a:schemeClr val="tx1"/>
              </a:solidFill>
              <a:latin typeface="Open Sans" panose="020B0606030504020204" pitchFamily="34" charset="0"/>
            </a:endParaRPr>
          </a:p>
        </p:txBody>
      </p:sp>
      <p:sp>
        <p:nvSpPr>
          <p:cNvPr id="94" name="Hexagone 93"/>
          <p:cNvSpPr/>
          <p:nvPr/>
        </p:nvSpPr>
        <p:spPr>
          <a:xfrm>
            <a:off x="4479169" y="4043132"/>
            <a:ext cx="1699403" cy="1552755"/>
          </a:xfrm>
          <a:prstGeom prst="hexagon">
            <a:avLst/>
          </a:prstGeom>
          <a:solidFill>
            <a:schemeClr val="bg1">
              <a:alpha val="7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i="0" u="none" strike="noStrike" kern="1200" cap="none" spc="0" normalizeH="0" baseline="0" noProof="0" err="1">
                <a:ln>
                  <a:noFill/>
                </a:ln>
                <a:solidFill>
                  <a:prstClr val="black"/>
                </a:solidFill>
                <a:effectLst/>
                <a:uLnTx/>
                <a:uFillTx/>
                <a:latin typeface="Open Sans" panose="020B0606030504020204" pitchFamily="34" charset="0"/>
                <a:ea typeface="+mn-ea"/>
                <a:cs typeface="+mn-cs"/>
              </a:rPr>
              <a:t>PRIIPs</a:t>
            </a:r>
            <a:endParaRPr kumimoji="0" lang="fr-BE" sz="1800" b="0" i="0" u="none" strike="noStrike" kern="1200" cap="none" spc="0" normalizeH="0" baseline="0" noProof="0">
              <a:ln>
                <a:noFill/>
              </a:ln>
              <a:solidFill>
                <a:prstClr val="black"/>
              </a:solidFill>
              <a:effectLst/>
              <a:uLnTx/>
              <a:uFillTx/>
              <a:latin typeface="Open Sans" panose="020B0606030504020204" pitchFamily="34" charset="0"/>
              <a:ea typeface="+mn-ea"/>
              <a:cs typeface="+mn-cs"/>
            </a:endParaRPr>
          </a:p>
        </p:txBody>
      </p:sp>
      <p:sp>
        <p:nvSpPr>
          <p:cNvPr id="95" name="Hexagone 94"/>
          <p:cNvSpPr/>
          <p:nvPr/>
        </p:nvSpPr>
        <p:spPr>
          <a:xfrm>
            <a:off x="3050059" y="3194867"/>
            <a:ext cx="1699403" cy="1552755"/>
          </a:xfrm>
          <a:prstGeom prst="hexagon">
            <a:avLst/>
          </a:prstGeom>
          <a:solidFill>
            <a:schemeClr val="bg1">
              <a:alpha val="7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600" b="1" i="0" u="none" strike="noStrike" kern="1200" cap="none" spc="0" normalizeH="0" baseline="0" noProof="0" dirty="0">
                <a:ln>
                  <a:noFill/>
                </a:ln>
                <a:solidFill>
                  <a:srgbClr val="C00000"/>
                </a:solidFill>
                <a:effectLst/>
                <a:uLnTx/>
                <a:uFillTx/>
                <a:latin typeface="Open Sans" panose="020B0606030504020204" pitchFamily="34" charset="0"/>
                <a:ea typeface="+mn-ea"/>
                <a:cs typeface="+mn-cs"/>
              </a:rPr>
              <a:t>Solvency II</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BE" sz="1600" b="1" i="0" u="none" strike="noStrike" kern="1200" cap="none" spc="0" normalizeH="0" baseline="0" noProof="0" dirty="0">
              <a:ln>
                <a:noFill/>
              </a:ln>
              <a:solidFill>
                <a:srgbClr val="C00000"/>
              </a:solidFill>
              <a:effectLst/>
              <a:uLnTx/>
              <a:uFillTx/>
              <a:latin typeface="Open Sans" panose="020B0606030504020204" pitchFamily="34" charset="0"/>
              <a:ea typeface="+mn-ea"/>
              <a:cs typeface="+mn-cs"/>
            </a:endParaRPr>
          </a:p>
        </p:txBody>
      </p:sp>
      <p:sp>
        <p:nvSpPr>
          <p:cNvPr id="96" name="Hexagone 95"/>
          <p:cNvSpPr/>
          <p:nvPr/>
        </p:nvSpPr>
        <p:spPr>
          <a:xfrm>
            <a:off x="3050059" y="1498337"/>
            <a:ext cx="1699403" cy="1552755"/>
          </a:xfrm>
          <a:prstGeom prst="hexagon">
            <a:avLst/>
          </a:prstGeom>
          <a:solidFill>
            <a:schemeClr val="bg1">
              <a:alpha val="7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defRPr/>
            </a:pPr>
            <a:r>
              <a:rPr lang="fr-BE" b="1" dirty="0" err="1">
                <a:solidFill>
                  <a:srgbClr val="C00000"/>
                </a:solidFill>
                <a:latin typeface="Open Sans" panose="020B0606030504020204" pitchFamily="34" charset="0"/>
              </a:rPr>
              <a:t>MiFIDII</a:t>
            </a:r>
            <a:endParaRPr lang="fr-BE" b="1" dirty="0">
              <a:solidFill>
                <a:srgbClr val="C00000"/>
              </a:solidFill>
              <a:latin typeface="Open Sans" panose="020B0606030504020204" pitchFamily="34" charset="0"/>
            </a:endParaRPr>
          </a:p>
          <a:p>
            <a:pPr lvl="0" algn="ctr" defTabSz="914400">
              <a:defRPr/>
            </a:pPr>
            <a:endParaRPr lang="fr-BE" b="1" dirty="0">
              <a:solidFill>
                <a:srgbClr val="C00000"/>
              </a:solidFill>
              <a:latin typeface="Open Sans" panose="020B0606030504020204" pitchFamily="34" charset="0"/>
            </a:endParaRPr>
          </a:p>
        </p:txBody>
      </p:sp>
      <p:sp>
        <p:nvSpPr>
          <p:cNvPr id="97" name="Hexagone 96"/>
          <p:cNvSpPr/>
          <p:nvPr/>
        </p:nvSpPr>
        <p:spPr>
          <a:xfrm>
            <a:off x="4479169" y="673077"/>
            <a:ext cx="1699403" cy="1552755"/>
          </a:xfrm>
          <a:prstGeom prst="hexagon">
            <a:avLst/>
          </a:prstGeom>
          <a:solidFill>
            <a:schemeClr val="bg1">
              <a:alpha val="7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i="0" u="none" strike="noStrike" kern="1200" cap="none" spc="0" normalizeH="0" baseline="0" noProof="0">
                <a:ln>
                  <a:noFill/>
                </a:ln>
                <a:solidFill>
                  <a:prstClr val="black"/>
                </a:solidFill>
                <a:effectLst/>
                <a:uLnTx/>
                <a:uFillTx/>
                <a:latin typeface="Open Sans" panose="020B0606030504020204" pitchFamily="34" charset="0"/>
                <a:ea typeface="+mn-ea"/>
                <a:cs typeface="+mn-cs"/>
              </a:rPr>
              <a:t>GDPR</a:t>
            </a:r>
          </a:p>
          <a:p>
            <a:pPr marL="171450" lvl="0" indent="-171450" algn="ctr" defTabSz="914400">
              <a:buFont typeface="Arial" panose="020B0604020202020204" pitchFamily="34" charset="0"/>
              <a:buChar char="•"/>
              <a:defRPr/>
            </a:pPr>
            <a:r>
              <a:rPr lang="en-US" sz="900">
                <a:solidFill>
                  <a:prstClr val="black"/>
                </a:solidFill>
                <a:latin typeface="Open Sans" panose="020B0606030504020204" pitchFamily="34" charset="0"/>
              </a:rPr>
              <a:t>Data protection</a:t>
            </a:r>
          </a:p>
          <a:p>
            <a:pPr marL="171450" lvl="0" indent="-171450" algn="ctr" defTabSz="914400">
              <a:buFont typeface="Arial" panose="020B0604020202020204" pitchFamily="34" charset="0"/>
              <a:buChar char="•"/>
              <a:defRPr/>
            </a:pPr>
            <a:r>
              <a:rPr kumimoji="0" lang="fr-BE" sz="900" b="0" i="0" u="none" strike="noStrike" kern="1200" cap="none" spc="0" normalizeH="0" baseline="0" noProof="0" err="1">
                <a:ln>
                  <a:noFill/>
                </a:ln>
                <a:solidFill>
                  <a:prstClr val="black"/>
                </a:solidFill>
                <a:effectLst/>
                <a:uLnTx/>
                <a:uFillTx/>
                <a:latin typeface="Open Sans" panose="020B0606030504020204" pitchFamily="34" charset="0"/>
                <a:ea typeface="+mn-ea"/>
                <a:cs typeface="+mn-cs"/>
              </a:rPr>
              <a:t>ePrivacy</a:t>
            </a:r>
            <a:endParaRPr kumimoji="0" lang="fr-BE" sz="900" b="0" i="0" u="none" strike="noStrike" kern="1200" cap="none" spc="0" normalizeH="0" baseline="0" noProof="0">
              <a:ln>
                <a:noFill/>
              </a:ln>
              <a:solidFill>
                <a:prstClr val="black"/>
              </a:solidFill>
              <a:effectLst/>
              <a:uLnTx/>
              <a:uFillTx/>
              <a:latin typeface="Open Sans" panose="020B0606030504020204" pitchFamily="34" charset="0"/>
              <a:ea typeface="+mn-ea"/>
              <a:cs typeface="+mn-cs"/>
            </a:endParaRPr>
          </a:p>
        </p:txBody>
      </p:sp>
      <p:sp>
        <p:nvSpPr>
          <p:cNvPr id="98" name="Hexagone 97"/>
          <p:cNvSpPr/>
          <p:nvPr/>
        </p:nvSpPr>
        <p:spPr>
          <a:xfrm>
            <a:off x="7337389" y="2346602"/>
            <a:ext cx="1699403" cy="1552755"/>
          </a:xfrm>
          <a:prstGeom prst="hexagon">
            <a:avLst/>
          </a:prstGeom>
          <a:solidFill>
            <a:schemeClr val="bg1">
              <a:alpha val="7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C00000"/>
                </a:solidFill>
                <a:effectLst/>
                <a:uLnTx/>
                <a:uFillTx/>
                <a:latin typeface="Open Sans" panose="020B0606030504020204" pitchFamily="34" charset="0"/>
                <a:ea typeface="+mn-ea"/>
                <a:cs typeface="+mn-cs"/>
              </a:rPr>
              <a:t>Sustainable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srgbClr val="C00000"/>
                </a:solidFill>
                <a:latin typeface="Open Sans" panose="020B0606030504020204" pitchFamily="34" charset="0"/>
              </a:rPr>
              <a:t>Finance</a:t>
            </a:r>
            <a:endParaRPr kumimoji="0" lang="fr-BE" sz="1400" b="0" i="0" u="none" strike="noStrike" kern="1200" cap="none" spc="0" normalizeH="0" baseline="0" noProof="0" dirty="0">
              <a:ln>
                <a:noFill/>
              </a:ln>
              <a:solidFill>
                <a:srgbClr val="C00000"/>
              </a:solidFill>
              <a:effectLst/>
              <a:uLnTx/>
              <a:uFillTx/>
              <a:latin typeface="Open Sans" panose="020B0606030504020204" pitchFamily="34" charset="0"/>
              <a:ea typeface="+mn-ea"/>
              <a:cs typeface="+mn-cs"/>
            </a:endParaRPr>
          </a:p>
        </p:txBody>
      </p:sp>
      <p:sp>
        <p:nvSpPr>
          <p:cNvPr id="99" name="Hexagone 98"/>
          <p:cNvSpPr/>
          <p:nvPr/>
        </p:nvSpPr>
        <p:spPr>
          <a:xfrm>
            <a:off x="7337388" y="4043131"/>
            <a:ext cx="1699403" cy="1552755"/>
          </a:xfrm>
          <a:prstGeom prst="hexagon">
            <a:avLst/>
          </a:prstGeom>
          <a:solidFill>
            <a:schemeClr val="bg1">
              <a:alpha val="7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chemeClr val="tx1"/>
                </a:solidFill>
                <a:effectLst/>
                <a:uLnTx/>
                <a:uFillTx/>
                <a:latin typeface="Open Sans" panose="020B0606030504020204" pitchFamily="34" charset="0"/>
                <a:ea typeface="+mn-ea"/>
                <a:cs typeface="+mn-cs"/>
              </a:rPr>
              <a:t>Mortgage</a:t>
            </a:r>
          </a:p>
        </p:txBody>
      </p:sp>
      <p:sp>
        <p:nvSpPr>
          <p:cNvPr id="100" name="Hexagone 99"/>
          <p:cNvSpPr/>
          <p:nvPr/>
        </p:nvSpPr>
        <p:spPr>
          <a:xfrm>
            <a:off x="8766497" y="3194867"/>
            <a:ext cx="1699403" cy="1552755"/>
          </a:xfrm>
          <a:prstGeom prst="hexagon">
            <a:avLst/>
          </a:prstGeom>
          <a:solidFill>
            <a:schemeClr val="bg1">
              <a:alpha val="7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600" b="1" i="0" u="none" strike="noStrike" kern="1200" cap="none" spc="0" normalizeH="0" baseline="0" noProof="0">
                <a:ln>
                  <a:noFill/>
                </a:ln>
                <a:solidFill>
                  <a:srgbClr val="C00000"/>
                </a:solidFill>
                <a:effectLst/>
                <a:uLnTx/>
                <a:uFillTx/>
                <a:latin typeface="Open Sans" panose="020B0606030504020204" pitchFamily="34" charset="0"/>
                <a:ea typeface="+mn-ea"/>
                <a:cs typeface="+mn-cs"/>
              </a:rPr>
              <a:t>CMU </a:t>
            </a:r>
          </a:p>
        </p:txBody>
      </p:sp>
      <p:sp>
        <p:nvSpPr>
          <p:cNvPr id="101" name="Hexagone 100"/>
          <p:cNvSpPr/>
          <p:nvPr/>
        </p:nvSpPr>
        <p:spPr>
          <a:xfrm>
            <a:off x="7337387" y="673076"/>
            <a:ext cx="1699403" cy="1552755"/>
          </a:xfrm>
          <a:prstGeom prst="hexagon">
            <a:avLst/>
          </a:prstGeom>
          <a:solidFill>
            <a:schemeClr val="bg1">
              <a:alpha val="7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i="0" u="none" strike="noStrike" kern="1200" cap="none" spc="0" normalizeH="0" baseline="0" noProof="0" err="1">
                <a:ln>
                  <a:noFill/>
                </a:ln>
                <a:solidFill>
                  <a:prstClr val="black"/>
                </a:solidFill>
                <a:effectLst/>
                <a:uLnTx/>
                <a:uFillTx/>
                <a:latin typeface="Open Sans" panose="020B0606030504020204" pitchFamily="34" charset="0"/>
                <a:ea typeface="+mn-ea"/>
                <a:cs typeface="+mn-cs"/>
              </a:rPr>
              <a:t>Contract</a:t>
            </a:r>
            <a:r>
              <a:rPr kumimoji="0" lang="fr-BE" sz="1800" b="0" i="0" u="none" strike="noStrike" kern="1200" cap="none" spc="0" normalizeH="0" baseline="0" noProof="0">
                <a:ln>
                  <a:noFill/>
                </a:ln>
                <a:solidFill>
                  <a:prstClr val="black"/>
                </a:solidFill>
                <a:effectLst/>
                <a:uLnTx/>
                <a:uFillTx/>
                <a:latin typeface="Open Sans" panose="020B0606030504020204" pitchFamily="34" charset="0"/>
                <a:ea typeface="+mn-ea"/>
                <a:cs typeface="+mn-cs"/>
              </a:rPr>
              <a:t> </a:t>
            </a:r>
            <a:r>
              <a:rPr kumimoji="0" lang="fr-BE" sz="1800" b="0" i="0" u="none" strike="noStrike" kern="1200" cap="none" spc="0" normalizeH="0" baseline="0" noProof="0" err="1">
                <a:ln>
                  <a:noFill/>
                </a:ln>
                <a:solidFill>
                  <a:prstClr val="black"/>
                </a:solidFill>
                <a:effectLst/>
                <a:uLnTx/>
                <a:uFillTx/>
                <a:latin typeface="Open Sans" panose="020B0606030504020204" pitchFamily="34" charset="0"/>
                <a:ea typeface="+mn-ea"/>
                <a:cs typeface="+mn-cs"/>
              </a:rPr>
              <a:t>law</a:t>
            </a:r>
            <a:endParaRPr kumimoji="0" lang="fr-BE" sz="1800" b="0" i="0" u="none" strike="noStrike" kern="1200" cap="none" spc="0" normalizeH="0" baseline="0" noProof="0">
              <a:ln>
                <a:noFill/>
              </a:ln>
              <a:solidFill>
                <a:prstClr val="black"/>
              </a:solidFill>
              <a:effectLst/>
              <a:uLnTx/>
              <a:uFillTx/>
              <a:latin typeface="Open Sans" panose="020B0606030504020204" pitchFamily="34" charset="0"/>
              <a:ea typeface="+mn-ea"/>
              <a:cs typeface="+mn-cs"/>
            </a:endParaRPr>
          </a:p>
        </p:txBody>
      </p:sp>
      <p:sp>
        <p:nvSpPr>
          <p:cNvPr id="102" name="Hexagone 101"/>
          <p:cNvSpPr/>
          <p:nvPr/>
        </p:nvSpPr>
        <p:spPr>
          <a:xfrm>
            <a:off x="8766497" y="1498335"/>
            <a:ext cx="1699403" cy="1552755"/>
          </a:xfrm>
          <a:prstGeom prst="hexagon">
            <a:avLst/>
          </a:prstGeom>
          <a:solidFill>
            <a:schemeClr val="bg1">
              <a:alpha val="7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a:ln>
                  <a:noFill/>
                </a:ln>
                <a:solidFill>
                  <a:prstClr val="black"/>
                </a:solidFill>
                <a:effectLst/>
                <a:uLnTx/>
                <a:uFillTx/>
                <a:latin typeface="Open Sans" panose="020B0606030504020204" pitchFamily="34" charset="0"/>
                <a:ea typeface="+mn-ea"/>
                <a:cs typeface="+mn-cs"/>
              </a:rPr>
              <a:t>E-Commerce Directive </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a:ln>
                  <a:noFill/>
                </a:ln>
                <a:solidFill>
                  <a:prstClr val="black"/>
                </a:solidFill>
                <a:effectLst/>
                <a:uLnTx/>
                <a:uFillTx/>
                <a:latin typeface="Open Sans" panose="020B0606030504020204" pitchFamily="34" charset="0"/>
                <a:ea typeface="+mn-ea"/>
                <a:cs typeface="+mn-cs"/>
              </a:rPr>
              <a:t>Anti-Money Laundering</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a:ln>
                  <a:noFill/>
                </a:ln>
                <a:solidFill>
                  <a:prstClr val="black"/>
                </a:solidFill>
                <a:effectLst/>
                <a:uLnTx/>
                <a:uFillTx/>
                <a:latin typeface="Open Sans" panose="020B0606030504020204" pitchFamily="34" charset="0"/>
                <a:ea typeface="+mn-ea"/>
                <a:cs typeface="+mn-cs"/>
              </a:rPr>
              <a:t>Collective redress</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a:ln>
                  <a:noFill/>
                </a:ln>
                <a:solidFill>
                  <a:prstClr val="black"/>
                </a:solidFill>
                <a:effectLst/>
                <a:uLnTx/>
                <a:uFillTx/>
                <a:latin typeface="Open Sans" panose="020B0606030504020204" pitchFamily="34" charset="0"/>
                <a:ea typeface="+mn-ea"/>
                <a:cs typeface="+mn-cs"/>
              </a:rPr>
              <a:t>Distance selling</a:t>
            </a:r>
          </a:p>
        </p:txBody>
      </p:sp>
      <p:sp>
        <p:nvSpPr>
          <p:cNvPr id="103" name="Hexagone 102"/>
          <p:cNvSpPr/>
          <p:nvPr/>
        </p:nvSpPr>
        <p:spPr>
          <a:xfrm>
            <a:off x="1620949" y="2346602"/>
            <a:ext cx="1699403" cy="1552755"/>
          </a:xfrm>
          <a:prstGeom prst="hexagon">
            <a:avLst/>
          </a:prstGeom>
          <a:solidFill>
            <a:schemeClr val="bg1">
              <a:alpha val="7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400" b="0" i="0" u="none" strike="noStrike" kern="1200" cap="none" spc="0" normalizeH="0" baseline="0" noProof="0" err="1">
                <a:ln>
                  <a:noFill/>
                </a:ln>
                <a:solidFill>
                  <a:prstClr val="black"/>
                </a:solidFill>
                <a:effectLst/>
                <a:uLnTx/>
                <a:uFillTx/>
                <a:latin typeface="Open Sans" panose="020B0606030504020204" pitchFamily="34" charset="0"/>
                <a:ea typeface="+mn-ea"/>
                <a:cs typeface="+mn-cs"/>
              </a:rPr>
              <a:t>Prudential</a:t>
            </a:r>
            <a:r>
              <a:rPr kumimoji="0" lang="fr-BE" sz="1400" b="0" i="0" u="none" strike="noStrike" kern="1200" cap="none" spc="0" normalizeH="0" baseline="0" noProof="0">
                <a:ln>
                  <a:noFill/>
                </a:ln>
                <a:solidFill>
                  <a:prstClr val="black"/>
                </a:solidFill>
                <a:effectLst/>
                <a:uLnTx/>
                <a:uFillTx/>
                <a:latin typeface="Open Sans" panose="020B0606030504020204" pitchFamily="34" charset="0"/>
                <a:ea typeface="+mn-ea"/>
                <a:cs typeface="+mn-cs"/>
              </a:rPr>
              <a:t> </a:t>
            </a:r>
            <a:r>
              <a:rPr kumimoji="0" lang="fr-BE" sz="1400" b="0" i="0" u="none" strike="noStrike" kern="1200" cap="none" spc="0" normalizeH="0" baseline="0" noProof="0" err="1">
                <a:ln>
                  <a:noFill/>
                </a:ln>
                <a:solidFill>
                  <a:prstClr val="black"/>
                </a:solidFill>
                <a:effectLst/>
                <a:uLnTx/>
                <a:uFillTx/>
                <a:latin typeface="Open Sans" panose="020B0606030504020204" pitchFamily="34" charset="0"/>
                <a:ea typeface="+mn-ea"/>
                <a:cs typeface="+mn-cs"/>
              </a:rPr>
              <a:t>regime</a:t>
            </a:r>
            <a:r>
              <a:rPr kumimoji="0" lang="fr-BE" sz="1400" b="0" i="0" u="none" strike="noStrike" kern="1200" cap="none" spc="0" normalizeH="0" baseline="0" noProof="0">
                <a:ln>
                  <a:noFill/>
                </a:ln>
                <a:solidFill>
                  <a:prstClr val="black"/>
                </a:solidFill>
                <a:effectLst/>
                <a:uLnTx/>
                <a:uFillTx/>
                <a:latin typeface="Open Sans" panose="020B0606030504020204" pitchFamily="34" charset="0"/>
                <a:ea typeface="+mn-ea"/>
                <a:cs typeface="+mn-cs"/>
              </a:rPr>
              <a:t> for </a:t>
            </a:r>
            <a:r>
              <a:rPr kumimoji="0" lang="fr-BE" sz="1400" b="0" i="0" u="none" strike="noStrike" kern="1200" cap="none" spc="0" normalizeH="0" baseline="0" noProof="0" err="1">
                <a:ln>
                  <a:noFill/>
                </a:ln>
                <a:solidFill>
                  <a:prstClr val="black"/>
                </a:solidFill>
                <a:effectLst/>
                <a:uLnTx/>
                <a:uFillTx/>
                <a:latin typeface="Open Sans" panose="020B0606030504020204" pitchFamily="34" charset="0"/>
                <a:ea typeface="+mn-ea"/>
                <a:cs typeface="+mn-cs"/>
              </a:rPr>
              <a:t>investment</a:t>
            </a:r>
            <a:r>
              <a:rPr kumimoji="0" lang="fr-BE" sz="1400" b="0" i="0" u="none" strike="noStrike" kern="1200" cap="none" spc="0" normalizeH="0" baseline="0" noProof="0">
                <a:ln>
                  <a:noFill/>
                </a:ln>
                <a:solidFill>
                  <a:prstClr val="black"/>
                </a:solidFill>
                <a:effectLst/>
                <a:uLnTx/>
                <a:uFillTx/>
                <a:latin typeface="Open Sans" panose="020B0606030504020204" pitchFamily="34" charset="0"/>
                <a:ea typeface="+mn-ea"/>
                <a:cs typeface="+mn-cs"/>
              </a:rPr>
              <a:t> </a:t>
            </a:r>
            <a:r>
              <a:rPr kumimoji="0" lang="fr-BE" sz="1400" b="0" i="0" u="none" strike="noStrike" kern="1200" cap="none" spc="0" normalizeH="0" baseline="0" noProof="0" err="1">
                <a:ln>
                  <a:noFill/>
                </a:ln>
                <a:solidFill>
                  <a:prstClr val="black"/>
                </a:solidFill>
                <a:effectLst/>
                <a:uLnTx/>
                <a:uFillTx/>
                <a:latin typeface="Open Sans" panose="020B0606030504020204" pitchFamily="34" charset="0"/>
                <a:ea typeface="+mn-ea"/>
                <a:cs typeface="+mn-cs"/>
              </a:rPr>
              <a:t>firms</a:t>
            </a:r>
            <a:endParaRPr kumimoji="0" lang="fr-BE" sz="1400" b="0" i="0" u="none" strike="noStrike" kern="1200" cap="none" spc="0" normalizeH="0" baseline="0" noProof="0">
              <a:ln>
                <a:noFill/>
              </a:ln>
              <a:solidFill>
                <a:prstClr val="black"/>
              </a:solidFill>
              <a:effectLst/>
              <a:uLnTx/>
              <a:uFillTx/>
              <a:latin typeface="Open Sans" panose="020B0606030504020204" pitchFamily="34" charset="0"/>
              <a:ea typeface="+mn-ea"/>
              <a:cs typeface="+mn-cs"/>
            </a:endParaRPr>
          </a:p>
        </p:txBody>
      </p:sp>
      <p:sp>
        <p:nvSpPr>
          <p:cNvPr id="104" name="Hexagone 103"/>
          <p:cNvSpPr/>
          <p:nvPr/>
        </p:nvSpPr>
        <p:spPr>
          <a:xfrm>
            <a:off x="1620949" y="4043130"/>
            <a:ext cx="1699403" cy="1552755"/>
          </a:xfrm>
          <a:prstGeom prst="hexagon">
            <a:avLst/>
          </a:prstGeom>
          <a:solidFill>
            <a:schemeClr val="bg1">
              <a:alpha val="7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r>
              <a:rPr lang="fr-BE">
                <a:solidFill>
                  <a:prstClr val="black"/>
                </a:solidFill>
                <a:latin typeface="Open Sans" panose="020B0606030504020204" pitchFamily="34" charset="0"/>
              </a:rPr>
              <a:t>Social </a:t>
            </a:r>
            <a:r>
              <a:rPr lang="fr-BE" err="1">
                <a:solidFill>
                  <a:prstClr val="black"/>
                </a:solidFill>
                <a:latin typeface="Open Sans" panose="020B0606030504020204" pitchFamily="34" charset="0"/>
              </a:rPr>
              <a:t>affairs</a:t>
            </a:r>
            <a:r>
              <a:rPr lang="fr-BE">
                <a:solidFill>
                  <a:prstClr val="black"/>
                </a:solidFill>
                <a:latin typeface="Open Sans" panose="020B0606030504020204" pitchFamily="34" charset="0"/>
              </a:rPr>
              <a:t>, </a:t>
            </a:r>
            <a:r>
              <a:rPr lang="fr-BE" err="1">
                <a:solidFill>
                  <a:prstClr val="black"/>
                </a:solidFill>
                <a:latin typeface="Open Sans" panose="020B0606030504020204" pitchFamily="34" charset="0"/>
              </a:rPr>
              <a:t>gender</a:t>
            </a:r>
            <a:r>
              <a:rPr lang="fr-BE">
                <a:solidFill>
                  <a:prstClr val="black"/>
                </a:solidFill>
                <a:latin typeface="Open Sans" panose="020B0606030504020204" pitchFamily="34" charset="0"/>
              </a:rPr>
              <a:t> </a:t>
            </a:r>
            <a:r>
              <a:rPr lang="fr-BE" err="1">
                <a:solidFill>
                  <a:prstClr val="black"/>
                </a:solidFill>
                <a:latin typeface="Open Sans" panose="020B0606030504020204" pitchFamily="34" charset="0"/>
              </a:rPr>
              <a:t>equality</a:t>
            </a:r>
            <a:r>
              <a:rPr lang="fr-BE">
                <a:solidFill>
                  <a:prstClr val="black"/>
                </a:solidFill>
                <a:latin typeface="Open Sans" panose="020B0606030504020204" pitchFamily="34" charset="0"/>
              </a:rPr>
              <a:t>, inclusion</a:t>
            </a:r>
          </a:p>
        </p:txBody>
      </p:sp>
      <p:sp>
        <p:nvSpPr>
          <p:cNvPr id="105" name="Hexagone 104"/>
          <p:cNvSpPr/>
          <p:nvPr/>
        </p:nvSpPr>
        <p:spPr>
          <a:xfrm>
            <a:off x="1620948" y="673076"/>
            <a:ext cx="1699403" cy="1552755"/>
          </a:xfrm>
          <a:prstGeom prst="hexagon">
            <a:avLst/>
          </a:prstGeom>
          <a:solidFill>
            <a:schemeClr val="bg1">
              <a:alpha val="7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i="0" u="none" strike="noStrike" kern="1200" cap="none" spc="0" normalizeH="0" baseline="0" noProof="0" err="1">
                <a:ln>
                  <a:noFill/>
                </a:ln>
                <a:solidFill>
                  <a:prstClr val="black"/>
                </a:solidFill>
                <a:effectLst/>
                <a:uLnTx/>
                <a:uFillTx/>
                <a:latin typeface="Open Sans" panose="020B0606030504020204" pitchFamily="34" charset="0"/>
                <a:ea typeface="+mn-ea"/>
                <a:cs typeface="+mn-cs"/>
              </a:rPr>
              <a:t>UCITs</a:t>
            </a:r>
            <a:endParaRPr kumimoji="0" lang="fr-BE" sz="1800" b="0" i="0" u="none" strike="noStrike" kern="1200" cap="none" spc="0" normalizeH="0" baseline="0" noProof="0">
              <a:ln>
                <a:noFill/>
              </a:ln>
              <a:solidFill>
                <a:prstClr val="black"/>
              </a:solidFill>
              <a:effectLst/>
              <a:uLnTx/>
              <a:uFillTx/>
              <a:latin typeface="Open Sans" panose="020B0606030504020204" pitchFamily="34" charset="0"/>
              <a:ea typeface="+mn-ea"/>
              <a:cs typeface="+mn-cs"/>
            </a:endParaRPr>
          </a:p>
        </p:txBody>
      </p:sp>
      <p:sp>
        <p:nvSpPr>
          <p:cNvPr id="106" name="Hexagone 105"/>
          <p:cNvSpPr/>
          <p:nvPr/>
        </p:nvSpPr>
        <p:spPr>
          <a:xfrm>
            <a:off x="191838" y="1498336"/>
            <a:ext cx="1699403" cy="1552755"/>
          </a:xfrm>
          <a:prstGeom prst="hexagon">
            <a:avLst/>
          </a:prstGeom>
          <a:solidFill>
            <a:schemeClr val="bg1">
              <a:alpha val="7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Open Sans" panose="020B0606030504020204" pitchFamily="34" charset="0"/>
                <a:ea typeface="+mn-ea"/>
                <a:cs typeface="+mn-cs"/>
              </a:rPr>
              <a:t>Insurance Guarantee Schemes – </a:t>
            </a:r>
            <a:r>
              <a:rPr kumimoji="0" lang="en-US" sz="1100" b="0" i="0" u="none" strike="noStrike" kern="1200" cap="none" spc="0" normalizeH="0" baseline="0" noProof="0">
                <a:ln>
                  <a:noFill/>
                </a:ln>
                <a:solidFill>
                  <a:prstClr val="black"/>
                </a:solidFill>
                <a:effectLst/>
                <a:uLnTx/>
                <a:uFillTx/>
                <a:latin typeface="Open Sans" panose="020B0606030504020204" pitchFamily="34" charset="0"/>
                <a:ea typeface="+mn-ea"/>
                <a:cs typeface="+mn-cs"/>
              </a:rPr>
              <a:t>Investor Compensation Schemes</a:t>
            </a:r>
            <a:endParaRPr kumimoji="0" lang="fr-BE" sz="1100" b="0" i="0" u="none" strike="noStrike" kern="1200" cap="none" spc="0" normalizeH="0" baseline="0" noProof="0">
              <a:ln>
                <a:noFill/>
              </a:ln>
              <a:solidFill>
                <a:prstClr val="black"/>
              </a:solidFill>
              <a:effectLst/>
              <a:uLnTx/>
              <a:uFillTx/>
              <a:latin typeface="Open Sans" panose="020B0606030504020204" pitchFamily="34" charset="0"/>
              <a:ea typeface="+mn-ea"/>
              <a:cs typeface="+mn-cs"/>
            </a:endParaRPr>
          </a:p>
        </p:txBody>
      </p:sp>
      <p:sp>
        <p:nvSpPr>
          <p:cNvPr id="107" name="Hexagone 106"/>
          <p:cNvSpPr/>
          <p:nvPr/>
        </p:nvSpPr>
        <p:spPr>
          <a:xfrm>
            <a:off x="191838" y="3194867"/>
            <a:ext cx="1699403" cy="1552755"/>
          </a:xfrm>
          <a:prstGeom prst="hexagon">
            <a:avLst/>
          </a:prstGeom>
          <a:solidFill>
            <a:schemeClr val="bg1">
              <a:alpha val="7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200" b="0" i="0" u="none" strike="noStrike" kern="1200" cap="none" spc="0" normalizeH="0" baseline="0" noProof="0">
                <a:ln>
                  <a:noFill/>
                </a:ln>
                <a:solidFill>
                  <a:prstClr val="black"/>
                </a:solidFill>
                <a:effectLst/>
                <a:uLnTx/>
                <a:uFillTx/>
                <a:latin typeface="Open Sans" panose="020B0606030504020204" pitchFamily="34" charset="0"/>
                <a:ea typeface="+mn-ea"/>
                <a:cs typeface="+mn-cs"/>
              </a:rPr>
              <a:t>Professional qualifications</a:t>
            </a:r>
          </a:p>
        </p:txBody>
      </p:sp>
      <p:sp>
        <p:nvSpPr>
          <p:cNvPr id="108" name="Hexagone 107"/>
          <p:cNvSpPr/>
          <p:nvPr/>
        </p:nvSpPr>
        <p:spPr>
          <a:xfrm>
            <a:off x="5707003" y="4239557"/>
            <a:ext cx="1699403" cy="1552755"/>
          </a:xfrm>
          <a:prstGeom prst="hexagon">
            <a:avLst/>
          </a:prstGeom>
          <a:solidFill>
            <a:srgbClr val="92D050">
              <a:alpha val="73000"/>
            </a:srgb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Open Sans" panose="020B0606030504020204" pitchFamily="34" charset="0"/>
                <a:ea typeface="+mn-ea"/>
                <a:cs typeface="+mn-cs"/>
              </a:rPr>
              <a:t>+ New regulatory instruments/ procedures/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Open Sans" panose="020B0606030504020204" pitchFamily="34" charset="0"/>
                <a:ea typeface="+mn-ea"/>
                <a:cs typeface="+mn-cs"/>
              </a:rPr>
              <a:t>ESAs</a:t>
            </a:r>
          </a:p>
        </p:txBody>
      </p:sp>
      <p:sp>
        <p:nvSpPr>
          <p:cNvPr id="109" name="Hexagone 108"/>
          <p:cNvSpPr/>
          <p:nvPr/>
        </p:nvSpPr>
        <p:spPr>
          <a:xfrm>
            <a:off x="3050058" y="4891396"/>
            <a:ext cx="1699403" cy="1552755"/>
          </a:xfrm>
          <a:prstGeom prst="hexagon">
            <a:avLst/>
          </a:prstGeom>
          <a:solidFill>
            <a:schemeClr val="bg1">
              <a:alpha val="7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i="0" u="none" strike="noStrike" kern="1200" cap="none" spc="0" normalizeH="0" baseline="0" noProof="0">
                <a:ln>
                  <a:noFill/>
                </a:ln>
                <a:solidFill>
                  <a:prstClr val="black"/>
                </a:solidFill>
                <a:effectLst/>
                <a:uLnTx/>
                <a:uFillTx/>
                <a:latin typeface="Open Sans" panose="020B0606030504020204" pitchFamily="34" charset="0"/>
                <a:ea typeface="+mn-ea"/>
                <a:cs typeface="+mn-cs"/>
              </a:rPr>
              <a:t>VAT, (FAT), FTT, IPT, FATCA</a:t>
            </a:r>
          </a:p>
        </p:txBody>
      </p:sp>
      <p:sp>
        <p:nvSpPr>
          <p:cNvPr id="110" name="Hexagone 109"/>
          <p:cNvSpPr/>
          <p:nvPr/>
        </p:nvSpPr>
        <p:spPr>
          <a:xfrm>
            <a:off x="191838" y="4889956"/>
            <a:ext cx="1699403" cy="1552755"/>
          </a:xfrm>
          <a:prstGeom prst="hexagon">
            <a:avLst/>
          </a:prstGeom>
          <a:solidFill>
            <a:schemeClr val="bg1">
              <a:alpha val="7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i="0" u="none" strike="noStrike" kern="1200" cap="none" spc="0" normalizeH="0" baseline="0" noProof="0" dirty="0" err="1">
                <a:ln>
                  <a:noFill/>
                </a:ln>
                <a:solidFill>
                  <a:prstClr val="black"/>
                </a:solidFill>
                <a:effectLst/>
                <a:uLnTx/>
                <a:uFillTx/>
                <a:latin typeface="Open Sans" panose="020B0606030504020204" pitchFamily="34" charset="0"/>
                <a:ea typeface="+mn-ea"/>
                <a:cs typeface="+mn-cs"/>
              </a:rPr>
              <a:t>Motor</a:t>
            </a:r>
            <a:r>
              <a:rPr kumimoji="0" lang="fr-BE" sz="1800" b="0" i="0" u="none" strike="noStrike" kern="1200" cap="none" spc="0" normalizeH="0" baseline="0" noProof="0" dirty="0">
                <a:ln>
                  <a:noFill/>
                </a:ln>
                <a:solidFill>
                  <a:prstClr val="black"/>
                </a:solidFill>
                <a:effectLst/>
                <a:uLnTx/>
                <a:uFillTx/>
                <a:latin typeface="Open Sans" panose="020B0606030504020204" pitchFamily="34" charset="0"/>
                <a:ea typeface="+mn-ea"/>
                <a:cs typeface="+mn-cs"/>
              </a:rPr>
              <a:t> </a:t>
            </a:r>
            <a:r>
              <a:rPr kumimoji="0" lang="fr-BE" sz="1800" b="0" i="0" u="none" strike="noStrike" kern="1200" cap="none" spc="0" normalizeH="0" baseline="0" noProof="0" dirty="0" err="1">
                <a:ln>
                  <a:noFill/>
                </a:ln>
                <a:solidFill>
                  <a:prstClr val="black"/>
                </a:solidFill>
                <a:effectLst/>
                <a:uLnTx/>
                <a:uFillTx/>
                <a:latin typeface="Open Sans" panose="020B0606030504020204" pitchFamily="34" charset="0"/>
                <a:ea typeface="+mn-ea"/>
                <a:cs typeface="+mn-cs"/>
              </a:rPr>
              <a:t>insurance</a:t>
            </a:r>
            <a:r>
              <a:rPr kumimoji="0" lang="fr-BE" sz="1800" b="0" i="0" u="none" strike="noStrike" kern="1200" cap="none" spc="0" normalizeH="0" baseline="0" noProof="0" dirty="0">
                <a:ln>
                  <a:noFill/>
                </a:ln>
                <a:solidFill>
                  <a:prstClr val="black"/>
                </a:solidFill>
                <a:effectLst/>
                <a:uLnTx/>
                <a:uFillTx/>
                <a:latin typeface="Open Sans" panose="020B0606030504020204" pitchFamily="34"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fr-BE" dirty="0">
                <a:solidFill>
                  <a:prstClr val="black"/>
                </a:solidFill>
                <a:latin typeface="Open Sans" panose="020B0606030504020204" pitchFamily="34" charset="0"/>
              </a:rPr>
              <a:t>Directive</a:t>
            </a:r>
            <a:endParaRPr kumimoji="0" lang="fr-BE" sz="1800" b="0" i="0" u="none" strike="noStrike" kern="1200" cap="none" spc="0" normalizeH="0" baseline="0" noProof="0" dirty="0">
              <a:ln>
                <a:noFill/>
              </a:ln>
              <a:solidFill>
                <a:prstClr val="black"/>
              </a:solidFill>
              <a:effectLst/>
              <a:uLnTx/>
              <a:uFillTx/>
              <a:latin typeface="Open Sans" panose="020B0606030504020204" pitchFamily="34" charset="0"/>
              <a:ea typeface="+mn-ea"/>
              <a:cs typeface="+mn-cs"/>
            </a:endParaRPr>
          </a:p>
        </p:txBody>
      </p:sp>
      <p:sp>
        <p:nvSpPr>
          <p:cNvPr id="111" name="Hexagone 110"/>
          <p:cNvSpPr/>
          <p:nvPr/>
        </p:nvSpPr>
        <p:spPr>
          <a:xfrm>
            <a:off x="8766497" y="4889957"/>
            <a:ext cx="1699403" cy="1552755"/>
          </a:xfrm>
          <a:prstGeom prst="hexagon">
            <a:avLst/>
          </a:prstGeom>
          <a:solidFill>
            <a:schemeClr val="bg1">
              <a:alpha val="7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i="0" u="none" strike="noStrike" kern="1200" cap="none" spc="0" normalizeH="0" baseline="0" noProof="0">
                <a:ln>
                  <a:noFill/>
                </a:ln>
                <a:solidFill>
                  <a:prstClr val="black"/>
                </a:solidFill>
                <a:effectLst/>
                <a:uLnTx/>
                <a:uFillTx/>
                <a:latin typeface="Open Sans" panose="020B0606030504020204" pitchFamily="34" charset="0"/>
                <a:ea typeface="+mn-ea"/>
                <a:cs typeface="+mn-cs"/>
              </a:rPr>
              <a:t>Brexit</a:t>
            </a:r>
          </a:p>
        </p:txBody>
      </p:sp>
      <p:sp>
        <p:nvSpPr>
          <p:cNvPr id="112" name="Hexagone 111"/>
          <p:cNvSpPr/>
          <p:nvPr/>
        </p:nvSpPr>
        <p:spPr>
          <a:xfrm>
            <a:off x="4548072" y="2369606"/>
            <a:ext cx="1699403" cy="1552755"/>
          </a:xfrm>
          <a:prstGeom prst="hexagon">
            <a:avLst/>
          </a:prstGeom>
          <a:solidFill>
            <a:schemeClr val="bg1">
              <a:alpha val="7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defRPr/>
            </a:pPr>
            <a:r>
              <a:rPr lang="fr-BE" dirty="0">
                <a:solidFill>
                  <a:prstClr val="black"/>
                </a:solidFill>
                <a:latin typeface="Open Sans" panose="020B0606030504020204" pitchFamily="34" charset="0"/>
              </a:rPr>
              <a:t>FinTech,</a:t>
            </a:r>
          </a:p>
          <a:p>
            <a:pPr lvl="0" algn="ctr" defTabSz="914400">
              <a:defRPr/>
            </a:pPr>
            <a:r>
              <a:rPr lang="fr-BE" dirty="0" err="1">
                <a:solidFill>
                  <a:prstClr val="black"/>
                </a:solidFill>
                <a:latin typeface="Open Sans" panose="020B0606030504020204" pitchFamily="34" charset="0"/>
              </a:rPr>
              <a:t>Insurtech</a:t>
            </a:r>
            <a:endParaRPr lang="fr-BE" dirty="0">
              <a:solidFill>
                <a:prstClr val="black"/>
              </a:solidFill>
              <a:latin typeface="Open Sans" panose="020B0606030504020204" pitchFamily="34" charset="0"/>
            </a:endParaRPr>
          </a:p>
        </p:txBody>
      </p:sp>
      <p:sp>
        <p:nvSpPr>
          <p:cNvPr id="113" name="Hexagone 112"/>
          <p:cNvSpPr/>
          <p:nvPr/>
        </p:nvSpPr>
        <p:spPr>
          <a:xfrm>
            <a:off x="10195606" y="650070"/>
            <a:ext cx="1699403" cy="1552755"/>
          </a:xfrm>
          <a:prstGeom prst="hexagon">
            <a:avLst/>
          </a:prstGeom>
          <a:solidFill>
            <a:schemeClr val="bg1">
              <a:alpha val="7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Open Sans" panose="020B0606030504020204" pitchFamily="34" charset="0"/>
                <a:ea typeface="+mn-ea"/>
                <a:cs typeface="+mn-cs"/>
              </a:rPr>
              <a:t>Public procurement</a:t>
            </a:r>
          </a:p>
        </p:txBody>
      </p:sp>
      <p:sp>
        <p:nvSpPr>
          <p:cNvPr id="114" name="Hexagone 113"/>
          <p:cNvSpPr/>
          <p:nvPr/>
        </p:nvSpPr>
        <p:spPr>
          <a:xfrm>
            <a:off x="10195606" y="4041692"/>
            <a:ext cx="1699403" cy="1552755"/>
          </a:xfrm>
          <a:prstGeom prst="hexagon">
            <a:avLst/>
          </a:prstGeom>
          <a:solidFill>
            <a:schemeClr val="bg1">
              <a:alpha val="7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i="0" u="none" strike="noStrike" kern="1200" cap="none" spc="0" normalizeH="0" baseline="0" noProof="0">
                <a:ln>
                  <a:noFill/>
                </a:ln>
                <a:solidFill>
                  <a:prstClr val="black"/>
                </a:solidFill>
                <a:effectLst/>
                <a:uLnTx/>
                <a:uFillTx/>
                <a:latin typeface="Open Sans" panose="020B0606030504020204" pitchFamily="34" charset="0"/>
                <a:ea typeface="+mn-ea"/>
                <a:cs typeface="+mn-cs"/>
              </a:rPr>
              <a:t>Cyber </a:t>
            </a:r>
            <a:r>
              <a:rPr kumimoji="0" lang="fr-BE" sz="1800" b="0" i="0" u="none" strike="noStrike" kern="1200" cap="none" spc="0" normalizeH="0" baseline="0" noProof="0" err="1">
                <a:ln>
                  <a:noFill/>
                </a:ln>
                <a:solidFill>
                  <a:prstClr val="black"/>
                </a:solidFill>
                <a:effectLst/>
                <a:uLnTx/>
                <a:uFillTx/>
                <a:latin typeface="Open Sans" panose="020B0606030504020204" pitchFamily="34" charset="0"/>
                <a:ea typeface="+mn-ea"/>
                <a:cs typeface="+mn-cs"/>
              </a:rPr>
              <a:t>risk</a:t>
            </a:r>
            <a:endParaRPr kumimoji="0" lang="fr-BE" sz="1800" b="0" i="0" u="none" strike="noStrike" kern="1200" cap="none" spc="0" normalizeH="0" baseline="0" noProof="0">
              <a:ln>
                <a:noFill/>
              </a:ln>
              <a:solidFill>
                <a:prstClr val="black"/>
              </a:solidFill>
              <a:effectLst/>
              <a:uLnTx/>
              <a:uFillTx/>
              <a:latin typeface="Open Sans" panose="020B0606030504020204" pitchFamily="34" charset="0"/>
              <a:ea typeface="+mn-ea"/>
              <a:cs typeface="+mn-cs"/>
            </a:endParaRPr>
          </a:p>
        </p:txBody>
      </p:sp>
      <p:sp>
        <p:nvSpPr>
          <p:cNvPr id="31" name="Title 1">
            <a:extLst>
              <a:ext uri="{FF2B5EF4-FFF2-40B4-BE49-F238E27FC236}">
                <a16:creationId xmlns:a16="http://schemas.microsoft.com/office/drawing/2014/main" id="{657B0D7A-3D0F-4102-8A7C-7CC6DF546AC1}"/>
              </a:ext>
            </a:extLst>
          </p:cNvPr>
          <p:cNvSpPr>
            <a:spLocks noGrp="1"/>
          </p:cNvSpPr>
          <p:nvPr>
            <p:ph type="title"/>
          </p:nvPr>
        </p:nvSpPr>
        <p:spPr>
          <a:xfrm>
            <a:off x="0" y="29565"/>
            <a:ext cx="12192000" cy="552088"/>
          </a:xfrm>
          <a:noFill/>
          <a:ln>
            <a:noFill/>
          </a:ln>
        </p:spPr>
        <p:txBody>
          <a:bodyPr>
            <a:noAutofit/>
          </a:bodyPr>
          <a:lstStyle/>
          <a:p>
            <a:pPr algn="ctr"/>
            <a:r>
              <a:rPr lang="fr-BE" sz="1600" dirty="0">
                <a:solidFill>
                  <a:srgbClr val="002060"/>
                </a:solidFill>
              </a:rPr>
              <a:t>The challenge </a:t>
            </a:r>
            <a:r>
              <a:rPr lang="fr-BE" sz="1600" dirty="0" err="1">
                <a:solidFill>
                  <a:srgbClr val="002060"/>
                </a:solidFill>
              </a:rPr>
              <a:t>is</a:t>
            </a:r>
            <a:r>
              <a:rPr lang="fr-BE" sz="1600" dirty="0">
                <a:solidFill>
                  <a:srgbClr val="002060"/>
                </a:solidFill>
              </a:rPr>
              <a:t> to </a:t>
            </a:r>
            <a:r>
              <a:rPr lang="fr-BE" sz="1600" dirty="0" err="1">
                <a:solidFill>
                  <a:srgbClr val="002060"/>
                </a:solidFill>
              </a:rPr>
              <a:t>integrate</a:t>
            </a:r>
            <a:r>
              <a:rPr lang="fr-BE" sz="1600" dirty="0">
                <a:solidFill>
                  <a:srgbClr val="002060"/>
                </a:solidFill>
              </a:rPr>
              <a:t> the digital aspects in a </a:t>
            </a:r>
            <a:r>
              <a:rPr lang="fr-BE" sz="1600" dirty="0" err="1">
                <a:solidFill>
                  <a:srgbClr val="002060"/>
                </a:solidFill>
              </a:rPr>
              <a:t>proportional</a:t>
            </a:r>
            <a:r>
              <a:rPr lang="fr-BE" sz="1600" dirty="0">
                <a:solidFill>
                  <a:srgbClr val="002060"/>
                </a:solidFill>
              </a:rPr>
              <a:t> ,</a:t>
            </a:r>
            <a:r>
              <a:rPr lang="fr-BE" sz="1600" dirty="0" err="1">
                <a:solidFill>
                  <a:srgbClr val="002060"/>
                </a:solidFill>
              </a:rPr>
              <a:t>activity</a:t>
            </a:r>
            <a:r>
              <a:rPr lang="fr-BE" sz="1600" dirty="0">
                <a:solidFill>
                  <a:srgbClr val="002060"/>
                </a:solidFill>
              </a:rPr>
              <a:t> </a:t>
            </a:r>
            <a:r>
              <a:rPr lang="fr-BE" sz="1600" dirty="0" err="1">
                <a:solidFill>
                  <a:srgbClr val="002060"/>
                </a:solidFill>
              </a:rPr>
              <a:t>based</a:t>
            </a:r>
            <a:r>
              <a:rPr lang="fr-BE" sz="1600" dirty="0">
                <a:solidFill>
                  <a:srgbClr val="002060"/>
                </a:solidFill>
              </a:rPr>
              <a:t> </a:t>
            </a:r>
            <a:r>
              <a:rPr lang="fr-BE" sz="1600" dirty="0" err="1">
                <a:solidFill>
                  <a:srgbClr val="002060"/>
                </a:solidFill>
              </a:rPr>
              <a:t>way</a:t>
            </a:r>
            <a:r>
              <a:rPr lang="fr-BE" sz="1600" dirty="0">
                <a:solidFill>
                  <a:srgbClr val="002060"/>
                </a:solidFill>
              </a:rPr>
              <a:t> </a:t>
            </a:r>
            <a:r>
              <a:rPr lang="fr-BE" sz="1600" dirty="0" err="1">
                <a:solidFill>
                  <a:srgbClr val="002060"/>
                </a:solidFill>
              </a:rPr>
              <a:t>into</a:t>
            </a:r>
            <a:r>
              <a:rPr lang="fr-BE" sz="1600" dirty="0">
                <a:solidFill>
                  <a:srgbClr val="002060"/>
                </a:solidFill>
              </a:rPr>
              <a:t> the </a:t>
            </a:r>
            <a:r>
              <a:rPr lang="fr-BE" sz="1600" dirty="0" err="1">
                <a:solidFill>
                  <a:srgbClr val="002060"/>
                </a:solidFill>
              </a:rPr>
              <a:t>variety</a:t>
            </a:r>
            <a:r>
              <a:rPr lang="fr-BE" sz="1600" dirty="0">
                <a:solidFill>
                  <a:srgbClr val="002060"/>
                </a:solidFill>
              </a:rPr>
              <a:t> of </a:t>
            </a:r>
            <a:r>
              <a:rPr lang="fr-BE" sz="1600" dirty="0" err="1">
                <a:solidFill>
                  <a:srgbClr val="002060"/>
                </a:solidFill>
              </a:rPr>
              <a:t>existing</a:t>
            </a:r>
            <a:r>
              <a:rPr lang="fr-BE" sz="1600" dirty="0">
                <a:solidFill>
                  <a:srgbClr val="002060"/>
                </a:solidFill>
              </a:rPr>
              <a:t> </a:t>
            </a:r>
            <a:r>
              <a:rPr lang="fr-BE" sz="1600" dirty="0" err="1">
                <a:solidFill>
                  <a:srgbClr val="002060"/>
                </a:solidFill>
              </a:rPr>
              <a:t>texts</a:t>
            </a:r>
            <a:endParaRPr lang="fr-BE" sz="1600" dirty="0">
              <a:solidFill>
                <a:srgbClr val="002060"/>
              </a:solidFill>
            </a:endParaRPr>
          </a:p>
        </p:txBody>
      </p:sp>
      <p:sp>
        <p:nvSpPr>
          <p:cNvPr id="30" name="Arrow: Left-Right 29">
            <a:extLst>
              <a:ext uri="{FF2B5EF4-FFF2-40B4-BE49-F238E27FC236}">
                <a16:creationId xmlns:a16="http://schemas.microsoft.com/office/drawing/2014/main" id="{564892A8-A20F-424D-9E0D-EDBE1D2D3A5E}"/>
              </a:ext>
            </a:extLst>
          </p:cNvPr>
          <p:cNvSpPr/>
          <p:nvPr/>
        </p:nvSpPr>
        <p:spPr>
          <a:xfrm rot="1337467">
            <a:off x="4200699" y="2476042"/>
            <a:ext cx="842947" cy="493711"/>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32" name="Arrow: Left-Right 31">
            <a:extLst>
              <a:ext uri="{FF2B5EF4-FFF2-40B4-BE49-F238E27FC236}">
                <a16:creationId xmlns:a16="http://schemas.microsoft.com/office/drawing/2014/main" id="{7B7D6AF2-5BB5-4963-A1B3-3FFF15765A4A}"/>
              </a:ext>
            </a:extLst>
          </p:cNvPr>
          <p:cNvSpPr/>
          <p:nvPr/>
        </p:nvSpPr>
        <p:spPr>
          <a:xfrm rot="10800000">
            <a:off x="7101420" y="3290464"/>
            <a:ext cx="3273171" cy="27706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33" name="Arrow: Left-Right 32">
            <a:extLst>
              <a:ext uri="{FF2B5EF4-FFF2-40B4-BE49-F238E27FC236}">
                <a16:creationId xmlns:a16="http://schemas.microsoft.com/office/drawing/2014/main" id="{6981795F-45A1-4A1F-8BC8-E26C027A22C0}"/>
              </a:ext>
            </a:extLst>
          </p:cNvPr>
          <p:cNvSpPr/>
          <p:nvPr/>
        </p:nvSpPr>
        <p:spPr>
          <a:xfrm rot="16039971">
            <a:off x="4898738" y="2015673"/>
            <a:ext cx="993865" cy="493711"/>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34" name="Arrow: Left-Right 33">
            <a:extLst>
              <a:ext uri="{FF2B5EF4-FFF2-40B4-BE49-F238E27FC236}">
                <a16:creationId xmlns:a16="http://schemas.microsoft.com/office/drawing/2014/main" id="{435CC356-920E-4BB7-95A3-13F88035F74F}"/>
              </a:ext>
            </a:extLst>
          </p:cNvPr>
          <p:cNvSpPr/>
          <p:nvPr/>
        </p:nvSpPr>
        <p:spPr>
          <a:xfrm rot="18686740">
            <a:off x="5749546" y="2460419"/>
            <a:ext cx="842947" cy="493711"/>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35" name="Arrow: Left-Right 34">
            <a:extLst>
              <a:ext uri="{FF2B5EF4-FFF2-40B4-BE49-F238E27FC236}">
                <a16:creationId xmlns:a16="http://schemas.microsoft.com/office/drawing/2014/main" id="{33D41CFE-B835-457F-8C57-E78991F4E857}"/>
              </a:ext>
            </a:extLst>
          </p:cNvPr>
          <p:cNvSpPr/>
          <p:nvPr/>
        </p:nvSpPr>
        <p:spPr>
          <a:xfrm rot="18686740">
            <a:off x="4262389" y="3473194"/>
            <a:ext cx="842947" cy="493711"/>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36" name="Arrow: Left-Right 35">
            <a:extLst>
              <a:ext uri="{FF2B5EF4-FFF2-40B4-BE49-F238E27FC236}">
                <a16:creationId xmlns:a16="http://schemas.microsoft.com/office/drawing/2014/main" id="{0C085255-3351-4119-865B-B68FC1C0709F}"/>
              </a:ext>
            </a:extLst>
          </p:cNvPr>
          <p:cNvSpPr/>
          <p:nvPr/>
        </p:nvSpPr>
        <p:spPr>
          <a:xfrm rot="1883579">
            <a:off x="5679153" y="3473877"/>
            <a:ext cx="842947" cy="493711"/>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37" name="Arrow: Left-Right 36">
            <a:extLst>
              <a:ext uri="{FF2B5EF4-FFF2-40B4-BE49-F238E27FC236}">
                <a16:creationId xmlns:a16="http://schemas.microsoft.com/office/drawing/2014/main" id="{3C7E1154-7779-4D8A-A355-2D2A4810E1BD}"/>
              </a:ext>
            </a:extLst>
          </p:cNvPr>
          <p:cNvSpPr/>
          <p:nvPr/>
        </p:nvSpPr>
        <p:spPr>
          <a:xfrm rot="16200000">
            <a:off x="5054631" y="3742154"/>
            <a:ext cx="842947" cy="493711"/>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38" name="Hexagone 96">
            <a:extLst>
              <a:ext uri="{FF2B5EF4-FFF2-40B4-BE49-F238E27FC236}">
                <a16:creationId xmlns:a16="http://schemas.microsoft.com/office/drawing/2014/main" id="{37919D63-29DB-4450-B663-CD10B1668C06}"/>
              </a:ext>
            </a:extLst>
          </p:cNvPr>
          <p:cNvSpPr/>
          <p:nvPr/>
        </p:nvSpPr>
        <p:spPr>
          <a:xfrm>
            <a:off x="6592839" y="5104491"/>
            <a:ext cx="1699403" cy="1552755"/>
          </a:xfrm>
          <a:prstGeom prst="hexagon">
            <a:avLst/>
          </a:prstGeom>
          <a:solidFill>
            <a:schemeClr val="bg1">
              <a:alpha val="7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400" b="0" i="0" u="none" strike="noStrike" kern="1200" cap="none" spc="0" normalizeH="0" baseline="0" noProof="0" dirty="0" err="1">
                <a:ln>
                  <a:noFill/>
                </a:ln>
                <a:solidFill>
                  <a:prstClr val="black"/>
                </a:solidFill>
                <a:effectLst/>
                <a:uLnTx/>
                <a:uFillTx/>
                <a:latin typeface="Open Sans" panose="020B0606030504020204" pitchFamily="34" charset="0"/>
                <a:ea typeface="+mn-ea"/>
                <a:cs typeface="+mn-cs"/>
              </a:rPr>
              <a:t>Covid</a:t>
            </a:r>
            <a:r>
              <a:rPr lang="fr-BE" sz="1400" dirty="0">
                <a:solidFill>
                  <a:prstClr val="black"/>
                </a:solidFill>
                <a:latin typeface="Open Sans" panose="020B0606030504020204" pitchFamily="34" charset="0"/>
              </a:rPr>
              <a:t> 19</a:t>
            </a:r>
            <a:endParaRPr kumimoji="0" lang="fr-BE" sz="1400" b="0" i="0" u="none" strike="noStrike" kern="1200" cap="none" spc="0" normalizeH="0" baseline="0" noProof="0" dirty="0">
              <a:ln>
                <a:noFill/>
              </a:ln>
              <a:solidFill>
                <a:prstClr val="black"/>
              </a:solidFill>
              <a:effectLst/>
              <a:uLnTx/>
              <a:uFillTx/>
              <a:latin typeface="Open Sans" panose="020B0606030504020204" pitchFamily="34" charset="0"/>
              <a:ea typeface="+mn-ea"/>
              <a:cs typeface="+mn-cs"/>
            </a:endParaRPr>
          </a:p>
        </p:txBody>
      </p:sp>
    </p:spTree>
    <p:extLst>
      <p:ext uri="{BB962C8B-B14F-4D97-AF65-F5344CB8AC3E}">
        <p14:creationId xmlns:p14="http://schemas.microsoft.com/office/powerpoint/2010/main" val="391156960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A8B8B09B-7B2D-450E-8326-CE877AB622E5}"/>
              </a:ext>
            </a:extLst>
          </p:cNvPr>
          <p:cNvSpPr>
            <a:spLocks/>
          </p:cNvSpPr>
          <p:nvPr/>
        </p:nvSpPr>
        <p:spPr bwMode="auto">
          <a:xfrm>
            <a:off x="1350790" y="955172"/>
            <a:ext cx="1848545"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1"/>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solidFill>
                <a:effectLst/>
                <a:uLnTx/>
                <a:uFillTx/>
                <a:latin typeface="Calibri" panose="020F0502020204030204"/>
                <a:ea typeface="+mn-ea"/>
                <a:cs typeface="+mn-cs"/>
              </a:rPr>
              <a:t>GDPR</a:t>
            </a:r>
          </a:p>
        </p:txBody>
      </p:sp>
      <p:sp>
        <p:nvSpPr>
          <p:cNvPr id="6" name="Freeform 6">
            <a:extLst>
              <a:ext uri="{FF2B5EF4-FFF2-40B4-BE49-F238E27FC236}">
                <a16:creationId xmlns:a16="http://schemas.microsoft.com/office/drawing/2014/main" id="{62A61787-40B2-4510-A8AA-A595F8F210F9}"/>
              </a:ext>
            </a:extLst>
          </p:cNvPr>
          <p:cNvSpPr>
            <a:spLocks/>
          </p:cNvSpPr>
          <p:nvPr/>
        </p:nvSpPr>
        <p:spPr bwMode="auto">
          <a:xfrm>
            <a:off x="4713968" y="2970991"/>
            <a:ext cx="2764063" cy="1636043"/>
          </a:xfrm>
          <a:custGeom>
            <a:avLst/>
            <a:gdLst>
              <a:gd name="T0" fmla="*/ 963 w 5936"/>
              <a:gd name="T1" fmla="*/ 30 h 4502"/>
              <a:gd name="T2" fmla="*/ 2570 w 5936"/>
              <a:gd name="T3" fmla="*/ 4 h 4502"/>
              <a:gd name="T4" fmla="*/ 2625 w 5936"/>
              <a:gd name="T5" fmla="*/ 157 h 4502"/>
              <a:gd name="T6" fmla="*/ 2534 w 5936"/>
              <a:gd name="T7" fmla="*/ 658 h 4502"/>
              <a:gd name="T8" fmla="*/ 3066 w 5936"/>
              <a:gd name="T9" fmla="*/ 940 h 4502"/>
              <a:gd name="T10" fmla="*/ 3428 w 5936"/>
              <a:gd name="T11" fmla="*/ 588 h 4502"/>
              <a:gd name="T12" fmla="*/ 3308 w 5936"/>
              <a:gd name="T13" fmla="*/ 150 h 4502"/>
              <a:gd name="T14" fmla="*/ 3369 w 5936"/>
              <a:gd name="T15" fmla="*/ 1 h 4502"/>
              <a:gd name="T16" fmla="*/ 3715 w 5936"/>
              <a:gd name="T17" fmla="*/ 1 h 4502"/>
              <a:gd name="T18" fmla="*/ 4958 w 5936"/>
              <a:gd name="T19" fmla="*/ 3 h 4502"/>
              <a:gd name="T20" fmla="*/ 4978 w 5936"/>
              <a:gd name="T21" fmla="*/ 54 h 4502"/>
              <a:gd name="T22" fmla="*/ 5045 w 5936"/>
              <a:gd name="T23" fmla="*/ 2008 h 4502"/>
              <a:gd name="T24" fmla="*/ 5317 w 5936"/>
              <a:gd name="T25" fmla="*/ 1990 h 4502"/>
              <a:gd name="T26" fmla="*/ 5883 w 5936"/>
              <a:gd name="T27" fmla="*/ 2086 h 4502"/>
              <a:gd name="T28" fmla="*/ 5761 w 5936"/>
              <a:gd name="T29" fmla="*/ 2554 h 4502"/>
              <a:gd name="T30" fmla="*/ 5298 w 5936"/>
              <a:gd name="T31" fmla="*/ 2496 h 4502"/>
              <a:gd name="T32" fmla="*/ 4978 w 5936"/>
              <a:gd name="T33" fmla="*/ 2648 h 4502"/>
              <a:gd name="T34" fmla="*/ 4950 w 5936"/>
              <a:gd name="T35" fmla="*/ 4501 h 4502"/>
              <a:gd name="T36" fmla="*/ 3299 w 5936"/>
              <a:gd name="T37" fmla="*/ 4471 h 4502"/>
              <a:gd name="T38" fmla="*/ 3423 w 5936"/>
              <a:gd name="T39" fmla="*/ 4161 h 4502"/>
              <a:gd name="T40" fmla="*/ 3297 w 5936"/>
              <a:gd name="T41" fmla="*/ 3687 h 4502"/>
              <a:gd name="T42" fmla="*/ 2829 w 5936"/>
              <a:gd name="T43" fmla="*/ 3576 h 4502"/>
              <a:gd name="T44" fmla="*/ 2504 w 5936"/>
              <a:gd name="T45" fmla="*/ 4096 h 4502"/>
              <a:gd name="T46" fmla="*/ 2652 w 5936"/>
              <a:gd name="T47" fmla="*/ 4454 h 4502"/>
              <a:gd name="T48" fmla="*/ 1983 w 5936"/>
              <a:gd name="T49" fmla="*/ 4501 h 4502"/>
              <a:gd name="T50" fmla="*/ 963 w 5936"/>
              <a:gd name="T51" fmla="*/ 4477 h 4502"/>
              <a:gd name="T52" fmla="*/ 869 w 5936"/>
              <a:gd name="T53" fmla="*/ 2477 h 4502"/>
              <a:gd name="T54" fmla="*/ 354 w 5936"/>
              <a:gd name="T55" fmla="*/ 2611 h 4502"/>
              <a:gd name="T56" fmla="*/ 31 w 5936"/>
              <a:gd name="T57" fmla="*/ 2154 h 4502"/>
              <a:gd name="T58" fmla="*/ 390 w 5936"/>
              <a:gd name="T59" fmla="*/ 1894 h 4502"/>
              <a:gd name="T60" fmla="*/ 715 w 5936"/>
              <a:gd name="T61" fmla="*/ 2049 h 4502"/>
              <a:gd name="T62" fmla="*/ 963 w 5936"/>
              <a:gd name="T63" fmla="*/ 1840 h 4502"/>
              <a:gd name="T64" fmla="*/ 963 w 5936"/>
              <a:gd name="T65" fmla="*/ 488 h 4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6" h="4502">
                <a:moveTo>
                  <a:pt x="963" y="488"/>
                </a:moveTo>
                <a:cubicBezTo>
                  <a:pt x="963" y="335"/>
                  <a:pt x="963" y="183"/>
                  <a:pt x="963" y="30"/>
                </a:cubicBezTo>
                <a:cubicBezTo>
                  <a:pt x="962" y="11"/>
                  <a:pt x="967" y="3"/>
                  <a:pt x="988" y="3"/>
                </a:cubicBezTo>
                <a:cubicBezTo>
                  <a:pt x="1288" y="4"/>
                  <a:pt x="2269" y="4"/>
                  <a:pt x="2570" y="4"/>
                </a:cubicBezTo>
                <a:cubicBezTo>
                  <a:pt x="2638" y="4"/>
                  <a:pt x="2677" y="59"/>
                  <a:pt x="2652" y="121"/>
                </a:cubicBezTo>
                <a:cubicBezTo>
                  <a:pt x="2647" y="135"/>
                  <a:pt x="2635" y="146"/>
                  <a:pt x="2625" y="157"/>
                </a:cubicBezTo>
                <a:cubicBezTo>
                  <a:pt x="2561" y="228"/>
                  <a:pt x="2520" y="309"/>
                  <a:pt x="2505" y="404"/>
                </a:cubicBezTo>
                <a:cubicBezTo>
                  <a:pt x="2490" y="492"/>
                  <a:pt x="2500" y="576"/>
                  <a:pt x="2534" y="658"/>
                </a:cubicBezTo>
                <a:cubicBezTo>
                  <a:pt x="2576" y="762"/>
                  <a:pt x="2648" y="841"/>
                  <a:pt x="2747" y="894"/>
                </a:cubicBezTo>
                <a:cubicBezTo>
                  <a:pt x="2847" y="947"/>
                  <a:pt x="2953" y="964"/>
                  <a:pt x="3066" y="940"/>
                </a:cubicBezTo>
                <a:cubicBezTo>
                  <a:pt x="3150" y="922"/>
                  <a:pt x="3224" y="885"/>
                  <a:pt x="3287" y="827"/>
                </a:cubicBezTo>
                <a:cubicBezTo>
                  <a:pt x="3358" y="762"/>
                  <a:pt x="3406" y="683"/>
                  <a:pt x="3428" y="588"/>
                </a:cubicBezTo>
                <a:cubicBezTo>
                  <a:pt x="3442" y="529"/>
                  <a:pt x="3446" y="471"/>
                  <a:pt x="3437" y="411"/>
                </a:cubicBezTo>
                <a:cubicBezTo>
                  <a:pt x="3422" y="310"/>
                  <a:pt x="3379" y="222"/>
                  <a:pt x="3308" y="150"/>
                </a:cubicBezTo>
                <a:cubicBezTo>
                  <a:pt x="3281" y="122"/>
                  <a:pt x="3275" y="92"/>
                  <a:pt x="3284" y="58"/>
                </a:cubicBezTo>
                <a:cubicBezTo>
                  <a:pt x="3293" y="27"/>
                  <a:pt x="3331" y="2"/>
                  <a:pt x="3369" y="1"/>
                </a:cubicBezTo>
                <a:cubicBezTo>
                  <a:pt x="3405" y="0"/>
                  <a:pt x="3442" y="1"/>
                  <a:pt x="3479" y="1"/>
                </a:cubicBezTo>
                <a:cubicBezTo>
                  <a:pt x="3557" y="1"/>
                  <a:pt x="3636" y="1"/>
                  <a:pt x="3715" y="1"/>
                </a:cubicBezTo>
                <a:cubicBezTo>
                  <a:pt x="3885" y="1"/>
                  <a:pt x="4735" y="1"/>
                  <a:pt x="4905" y="1"/>
                </a:cubicBezTo>
                <a:cubicBezTo>
                  <a:pt x="4923" y="1"/>
                  <a:pt x="4940" y="3"/>
                  <a:pt x="4958" y="3"/>
                </a:cubicBezTo>
                <a:cubicBezTo>
                  <a:pt x="4973" y="3"/>
                  <a:pt x="4979" y="9"/>
                  <a:pt x="4978" y="24"/>
                </a:cubicBezTo>
                <a:cubicBezTo>
                  <a:pt x="4977" y="34"/>
                  <a:pt x="4978" y="44"/>
                  <a:pt x="4978" y="54"/>
                </a:cubicBezTo>
                <a:cubicBezTo>
                  <a:pt x="4978" y="345"/>
                  <a:pt x="4978" y="1556"/>
                  <a:pt x="4978" y="1848"/>
                </a:cubicBezTo>
                <a:cubicBezTo>
                  <a:pt x="4977" y="1911"/>
                  <a:pt x="4998" y="1964"/>
                  <a:pt x="5045" y="2008"/>
                </a:cubicBezTo>
                <a:cubicBezTo>
                  <a:pt x="5093" y="2053"/>
                  <a:pt x="5183" y="2071"/>
                  <a:pt x="5243" y="2041"/>
                </a:cubicBezTo>
                <a:cubicBezTo>
                  <a:pt x="5269" y="2028"/>
                  <a:pt x="5295" y="2010"/>
                  <a:pt x="5317" y="1990"/>
                </a:cubicBezTo>
                <a:cubicBezTo>
                  <a:pt x="5418" y="1904"/>
                  <a:pt x="5530" y="1871"/>
                  <a:pt x="5660" y="1907"/>
                </a:cubicBezTo>
                <a:cubicBezTo>
                  <a:pt x="5760" y="1934"/>
                  <a:pt x="5835" y="1995"/>
                  <a:pt x="5883" y="2086"/>
                </a:cubicBezTo>
                <a:cubicBezTo>
                  <a:pt x="5926" y="2169"/>
                  <a:pt x="5936" y="2258"/>
                  <a:pt x="5910" y="2349"/>
                </a:cubicBezTo>
                <a:cubicBezTo>
                  <a:pt x="5886" y="2436"/>
                  <a:pt x="5836" y="2505"/>
                  <a:pt x="5761" y="2554"/>
                </a:cubicBezTo>
                <a:cubicBezTo>
                  <a:pt x="5671" y="2611"/>
                  <a:pt x="5574" y="2627"/>
                  <a:pt x="5470" y="2599"/>
                </a:cubicBezTo>
                <a:cubicBezTo>
                  <a:pt x="5403" y="2581"/>
                  <a:pt x="5349" y="2542"/>
                  <a:pt x="5298" y="2496"/>
                </a:cubicBezTo>
                <a:cubicBezTo>
                  <a:pt x="5240" y="2446"/>
                  <a:pt x="5172" y="2434"/>
                  <a:pt x="5100" y="2464"/>
                </a:cubicBezTo>
                <a:cubicBezTo>
                  <a:pt x="5019" y="2498"/>
                  <a:pt x="4979" y="2562"/>
                  <a:pt x="4978" y="2648"/>
                </a:cubicBezTo>
                <a:cubicBezTo>
                  <a:pt x="4977" y="2950"/>
                  <a:pt x="4978" y="4172"/>
                  <a:pt x="4978" y="4474"/>
                </a:cubicBezTo>
                <a:cubicBezTo>
                  <a:pt x="4978" y="4502"/>
                  <a:pt x="4978" y="4502"/>
                  <a:pt x="4950" y="4501"/>
                </a:cubicBezTo>
                <a:cubicBezTo>
                  <a:pt x="4651" y="4501"/>
                  <a:pt x="3672" y="4501"/>
                  <a:pt x="3372" y="4501"/>
                </a:cubicBezTo>
                <a:cubicBezTo>
                  <a:pt x="3344" y="4501"/>
                  <a:pt x="3318" y="4494"/>
                  <a:pt x="3299" y="4471"/>
                </a:cubicBezTo>
                <a:cubicBezTo>
                  <a:pt x="3272" y="4438"/>
                  <a:pt x="3274" y="4390"/>
                  <a:pt x="3304" y="4359"/>
                </a:cubicBezTo>
                <a:cubicBezTo>
                  <a:pt x="3360" y="4303"/>
                  <a:pt x="3401" y="4237"/>
                  <a:pt x="3423" y="4161"/>
                </a:cubicBezTo>
                <a:cubicBezTo>
                  <a:pt x="3445" y="4083"/>
                  <a:pt x="3449" y="4003"/>
                  <a:pt x="3430" y="3922"/>
                </a:cubicBezTo>
                <a:cubicBezTo>
                  <a:pt x="3408" y="3830"/>
                  <a:pt x="3364" y="3752"/>
                  <a:pt x="3297" y="3687"/>
                </a:cubicBezTo>
                <a:cubicBezTo>
                  <a:pt x="3233" y="3625"/>
                  <a:pt x="3157" y="3585"/>
                  <a:pt x="3069" y="3566"/>
                </a:cubicBezTo>
                <a:cubicBezTo>
                  <a:pt x="2988" y="3549"/>
                  <a:pt x="2908" y="3552"/>
                  <a:pt x="2829" y="3576"/>
                </a:cubicBezTo>
                <a:cubicBezTo>
                  <a:pt x="2737" y="3604"/>
                  <a:pt x="2661" y="3657"/>
                  <a:pt x="2602" y="3732"/>
                </a:cubicBezTo>
                <a:cubicBezTo>
                  <a:pt x="2518" y="3838"/>
                  <a:pt x="2484" y="3960"/>
                  <a:pt x="2504" y="4096"/>
                </a:cubicBezTo>
                <a:cubicBezTo>
                  <a:pt x="2519" y="4198"/>
                  <a:pt x="2564" y="4284"/>
                  <a:pt x="2635" y="4359"/>
                </a:cubicBezTo>
                <a:cubicBezTo>
                  <a:pt x="2661" y="4387"/>
                  <a:pt x="2667" y="4419"/>
                  <a:pt x="2652" y="4454"/>
                </a:cubicBezTo>
                <a:cubicBezTo>
                  <a:pt x="2637" y="4486"/>
                  <a:pt x="2609" y="4501"/>
                  <a:pt x="2575" y="4502"/>
                </a:cubicBezTo>
                <a:cubicBezTo>
                  <a:pt x="2378" y="4502"/>
                  <a:pt x="2180" y="4502"/>
                  <a:pt x="1983" y="4501"/>
                </a:cubicBezTo>
                <a:cubicBezTo>
                  <a:pt x="1878" y="4501"/>
                  <a:pt x="1092" y="4500"/>
                  <a:pt x="987" y="4501"/>
                </a:cubicBezTo>
                <a:cubicBezTo>
                  <a:pt x="967" y="4502"/>
                  <a:pt x="963" y="4495"/>
                  <a:pt x="963" y="4477"/>
                </a:cubicBezTo>
                <a:cubicBezTo>
                  <a:pt x="963" y="4175"/>
                  <a:pt x="963" y="2954"/>
                  <a:pt x="963" y="2653"/>
                </a:cubicBezTo>
                <a:cubicBezTo>
                  <a:pt x="963" y="2577"/>
                  <a:pt x="932" y="2517"/>
                  <a:pt x="869" y="2477"/>
                </a:cubicBezTo>
                <a:cubicBezTo>
                  <a:pt x="796" y="2432"/>
                  <a:pt x="701" y="2439"/>
                  <a:pt x="638" y="2499"/>
                </a:cubicBezTo>
                <a:cubicBezTo>
                  <a:pt x="559" y="2576"/>
                  <a:pt x="465" y="2618"/>
                  <a:pt x="354" y="2611"/>
                </a:cubicBezTo>
                <a:cubicBezTo>
                  <a:pt x="251" y="2604"/>
                  <a:pt x="165" y="2560"/>
                  <a:pt x="99" y="2480"/>
                </a:cubicBezTo>
                <a:cubicBezTo>
                  <a:pt x="20" y="2384"/>
                  <a:pt x="0" y="2273"/>
                  <a:pt x="31" y="2154"/>
                </a:cubicBezTo>
                <a:cubicBezTo>
                  <a:pt x="52" y="2075"/>
                  <a:pt x="98" y="2011"/>
                  <a:pt x="165" y="1962"/>
                </a:cubicBezTo>
                <a:cubicBezTo>
                  <a:pt x="233" y="1914"/>
                  <a:pt x="308" y="1890"/>
                  <a:pt x="390" y="1894"/>
                </a:cubicBezTo>
                <a:cubicBezTo>
                  <a:pt x="470" y="1897"/>
                  <a:pt x="543" y="1924"/>
                  <a:pt x="605" y="1977"/>
                </a:cubicBezTo>
                <a:cubicBezTo>
                  <a:pt x="639" y="2006"/>
                  <a:pt x="670" y="2038"/>
                  <a:pt x="715" y="2049"/>
                </a:cubicBezTo>
                <a:cubicBezTo>
                  <a:pt x="814" y="2075"/>
                  <a:pt x="912" y="2023"/>
                  <a:pt x="948" y="1933"/>
                </a:cubicBezTo>
                <a:cubicBezTo>
                  <a:pt x="960" y="1903"/>
                  <a:pt x="963" y="1872"/>
                  <a:pt x="963" y="1840"/>
                </a:cubicBezTo>
                <a:cubicBezTo>
                  <a:pt x="963" y="1696"/>
                  <a:pt x="963" y="632"/>
                  <a:pt x="963" y="488"/>
                </a:cubicBezTo>
                <a:cubicBezTo>
                  <a:pt x="963" y="488"/>
                  <a:pt x="963" y="488"/>
                  <a:pt x="963" y="488"/>
                </a:cubicBezTo>
                <a:close/>
              </a:path>
            </a:pathLst>
          </a:custGeom>
          <a:solidFill>
            <a:schemeClr val="accent5"/>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rPr>
              <a:t> “Digital Fit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282F39"/>
                </a:solidFill>
                <a:latin typeface="Calibri" panose="020F0502020204030204"/>
              </a:rPr>
              <a:t>Insurance”</a:t>
            </a: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29" name="Freeform 5">
            <a:extLst>
              <a:ext uri="{FF2B5EF4-FFF2-40B4-BE49-F238E27FC236}">
                <a16:creationId xmlns:a16="http://schemas.microsoft.com/office/drawing/2014/main" id="{3EEC304F-13B8-4E05-937F-1849C399091B}"/>
              </a:ext>
            </a:extLst>
          </p:cNvPr>
          <p:cNvSpPr>
            <a:spLocks/>
          </p:cNvSpPr>
          <p:nvPr/>
        </p:nvSpPr>
        <p:spPr bwMode="auto">
          <a:xfrm>
            <a:off x="8984092" y="4297215"/>
            <a:ext cx="1894084" cy="2325637"/>
          </a:xfrm>
          <a:custGeom>
            <a:avLst/>
            <a:gdLst>
              <a:gd name="T0" fmla="*/ 27 w 4016"/>
              <a:gd name="T1" fmla="*/ 5450 h 6400"/>
              <a:gd name="T2" fmla="*/ 0 w 4016"/>
              <a:gd name="T3" fmla="*/ 3596 h 6400"/>
              <a:gd name="T4" fmla="*/ 144 w 4016"/>
              <a:gd name="T5" fmla="*/ 3537 h 6400"/>
              <a:gd name="T6" fmla="*/ 704 w 4016"/>
              <a:gd name="T7" fmla="*/ 3612 h 6400"/>
              <a:gd name="T8" fmla="*/ 945 w 4016"/>
              <a:gd name="T9" fmla="*/ 3183 h 6400"/>
              <a:gd name="T10" fmla="*/ 404 w 4016"/>
              <a:gd name="T11" fmla="*/ 2734 h 6400"/>
              <a:gd name="T12" fmla="*/ 58 w 4016"/>
              <a:gd name="T13" fmla="*/ 2888 h 6400"/>
              <a:gd name="T14" fmla="*/ 0 w 4016"/>
              <a:gd name="T15" fmla="*/ 2254 h 6400"/>
              <a:gd name="T16" fmla="*/ 29 w 4016"/>
              <a:gd name="T17" fmla="*/ 951 h 6400"/>
              <a:gd name="T18" fmla="*/ 1702 w 4016"/>
              <a:gd name="T19" fmla="*/ 933 h 6400"/>
              <a:gd name="T20" fmla="*/ 1750 w 4016"/>
              <a:gd name="T21" fmla="*/ 615 h 6400"/>
              <a:gd name="T22" fmla="*/ 1932 w 4016"/>
              <a:gd name="T23" fmla="*/ 28 h 6400"/>
              <a:gd name="T24" fmla="*/ 2356 w 4016"/>
              <a:gd name="T25" fmla="*/ 455 h 6400"/>
              <a:gd name="T26" fmla="*/ 2348 w 4016"/>
              <a:gd name="T27" fmla="*/ 946 h 6400"/>
              <a:gd name="T28" fmla="*/ 3986 w 4016"/>
              <a:gd name="T29" fmla="*/ 952 h 6400"/>
              <a:gd name="T30" fmla="*/ 4016 w 4016"/>
              <a:gd name="T31" fmla="*/ 2797 h 6400"/>
              <a:gd name="T32" fmla="*/ 3880 w 4016"/>
              <a:gd name="T33" fmla="*/ 2869 h 6400"/>
              <a:gd name="T34" fmla="*/ 3419 w 4016"/>
              <a:gd name="T35" fmla="*/ 2746 h 6400"/>
              <a:gd name="T36" fmla="*/ 3083 w 4016"/>
              <a:gd name="T37" fmla="*/ 3097 h 6400"/>
              <a:gd name="T38" fmla="*/ 3307 w 4016"/>
              <a:gd name="T39" fmla="*/ 3609 h 6400"/>
              <a:gd name="T40" fmla="*/ 3774 w 4016"/>
              <a:gd name="T41" fmla="*/ 3612 h 6400"/>
              <a:gd name="T42" fmla="*/ 3951 w 4016"/>
              <a:gd name="T43" fmla="*/ 3512 h 6400"/>
              <a:gd name="T44" fmla="*/ 4016 w 4016"/>
              <a:gd name="T45" fmla="*/ 3608 h 6400"/>
              <a:gd name="T46" fmla="*/ 3986 w 4016"/>
              <a:gd name="T47" fmla="*/ 5449 h 6400"/>
              <a:gd name="T48" fmla="*/ 2326 w 4016"/>
              <a:gd name="T49" fmla="*/ 5462 h 6400"/>
              <a:gd name="T50" fmla="*/ 2241 w 4016"/>
              <a:gd name="T51" fmla="*/ 5758 h 6400"/>
              <a:gd name="T52" fmla="*/ 2357 w 4016"/>
              <a:gd name="T53" fmla="*/ 6121 h 6400"/>
              <a:gd name="T54" fmla="*/ 1976 w 4016"/>
              <a:gd name="T55" fmla="*/ 6392 h 6400"/>
              <a:gd name="T56" fmla="*/ 1663 w 4016"/>
              <a:gd name="T57" fmla="*/ 5937 h 6400"/>
              <a:gd name="T58" fmla="*/ 1775 w 4016"/>
              <a:gd name="T59" fmla="*/ 5529 h 6400"/>
              <a:gd name="T60" fmla="*/ 509 w 4016"/>
              <a:gd name="T61" fmla="*/ 5450 h 6400"/>
              <a:gd name="T62" fmla="*/ 493 w 4016"/>
              <a:gd name="T63" fmla="*/ 5450 h 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6" h="6400">
                <a:moveTo>
                  <a:pt x="493" y="5450"/>
                </a:moveTo>
                <a:cubicBezTo>
                  <a:pt x="338" y="5450"/>
                  <a:pt x="183" y="5450"/>
                  <a:pt x="27" y="5450"/>
                </a:cubicBezTo>
                <a:cubicBezTo>
                  <a:pt x="0" y="5450"/>
                  <a:pt x="0" y="5450"/>
                  <a:pt x="0" y="5422"/>
                </a:cubicBezTo>
                <a:cubicBezTo>
                  <a:pt x="0" y="5120"/>
                  <a:pt x="0" y="3898"/>
                  <a:pt x="0" y="3596"/>
                </a:cubicBezTo>
                <a:cubicBezTo>
                  <a:pt x="0" y="3558"/>
                  <a:pt x="19" y="3529"/>
                  <a:pt x="53" y="3515"/>
                </a:cubicBezTo>
                <a:cubicBezTo>
                  <a:pt x="85" y="3502"/>
                  <a:pt x="116" y="3510"/>
                  <a:pt x="144" y="3537"/>
                </a:cubicBezTo>
                <a:cubicBezTo>
                  <a:pt x="241" y="3628"/>
                  <a:pt x="355" y="3674"/>
                  <a:pt x="489" y="3671"/>
                </a:cubicBezTo>
                <a:cubicBezTo>
                  <a:pt x="566" y="3669"/>
                  <a:pt x="638" y="3649"/>
                  <a:pt x="704" y="3612"/>
                </a:cubicBezTo>
                <a:cubicBezTo>
                  <a:pt x="767" y="3577"/>
                  <a:pt x="819" y="3530"/>
                  <a:pt x="861" y="3471"/>
                </a:cubicBezTo>
                <a:cubicBezTo>
                  <a:pt x="921" y="3384"/>
                  <a:pt x="949" y="3288"/>
                  <a:pt x="945" y="3183"/>
                </a:cubicBezTo>
                <a:cubicBezTo>
                  <a:pt x="940" y="3063"/>
                  <a:pt x="896" y="2960"/>
                  <a:pt x="813" y="2873"/>
                </a:cubicBezTo>
                <a:cubicBezTo>
                  <a:pt x="700" y="2757"/>
                  <a:pt x="561" y="2715"/>
                  <a:pt x="404" y="2734"/>
                </a:cubicBezTo>
                <a:cubicBezTo>
                  <a:pt x="303" y="2747"/>
                  <a:pt x="216" y="2793"/>
                  <a:pt x="143" y="2865"/>
                </a:cubicBezTo>
                <a:cubicBezTo>
                  <a:pt x="119" y="2888"/>
                  <a:pt x="85" y="2898"/>
                  <a:pt x="58" y="2888"/>
                </a:cubicBezTo>
                <a:cubicBezTo>
                  <a:pt x="21" y="2874"/>
                  <a:pt x="0" y="2845"/>
                  <a:pt x="0" y="2808"/>
                </a:cubicBezTo>
                <a:cubicBezTo>
                  <a:pt x="0" y="2623"/>
                  <a:pt x="0" y="2438"/>
                  <a:pt x="0" y="2254"/>
                </a:cubicBezTo>
                <a:cubicBezTo>
                  <a:pt x="0" y="2136"/>
                  <a:pt x="0" y="1098"/>
                  <a:pt x="0" y="980"/>
                </a:cubicBezTo>
                <a:cubicBezTo>
                  <a:pt x="0" y="951"/>
                  <a:pt x="0" y="951"/>
                  <a:pt x="29" y="951"/>
                </a:cubicBezTo>
                <a:cubicBezTo>
                  <a:pt x="327" y="951"/>
                  <a:pt x="1305" y="951"/>
                  <a:pt x="1603" y="951"/>
                </a:cubicBezTo>
                <a:cubicBezTo>
                  <a:pt x="1637" y="951"/>
                  <a:pt x="1670" y="948"/>
                  <a:pt x="1702" y="933"/>
                </a:cubicBezTo>
                <a:cubicBezTo>
                  <a:pt x="1786" y="894"/>
                  <a:pt x="1832" y="790"/>
                  <a:pt x="1802" y="702"/>
                </a:cubicBezTo>
                <a:cubicBezTo>
                  <a:pt x="1791" y="669"/>
                  <a:pt x="1773" y="641"/>
                  <a:pt x="1750" y="615"/>
                </a:cubicBezTo>
                <a:cubicBezTo>
                  <a:pt x="1656" y="512"/>
                  <a:pt x="1626" y="393"/>
                  <a:pt x="1667" y="259"/>
                </a:cubicBezTo>
                <a:cubicBezTo>
                  <a:pt x="1707" y="127"/>
                  <a:pt x="1800" y="56"/>
                  <a:pt x="1932" y="28"/>
                </a:cubicBezTo>
                <a:cubicBezTo>
                  <a:pt x="2058" y="0"/>
                  <a:pt x="2174" y="20"/>
                  <a:pt x="2266" y="117"/>
                </a:cubicBezTo>
                <a:cubicBezTo>
                  <a:pt x="2356" y="213"/>
                  <a:pt x="2387" y="326"/>
                  <a:pt x="2356" y="455"/>
                </a:cubicBezTo>
                <a:cubicBezTo>
                  <a:pt x="2340" y="521"/>
                  <a:pt x="2306" y="576"/>
                  <a:pt x="2259" y="624"/>
                </a:cubicBezTo>
                <a:cubicBezTo>
                  <a:pt x="2163" y="724"/>
                  <a:pt x="2199" y="901"/>
                  <a:pt x="2348" y="946"/>
                </a:cubicBezTo>
                <a:cubicBezTo>
                  <a:pt x="2369" y="952"/>
                  <a:pt x="2392" y="951"/>
                  <a:pt x="2414" y="951"/>
                </a:cubicBezTo>
                <a:cubicBezTo>
                  <a:pt x="2711" y="952"/>
                  <a:pt x="3688" y="952"/>
                  <a:pt x="3986" y="952"/>
                </a:cubicBezTo>
                <a:cubicBezTo>
                  <a:pt x="4016" y="952"/>
                  <a:pt x="4016" y="952"/>
                  <a:pt x="4016" y="983"/>
                </a:cubicBezTo>
                <a:cubicBezTo>
                  <a:pt x="4016" y="1281"/>
                  <a:pt x="4016" y="2499"/>
                  <a:pt x="4016" y="2797"/>
                </a:cubicBezTo>
                <a:cubicBezTo>
                  <a:pt x="4016" y="2845"/>
                  <a:pt x="3999" y="2871"/>
                  <a:pt x="3959" y="2887"/>
                </a:cubicBezTo>
                <a:cubicBezTo>
                  <a:pt x="3928" y="2899"/>
                  <a:pt x="3901" y="2890"/>
                  <a:pt x="3880" y="2869"/>
                </a:cubicBezTo>
                <a:cubicBezTo>
                  <a:pt x="3826" y="2818"/>
                  <a:pt x="3766" y="2777"/>
                  <a:pt x="3696" y="2754"/>
                </a:cubicBezTo>
                <a:cubicBezTo>
                  <a:pt x="3605" y="2723"/>
                  <a:pt x="3512" y="2721"/>
                  <a:pt x="3419" y="2746"/>
                </a:cubicBezTo>
                <a:cubicBezTo>
                  <a:pt x="3333" y="2768"/>
                  <a:pt x="3260" y="2813"/>
                  <a:pt x="3200" y="2877"/>
                </a:cubicBezTo>
                <a:cubicBezTo>
                  <a:pt x="3141" y="2939"/>
                  <a:pt x="3102" y="3013"/>
                  <a:pt x="3083" y="3097"/>
                </a:cubicBezTo>
                <a:cubicBezTo>
                  <a:pt x="3063" y="3184"/>
                  <a:pt x="3068" y="3268"/>
                  <a:pt x="3096" y="3351"/>
                </a:cubicBezTo>
                <a:cubicBezTo>
                  <a:pt x="3134" y="3463"/>
                  <a:pt x="3205" y="3549"/>
                  <a:pt x="3307" y="3609"/>
                </a:cubicBezTo>
                <a:cubicBezTo>
                  <a:pt x="3382" y="3654"/>
                  <a:pt x="3465" y="3673"/>
                  <a:pt x="3553" y="3672"/>
                </a:cubicBezTo>
                <a:cubicBezTo>
                  <a:pt x="3632" y="3670"/>
                  <a:pt x="3706" y="3652"/>
                  <a:pt x="3774" y="3612"/>
                </a:cubicBezTo>
                <a:cubicBezTo>
                  <a:pt x="3810" y="3590"/>
                  <a:pt x="3843" y="3561"/>
                  <a:pt x="3876" y="3534"/>
                </a:cubicBezTo>
                <a:cubicBezTo>
                  <a:pt x="3899" y="3517"/>
                  <a:pt x="3922" y="3504"/>
                  <a:pt x="3951" y="3512"/>
                </a:cubicBezTo>
                <a:cubicBezTo>
                  <a:pt x="3984" y="3521"/>
                  <a:pt x="4007" y="3540"/>
                  <a:pt x="4014" y="3576"/>
                </a:cubicBezTo>
                <a:cubicBezTo>
                  <a:pt x="4016" y="3586"/>
                  <a:pt x="4016" y="3597"/>
                  <a:pt x="4016" y="3608"/>
                </a:cubicBezTo>
                <a:cubicBezTo>
                  <a:pt x="4016" y="3905"/>
                  <a:pt x="4016" y="5122"/>
                  <a:pt x="4016" y="5420"/>
                </a:cubicBezTo>
                <a:cubicBezTo>
                  <a:pt x="4016" y="5449"/>
                  <a:pt x="4016" y="5449"/>
                  <a:pt x="3986" y="5449"/>
                </a:cubicBezTo>
                <a:cubicBezTo>
                  <a:pt x="3694" y="5449"/>
                  <a:pt x="2721" y="5448"/>
                  <a:pt x="2428" y="5448"/>
                </a:cubicBezTo>
                <a:cubicBezTo>
                  <a:pt x="2394" y="5448"/>
                  <a:pt x="2357" y="5449"/>
                  <a:pt x="2326" y="5462"/>
                </a:cubicBezTo>
                <a:cubicBezTo>
                  <a:pt x="2261" y="5489"/>
                  <a:pt x="2220" y="5541"/>
                  <a:pt x="2208" y="5614"/>
                </a:cubicBezTo>
                <a:cubicBezTo>
                  <a:pt x="2200" y="5666"/>
                  <a:pt x="2213" y="5715"/>
                  <a:pt x="2241" y="5758"/>
                </a:cubicBezTo>
                <a:cubicBezTo>
                  <a:pt x="2253" y="5777"/>
                  <a:pt x="2273" y="5791"/>
                  <a:pt x="2287" y="5809"/>
                </a:cubicBezTo>
                <a:cubicBezTo>
                  <a:pt x="2359" y="5902"/>
                  <a:pt x="2385" y="6005"/>
                  <a:pt x="2357" y="6121"/>
                </a:cubicBezTo>
                <a:cubicBezTo>
                  <a:pt x="2338" y="6197"/>
                  <a:pt x="2299" y="6260"/>
                  <a:pt x="2240" y="6310"/>
                </a:cubicBezTo>
                <a:cubicBezTo>
                  <a:pt x="2164" y="6374"/>
                  <a:pt x="2075" y="6400"/>
                  <a:pt x="1976" y="6392"/>
                </a:cubicBezTo>
                <a:cubicBezTo>
                  <a:pt x="1875" y="6383"/>
                  <a:pt x="1794" y="6337"/>
                  <a:pt x="1728" y="6261"/>
                </a:cubicBezTo>
                <a:cubicBezTo>
                  <a:pt x="1646" y="6165"/>
                  <a:pt x="1630" y="6056"/>
                  <a:pt x="1663" y="5937"/>
                </a:cubicBezTo>
                <a:cubicBezTo>
                  <a:pt x="1680" y="5876"/>
                  <a:pt x="1712" y="5825"/>
                  <a:pt x="1755" y="5779"/>
                </a:cubicBezTo>
                <a:cubicBezTo>
                  <a:pt x="1824" y="5707"/>
                  <a:pt x="1833" y="5610"/>
                  <a:pt x="1775" y="5529"/>
                </a:cubicBezTo>
                <a:cubicBezTo>
                  <a:pt x="1741" y="5483"/>
                  <a:pt x="1695" y="5452"/>
                  <a:pt x="1635" y="5451"/>
                </a:cubicBezTo>
                <a:cubicBezTo>
                  <a:pt x="1487" y="5450"/>
                  <a:pt x="658" y="5450"/>
                  <a:pt x="509" y="5450"/>
                </a:cubicBezTo>
                <a:cubicBezTo>
                  <a:pt x="504" y="5450"/>
                  <a:pt x="499" y="5450"/>
                  <a:pt x="493" y="5450"/>
                </a:cubicBezTo>
                <a:cubicBezTo>
                  <a:pt x="493" y="5450"/>
                  <a:pt x="493" y="5450"/>
                  <a:pt x="493" y="5450"/>
                </a:cubicBezTo>
                <a:close/>
              </a:path>
            </a:pathLst>
          </a:custGeom>
          <a:solidFill>
            <a:schemeClr val="accent6"/>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solidFill>
                <a:effectLst/>
                <a:uLnTx/>
                <a:uFillTx/>
                <a:latin typeface="Calibri" panose="020F0502020204030204"/>
                <a:ea typeface="+mn-ea"/>
                <a:cs typeface="+mn-cs"/>
              </a:rPr>
              <a:t>BIG DATA </a:t>
            </a:r>
          </a:p>
        </p:txBody>
      </p:sp>
    </p:spTree>
    <p:extLst>
      <p:ext uri="{BB962C8B-B14F-4D97-AF65-F5344CB8AC3E}">
        <p14:creationId xmlns:p14="http://schemas.microsoft.com/office/powerpoint/2010/main" val="32142720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2F37FEDBE3C314BA2D984A7FBD9F6B8" ma:contentTypeVersion="12" ma:contentTypeDescription="Create a new document." ma:contentTypeScope="" ma:versionID="a7a4d1e444513e7da255605c6c378bd4">
  <xsd:schema xmlns:xsd="http://www.w3.org/2001/XMLSchema" xmlns:xs="http://www.w3.org/2001/XMLSchema" xmlns:p="http://schemas.microsoft.com/office/2006/metadata/properties" xmlns:ns2="59027e43-b669-45ab-804b-77ac8f7fffcf" xmlns:ns3="93ab0c20-f283-41c4-85c3-d4aa9dab9016" targetNamespace="http://schemas.microsoft.com/office/2006/metadata/properties" ma:root="true" ma:fieldsID="a004dd8e69adf5c6e1dea83e2b42cfb1" ns2:_="" ns3:_="">
    <xsd:import namespace="59027e43-b669-45ab-804b-77ac8f7fffcf"/>
    <xsd:import namespace="93ab0c20-f283-41c4-85c3-d4aa9dab901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2:MediaServiceOCR"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027e43-b669-45ab-804b-77ac8f7fffc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ab0c20-f283-41c4-85c3-d4aa9dab901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DEFA93-2140-4FD0-B4A8-615D7412EFCC}">
  <ds:schemaRefs>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http://purl.org/dc/dcmitype/"/>
    <ds:schemaRef ds:uri="http://www.w3.org/XML/1998/namespace"/>
    <ds:schemaRef ds:uri="93ab0c20-f283-41c4-85c3-d4aa9dab9016"/>
    <ds:schemaRef ds:uri="59027e43-b669-45ab-804b-77ac8f7fffcf"/>
    <ds:schemaRef ds:uri="http://purl.org/dc/elements/1.1/"/>
  </ds:schemaRefs>
</ds:datastoreItem>
</file>

<file path=customXml/itemProps2.xml><?xml version="1.0" encoding="utf-8"?>
<ds:datastoreItem xmlns:ds="http://schemas.openxmlformats.org/officeDocument/2006/customXml" ds:itemID="{87F6B934-635D-438C-BCF1-3904A3A5C980}">
  <ds:schemaRefs>
    <ds:schemaRef ds:uri="http://schemas.microsoft.com/sharepoint/v3/contenttype/forms"/>
  </ds:schemaRefs>
</ds:datastoreItem>
</file>

<file path=customXml/itemProps3.xml><?xml version="1.0" encoding="utf-8"?>
<ds:datastoreItem xmlns:ds="http://schemas.openxmlformats.org/officeDocument/2006/customXml" ds:itemID="{7BF44484-B0B4-43D7-B632-B99F9AF4F2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027e43-b669-45ab-804b-77ac8f7fffcf"/>
    <ds:schemaRef ds:uri="93ab0c20-f283-41c4-85c3-d4aa9dab90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1000</TotalTime>
  <Words>1589</Words>
  <Application>Microsoft Office PowerPoint</Application>
  <PresentationFormat>Widescreen</PresentationFormat>
  <Paragraphs>440</Paragraphs>
  <Slides>32</Slides>
  <Notes>0</Notes>
  <HiddenSlides>0</HiddenSlides>
  <MMClips>0</MMClips>
  <ScaleCrop>false</ScaleCrop>
  <HeadingPairs>
    <vt:vector size="6" baseType="variant">
      <vt:variant>
        <vt:lpstr>Caratteri utilizzati</vt:lpstr>
      </vt:variant>
      <vt:variant>
        <vt:i4>14</vt:i4>
      </vt:variant>
      <vt:variant>
        <vt:lpstr>Tema</vt:lpstr>
      </vt:variant>
      <vt:variant>
        <vt:i4>2</vt:i4>
      </vt:variant>
      <vt:variant>
        <vt:lpstr>Titoli diapositive</vt:lpstr>
      </vt:variant>
      <vt:variant>
        <vt:i4>32</vt:i4>
      </vt:variant>
    </vt:vector>
  </HeadingPairs>
  <TitlesOfParts>
    <vt:vector size="48" baseType="lpstr">
      <vt:lpstr>MS PGothic</vt:lpstr>
      <vt:lpstr>A-OTF Gothic BBB Pro Medium</vt:lpstr>
      <vt:lpstr>A-OTF Shin Go Pro L</vt:lpstr>
      <vt:lpstr>Arial</vt:lpstr>
      <vt:lpstr>Calibri</vt:lpstr>
      <vt:lpstr>Calibri Light</vt:lpstr>
      <vt:lpstr>Candara</vt:lpstr>
      <vt:lpstr>Clear Sans Light</vt:lpstr>
      <vt:lpstr>Corbel</vt:lpstr>
      <vt:lpstr>Noto Sans</vt:lpstr>
      <vt:lpstr>Open Sans</vt:lpstr>
      <vt:lpstr>Times New Roman</vt:lpstr>
      <vt:lpstr>Verdana</vt:lpstr>
      <vt:lpstr>Wingdings</vt:lpstr>
      <vt:lpstr>Office Theme</vt:lpstr>
      <vt:lpstr>Retrospect</vt:lpstr>
      <vt:lpstr>Challenges of adapting the insurance regulation to the digital world </vt:lpstr>
      <vt:lpstr>Presentazione standard di PowerPoint</vt:lpstr>
      <vt:lpstr>  «  A Union that strives for more » European Commission Communication, January 2020  extracts from Chapter“Europe fit for the digital age”  </vt:lpstr>
      <vt:lpstr> Digital Age in finance According to the Commission :  </vt:lpstr>
      <vt:lpstr>Possible risks</vt:lpstr>
      <vt:lpstr>Presentazione standard di PowerPoint</vt:lpstr>
      <vt:lpstr>European Commission’s Flagship initiatives  will impact financial and insurance related regulations</vt:lpstr>
      <vt:lpstr>The challenge is to integrate the digital aspects in a proportional ,activity based way into the variety of existing texts</vt:lpstr>
      <vt:lpstr>Presentazione standard di PowerPoint</vt:lpstr>
      <vt:lpstr>Presentazione standard di PowerPoint</vt:lpstr>
      <vt:lpstr>Presentazione standard di PowerPoint</vt:lpstr>
      <vt:lpstr>Presentazione standard di PowerPoint</vt:lpstr>
      <vt:lpstr>Presentazione standard di PowerPoint</vt:lpstr>
      <vt:lpstr>Digitalisation – Horizontal rules</vt:lpstr>
      <vt:lpstr>Presentazione standard di PowerPoint</vt:lpstr>
      <vt:lpstr>Artificial Intelligence  Liability regime – EU discussion</vt:lpstr>
      <vt:lpstr>(example) AI Liability regime – EU discussion – Autonomous cars</vt:lpstr>
      <vt:lpstr>Presentazione standard di PowerPoint</vt:lpstr>
      <vt:lpstr> ESAs Work on digitalisation</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Work in progress and reflections: </vt:lpstr>
      <vt:lpstr>Presentazione standard di PowerPoint</vt:lpstr>
      <vt:lpstr>Presentazione standard di PowerPoint</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of adapting the insurance regulation to the digital world</dc:title>
  <dc:creator>Nic De Maesschalck</dc:creator>
  <cp:lastModifiedBy>sara</cp:lastModifiedBy>
  <cp:revision>49</cp:revision>
  <dcterms:created xsi:type="dcterms:W3CDTF">2020-11-26T16:27:43Z</dcterms:created>
  <dcterms:modified xsi:type="dcterms:W3CDTF">2020-12-09T10:02:57Z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0x01010052F37FEDBE3C314BA2D984A7FBD9F6B8</vt:lpwstr>
  </property>
</Properties>
</file>