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9" r:id="rId3"/>
    <p:sldId id="257" r:id="rId4"/>
    <p:sldId id="258" r:id="rId5"/>
    <p:sldId id="259" r:id="rId6"/>
    <p:sldId id="260" r:id="rId7"/>
    <p:sldId id="293" r:id="rId8"/>
    <p:sldId id="261" r:id="rId9"/>
    <p:sldId id="262" r:id="rId10"/>
    <p:sldId id="263" r:id="rId11"/>
    <p:sldId id="264" r:id="rId12"/>
    <p:sldId id="266" r:id="rId13"/>
    <p:sldId id="267" r:id="rId14"/>
    <p:sldId id="268" r:id="rId15"/>
    <p:sldId id="269" r:id="rId16"/>
    <p:sldId id="294" r:id="rId17"/>
    <p:sldId id="270" r:id="rId18"/>
    <p:sldId id="272" r:id="rId19"/>
    <p:sldId id="273" r:id="rId20"/>
    <p:sldId id="274" r:id="rId21"/>
    <p:sldId id="275" r:id="rId22"/>
    <p:sldId id="278" r:id="rId23"/>
    <p:sldId id="280" r:id="rId24"/>
    <p:sldId id="281" r:id="rId25"/>
    <p:sldId id="296" r:id="rId26"/>
    <p:sldId id="283" r:id="rId27"/>
    <p:sldId id="284" r:id="rId28"/>
    <p:sldId id="286" r:id="rId29"/>
    <p:sldId id="289" r:id="rId30"/>
    <p:sldId id="290" r:id="rId31"/>
    <p:sldId id="292" r:id="rId32"/>
    <p:sldId id="297" r:id="rId33"/>
    <p:sldId id="298" r:id="rId34"/>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nuel" initials="MS" lastIdx="1" clrIdx="0"/>
  <p:cmAuthor id="1" name="Lenovo" initials="TP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90" autoAdjust="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85A28-B906-45F8-8D11-F27E96B24B65}" type="datetimeFigureOut">
              <a:rPr lang="es-UY" smtClean="0"/>
              <a:pPr/>
              <a:t>9/12/2020</a:t>
            </a:fld>
            <a:endParaRPr lang="es-UY"/>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58C52-08C8-4651-88EE-CF7594940F9A}" type="slidenum">
              <a:rPr lang="es-UY" smtClean="0"/>
              <a:pPr/>
              <a:t>‹N›</a:t>
            </a:fld>
            <a:endParaRPr lang="es-UY"/>
          </a:p>
        </p:txBody>
      </p:sp>
    </p:spTree>
    <p:extLst>
      <p:ext uri="{BB962C8B-B14F-4D97-AF65-F5344CB8AC3E}">
        <p14:creationId xmlns:p14="http://schemas.microsoft.com/office/powerpoint/2010/main" val="356959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a:p>
        </p:txBody>
      </p:sp>
      <p:sp>
        <p:nvSpPr>
          <p:cNvPr id="4" name="Marcador de número de diapositiva 3"/>
          <p:cNvSpPr>
            <a:spLocks noGrp="1"/>
          </p:cNvSpPr>
          <p:nvPr>
            <p:ph type="sldNum" sz="quarter" idx="10"/>
          </p:nvPr>
        </p:nvSpPr>
        <p:spPr/>
        <p:txBody>
          <a:bodyPr/>
          <a:lstStyle/>
          <a:p>
            <a:fld id="{96158C52-08C8-4651-88EE-CF7594940F9A}" type="slidenum">
              <a:rPr lang="es-UY" smtClean="0"/>
              <a:pPr/>
              <a:t>24</a:t>
            </a:fld>
            <a:endParaRPr lang="es-UY"/>
          </a:p>
        </p:txBody>
      </p:sp>
    </p:spTree>
    <p:extLst>
      <p:ext uri="{BB962C8B-B14F-4D97-AF65-F5344CB8AC3E}">
        <p14:creationId xmlns:p14="http://schemas.microsoft.com/office/powerpoint/2010/main" val="4054515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a:p>
        </p:txBody>
      </p:sp>
      <p:sp>
        <p:nvSpPr>
          <p:cNvPr id="4" name="Marcador de número de diapositiva 3"/>
          <p:cNvSpPr>
            <a:spLocks noGrp="1"/>
          </p:cNvSpPr>
          <p:nvPr>
            <p:ph type="sldNum" sz="quarter" idx="10"/>
          </p:nvPr>
        </p:nvSpPr>
        <p:spPr/>
        <p:txBody>
          <a:bodyPr/>
          <a:lstStyle/>
          <a:p>
            <a:fld id="{96158C52-08C8-4651-88EE-CF7594940F9A}" type="slidenum">
              <a:rPr lang="es-UY" smtClean="0"/>
              <a:pPr/>
              <a:t>25</a:t>
            </a:fld>
            <a:endParaRPr lang="es-UY"/>
          </a:p>
        </p:txBody>
      </p:sp>
    </p:spTree>
    <p:extLst>
      <p:ext uri="{BB962C8B-B14F-4D97-AF65-F5344CB8AC3E}">
        <p14:creationId xmlns:p14="http://schemas.microsoft.com/office/powerpoint/2010/main" val="2029027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Y"/>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Y"/>
          </a:p>
        </p:txBody>
      </p:sp>
      <p:sp>
        <p:nvSpPr>
          <p:cNvPr id="4" name="Marcador de fecha 3"/>
          <p:cNvSpPr>
            <a:spLocks noGrp="1"/>
          </p:cNvSpPr>
          <p:nvPr>
            <p:ph type="dt" sz="half" idx="10"/>
          </p:nvPr>
        </p:nvSpPr>
        <p:spPr/>
        <p:txBody>
          <a:bodyPr/>
          <a:lstStyle/>
          <a:p>
            <a:fld id="{01D23CC4-EDF5-4A66-B1C7-3C994A1AD31D}" type="datetimeFigureOut">
              <a:rPr lang="es-UY" smtClean="0"/>
              <a:pPr/>
              <a:t>9/12/2020</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DB303FE-D7D1-48BD-94C3-67341A1AF2FE}" type="slidenum">
              <a:rPr lang="es-UY" smtClean="0"/>
              <a:pPr/>
              <a:t>‹N›</a:t>
            </a:fld>
            <a:endParaRPr lang="es-UY"/>
          </a:p>
        </p:txBody>
      </p:sp>
    </p:spTree>
    <p:extLst>
      <p:ext uri="{BB962C8B-B14F-4D97-AF65-F5344CB8AC3E}">
        <p14:creationId xmlns:p14="http://schemas.microsoft.com/office/powerpoint/2010/main" val="190967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01D23CC4-EDF5-4A66-B1C7-3C994A1AD31D}" type="datetimeFigureOut">
              <a:rPr lang="es-UY" smtClean="0"/>
              <a:pPr/>
              <a:t>9/12/2020</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DB303FE-D7D1-48BD-94C3-67341A1AF2FE}" type="slidenum">
              <a:rPr lang="es-UY" smtClean="0"/>
              <a:pPr/>
              <a:t>‹N›</a:t>
            </a:fld>
            <a:endParaRPr lang="es-UY"/>
          </a:p>
        </p:txBody>
      </p:sp>
    </p:spTree>
    <p:extLst>
      <p:ext uri="{BB962C8B-B14F-4D97-AF65-F5344CB8AC3E}">
        <p14:creationId xmlns:p14="http://schemas.microsoft.com/office/powerpoint/2010/main" val="1598965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Y"/>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01D23CC4-EDF5-4A66-B1C7-3C994A1AD31D}" type="datetimeFigureOut">
              <a:rPr lang="es-UY" smtClean="0"/>
              <a:pPr/>
              <a:t>9/12/2020</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DB303FE-D7D1-48BD-94C3-67341A1AF2FE}" type="slidenum">
              <a:rPr lang="es-UY" smtClean="0"/>
              <a:pPr/>
              <a:t>‹N›</a:t>
            </a:fld>
            <a:endParaRPr lang="es-UY"/>
          </a:p>
        </p:txBody>
      </p:sp>
    </p:spTree>
    <p:extLst>
      <p:ext uri="{BB962C8B-B14F-4D97-AF65-F5344CB8AC3E}">
        <p14:creationId xmlns:p14="http://schemas.microsoft.com/office/powerpoint/2010/main" val="176979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01D23CC4-EDF5-4A66-B1C7-3C994A1AD31D}" type="datetimeFigureOut">
              <a:rPr lang="es-UY" smtClean="0"/>
              <a:pPr/>
              <a:t>9/12/2020</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DB303FE-D7D1-48BD-94C3-67341A1AF2FE}" type="slidenum">
              <a:rPr lang="es-UY" smtClean="0"/>
              <a:pPr/>
              <a:t>‹N›</a:t>
            </a:fld>
            <a:endParaRPr lang="es-UY"/>
          </a:p>
        </p:txBody>
      </p:sp>
    </p:spTree>
    <p:extLst>
      <p:ext uri="{BB962C8B-B14F-4D97-AF65-F5344CB8AC3E}">
        <p14:creationId xmlns:p14="http://schemas.microsoft.com/office/powerpoint/2010/main" val="3124283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Y"/>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01D23CC4-EDF5-4A66-B1C7-3C994A1AD31D}" type="datetimeFigureOut">
              <a:rPr lang="es-UY" smtClean="0"/>
              <a:pPr/>
              <a:t>9/12/2020</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DB303FE-D7D1-48BD-94C3-67341A1AF2FE}" type="slidenum">
              <a:rPr lang="es-UY" smtClean="0"/>
              <a:pPr/>
              <a:t>‹N›</a:t>
            </a:fld>
            <a:endParaRPr lang="es-UY"/>
          </a:p>
        </p:txBody>
      </p:sp>
    </p:spTree>
    <p:extLst>
      <p:ext uri="{BB962C8B-B14F-4D97-AF65-F5344CB8AC3E}">
        <p14:creationId xmlns:p14="http://schemas.microsoft.com/office/powerpoint/2010/main" val="165907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fecha 4"/>
          <p:cNvSpPr>
            <a:spLocks noGrp="1"/>
          </p:cNvSpPr>
          <p:nvPr>
            <p:ph type="dt" sz="half" idx="10"/>
          </p:nvPr>
        </p:nvSpPr>
        <p:spPr/>
        <p:txBody>
          <a:bodyPr/>
          <a:lstStyle/>
          <a:p>
            <a:fld id="{01D23CC4-EDF5-4A66-B1C7-3C994A1AD31D}" type="datetimeFigureOut">
              <a:rPr lang="es-UY" smtClean="0"/>
              <a:pPr/>
              <a:t>9/12/2020</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0DB303FE-D7D1-48BD-94C3-67341A1AF2FE}" type="slidenum">
              <a:rPr lang="es-UY" smtClean="0"/>
              <a:pPr/>
              <a:t>‹N›</a:t>
            </a:fld>
            <a:endParaRPr lang="es-UY"/>
          </a:p>
        </p:txBody>
      </p:sp>
    </p:spTree>
    <p:extLst>
      <p:ext uri="{BB962C8B-B14F-4D97-AF65-F5344CB8AC3E}">
        <p14:creationId xmlns:p14="http://schemas.microsoft.com/office/powerpoint/2010/main" val="15168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Y"/>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7" name="Marcador de fecha 6"/>
          <p:cNvSpPr>
            <a:spLocks noGrp="1"/>
          </p:cNvSpPr>
          <p:nvPr>
            <p:ph type="dt" sz="half" idx="10"/>
          </p:nvPr>
        </p:nvSpPr>
        <p:spPr/>
        <p:txBody>
          <a:bodyPr/>
          <a:lstStyle/>
          <a:p>
            <a:fld id="{01D23CC4-EDF5-4A66-B1C7-3C994A1AD31D}" type="datetimeFigureOut">
              <a:rPr lang="es-UY" smtClean="0"/>
              <a:pPr/>
              <a:t>9/12/2020</a:t>
            </a:fld>
            <a:endParaRPr lang="es-UY"/>
          </a:p>
        </p:txBody>
      </p:sp>
      <p:sp>
        <p:nvSpPr>
          <p:cNvPr id="8" name="Marcador de pie de página 7"/>
          <p:cNvSpPr>
            <a:spLocks noGrp="1"/>
          </p:cNvSpPr>
          <p:nvPr>
            <p:ph type="ftr" sz="quarter" idx="11"/>
          </p:nvPr>
        </p:nvSpPr>
        <p:spPr/>
        <p:txBody>
          <a:bodyPr/>
          <a:lstStyle/>
          <a:p>
            <a:endParaRPr lang="es-UY"/>
          </a:p>
        </p:txBody>
      </p:sp>
      <p:sp>
        <p:nvSpPr>
          <p:cNvPr id="9" name="Marcador de número de diapositiva 8"/>
          <p:cNvSpPr>
            <a:spLocks noGrp="1"/>
          </p:cNvSpPr>
          <p:nvPr>
            <p:ph type="sldNum" sz="quarter" idx="12"/>
          </p:nvPr>
        </p:nvSpPr>
        <p:spPr/>
        <p:txBody>
          <a:bodyPr/>
          <a:lstStyle/>
          <a:p>
            <a:fld id="{0DB303FE-D7D1-48BD-94C3-67341A1AF2FE}" type="slidenum">
              <a:rPr lang="es-UY" smtClean="0"/>
              <a:pPr/>
              <a:t>‹N›</a:t>
            </a:fld>
            <a:endParaRPr lang="es-UY"/>
          </a:p>
        </p:txBody>
      </p:sp>
    </p:spTree>
    <p:extLst>
      <p:ext uri="{BB962C8B-B14F-4D97-AF65-F5344CB8AC3E}">
        <p14:creationId xmlns:p14="http://schemas.microsoft.com/office/powerpoint/2010/main" val="310866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fecha 2"/>
          <p:cNvSpPr>
            <a:spLocks noGrp="1"/>
          </p:cNvSpPr>
          <p:nvPr>
            <p:ph type="dt" sz="half" idx="10"/>
          </p:nvPr>
        </p:nvSpPr>
        <p:spPr/>
        <p:txBody>
          <a:bodyPr/>
          <a:lstStyle/>
          <a:p>
            <a:fld id="{01D23CC4-EDF5-4A66-B1C7-3C994A1AD31D}" type="datetimeFigureOut">
              <a:rPr lang="es-UY" smtClean="0"/>
              <a:pPr/>
              <a:t>9/12/2020</a:t>
            </a:fld>
            <a:endParaRPr lang="es-UY"/>
          </a:p>
        </p:txBody>
      </p:sp>
      <p:sp>
        <p:nvSpPr>
          <p:cNvPr id="4" name="Marcador de pie de página 3"/>
          <p:cNvSpPr>
            <a:spLocks noGrp="1"/>
          </p:cNvSpPr>
          <p:nvPr>
            <p:ph type="ftr" sz="quarter" idx="11"/>
          </p:nvPr>
        </p:nvSpPr>
        <p:spPr/>
        <p:txBody>
          <a:bodyPr/>
          <a:lstStyle/>
          <a:p>
            <a:endParaRPr lang="es-UY"/>
          </a:p>
        </p:txBody>
      </p:sp>
      <p:sp>
        <p:nvSpPr>
          <p:cNvPr id="5" name="Marcador de número de diapositiva 4"/>
          <p:cNvSpPr>
            <a:spLocks noGrp="1"/>
          </p:cNvSpPr>
          <p:nvPr>
            <p:ph type="sldNum" sz="quarter" idx="12"/>
          </p:nvPr>
        </p:nvSpPr>
        <p:spPr/>
        <p:txBody>
          <a:bodyPr/>
          <a:lstStyle/>
          <a:p>
            <a:fld id="{0DB303FE-D7D1-48BD-94C3-67341A1AF2FE}" type="slidenum">
              <a:rPr lang="es-UY" smtClean="0"/>
              <a:pPr/>
              <a:t>‹N›</a:t>
            </a:fld>
            <a:endParaRPr lang="es-UY"/>
          </a:p>
        </p:txBody>
      </p:sp>
    </p:spTree>
    <p:extLst>
      <p:ext uri="{BB962C8B-B14F-4D97-AF65-F5344CB8AC3E}">
        <p14:creationId xmlns:p14="http://schemas.microsoft.com/office/powerpoint/2010/main" val="6334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1D23CC4-EDF5-4A66-B1C7-3C994A1AD31D}" type="datetimeFigureOut">
              <a:rPr lang="es-UY" smtClean="0"/>
              <a:pPr/>
              <a:t>9/12/2020</a:t>
            </a:fld>
            <a:endParaRPr lang="es-UY"/>
          </a:p>
        </p:txBody>
      </p:sp>
      <p:sp>
        <p:nvSpPr>
          <p:cNvPr id="3" name="Marcador de pie de página 2"/>
          <p:cNvSpPr>
            <a:spLocks noGrp="1"/>
          </p:cNvSpPr>
          <p:nvPr>
            <p:ph type="ftr" sz="quarter" idx="11"/>
          </p:nvPr>
        </p:nvSpPr>
        <p:spPr/>
        <p:txBody>
          <a:bodyPr/>
          <a:lstStyle/>
          <a:p>
            <a:endParaRPr lang="es-UY"/>
          </a:p>
        </p:txBody>
      </p:sp>
      <p:sp>
        <p:nvSpPr>
          <p:cNvPr id="4" name="Marcador de número de diapositiva 3"/>
          <p:cNvSpPr>
            <a:spLocks noGrp="1"/>
          </p:cNvSpPr>
          <p:nvPr>
            <p:ph type="sldNum" sz="quarter" idx="12"/>
          </p:nvPr>
        </p:nvSpPr>
        <p:spPr/>
        <p:txBody>
          <a:bodyPr/>
          <a:lstStyle/>
          <a:p>
            <a:fld id="{0DB303FE-D7D1-48BD-94C3-67341A1AF2FE}" type="slidenum">
              <a:rPr lang="es-UY" smtClean="0"/>
              <a:pPr/>
              <a:t>‹N›</a:t>
            </a:fld>
            <a:endParaRPr lang="es-UY"/>
          </a:p>
        </p:txBody>
      </p:sp>
    </p:spTree>
    <p:extLst>
      <p:ext uri="{BB962C8B-B14F-4D97-AF65-F5344CB8AC3E}">
        <p14:creationId xmlns:p14="http://schemas.microsoft.com/office/powerpoint/2010/main" val="311325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1D23CC4-EDF5-4A66-B1C7-3C994A1AD31D}" type="datetimeFigureOut">
              <a:rPr lang="es-UY" smtClean="0"/>
              <a:pPr/>
              <a:t>9/12/2020</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0DB303FE-D7D1-48BD-94C3-67341A1AF2FE}" type="slidenum">
              <a:rPr lang="es-UY" smtClean="0"/>
              <a:pPr/>
              <a:t>‹N›</a:t>
            </a:fld>
            <a:endParaRPr lang="es-UY"/>
          </a:p>
        </p:txBody>
      </p:sp>
    </p:spTree>
    <p:extLst>
      <p:ext uri="{BB962C8B-B14F-4D97-AF65-F5344CB8AC3E}">
        <p14:creationId xmlns:p14="http://schemas.microsoft.com/office/powerpoint/2010/main" val="3297345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1D23CC4-EDF5-4A66-B1C7-3C994A1AD31D}" type="datetimeFigureOut">
              <a:rPr lang="es-UY" smtClean="0"/>
              <a:pPr/>
              <a:t>9/12/2020</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0DB303FE-D7D1-48BD-94C3-67341A1AF2FE}" type="slidenum">
              <a:rPr lang="es-UY" smtClean="0"/>
              <a:pPr/>
              <a:t>‹N›</a:t>
            </a:fld>
            <a:endParaRPr lang="es-UY"/>
          </a:p>
        </p:txBody>
      </p:sp>
    </p:spTree>
    <p:extLst>
      <p:ext uri="{BB962C8B-B14F-4D97-AF65-F5344CB8AC3E}">
        <p14:creationId xmlns:p14="http://schemas.microsoft.com/office/powerpoint/2010/main" val="361426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Y"/>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23CC4-EDF5-4A66-B1C7-3C994A1AD31D}" type="datetimeFigureOut">
              <a:rPr lang="es-UY" smtClean="0"/>
              <a:pPr/>
              <a:t>9/12/2020</a:t>
            </a:fld>
            <a:endParaRPr lang="es-UY"/>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303FE-D7D1-48BD-94C3-67341A1AF2FE}" type="slidenum">
              <a:rPr lang="es-UY" smtClean="0"/>
              <a:pPr/>
              <a:t>‹N›</a:t>
            </a:fld>
            <a:endParaRPr lang="es-UY"/>
          </a:p>
        </p:txBody>
      </p:sp>
    </p:spTree>
    <p:extLst>
      <p:ext uri="{BB962C8B-B14F-4D97-AF65-F5344CB8AC3E}">
        <p14:creationId xmlns:p14="http://schemas.microsoft.com/office/powerpoint/2010/main" val="3727218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87522" y="576453"/>
            <a:ext cx="9144000" cy="1921087"/>
          </a:xfrm>
        </p:spPr>
        <p:txBody>
          <a:bodyPr>
            <a:normAutofit/>
          </a:bodyPr>
          <a:lstStyle/>
          <a:p>
            <a:r>
              <a:rPr lang="en-US" b="1" i="1">
                <a:solidFill>
                  <a:srgbClr val="FF0000"/>
                </a:solidFill>
              </a:rPr>
              <a:t>Social, functional and ethical dimension of </a:t>
            </a:r>
            <a:r>
              <a:rPr lang="es-UY" b="1" i="1" err="1">
                <a:solidFill>
                  <a:srgbClr val="FF0000"/>
                </a:solidFill>
              </a:rPr>
              <a:t>Cyber</a:t>
            </a:r>
            <a:r>
              <a:rPr lang="es-UY" b="1" i="1">
                <a:solidFill>
                  <a:srgbClr val="FF0000"/>
                </a:solidFill>
              </a:rPr>
              <a:t> </a:t>
            </a:r>
            <a:r>
              <a:rPr lang="es-UY" b="1" i="1" err="1">
                <a:solidFill>
                  <a:srgbClr val="FF0000"/>
                </a:solidFill>
              </a:rPr>
              <a:t>Risks</a:t>
            </a:r>
            <a:endParaRPr lang="es-UY" b="1" i="1">
              <a:solidFill>
                <a:srgbClr val="FF0000"/>
              </a:solidFill>
            </a:endParaRPr>
          </a:p>
        </p:txBody>
      </p:sp>
      <p:sp>
        <p:nvSpPr>
          <p:cNvPr id="3" name="Subtítulo 2"/>
          <p:cNvSpPr>
            <a:spLocks noGrp="1"/>
          </p:cNvSpPr>
          <p:nvPr>
            <p:ph type="subTitle" idx="1"/>
          </p:nvPr>
        </p:nvSpPr>
        <p:spPr>
          <a:xfrm>
            <a:off x="1524000" y="3111690"/>
            <a:ext cx="9144000" cy="2146110"/>
          </a:xfrm>
        </p:spPr>
        <p:txBody>
          <a:bodyPr>
            <a:normAutofit fontScale="92500"/>
          </a:bodyPr>
          <a:lstStyle/>
          <a:p>
            <a:r>
              <a:rPr lang="es-UY" b="1" dirty="0">
                <a:solidFill>
                  <a:srgbClr val="FF0000"/>
                </a:solidFill>
              </a:rPr>
              <a:t>ANDREA SIGNORINO BARBAT</a:t>
            </a:r>
          </a:p>
          <a:p>
            <a:r>
              <a:rPr lang="es-UY" b="1" dirty="0" err="1">
                <a:solidFill>
                  <a:srgbClr val="002060"/>
                </a:solidFill>
              </a:rPr>
              <a:t>Secretary</a:t>
            </a:r>
            <a:r>
              <a:rPr lang="es-UY" b="1" dirty="0">
                <a:solidFill>
                  <a:srgbClr val="002060"/>
                </a:solidFill>
              </a:rPr>
              <a:t> General AIDA </a:t>
            </a:r>
            <a:r>
              <a:rPr lang="es-UY" b="1" dirty="0" err="1">
                <a:solidFill>
                  <a:srgbClr val="002060"/>
                </a:solidFill>
              </a:rPr>
              <a:t>World</a:t>
            </a:r>
            <a:endParaRPr lang="es-UY" b="1" dirty="0">
              <a:solidFill>
                <a:srgbClr val="002060"/>
              </a:solidFill>
            </a:endParaRPr>
          </a:p>
          <a:p>
            <a:r>
              <a:rPr lang="es-UY" b="1" dirty="0" err="1">
                <a:solidFill>
                  <a:srgbClr val="002060"/>
                </a:solidFill>
              </a:rPr>
              <a:t>Academic</a:t>
            </a:r>
            <a:r>
              <a:rPr lang="es-UY" b="1" dirty="0">
                <a:solidFill>
                  <a:srgbClr val="002060"/>
                </a:solidFill>
              </a:rPr>
              <a:t> Director – Prof. </a:t>
            </a:r>
            <a:r>
              <a:rPr lang="es-UY" b="1" dirty="0" err="1">
                <a:solidFill>
                  <a:srgbClr val="002060"/>
                </a:solidFill>
              </a:rPr>
              <a:t>University</a:t>
            </a:r>
            <a:r>
              <a:rPr lang="es-UY" b="1" dirty="0">
                <a:solidFill>
                  <a:srgbClr val="002060"/>
                </a:solidFill>
              </a:rPr>
              <a:t> </a:t>
            </a:r>
            <a:r>
              <a:rPr lang="es-UY" b="1" dirty="0" err="1">
                <a:solidFill>
                  <a:srgbClr val="002060"/>
                </a:solidFill>
              </a:rPr>
              <a:t>of</a:t>
            </a:r>
            <a:r>
              <a:rPr lang="es-UY" b="1" dirty="0">
                <a:solidFill>
                  <a:srgbClr val="002060"/>
                </a:solidFill>
              </a:rPr>
              <a:t> Montevideo –URUGUAY</a:t>
            </a:r>
          </a:p>
          <a:p>
            <a:r>
              <a:rPr lang="es-UY" b="1" dirty="0" err="1">
                <a:solidFill>
                  <a:srgbClr val="002060"/>
                </a:solidFill>
              </a:rPr>
              <a:t>Chair</a:t>
            </a:r>
            <a:r>
              <a:rPr lang="es-UY" b="1" dirty="0">
                <a:solidFill>
                  <a:srgbClr val="002060"/>
                </a:solidFill>
              </a:rPr>
              <a:t> </a:t>
            </a:r>
            <a:r>
              <a:rPr lang="es-UY" b="1" dirty="0" err="1">
                <a:solidFill>
                  <a:srgbClr val="002060"/>
                </a:solidFill>
              </a:rPr>
              <a:t>Working</a:t>
            </a:r>
            <a:r>
              <a:rPr lang="es-UY" b="1" dirty="0">
                <a:solidFill>
                  <a:srgbClr val="002060"/>
                </a:solidFill>
              </a:rPr>
              <a:t> </a:t>
            </a:r>
            <a:r>
              <a:rPr lang="es-UY" b="1" dirty="0" err="1">
                <a:solidFill>
                  <a:srgbClr val="002060"/>
                </a:solidFill>
              </a:rPr>
              <a:t>Group</a:t>
            </a:r>
            <a:r>
              <a:rPr lang="es-UY" b="1" dirty="0">
                <a:solidFill>
                  <a:srgbClr val="002060"/>
                </a:solidFill>
              </a:rPr>
              <a:t>- New Technologies, </a:t>
            </a:r>
            <a:r>
              <a:rPr lang="es-UY" b="1" dirty="0" err="1">
                <a:solidFill>
                  <a:srgbClr val="002060"/>
                </a:solidFill>
              </a:rPr>
              <a:t>Prevention</a:t>
            </a:r>
            <a:r>
              <a:rPr lang="es-UY" b="1" dirty="0">
                <a:solidFill>
                  <a:srgbClr val="002060"/>
                </a:solidFill>
              </a:rPr>
              <a:t> &amp; </a:t>
            </a:r>
            <a:r>
              <a:rPr lang="es-UY" b="1" dirty="0" err="1">
                <a:solidFill>
                  <a:srgbClr val="002060"/>
                </a:solidFill>
              </a:rPr>
              <a:t>Insurance</a:t>
            </a:r>
            <a:r>
              <a:rPr lang="es-UY" b="1" dirty="0">
                <a:solidFill>
                  <a:srgbClr val="002060"/>
                </a:solidFill>
              </a:rPr>
              <a:t> (AIDA)</a:t>
            </a:r>
          </a:p>
          <a:p>
            <a:r>
              <a:rPr lang="es-UY" b="1" dirty="0">
                <a:solidFill>
                  <a:srgbClr val="002060"/>
                </a:solidFill>
              </a:rPr>
              <a:t>Vice </a:t>
            </a:r>
            <a:r>
              <a:rPr lang="es-UY" b="1" dirty="0" err="1">
                <a:solidFill>
                  <a:srgbClr val="002060"/>
                </a:solidFill>
              </a:rPr>
              <a:t>Chair</a:t>
            </a:r>
            <a:r>
              <a:rPr lang="es-UY" b="1" dirty="0">
                <a:solidFill>
                  <a:srgbClr val="002060"/>
                </a:solidFill>
              </a:rPr>
              <a:t> </a:t>
            </a:r>
            <a:r>
              <a:rPr lang="es-UY" b="1" dirty="0" err="1">
                <a:solidFill>
                  <a:srgbClr val="002060"/>
                </a:solidFill>
              </a:rPr>
              <a:t>Working</a:t>
            </a:r>
            <a:r>
              <a:rPr lang="es-UY" b="1" dirty="0">
                <a:solidFill>
                  <a:srgbClr val="002060"/>
                </a:solidFill>
              </a:rPr>
              <a:t> </a:t>
            </a:r>
            <a:r>
              <a:rPr lang="es-UY" b="1" dirty="0" err="1">
                <a:solidFill>
                  <a:srgbClr val="002060"/>
                </a:solidFill>
              </a:rPr>
              <a:t>Group</a:t>
            </a:r>
            <a:r>
              <a:rPr lang="es-UY" b="1" dirty="0">
                <a:solidFill>
                  <a:srgbClr val="002060"/>
                </a:solidFill>
              </a:rPr>
              <a:t> General </a:t>
            </a:r>
            <a:r>
              <a:rPr lang="es-UY" b="1" dirty="0" err="1">
                <a:solidFill>
                  <a:srgbClr val="002060"/>
                </a:solidFill>
              </a:rPr>
              <a:t>Principles</a:t>
            </a:r>
            <a:r>
              <a:rPr lang="es-UY" b="1" dirty="0">
                <a:solidFill>
                  <a:srgbClr val="002060"/>
                </a:solidFill>
              </a:rPr>
              <a:t> </a:t>
            </a:r>
            <a:r>
              <a:rPr lang="es-UY" b="1" dirty="0" err="1">
                <a:solidFill>
                  <a:srgbClr val="002060"/>
                </a:solidFill>
              </a:rPr>
              <a:t>of</a:t>
            </a:r>
            <a:r>
              <a:rPr lang="es-UY" b="1" dirty="0">
                <a:solidFill>
                  <a:srgbClr val="002060"/>
                </a:solidFill>
              </a:rPr>
              <a:t> </a:t>
            </a:r>
            <a:r>
              <a:rPr lang="es-UY" b="1" dirty="0" err="1">
                <a:solidFill>
                  <a:srgbClr val="002060"/>
                </a:solidFill>
              </a:rPr>
              <a:t>Insurance</a:t>
            </a:r>
            <a:r>
              <a:rPr lang="es-UY" b="1" dirty="0">
                <a:solidFill>
                  <a:srgbClr val="002060"/>
                </a:solidFill>
              </a:rPr>
              <a:t> </a:t>
            </a:r>
            <a:r>
              <a:rPr lang="es-UY" b="1" dirty="0" err="1">
                <a:solidFill>
                  <a:srgbClr val="002060"/>
                </a:solidFill>
              </a:rPr>
              <a:t>Contract</a:t>
            </a:r>
            <a:r>
              <a:rPr lang="es-UY" b="1" dirty="0">
                <a:solidFill>
                  <a:srgbClr val="002060"/>
                </a:solidFill>
              </a:rPr>
              <a:t> (AIDA) </a:t>
            </a:r>
          </a:p>
        </p:txBody>
      </p:sp>
    </p:spTree>
    <p:extLst>
      <p:ext uri="{BB962C8B-B14F-4D97-AF65-F5344CB8AC3E}">
        <p14:creationId xmlns:p14="http://schemas.microsoft.com/office/powerpoint/2010/main" val="171566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Y" b="1">
                <a:solidFill>
                  <a:srgbClr val="FF0000"/>
                </a:solidFill>
              </a:rPr>
              <a:t>CYBER RISKS</a:t>
            </a:r>
            <a:endParaRPr lang="es-UY"/>
          </a:p>
        </p:txBody>
      </p:sp>
      <p:sp>
        <p:nvSpPr>
          <p:cNvPr id="3" name="Marcador de contenido 2"/>
          <p:cNvSpPr>
            <a:spLocks noGrp="1"/>
          </p:cNvSpPr>
          <p:nvPr>
            <p:ph idx="1"/>
          </p:nvPr>
        </p:nvSpPr>
        <p:spPr>
          <a:xfrm>
            <a:off x="395785" y="1883391"/>
            <a:ext cx="10958015" cy="4293572"/>
          </a:xfrm>
        </p:spPr>
        <p:txBody>
          <a:bodyPr>
            <a:normAutofit/>
          </a:bodyPr>
          <a:lstStyle/>
          <a:p>
            <a:pPr algn="just"/>
            <a:r>
              <a:rPr lang="en-US" sz="2400" b="1" dirty="0">
                <a:solidFill>
                  <a:srgbClr val="FF0000"/>
                </a:solidFill>
              </a:rPr>
              <a:t>The insurance activity is not safe from these risks… </a:t>
            </a:r>
          </a:p>
          <a:p>
            <a:pPr algn="just"/>
            <a:endParaRPr lang="es-UY" sz="2400" dirty="0"/>
          </a:p>
          <a:p>
            <a:pPr algn="just"/>
            <a:r>
              <a:rPr lang="en-US" sz="2400" dirty="0"/>
              <a:t>We are living in the </a:t>
            </a:r>
            <a:r>
              <a:rPr lang="en-US" sz="2400" b="1" dirty="0">
                <a:solidFill>
                  <a:srgbClr val="002060"/>
                </a:solidFill>
              </a:rPr>
              <a:t>new technologies' era, the so-called </a:t>
            </a:r>
            <a:r>
              <a:rPr lang="es-UY" sz="2400" b="1" i="1" dirty="0" err="1">
                <a:solidFill>
                  <a:srgbClr val="002060"/>
                </a:solidFill>
              </a:rPr>
              <a:t>Insurtech</a:t>
            </a:r>
            <a:r>
              <a:rPr lang="es-UY" sz="2400" b="1" i="1" dirty="0">
                <a:solidFill>
                  <a:srgbClr val="002060"/>
                </a:solidFill>
              </a:rPr>
              <a:t> </a:t>
            </a:r>
            <a:r>
              <a:rPr lang="es-UY" sz="2400" b="1" i="1" dirty="0" err="1">
                <a:solidFill>
                  <a:srgbClr val="002060"/>
                </a:solidFill>
              </a:rPr>
              <a:t>world</a:t>
            </a:r>
            <a:r>
              <a:rPr lang="es-UY" sz="2400" dirty="0"/>
              <a:t>, </a:t>
            </a:r>
            <a:r>
              <a:rPr lang="en-US" sz="2400" b="1" dirty="0">
                <a:solidFill>
                  <a:srgbClr val="002060"/>
                </a:solidFill>
              </a:rPr>
              <a:t>the application of new technologies to the insurance activity opens up a whole new world of new ways of conducting and making business.</a:t>
            </a:r>
            <a:endParaRPr lang="es-UY" sz="2400" b="1" dirty="0">
              <a:solidFill>
                <a:srgbClr val="002060"/>
              </a:solidFill>
            </a:endParaRPr>
          </a:p>
          <a:p>
            <a:pPr algn="just"/>
            <a:endParaRPr lang="en-US" sz="2400" dirty="0"/>
          </a:p>
          <a:p>
            <a:pPr algn="just"/>
            <a:r>
              <a:rPr lang="en-US" sz="2400" b="1" dirty="0">
                <a:solidFill>
                  <a:srgbClr val="FF0000"/>
                </a:solidFill>
              </a:rPr>
              <a:t>But of course,… this also opens the door to Cyber risks.</a:t>
            </a:r>
          </a:p>
          <a:p>
            <a:endParaRPr lang="es-UY" b="1" dirty="0">
              <a:solidFill>
                <a:srgbClr val="FF0000"/>
              </a:solidFill>
            </a:endParaRPr>
          </a:p>
        </p:txBody>
      </p:sp>
    </p:spTree>
    <p:extLst>
      <p:ext uri="{BB962C8B-B14F-4D97-AF65-F5344CB8AC3E}">
        <p14:creationId xmlns:p14="http://schemas.microsoft.com/office/powerpoint/2010/main" val="2078615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b="1">
                <a:solidFill>
                  <a:srgbClr val="FF0000"/>
                </a:solidFill>
              </a:rPr>
              <a:t>1- </a:t>
            </a:r>
            <a:r>
              <a:rPr lang="en-US" b="1">
                <a:solidFill>
                  <a:srgbClr val="FF0000"/>
                </a:solidFill>
              </a:rPr>
              <a:t>Cyber risks and their social dimension</a:t>
            </a:r>
            <a:endParaRPr lang="es-UY">
              <a:solidFill>
                <a:srgbClr val="FF0000"/>
              </a:solidFill>
            </a:endParaRPr>
          </a:p>
        </p:txBody>
      </p:sp>
      <p:sp>
        <p:nvSpPr>
          <p:cNvPr id="3" name="Marcador de contenido 2"/>
          <p:cNvSpPr>
            <a:spLocks noGrp="1"/>
          </p:cNvSpPr>
          <p:nvPr>
            <p:ph idx="1"/>
          </p:nvPr>
        </p:nvSpPr>
        <p:spPr/>
        <p:txBody>
          <a:bodyPr>
            <a:normAutofit/>
          </a:bodyPr>
          <a:lstStyle/>
          <a:p>
            <a:pPr algn="just" fontAlgn="base"/>
            <a:r>
              <a:rPr lang="en-US" sz="2400" dirty="0"/>
              <a:t>When talking about Cyber risks, we are immediately aware of </a:t>
            </a:r>
            <a:r>
              <a:rPr lang="en-US" sz="2400" b="1" dirty="0">
                <a:solidFill>
                  <a:srgbClr val="FF0000"/>
                </a:solidFill>
              </a:rPr>
              <a:t>SEVERAL LEGAL ASPECTS; THE MOST SIGNIFICANT ASPECTS ARE THE FOLLOWING ONES:</a:t>
            </a:r>
          </a:p>
          <a:p>
            <a:pPr algn="just" fontAlgn="base"/>
            <a:endParaRPr lang="es-CO" sz="2400" dirty="0"/>
          </a:p>
          <a:p>
            <a:pPr marL="0" indent="0" algn="just" fontAlgn="base">
              <a:buNone/>
            </a:pPr>
            <a:r>
              <a:rPr lang="es-CO" sz="2400" dirty="0"/>
              <a:t>- </a:t>
            </a:r>
            <a:r>
              <a:rPr lang="en-US" sz="2400" b="1" dirty="0">
                <a:solidFill>
                  <a:srgbClr val="FF0000"/>
                </a:solidFill>
              </a:rPr>
              <a:t>USERS’ DATA PROTECTION</a:t>
            </a:r>
            <a:r>
              <a:rPr lang="es-CO" sz="2400" b="1" dirty="0">
                <a:solidFill>
                  <a:srgbClr val="FF0000"/>
                </a:solidFill>
              </a:rPr>
              <a:t>, </a:t>
            </a:r>
          </a:p>
          <a:p>
            <a:pPr marL="0" indent="0" algn="just" fontAlgn="base">
              <a:buNone/>
            </a:pPr>
            <a:r>
              <a:rPr lang="es-CO" sz="2400" b="1" dirty="0">
                <a:solidFill>
                  <a:srgbClr val="FF0000"/>
                </a:solidFill>
              </a:rPr>
              <a:t>- </a:t>
            </a:r>
            <a:r>
              <a:rPr lang="en-US" sz="2400" b="1" dirty="0">
                <a:solidFill>
                  <a:srgbClr val="FF0000"/>
                </a:solidFill>
              </a:rPr>
              <a:t>THEIR IDENTITY</a:t>
            </a:r>
            <a:r>
              <a:rPr lang="es-CO" sz="2400" b="1" dirty="0">
                <a:solidFill>
                  <a:srgbClr val="FF0000"/>
                </a:solidFill>
              </a:rPr>
              <a:t>,  </a:t>
            </a:r>
          </a:p>
          <a:p>
            <a:pPr marL="0" indent="0" algn="just" fontAlgn="base">
              <a:buNone/>
            </a:pPr>
            <a:r>
              <a:rPr lang="es-CO" sz="2400" b="1" dirty="0">
                <a:solidFill>
                  <a:srgbClr val="FF0000"/>
                </a:solidFill>
              </a:rPr>
              <a:t>- </a:t>
            </a:r>
            <a:r>
              <a:rPr lang="en-US" sz="2400" b="1" dirty="0">
                <a:solidFill>
                  <a:srgbClr val="FF0000"/>
                </a:solidFill>
              </a:rPr>
              <a:t>THEIR SAFETY</a:t>
            </a:r>
            <a:r>
              <a:rPr lang="es-CO" sz="2400" b="1" dirty="0">
                <a:solidFill>
                  <a:srgbClr val="FF0000"/>
                </a:solidFill>
              </a:rPr>
              <a:t>.</a:t>
            </a:r>
            <a:endParaRPr lang="es-UY" sz="2400" b="1" dirty="0">
              <a:solidFill>
                <a:srgbClr val="FF0000"/>
              </a:solidFill>
            </a:endParaRPr>
          </a:p>
          <a:p>
            <a:pPr marL="0" indent="0" algn="just" fontAlgn="base">
              <a:buNone/>
            </a:pPr>
            <a:endParaRPr lang="es-CO" sz="2400" dirty="0"/>
          </a:p>
          <a:p>
            <a:endParaRPr lang="es-UY" dirty="0"/>
          </a:p>
        </p:txBody>
      </p:sp>
    </p:spTree>
    <p:extLst>
      <p:ext uri="{BB962C8B-B14F-4D97-AF65-F5344CB8AC3E}">
        <p14:creationId xmlns:p14="http://schemas.microsoft.com/office/powerpoint/2010/main" val="4245104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a:solidFill>
                  <a:srgbClr val="FF0000"/>
                </a:solidFill>
              </a:rPr>
              <a:t>Cyber risks and their social dimension</a:t>
            </a:r>
            <a:endParaRPr lang="es-UY">
              <a:solidFill>
                <a:srgbClr val="FF0000"/>
              </a:solidFill>
            </a:endParaRPr>
          </a:p>
        </p:txBody>
      </p:sp>
      <p:sp>
        <p:nvSpPr>
          <p:cNvPr id="3" name="Marcador de contenido 2"/>
          <p:cNvSpPr>
            <a:spLocks noGrp="1"/>
          </p:cNvSpPr>
          <p:nvPr>
            <p:ph idx="1"/>
          </p:nvPr>
        </p:nvSpPr>
        <p:spPr/>
        <p:txBody>
          <a:bodyPr>
            <a:normAutofit/>
          </a:bodyPr>
          <a:lstStyle/>
          <a:p>
            <a:pPr marL="0" indent="0" algn="just">
              <a:buNone/>
            </a:pPr>
            <a:r>
              <a:rPr lang="es-UY" sz="2400" b="1">
                <a:solidFill>
                  <a:srgbClr val="FF0000"/>
                </a:solidFill>
              </a:rPr>
              <a:t>BE AWARE! MANY OF THE RISKS COME FROM USERS THEMSELVES…</a:t>
            </a:r>
          </a:p>
          <a:p>
            <a:pPr algn="just"/>
            <a:endParaRPr lang="es-UY" sz="2400"/>
          </a:p>
          <a:p>
            <a:pPr algn="just"/>
            <a:r>
              <a:rPr lang="en-US" sz="2400"/>
              <a:t>There is a </a:t>
            </a:r>
            <a:r>
              <a:rPr lang="en-US" sz="2400" b="1">
                <a:solidFill>
                  <a:srgbClr val="FF0000"/>
                </a:solidFill>
              </a:rPr>
              <a:t>considerable lack of awareness about whether the </a:t>
            </a:r>
            <a:r>
              <a:rPr lang="es-UY" sz="2400" b="1">
                <a:solidFill>
                  <a:srgbClr val="FF0000"/>
                </a:solidFill>
              </a:rPr>
              <a:t>Inter</a:t>
            </a:r>
            <a:r>
              <a:rPr lang="en-US" sz="2400" b="1">
                <a:solidFill>
                  <a:srgbClr val="FF0000"/>
                </a:solidFill>
              </a:rPr>
              <a:t>net is safe or</a:t>
            </a:r>
            <a:r>
              <a:rPr lang="en-US" sz="2400"/>
              <a:t> </a:t>
            </a:r>
            <a:r>
              <a:rPr lang="en-US" sz="2400" b="1">
                <a:solidFill>
                  <a:srgbClr val="FF0000"/>
                </a:solidFill>
              </a:rPr>
              <a:t>not</a:t>
            </a:r>
            <a:r>
              <a:rPr lang="en-US" sz="2400"/>
              <a:t>. This confusion among consumers </a:t>
            </a:r>
            <a:r>
              <a:rPr lang="en-US" sz="2400" b="1">
                <a:solidFill>
                  <a:srgbClr val="002060"/>
                </a:solidFill>
              </a:rPr>
              <a:t>hinders the fight against cyber crime</a:t>
            </a:r>
            <a:r>
              <a:rPr lang="es-UY" sz="2400"/>
              <a:t>.</a:t>
            </a:r>
          </a:p>
          <a:p>
            <a:pPr marL="0" indent="0" algn="just">
              <a:buNone/>
            </a:pPr>
            <a:r>
              <a:rPr lang="es-UY" sz="2400"/>
              <a:t> </a:t>
            </a:r>
          </a:p>
          <a:p>
            <a:pPr algn="just"/>
            <a:r>
              <a:rPr lang="en-US" sz="2400" b="1">
                <a:solidFill>
                  <a:srgbClr val="FF0000"/>
                </a:solidFill>
              </a:rPr>
              <a:t>User support in “technology” education and its risks is quite dissimilar in the different countries, and this results in more or less aversion towards Cyber risks</a:t>
            </a:r>
            <a:r>
              <a:rPr lang="es-UY" sz="2400" b="1">
                <a:solidFill>
                  <a:srgbClr val="FF0000"/>
                </a:solidFill>
              </a:rPr>
              <a:t>…</a:t>
            </a:r>
            <a:r>
              <a:rPr lang="es-UY" sz="2400"/>
              <a:t> </a:t>
            </a:r>
            <a:r>
              <a:rPr lang="en-US" sz="2400" b="1">
                <a:solidFill>
                  <a:srgbClr val="002060"/>
                </a:solidFill>
              </a:rPr>
              <a:t>sometimes only prevention can save us from a cyber attack</a:t>
            </a:r>
            <a:r>
              <a:rPr lang="es-UY" sz="2400" b="1">
                <a:solidFill>
                  <a:srgbClr val="002060"/>
                </a:solidFill>
              </a:rPr>
              <a:t>! </a:t>
            </a:r>
          </a:p>
        </p:txBody>
      </p:sp>
    </p:spTree>
    <p:extLst>
      <p:ext uri="{BB962C8B-B14F-4D97-AF65-F5344CB8AC3E}">
        <p14:creationId xmlns:p14="http://schemas.microsoft.com/office/powerpoint/2010/main" val="2415546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7949" y="500062"/>
            <a:ext cx="10515600" cy="1325563"/>
          </a:xfrm>
        </p:spPr>
        <p:txBody>
          <a:bodyPr/>
          <a:lstStyle/>
          <a:p>
            <a:r>
              <a:rPr lang="en-US" b="1">
                <a:solidFill>
                  <a:srgbClr val="FF0000"/>
                </a:solidFill>
              </a:rPr>
              <a:t>Cyber risks and their social dimension</a:t>
            </a:r>
            <a:endParaRPr lang="es-UY">
              <a:solidFill>
                <a:srgbClr val="FF0000"/>
              </a:solidFill>
            </a:endParaRPr>
          </a:p>
        </p:txBody>
      </p:sp>
      <p:sp>
        <p:nvSpPr>
          <p:cNvPr id="3" name="Marcador de contenido 2"/>
          <p:cNvSpPr>
            <a:spLocks noGrp="1"/>
          </p:cNvSpPr>
          <p:nvPr>
            <p:ph idx="1"/>
          </p:nvPr>
        </p:nvSpPr>
        <p:spPr>
          <a:xfrm>
            <a:off x="284747" y="1693277"/>
            <a:ext cx="10515600" cy="4351338"/>
          </a:xfrm>
        </p:spPr>
        <p:txBody>
          <a:bodyPr>
            <a:noAutofit/>
          </a:bodyPr>
          <a:lstStyle/>
          <a:p>
            <a:pPr algn="just"/>
            <a:r>
              <a:rPr lang="en-US" sz="2400" b="1" dirty="0">
                <a:solidFill>
                  <a:srgbClr val="FF0000"/>
                </a:solidFill>
              </a:rPr>
              <a:t>DISSIMILAR CONCERN ABOUT CYBER CRIME </a:t>
            </a:r>
            <a:r>
              <a:rPr lang="es-UY" sz="2400" b="1" dirty="0">
                <a:solidFill>
                  <a:srgbClr val="FF0000"/>
                </a:solidFill>
              </a:rPr>
              <a:t>…</a:t>
            </a:r>
          </a:p>
          <a:p>
            <a:pPr algn="just"/>
            <a:endParaRPr lang="es-UY" sz="2400" dirty="0"/>
          </a:p>
          <a:p>
            <a:pPr algn="just"/>
            <a:r>
              <a:rPr lang="en-US" sz="2400" dirty="0"/>
              <a:t>A recent report from </a:t>
            </a:r>
            <a:r>
              <a:rPr lang="en-US" sz="2400" dirty="0" err="1"/>
              <a:t>Affion</a:t>
            </a:r>
            <a:r>
              <a:rPr lang="en-US" sz="2400" dirty="0"/>
              <a:t> Group, a landmark in this type of investigations, shows </a:t>
            </a:r>
            <a:r>
              <a:rPr lang="en-US" sz="2400" b="1" dirty="0">
                <a:solidFill>
                  <a:srgbClr val="FF0000"/>
                </a:solidFill>
              </a:rPr>
              <a:t>Brazil (87 %) and USA (75 %) with the highest levels of concern.</a:t>
            </a:r>
          </a:p>
          <a:p>
            <a:pPr algn="just"/>
            <a:endParaRPr lang="es-UY" sz="2400" dirty="0"/>
          </a:p>
          <a:p>
            <a:pPr algn="just"/>
            <a:r>
              <a:rPr lang="en-US" sz="2400" dirty="0"/>
              <a:t>In Europe, </a:t>
            </a:r>
            <a:r>
              <a:rPr lang="en-US" sz="2400" b="1" dirty="0">
                <a:solidFill>
                  <a:srgbClr val="002060"/>
                </a:solidFill>
              </a:rPr>
              <a:t>France, Spain, Italy and the United Kingdom levels of concern range from 60 % to 70 %. </a:t>
            </a:r>
          </a:p>
          <a:p>
            <a:pPr algn="just"/>
            <a:endParaRPr lang="es-UY" sz="2400" b="1" dirty="0">
              <a:solidFill>
                <a:srgbClr val="002060"/>
              </a:solidFill>
            </a:endParaRPr>
          </a:p>
          <a:p>
            <a:pPr algn="just"/>
            <a:r>
              <a:rPr lang="en-US" sz="2400" dirty="0"/>
              <a:t>However, </a:t>
            </a:r>
            <a:r>
              <a:rPr lang="en-US" sz="2400" b="1" dirty="0">
                <a:solidFill>
                  <a:srgbClr val="002060"/>
                </a:solidFill>
              </a:rPr>
              <a:t>Nordic countries show relatively lower levels of concern, and only </a:t>
            </a:r>
            <a:br>
              <a:rPr lang="en-US" sz="2400" b="1" dirty="0">
                <a:solidFill>
                  <a:srgbClr val="002060"/>
                </a:solidFill>
              </a:rPr>
            </a:br>
            <a:r>
              <a:rPr lang="en-US" sz="2400" b="1" dirty="0">
                <a:solidFill>
                  <a:srgbClr val="002060"/>
                </a:solidFill>
              </a:rPr>
              <a:t>40 % in Sweden and 42 % in Finland </a:t>
            </a:r>
            <a:r>
              <a:rPr lang="en-US" sz="2400" dirty="0"/>
              <a:t>claim to be concerned about cyber crime. </a:t>
            </a:r>
            <a:endParaRPr lang="es-UY" sz="2400" dirty="0"/>
          </a:p>
        </p:txBody>
      </p:sp>
    </p:spTree>
    <p:extLst>
      <p:ext uri="{BB962C8B-B14F-4D97-AF65-F5344CB8AC3E}">
        <p14:creationId xmlns:p14="http://schemas.microsoft.com/office/powerpoint/2010/main" val="268756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a:solidFill>
                  <a:srgbClr val="FF0000"/>
                </a:solidFill>
              </a:rPr>
              <a:t>Cyber risks and their social dimension</a:t>
            </a:r>
            <a:endParaRPr lang="es-UY">
              <a:solidFill>
                <a:srgbClr val="FF0000"/>
              </a:solidFill>
            </a:endParaRPr>
          </a:p>
        </p:txBody>
      </p:sp>
      <p:sp>
        <p:nvSpPr>
          <p:cNvPr id="3" name="Marcador de contenido 2"/>
          <p:cNvSpPr>
            <a:spLocks noGrp="1"/>
          </p:cNvSpPr>
          <p:nvPr>
            <p:ph idx="1"/>
          </p:nvPr>
        </p:nvSpPr>
        <p:spPr>
          <a:xfrm>
            <a:off x="838200" y="1825624"/>
            <a:ext cx="10515600" cy="5032375"/>
          </a:xfrm>
        </p:spPr>
        <p:txBody>
          <a:bodyPr>
            <a:normAutofit/>
          </a:bodyPr>
          <a:lstStyle/>
          <a:p>
            <a:pPr algn="just"/>
            <a:r>
              <a:rPr lang="en-US" sz="2400" b="1" dirty="0">
                <a:solidFill>
                  <a:srgbClr val="FF0000"/>
                </a:solidFill>
              </a:rPr>
              <a:t>USER’S-CONSUMER’S PERSONAL EXPERIENCE AS REGARDS CYBER CRIME PLAYS A KEY ROLE</a:t>
            </a:r>
            <a:r>
              <a:rPr lang="es-UY" sz="2400" dirty="0"/>
              <a:t>…</a:t>
            </a:r>
          </a:p>
          <a:p>
            <a:pPr algn="just"/>
            <a:endParaRPr lang="es-UY" sz="2400" dirty="0"/>
          </a:p>
          <a:p>
            <a:pPr algn="just"/>
            <a:r>
              <a:rPr lang="en-US" sz="2400" b="1" dirty="0">
                <a:solidFill>
                  <a:srgbClr val="002060"/>
                </a:solidFill>
              </a:rPr>
              <a:t>Many people have been subject to cyber crime or know someone who has been a victim of cyber crime. In this case, there is a high degree of awareness as regards this crime. Identity theft and piracy are the cyber threats most perceived.</a:t>
            </a:r>
            <a:endParaRPr lang="es-UY" sz="2400" b="1" dirty="0">
              <a:solidFill>
                <a:srgbClr val="002060"/>
              </a:solidFill>
            </a:endParaRPr>
          </a:p>
          <a:p>
            <a:pPr algn="just"/>
            <a:endParaRPr lang="es-UY" sz="2400" dirty="0"/>
          </a:p>
          <a:p>
            <a:pPr algn="just"/>
            <a:r>
              <a:rPr lang="en-US" sz="2400" b="1" dirty="0">
                <a:solidFill>
                  <a:srgbClr val="FF0000"/>
                </a:solidFill>
              </a:rPr>
              <a:t>However… the concern is real but ONLY A FEW PEOPLE KNOW HOW TO COPE WITH IT, and this creates considerable social uncertainty.</a:t>
            </a:r>
            <a:endParaRPr lang="es-UY" sz="2400" dirty="0"/>
          </a:p>
          <a:p>
            <a:pPr algn="just"/>
            <a:endParaRPr lang="es-UY" sz="2400" dirty="0"/>
          </a:p>
        </p:txBody>
      </p:sp>
    </p:spTree>
    <p:extLst>
      <p:ext uri="{BB962C8B-B14F-4D97-AF65-F5344CB8AC3E}">
        <p14:creationId xmlns:p14="http://schemas.microsoft.com/office/powerpoint/2010/main" val="1141119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6188" y="25661"/>
            <a:ext cx="10515600" cy="1325563"/>
          </a:xfrm>
        </p:spPr>
        <p:txBody>
          <a:bodyPr/>
          <a:lstStyle/>
          <a:p>
            <a:r>
              <a:rPr lang="en-US" b="1">
                <a:solidFill>
                  <a:srgbClr val="FF0000"/>
                </a:solidFill>
              </a:rPr>
              <a:t>Cyber risks and their social dimension</a:t>
            </a:r>
            <a:endParaRPr lang="es-UY">
              <a:solidFill>
                <a:srgbClr val="FF0000"/>
              </a:solidFill>
            </a:endParaRPr>
          </a:p>
        </p:txBody>
      </p:sp>
      <p:sp>
        <p:nvSpPr>
          <p:cNvPr id="3" name="Marcador de contenido 2"/>
          <p:cNvSpPr>
            <a:spLocks noGrp="1"/>
          </p:cNvSpPr>
          <p:nvPr>
            <p:ph idx="1"/>
          </p:nvPr>
        </p:nvSpPr>
        <p:spPr>
          <a:xfrm>
            <a:off x="204716" y="1351224"/>
            <a:ext cx="11805313" cy="6004919"/>
          </a:xfrm>
        </p:spPr>
        <p:txBody>
          <a:bodyPr>
            <a:normAutofit/>
          </a:bodyPr>
          <a:lstStyle/>
          <a:p>
            <a:r>
              <a:rPr lang="en-US" sz="2400" b="1" dirty="0">
                <a:solidFill>
                  <a:srgbClr val="FF0000"/>
                </a:solidFill>
              </a:rPr>
              <a:t>ONLY A FEW PEOPLE KNOW HOW TO COPE WITH THE CONCERN RELATED TO CYBER CRIME… BUT IGNORANCE IS NOT AN EXCUSE!</a:t>
            </a:r>
            <a:endParaRPr lang="es-UY" sz="2400" dirty="0"/>
          </a:p>
          <a:p>
            <a:pPr marL="0" indent="0">
              <a:buNone/>
            </a:pPr>
            <a:endParaRPr lang="es-UY" sz="2400" dirty="0"/>
          </a:p>
          <a:p>
            <a:pPr marL="0" indent="0">
              <a:buNone/>
            </a:pPr>
            <a:r>
              <a:rPr lang="en-US" sz="2400" dirty="0"/>
              <a:t>-</a:t>
            </a:r>
            <a:r>
              <a:rPr lang="en-US" sz="2400" b="1" dirty="0">
                <a:solidFill>
                  <a:srgbClr val="002060"/>
                </a:solidFill>
              </a:rPr>
              <a:t>One third of the world population -35 %- wrongly believes that a public Wi-Fi network has to be, pursuant to law, safe.</a:t>
            </a:r>
          </a:p>
          <a:p>
            <a:pPr marL="0" indent="0">
              <a:buNone/>
            </a:pPr>
            <a:endParaRPr lang="es-UY" sz="2400" dirty="0"/>
          </a:p>
          <a:p>
            <a:pPr marL="0" indent="0">
              <a:buNone/>
            </a:pPr>
            <a:r>
              <a:rPr lang="en-US" sz="2400" b="1" dirty="0"/>
              <a:t>-</a:t>
            </a:r>
            <a:r>
              <a:rPr lang="en-US" sz="2400" b="1" dirty="0">
                <a:solidFill>
                  <a:srgbClr val="002060"/>
                </a:solidFill>
              </a:rPr>
              <a:t>More than half -54 %- are not sure or do not know that https:// means a web page is safe.</a:t>
            </a:r>
            <a:endParaRPr lang="es-UY" sz="2400" b="1" dirty="0">
              <a:solidFill>
                <a:srgbClr val="002060"/>
              </a:solidFill>
            </a:endParaRPr>
          </a:p>
          <a:p>
            <a:pPr marL="0" indent="0">
              <a:buNone/>
            </a:pPr>
            <a:endParaRPr lang="es-UY" sz="2400" dirty="0"/>
          </a:p>
          <a:p>
            <a:pPr marL="0" indent="0">
              <a:buNone/>
            </a:pPr>
            <a:r>
              <a:rPr lang="en-US" sz="2400" dirty="0"/>
              <a:t>-</a:t>
            </a:r>
            <a:r>
              <a:rPr lang="en-US" sz="2400" b="1" dirty="0">
                <a:solidFill>
                  <a:srgbClr val="002060"/>
                </a:solidFill>
              </a:rPr>
              <a:t>Another third -33 %- is not aware that using the same password for different accounts increases the risk of suffering a cyber attack</a:t>
            </a:r>
            <a:r>
              <a:rPr lang="es-UY" sz="2400" b="1" dirty="0">
                <a:solidFill>
                  <a:srgbClr val="002060"/>
                </a:solidFill>
              </a:rPr>
              <a:t>.</a:t>
            </a:r>
          </a:p>
          <a:p>
            <a:pPr marL="0" indent="0">
              <a:buNone/>
            </a:pPr>
            <a:endParaRPr lang="es-UY" sz="4400" dirty="0"/>
          </a:p>
          <a:p>
            <a:pPr marL="0" indent="0">
              <a:buNone/>
            </a:pPr>
            <a:endParaRPr lang="es-UY" sz="4400" dirty="0"/>
          </a:p>
          <a:p>
            <a:endParaRPr lang="es-UY" dirty="0"/>
          </a:p>
        </p:txBody>
      </p:sp>
    </p:spTree>
    <p:extLst>
      <p:ext uri="{BB962C8B-B14F-4D97-AF65-F5344CB8AC3E}">
        <p14:creationId xmlns:p14="http://schemas.microsoft.com/office/powerpoint/2010/main" val="2445887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6188" y="25661"/>
            <a:ext cx="10515600" cy="1325563"/>
          </a:xfrm>
        </p:spPr>
        <p:txBody>
          <a:bodyPr/>
          <a:lstStyle/>
          <a:p>
            <a:r>
              <a:rPr lang="en-US" b="1">
                <a:solidFill>
                  <a:srgbClr val="FF0000"/>
                </a:solidFill>
              </a:rPr>
              <a:t>Cyber risks and their social dimension</a:t>
            </a:r>
            <a:endParaRPr lang="es-UY">
              <a:solidFill>
                <a:srgbClr val="FF0000"/>
              </a:solidFill>
            </a:endParaRPr>
          </a:p>
        </p:txBody>
      </p:sp>
      <p:sp>
        <p:nvSpPr>
          <p:cNvPr id="3" name="Marcador de contenido 2"/>
          <p:cNvSpPr>
            <a:spLocks noGrp="1"/>
          </p:cNvSpPr>
          <p:nvPr>
            <p:ph idx="1"/>
          </p:nvPr>
        </p:nvSpPr>
        <p:spPr>
          <a:xfrm>
            <a:off x="132348" y="1227220"/>
            <a:ext cx="11877682" cy="5630779"/>
          </a:xfrm>
        </p:spPr>
        <p:txBody>
          <a:bodyPr>
            <a:normAutofit/>
          </a:bodyPr>
          <a:lstStyle/>
          <a:p>
            <a:pPr marL="0" indent="0">
              <a:buNone/>
            </a:pPr>
            <a:r>
              <a:rPr lang="en-US" sz="2400" b="1" dirty="0">
                <a:solidFill>
                  <a:srgbClr val="FF0000"/>
                </a:solidFill>
              </a:rPr>
              <a:t>In spite of their fears… MANY PEOPLE HAVE ONLY TAKEN BASIC MEASURES FOR THEIR ONLINE PROTECTION</a:t>
            </a:r>
            <a:r>
              <a:rPr lang="es-UY" sz="2400" b="1" dirty="0">
                <a:solidFill>
                  <a:srgbClr val="FF0000"/>
                </a:solidFill>
              </a:rPr>
              <a:t>…</a:t>
            </a:r>
          </a:p>
          <a:p>
            <a:pPr marL="0" indent="0">
              <a:buNone/>
            </a:pPr>
            <a:endParaRPr lang="es-UY" sz="2400" dirty="0"/>
          </a:p>
          <a:p>
            <a:pPr marL="0" indent="0">
              <a:buNone/>
            </a:pPr>
            <a:r>
              <a:rPr lang="en-US" sz="2400" dirty="0"/>
              <a:t>-</a:t>
            </a:r>
            <a:r>
              <a:rPr lang="en-US" sz="2400" b="1" dirty="0">
                <a:solidFill>
                  <a:srgbClr val="002060"/>
                </a:solidFill>
              </a:rPr>
              <a:t>Only 16 % have an identity theft protection system</a:t>
            </a:r>
            <a:r>
              <a:rPr lang="es-UY" sz="2400" b="1" dirty="0">
                <a:solidFill>
                  <a:srgbClr val="002060"/>
                </a:solidFill>
              </a:rPr>
              <a:t>. </a:t>
            </a:r>
          </a:p>
          <a:p>
            <a:pPr marL="0" indent="0">
              <a:buNone/>
            </a:pPr>
            <a:endParaRPr lang="es-UY" sz="2400" b="1" dirty="0">
              <a:solidFill>
                <a:srgbClr val="002060"/>
              </a:solidFill>
            </a:endParaRPr>
          </a:p>
          <a:p>
            <a:pPr marL="0" indent="0">
              <a:buNone/>
            </a:pPr>
            <a:r>
              <a:rPr lang="en-US" sz="2400" b="1" dirty="0">
                <a:solidFill>
                  <a:srgbClr val="002060"/>
                </a:solidFill>
              </a:rPr>
              <a:t>-Around 39 %  have this system because it was included in another product or service they had engaged</a:t>
            </a:r>
            <a:r>
              <a:rPr lang="es-UY" sz="2400" b="1" dirty="0">
                <a:solidFill>
                  <a:srgbClr val="002060"/>
                </a:solidFill>
              </a:rPr>
              <a:t>. </a:t>
            </a:r>
          </a:p>
          <a:p>
            <a:pPr marL="0" indent="0">
              <a:buNone/>
            </a:pPr>
            <a:endParaRPr lang="es-UY" sz="2400" b="1" dirty="0">
              <a:solidFill>
                <a:srgbClr val="002060"/>
              </a:solidFill>
            </a:endParaRPr>
          </a:p>
          <a:p>
            <a:pPr algn="just"/>
            <a:r>
              <a:rPr lang="en-US" sz="2400" b="1" dirty="0">
                <a:solidFill>
                  <a:srgbClr val="FF0000"/>
                </a:solidFill>
              </a:rPr>
              <a:t>This is a tremendous opportunity for insurance companies</a:t>
            </a:r>
            <a:r>
              <a:rPr lang="es-UY" sz="2400" b="1" dirty="0">
                <a:solidFill>
                  <a:srgbClr val="FF0000"/>
                </a:solidFill>
              </a:rPr>
              <a:t>: </a:t>
            </a:r>
          </a:p>
          <a:p>
            <a:pPr algn="just">
              <a:buFont typeface="Wingdings" panose="05000000000000000000" pitchFamily="2" charset="2"/>
              <a:buChar char="Ø"/>
            </a:pPr>
            <a:r>
              <a:rPr lang="en-US" sz="2400" b="1" dirty="0">
                <a:solidFill>
                  <a:srgbClr val="002060"/>
                </a:solidFill>
              </a:rPr>
              <a:t>Make a huge difference in their products </a:t>
            </a:r>
            <a:r>
              <a:rPr lang="en-US" sz="2400" b="1" dirty="0">
                <a:solidFill>
                  <a:srgbClr val="FF0000"/>
                </a:solidFill>
              </a:rPr>
              <a:t>if they include cyber protection services, supplies, solutions, with an increasing demand among consumers</a:t>
            </a:r>
            <a:r>
              <a:rPr lang="es-UY" sz="2400" b="1" dirty="0">
                <a:solidFill>
                  <a:srgbClr val="FF0000"/>
                </a:solidFill>
              </a:rPr>
              <a:t>.</a:t>
            </a:r>
          </a:p>
          <a:p>
            <a:pPr marL="0" indent="0">
              <a:buNone/>
            </a:pPr>
            <a:endParaRPr lang="en-US" sz="2400" dirty="0"/>
          </a:p>
          <a:p>
            <a:endParaRPr lang="es-UY" dirty="0"/>
          </a:p>
        </p:txBody>
      </p:sp>
    </p:spTree>
    <p:extLst>
      <p:ext uri="{BB962C8B-B14F-4D97-AF65-F5344CB8AC3E}">
        <p14:creationId xmlns:p14="http://schemas.microsoft.com/office/powerpoint/2010/main" val="160650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2348"/>
            <a:ext cx="10515600" cy="625642"/>
          </a:xfrm>
        </p:spPr>
        <p:txBody>
          <a:bodyPr>
            <a:normAutofit fontScale="90000"/>
          </a:bodyPr>
          <a:lstStyle/>
          <a:p>
            <a:r>
              <a:rPr lang="en-US" b="1" dirty="0">
                <a:solidFill>
                  <a:srgbClr val="FF0000"/>
                </a:solidFill>
              </a:rPr>
              <a:t>Cyber risks and their social dimension</a:t>
            </a:r>
            <a:endParaRPr lang="es-UY" dirty="0">
              <a:solidFill>
                <a:srgbClr val="FF0000"/>
              </a:solidFill>
            </a:endParaRPr>
          </a:p>
        </p:txBody>
      </p:sp>
      <p:sp>
        <p:nvSpPr>
          <p:cNvPr id="3" name="Marcador de contenido 2"/>
          <p:cNvSpPr>
            <a:spLocks noGrp="1"/>
          </p:cNvSpPr>
          <p:nvPr>
            <p:ph idx="1"/>
          </p:nvPr>
        </p:nvSpPr>
        <p:spPr>
          <a:xfrm>
            <a:off x="0" y="890338"/>
            <a:ext cx="11832609" cy="5967663"/>
          </a:xfrm>
        </p:spPr>
        <p:txBody>
          <a:bodyPr>
            <a:noAutofit/>
          </a:bodyPr>
          <a:lstStyle/>
          <a:p>
            <a:pPr algn="just"/>
            <a:r>
              <a:rPr lang="en-US" sz="2400" b="1" dirty="0">
                <a:solidFill>
                  <a:srgbClr val="FF0000"/>
                </a:solidFill>
              </a:rPr>
              <a:t>INSURANCE RESPONSE: </a:t>
            </a:r>
          </a:p>
          <a:p>
            <a:pPr algn="just"/>
            <a:r>
              <a:rPr lang="en-US" sz="2400" b="1" dirty="0">
                <a:solidFill>
                  <a:srgbClr val="FF0000"/>
                </a:solidFill>
              </a:rPr>
              <a:t>Insurers try several strategies in order to respond to insured parties as regards these risks: </a:t>
            </a:r>
            <a:r>
              <a:rPr lang="en-US" sz="2400" b="1" dirty="0">
                <a:solidFill>
                  <a:srgbClr val="002060"/>
                </a:solidFill>
              </a:rPr>
              <a:t>recurring warnings – prevention services, before compensation services, in the stage prior to the loss. It is essential to inform clients, through guidelines, which are the best practices with respect to handling insurance tools</a:t>
            </a:r>
            <a:r>
              <a:rPr lang="es-UY" sz="2400" b="1" dirty="0">
                <a:solidFill>
                  <a:srgbClr val="002060"/>
                </a:solidFill>
              </a:rPr>
              <a:t>.</a:t>
            </a:r>
          </a:p>
          <a:p>
            <a:pPr algn="just"/>
            <a:endParaRPr lang="en-US" sz="2400" dirty="0"/>
          </a:p>
          <a:p>
            <a:pPr algn="just"/>
            <a:r>
              <a:rPr lang="en-US" sz="2400" dirty="0"/>
              <a:t>And </a:t>
            </a:r>
            <a:r>
              <a:rPr lang="es-UY" sz="2400" b="1" dirty="0">
                <a:solidFill>
                  <a:srgbClr val="FF0000"/>
                </a:solidFill>
              </a:rPr>
              <a:t>CYBER INSURANCE: </a:t>
            </a:r>
            <a:r>
              <a:rPr lang="en-US" sz="2400" b="1" dirty="0">
                <a:solidFill>
                  <a:srgbClr val="FF0000"/>
                </a:solidFill>
              </a:rPr>
              <a:t>a tool to enhance “cybernetic resilience” – ability to overcome traumatic situations; a useful assessment tool to assist and help companies’ calculation of risks </a:t>
            </a:r>
            <a:r>
              <a:rPr lang="es-UY" sz="2400" dirty="0"/>
              <a:t>. </a:t>
            </a:r>
          </a:p>
          <a:p>
            <a:pPr algn="just"/>
            <a:r>
              <a:rPr lang="en-US" sz="2400" dirty="0"/>
              <a:t>They are marketed </a:t>
            </a:r>
            <a:r>
              <a:rPr lang="en-US" sz="2400" b="1" dirty="0">
                <a:solidFill>
                  <a:srgbClr val="002060"/>
                </a:solidFill>
              </a:rPr>
              <a:t>as an independent product or as part of a package including other coverage, especially civil liability, operational all risk or home insurance, for families</a:t>
            </a:r>
            <a:r>
              <a:rPr lang="es-UY" sz="2400" b="1" dirty="0">
                <a:solidFill>
                  <a:srgbClr val="002060"/>
                </a:solidFill>
              </a:rPr>
              <a:t>.</a:t>
            </a:r>
          </a:p>
          <a:p>
            <a:pPr algn="just"/>
            <a:r>
              <a:rPr lang="es-UY" sz="2400" b="1" dirty="0">
                <a:solidFill>
                  <a:srgbClr val="FF0000"/>
                </a:solidFill>
              </a:rPr>
              <a:t>PROBLEMS:</a:t>
            </a:r>
            <a:r>
              <a:rPr lang="es-UY" sz="2400" b="1" dirty="0">
                <a:solidFill>
                  <a:srgbClr val="002060"/>
                </a:solidFill>
              </a:rPr>
              <a:t> </a:t>
            </a:r>
            <a:r>
              <a:rPr lang="en-US" sz="2400" b="1" dirty="0">
                <a:solidFill>
                  <a:srgbClr val="002060"/>
                </a:solidFill>
              </a:rPr>
              <a:t>Risk is hard to measure. Cyber risk is a global problem constantly evolving as the world gets more and more connected</a:t>
            </a:r>
            <a:r>
              <a:rPr lang="es-UY" sz="2400" b="1" dirty="0">
                <a:solidFill>
                  <a:srgbClr val="002060"/>
                </a:solidFill>
              </a:rPr>
              <a:t>!</a:t>
            </a:r>
            <a:r>
              <a:rPr lang="es-UY" sz="2400" dirty="0"/>
              <a:t> </a:t>
            </a:r>
            <a:r>
              <a:rPr lang="en-US" sz="2400" b="1" dirty="0">
                <a:solidFill>
                  <a:srgbClr val="002060"/>
                </a:solidFill>
              </a:rPr>
              <a:t>Lack of sufficient data on cyber incidents.</a:t>
            </a:r>
            <a:endParaRPr lang="es-UY" sz="2400" b="1" dirty="0">
              <a:solidFill>
                <a:srgbClr val="002060"/>
              </a:solidFill>
            </a:endParaRPr>
          </a:p>
          <a:p>
            <a:pPr algn="just">
              <a:buFont typeface="Wingdings" panose="05000000000000000000" pitchFamily="2" charset="2"/>
              <a:buChar char="Ø"/>
            </a:pPr>
            <a:r>
              <a:rPr lang="en-US" sz="2400" b="1" dirty="0">
                <a:solidFill>
                  <a:srgbClr val="FF0000"/>
                </a:solidFill>
              </a:rPr>
              <a:t>BUT: These obstacles are inherent to new risks, and will be faced with audacity, as usual by insurance! </a:t>
            </a:r>
            <a:endParaRPr lang="en-US" sz="2400" b="1" dirty="0">
              <a:solidFill>
                <a:srgbClr val="002060"/>
              </a:solidFill>
            </a:endParaRPr>
          </a:p>
          <a:p>
            <a:pPr algn="just"/>
            <a:endParaRPr lang="es-UY" sz="2400" b="1" dirty="0">
              <a:solidFill>
                <a:srgbClr val="002060"/>
              </a:solidFill>
            </a:endParaRPr>
          </a:p>
          <a:p>
            <a:pPr algn="just"/>
            <a:endParaRPr lang="es-UY" sz="2400" b="1" dirty="0">
              <a:solidFill>
                <a:srgbClr val="002060"/>
              </a:solidFill>
            </a:endParaRPr>
          </a:p>
        </p:txBody>
      </p:sp>
    </p:spTree>
    <p:extLst>
      <p:ext uri="{BB962C8B-B14F-4D97-AF65-F5344CB8AC3E}">
        <p14:creationId xmlns:p14="http://schemas.microsoft.com/office/powerpoint/2010/main" val="3780347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760242" cy="1325563"/>
          </a:xfrm>
        </p:spPr>
        <p:txBody>
          <a:bodyPr>
            <a:normAutofit/>
          </a:bodyPr>
          <a:lstStyle/>
          <a:p>
            <a:r>
              <a:rPr lang="es-CO" b="1">
                <a:solidFill>
                  <a:srgbClr val="FF0000"/>
                </a:solidFill>
              </a:rPr>
              <a:t>2- </a:t>
            </a:r>
            <a:r>
              <a:rPr lang="en-US" b="1">
                <a:solidFill>
                  <a:srgbClr val="FF0000"/>
                </a:solidFill>
              </a:rPr>
              <a:t>Cyber risks and their functional dimension</a:t>
            </a:r>
            <a:r>
              <a:rPr lang="es-UY">
                <a:solidFill>
                  <a:srgbClr val="FF0000"/>
                </a:solidFill>
              </a:rPr>
              <a:t/>
            </a:r>
            <a:br>
              <a:rPr lang="es-UY">
                <a:solidFill>
                  <a:srgbClr val="FF0000"/>
                </a:solidFill>
              </a:rPr>
            </a:br>
            <a:endParaRPr lang="es-UY">
              <a:solidFill>
                <a:srgbClr val="FF0000"/>
              </a:solidFill>
            </a:endParaRPr>
          </a:p>
        </p:txBody>
      </p:sp>
      <p:sp>
        <p:nvSpPr>
          <p:cNvPr id="3" name="Marcador de contenido 2"/>
          <p:cNvSpPr>
            <a:spLocks noGrp="1"/>
          </p:cNvSpPr>
          <p:nvPr>
            <p:ph idx="1"/>
          </p:nvPr>
        </p:nvSpPr>
        <p:spPr/>
        <p:txBody>
          <a:bodyPr>
            <a:normAutofit/>
          </a:bodyPr>
          <a:lstStyle/>
          <a:p>
            <a:pPr algn="just" fontAlgn="base"/>
            <a:r>
              <a:rPr lang="en-US" sz="2400" b="1" dirty="0">
                <a:solidFill>
                  <a:srgbClr val="FF0000"/>
                </a:solidFill>
              </a:rPr>
              <a:t>RISKS CAN AFFECT THE FUNCTIONALITY OF THE INSURANCE COMPANY ITSELF… HOW SHOULD THEY BE PREVENTED?</a:t>
            </a:r>
            <a:r>
              <a:rPr lang="es-CO" sz="2400" b="1" dirty="0">
                <a:solidFill>
                  <a:srgbClr val="FF0000"/>
                </a:solidFill>
              </a:rPr>
              <a:t> </a:t>
            </a:r>
            <a:endParaRPr lang="es-UY" sz="2400" b="1" dirty="0">
              <a:solidFill>
                <a:srgbClr val="FF0000"/>
              </a:solidFill>
            </a:endParaRPr>
          </a:p>
          <a:p>
            <a:pPr algn="just" fontAlgn="base"/>
            <a:endParaRPr lang="es-CO" sz="2400" dirty="0"/>
          </a:p>
          <a:p>
            <a:pPr algn="just" fontAlgn="base"/>
            <a:r>
              <a:rPr lang="en-US" sz="2400" b="1" dirty="0">
                <a:solidFill>
                  <a:srgbClr val="002060"/>
                </a:solidFill>
              </a:rPr>
              <a:t>We are in Latin America in the </a:t>
            </a:r>
            <a:r>
              <a:rPr lang="en-US" sz="2400" b="1" dirty="0">
                <a:solidFill>
                  <a:srgbClr val="FF0000"/>
                </a:solidFill>
              </a:rPr>
              <a:t>Corporate Governance era which implies the management of business risks, </a:t>
            </a:r>
            <a:r>
              <a:rPr lang="en-US" sz="2400" b="1" dirty="0">
                <a:solidFill>
                  <a:srgbClr val="002060"/>
                </a:solidFill>
              </a:rPr>
              <a:t>basically inspired in the </a:t>
            </a:r>
            <a:r>
              <a:rPr lang="en-US" sz="2400" b="1" dirty="0">
                <a:solidFill>
                  <a:srgbClr val="FF0000"/>
                </a:solidFill>
              </a:rPr>
              <a:t>“Insurance core principles, standards, guidance and assessment methodology” of the International Association of Insurance Supervisors (IAIS) </a:t>
            </a:r>
            <a:r>
              <a:rPr lang="pt-BR" sz="2400" dirty="0"/>
              <a:t>(www.iaisweb.org).  </a:t>
            </a:r>
            <a:endParaRPr lang="es-UY" sz="2400" dirty="0"/>
          </a:p>
          <a:p>
            <a:endParaRPr lang="es-UY" dirty="0"/>
          </a:p>
        </p:txBody>
      </p:sp>
    </p:spTree>
    <p:extLst>
      <p:ext uri="{BB962C8B-B14F-4D97-AF65-F5344CB8AC3E}">
        <p14:creationId xmlns:p14="http://schemas.microsoft.com/office/powerpoint/2010/main" val="3497063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a:solidFill>
                  <a:srgbClr val="FF0000"/>
                </a:solidFill>
              </a:rPr>
              <a:t>Cyber risks and their functional dimension</a:t>
            </a:r>
            <a:r>
              <a:rPr lang="es-UY">
                <a:solidFill>
                  <a:srgbClr val="FF0000"/>
                </a:solidFill>
              </a:rPr>
              <a:t/>
            </a:r>
            <a:br>
              <a:rPr lang="es-UY">
                <a:solidFill>
                  <a:srgbClr val="FF0000"/>
                </a:solidFill>
              </a:rPr>
            </a:br>
            <a:endParaRPr lang="es-UY">
              <a:solidFill>
                <a:srgbClr val="FF0000"/>
              </a:solidFill>
            </a:endParaRPr>
          </a:p>
        </p:txBody>
      </p:sp>
      <p:sp>
        <p:nvSpPr>
          <p:cNvPr id="3" name="Marcador de contenido 2"/>
          <p:cNvSpPr>
            <a:spLocks noGrp="1"/>
          </p:cNvSpPr>
          <p:nvPr>
            <p:ph idx="1"/>
          </p:nvPr>
        </p:nvSpPr>
        <p:spPr/>
        <p:txBody>
          <a:bodyPr>
            <a:normAutofit fontScale="85000" lnSpcReduction="20000"/>
          </a:bodyPr>
          <a:lstStyle/>
          <a:p>
            <a:pPr algn="just" fontAlgn="base"/>
            <a:r>
              <a:rPr lang="en-US" b="1" dirty="0">
                <a:solidFill>
                  <a:srgbClr val="002060"/>
                </a:solidFill>
              </a:rPr>
              <a:t>Especially its core principles 7 and 8 :</a:t>
            </a:r>
          </a:p>
          <a:p>
            <a:pPr algn="just" fontAlgn="base"/>
            <a:endParaRPr lang="es-UY" b="1" dirty="0">
              <a:solidFill>
                <a:srgbClr val="FF0000"/>
              </a:solidFill>
            </a:endParaRPr>
          </a:p>
          <a:p>
            <a:pPr algn="just" fontAlgn="base"/>
            <a:r>
              <a:rPr lang="en-US" b="1" dirty="0" err="1">
                <a:solidFill>
                  <a:srgbClr val="FF0000"/>
                </a:solidFill>
              </a:rPr>
              <a:t>ICP</a:t>
            </a:r>
            <a:r>
              <a:rPr lang="en-US" b="1" dirty="0">
                <a:solidFill>
                  <a:srgbClr val="FF0000"/>
                </a:solidFill>
              </a:rPr>
              <a:t> 7 Corporate governance</a:t>
            </a:r>
          </a:p>
          <a:p>
            <a:pPr algn="just" fontAlgn="base"/>
            <a:r>
              <a:rPr lang="en-US" dirty="0"/>
              <a:t>The supervisor requires </a:t>
            </a:r>
            <a:r>
              <a:rPr lang="en-US" b="1" dirty="0">
                <a:solidFill>
                  <a:srgbClr val="002060"/>
                </a:solidFill>
              </a:rPr>
              <a:t>insurers </a:t>
            </a:r>
            <a:r>
              <a:rPr lang="en-US" b="1" dirty="0">
                <a:solidFill>
                  <a:srgbClr val="FF0000"/>
                </a:solidFill>
              </a:rPr>
              <a:t>to establish and implement a corporate governance framework which provides for sound and prudent management and oversight of the insurer’s business, </a:t>
            </a:r>
            <a:r>
              <a:rPr lang="en-US" b="1" dirty="0">
                <a:solidFill>
                  <a:srgbClr val="002060"/>
                </a:solidFill>
              </a:rPr>
              <a:t>and adequately recognizes and protects the interests of policyholders.</a:t>
            </a:r>
            <a:endParaRPr lang="es-UY" dirty="0"/>
          </a:p>
          <a:p>
            <a:pPr algn="just" fontAlgn="base"/>
            <a:endParaRPr lang="es-UY" b="1" dirty="0">
              <a:solidFill>
                <a:srgbClr val="FF0000"/>
              </a:solidFill>
            </a:endParaRPr>
          </a:p>
          <a:p>
            <a:pPr algn="just" fontAlgn="base"/>
            <a:r>
              <a:rPr lang="en-US" b="1" dirty="0" err="1">
                <a:solidFill>
                  <a:srgbClr val="FF0000"/>
                </a:solidFill>
              </a:rPr>
              <a:t>ICP</a:t>
            </a:r>
            <a:r>
              <a:rPr lang="en-US" b="1" dirty="0">
                <a:solidFill>
                  <a:srgbClr val="FF0000"/>
                </a:solidFill>
              </a:rPr>
              <a:t> </a:t>
            </a:r>
            <a:r>
              <a:rPr lang="es-UY" b="1" dirty="0">
                <a:solidFill>
                  <a:srgbClr val="FF0000"/>
                </a:solidFill>
              </a:rPr>
              <a:t>8 </a:t>
            </a:r>
            <a:r>
              <a:rPr lang="en-US" b="1" dirty="0">
                <a:solidFill>
                  <a:srgbClr val="FF0000"/>
                </a:solidFill>
              </a:rPr>
              <a:t>Risk Management and Internal Controls</a:t>
            </a:r>
            <a:endParaRPr lang="es-UY" b="1" dirty="0">
              <a:solidFill>
                <a:srgbClr val="FF0000"/>
              </a:solidFill>
            </a:endParaRPr>
          </a:p>
          <a:p>
            <a:pPr algn="just" fontAlgn="base"/>
            <a:r>
              <a:rPr lang="en-US" dirty="0"/>
              <a:t>The supervisor requires an insurer </a:t>
            </a:r>
            <a:r>
              <a:rPr lang="en-US" sz="2900" b="1" dirty="0">
                <a:solidFill>
                  <a:srgbClr val="FF0000"/>
                </a:solidFill>
              </a:rPr>
              <a:t>to have</a:t>
            </a:r>
            <a:r>
              <a:rPr lang="en-US" dirty="0"/>
              <a:t>, </a:t>
            </a:r>
            <a:r>
              <a:rPr lang="en-US" sz="2900" b="1" dirty="0">
                <a:solidFill>
                  <a:srgbClr val="002060"/>
                </a:solidFill>
              </a:rPr>
              <a:t>as part of its overall corporate governance framework</a:t>
            </a:r>
            <a:r>
              <a:rPr lang="en-US" dirty="0"/>
              <a:t>, </a:t>
            </a:r>
            <a:r>
              <a:rPr lang="en-US" sz="2900" b="1" dirty="0">
                <a:solidFill>
                  <a:srgbClr val="FF0000"/>
                </a:solidFill>
              </a:rPr>
              <a:t>effective systems of risk management and internal controls, </a:t>
            </a:r>
            <a:r>
              <a:rPr lang="en-US" sz="2900" dirty="0"/>
              <a:t>including effective functions for risk management, compliance, actuarial matters and internal audit. </a:t>
            </a:r>
          </a:p>
          <a:p>
            <a:endParaRPr lang="es-UY" dirty="0"/>
          </a:p>
        </p:txBody>
      </p:sp>
    </p:spTree>
    <p:extLst>
      <p:ext uri="{BB962C8B-B14F-4D97-AF65-F5344CB8AC3E}">
        <p14:creationId xmlns:p14="http://schemas.microsoft.com/office/powerpoint/2010/main" val="3625324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439387"/>
            <a:ext cx="9601196" cy="1479566"/>
          </a:xfrm>
        </p:spPr>
        <p:txBody>
          <a:bodyPr>
            <a:normAutofit fontScale="90000"/>
          </a:bodyPr>
          <a:lstStyle/>
          <a:p>
            <a:r>
              <a:rPr lang="en-US" dirty="0"/>
              <a:t>Latin America and Uruguay</a:t>
            </a:r>
            <a:br>
              <a:rPr lang="en-US" dirty="0"/>
            </a:br>
            <a:r>
              <a:rPr lang="en-US" sz="2700" dirty="0"/>
              <a:t/>
            </a:r>
            <a:br>
              <a:rPr lang="en-US" sz="2700" dirty="0"/>
            </a:br>
            <a:endParaRPr lang="en-US" dirty="0"/>
          </a:p>
        </p:txBody>
      </p:sp>
      <p:pic>
        <p:nvPicPr>
          <p:cNvPr id="4" name="Marcador de contenido 3"/>
          <p:cNvPicPr>
            <a:picLocks noGrp="1" noChangeAspect="1"/>
          </p:cNvPicPr>
          <p:nvPr>
            <p:ph idx="1"/>
          </p:nvPr>
        </p:nvPicPr>
        <p:blipFill>
          <a:blip r:embed="rId2"/>
          <a:stretch>
            <a:fillRect/>
          </a:stretch>
        </p:blipFill>
        <p:spPr>
          <a:xfrm>
            <a:off x="750689" y="1153551"/>
            <a:ext cx="5345312" cy="5055457"/>
          </a:xfrm>
          <a:prstGeom prst="rect">
            <a:avLst/>
          </a:prstGeom>
        </p:spPr>
      </p:pic>
      <p:pic>
        <p:nvPicPr>
          <p:cNvPr id="3" name="Imagen 2"/>
          <p:cNvPicPr>
            <a:picLocks noChangeAspect="1"/>
          </p:cNvPicPr>
          <p:nvPr/>
        </p:nvPicPr>
        <p:blipFill>
          <a:blip r:embed="rId3"/>
          <a:stretch>
            <a:fillRect/>
          </a:stretch>
        </p:blipFill>
        <p:spPr>
          <a:xfrm>
            <a:off x="6915707" y="2010272"/>
            <a:ext cx="4701015" cy="4408342"/>
          </a:xfrm>
          <a:prstGeom prst="rect">
            <a:avLst/>
          </a:prstGeom>
        </p:spPr>
      </p:pic>
      <p:sp>
        <p:nvSpPr>
          <p:cNvPr id="5" name="Flecha derecha 4"/>
          <p:cNvSpPr/>
          <p:nvPr/>
        </p:nvSpPr>
        <p:spPr>
          <a:xfrm>
            <a:off x="5808677" y="492230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604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a:solidFill>
                  <a:srgbClr val="FF0000"/>
                </a:solidFill>
              </a:rPr>
              <a:t>Cyber risks and their functional dimension</a:t>
            </a:r>
            <a:r>
              <a:rPr lang="es-UY">
                <a:solidFill>
                  <a:srgbClr val="FF0000"/>
                </a:solidFill>
              </a:rPr>
              <a:t/>
            </a:r>
            <a:br>
              <a:rPr lang="es-UY">
                <a:solidFill>
                  <a:srgbClr val="FF0000"/>
                </a:solidFill>
              </a:rPr>
            </a:br>
            <a:endParaRPr lang="es-UY">
              <a:solidFill>
                <a:srgbClr val="FF0000"/>
              </a:solidFill>
            </a:endParaRPr>
          </a:p>
        </p:txBody>
      </p:sp>
      <p:sp>
        <p:nvSpPr>
          <p:cNvPr id="3" name="Marcador de contenido 2"/>
          <p:cNvSpPr>
            <a:spLocks noGrp="1"/>
          </p:cNvSpPr>
          <p:nvPr>
            <p:ph idx="1"/>
          </p:nvPr>
        </p:nvSpPr>
        <p:spPr>
          <a:xfrm>
            <a:off x="436728" y="1351128"/>
            <a:ext cx="10917072" cy="5281683"/>
          </a:xfrm>
        </p:spPr>
        <p:txBody>
          <a:bodyPr>
            <a:normAutofit/>
          </a:bodyPr>
          <a:lstStyle/>
          <a:p>
            <a:pPr algn="just" fontAlgn="base"/>
            <a:r>
              <a:rPr lang="en-US" sz="2600" b="1" dirty="0">
                <a:solidFill>
                  <a:srgbClr val="FF0000"/>
                </a:solidFill>
              </a:rPr>
              <a:t>In Uruguay</a:t>
            </a:r>
            <a:r>
              <a:rPr lang="en-US" sz="2600" dirty="0"/>
              <a:t>, applying these concepts, the Financial Services Inspection has set </a:t>
            </a:r>
            <a:r>
              <a:rPr lang="en-US" sz="2600" b="1" dirty="0">
                <a:solidFill>
                  <a:srgbClr val="FF0000"/>
                </a:solidFill>
              </a:rPr>
              <a:t>MINIMUM MANAGEMENT STANDARDS FOR INSURANCE COMPANIES BASED ON COMPREHENSIVE ASSESSMENT AND THE SO-CALLED “CERT” METHODOLOGY. </a:t>
            </a:r>
            <a:endParaRPr lang="es-UY" sz="2600" b="1" dirty="0">
              <a:solidFill>
                <a:srgbClr val="FF0000"/>
              </a:solidFill>
            </a:endParaRPr>
          </a:p>
          <a:p>
            <a:pPr algn="just" fontAlgn="base"/>
            <a:endParaRPr lang="es-ES_tradnl" sz="2600" dirty="0"/>
          </a:p>
          <a:p>
            <a:pPr algn="just"/>
            <a:r>
              <a:rPr lang="en-US" sz="2600" b="1" dirty="0">
                <a:solidFill>
                  <a:srgbClr val="FF0000"/>
                </a:solidFill>
              </a:rPr>
              <a:t>COMPREHENSIVE ASSESSMENT </a:t>
            </a:r>
            <a:r>
              <a:rPr lang="en-US" sz="2600" b="1" dirty="0">
                <a:solidFill>
                  <a:srgbClr val="002060"/>
                </a:solidFill>
              </a:rPr>
              <a:t>is one of the supervisor’s tools to perform its duties, which is conducted on site at the insurance company.</a:t>
            </a:r>
            <a:r>
              <a:rPr lang="es-UY" sz="2600" dirty="0"/>
              <a:t> </a:t>
            </a:r>
          </a:p>
          <a:p>
            <a:pPr algn="just"/>
            <a:endParaRPr lang="es-UY" sz="2600" dirty="0"/>
          </a:p>
          <a:p>
            <a:pPr algn="just"/>
            <a:r>
              <a:rPr lang="en-US" sz="2600" b="1" dirty="0">
                <a:solidFill>
                  <a:srgbClr val="FF0000"/>
                </a:solidFill>
              </a:rPr>
              <a:t>Its purpose is to assess the quality of the entities management and, in case any weaknesses are detected,  to assess its impact on the entity’s capacity to keep a sound solvency ratio  </a:t>
            </a:r>
            <a:r>
              <a:rPr lang="en-US" sz="2600" dirty="0"/>
              <a:t>in the short, medium and long term.</a:t>
            </a:r>
          </a:p>
        </p:txBody>
      </p:sp>
    </p:spTree>
    <p:extLst>
      <p:ext uri="{BB962C8B-B14F-4D97-AF65-F5344CB8AC3E}">
        <p14:creationId xmlns:p14="http://schemas.microsoft.com/office/powerpoint/2010/main" val="1624272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a:solidFill>
                  <a:srgbClr val="FF0000"/>
                </a:solidFill>
              </a:rPr>
              <a:t>Cyber risks and their functional dimension</a:t>
            </a:r>
            <a:r>
              <a:rPr lang="es-UY">
                <a:solidFill>
                  <a:srgbClr val="FF0000"/>
                </a:solidFill>
              </a:rPr>
              <a:t/>
            </a:r>
            <a:br>
              <a:rPr lang="es-UY">
                <a:solidFill>
                  <a:srgbClr val="FF0000"/>
                </a:solidFill>
              </a:rPr>
            </a:br>
            <a:endParaRPr lang="es-UY">
              <a:solidFill>
                <a:srgbClr val="FF0000"/>
              </a:solidFill>
            </a:endParaRPr>
          </a:p>
        </p:txBody>
      </p:sp>
      <p:sp>
        <p:nvSpPr>
          <p:cNvPr id="3" name="Marcador de contenido 2"/>
          <p:cNvSpPr>
            <a:spLocks noGrp="1"/>
          </p:cNvSpPr>
          <p:nvPr>
            <p:ph idx="1"/>
          </p:nvPr>
        </p:nvSpPr>
        <p:spPr/>
        <p:txBody>
          <a:bodyPr>
            <a:normAutofit/>
          </a:bodyPr>
          <a:lstStyle/>
          <a:p>
            <a:pPr algn="just" fontAlgn="base"/>
            <a:r>
              <a:rPr lang="en-US" sz="2600" b="1" dirty="0">
                <a:solidFill>
                  <a:srgbClr val="FF0000"/>
                </a:solidFill>
              </a:rPr>
              <a:t>FOR THE PURPOSES OF SUMMARIZING THE RESULTS OF COMPREHENSIVE ASSESSMENT, A METHODOLOGY CALLED “CERT” HAS BEEN DETERMINED</a:t>
            </a:r>
            <a:endParaRPr lang="es-UY" sz="2600" b="1" dirty="0">
              <a:solidFill>
                <a:srgbClr val="FF0000"/>
              </a:solidFill>
            </a:endParaRPr>
          </a:p>
          <a:p>
            <a:pPr algn="just" fontAlgn="base"/>
            <a:endParaRPr lang="es-UY" sz="2600" b="1" dirty="0">
              <a:solidFill>
                <a:srgbClr val="FF0000"/>
              </a:solidFill>
            </a:endParaRPr>
          </a:p>
          <a:p>
            <a:pPr algn="just" fontAlgn="base"/>
            <a:r>
              <a:rPr lang="en-US" sz="2600" b="1" dirty="0">
                <a:solidFill>
                  <a:srgbClr val="002060"/>
                </a:solidFill>
              </a:rPr>
              <a:t>C corresponds to Corporate Governance, </a:t>
            </a:r>
          </a:p>
          <a:p>
            <a:pPr algn="just" fontAlgn="base"/>
            <a:r>
              <a:rPr lang="en-US" sz="2600" b="1" dirty="0">
                <a:solidFill>
                  <a:srgbClr val="002060"/>
                </a:solidFill>
              </a:rPr>
              <a:t>E to Economic and financial assessment,</a:t>
            </a:r>
          </a:p>
          <a:p>
            <a:pPr algn="just" fontAlgn="base"/>
            <a:r>
              <a:rPr lang="en-US" sz="2600" b="1" dirty="0">
                <a:solidFill>
                  <a:srgbClr val="002060"/>
                </a:solidFill>
              </a:rPr>
              <a:t>R to Risks  </a:t>
            </a:r>
          </a:p>
          <a:p>
            <a:pPr algn="just" fontAlgn="base"/>
            <a:endParaRPr lang="en-US" sz="2600" b="1" dirty="0">
              <a:solidFill>
                <a:srgbClr val="FF0000"/>
              </a:solidFill>
            </a:endParaRPr>
          </a:p>
          <a:p>
            <a:pPr algn="just" fontAlgn="base"/>
            <a:r>
              <a:rPr lang="en-US" sz="2600" b="1" dirty="0">
                <a:solidFill>
                  <a:srgbClr val="FF0000"/>
                </a:solidFill>
              </a:rPr>
              <a:t>T to Technology.  </a:t>
            </a:r>
          </a:p>
          <a:p>
            <a:pPr algn="just" fontAlgn="base"/>
            <a:endParaRPr lang="es-UY" sz="2600" dirty="0"/>
          </a:p>
          <a:p>
            <a:pPr fontAlgn="base"/>
            <a:endParaRPr lang="es-UY" sz="2600" dirty="0"/>
          </a:p>
        </p:txBody>
      </p:sp>
    </p:spTree>
    <p:extLst>
      <p:ext uri="{BB962C8B-B14F-4D97-AF65-F5344CB8AC3E}">
        <p14:creationId xmlns:p14="http://schemas.microsoft.com/office/powerpoint/2010/main" val="4091953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a:solidFill>
                  <a:srgbClr val="FF0000"/>
                </a:solidFill>
              </a:rPr>
              <a:t>Cyber risks and their functional dimension</a:t>
            </a:r>
            <a:r>
              <a:rPr lang="es-UY"/>
              <a:t/>
            </a:r>
            <a:br>
              <a:rPr lang="es-UY"/>
            </a:br>
            <a:endParaRPr lang="es-UY"/>
          </a:p>
        </p:txBody>
      </p:sp>
      <p:sp>
        <p:nvSpPr>
          <p:cNvPr id="3" name="Marcador de contenido 2"/>
          <p:cNvSpPr>
            <a:spLocks noGrp="1"/>
          </p:cNvSpPr>
          <p:nvPr>
            <p:ph idx="1"/>
          </p:nvPr>
        </p:nvSpPr>
        <p:spPr>
          <a:xfrm>
            <a:off x="600501" y="1514901"/>
            <a:ext cx="10753299" cy="5343099"/>
          </a:xfrm>
        </p:spPr>
        <p:txBody>
          <a:bodyPr>
            <a:normAutofit/>
          </a:bodyPr>
          <a:lstStyle/>
          <a:p>
            <a:pPr algn="just" fontAlgn="base"/>
            <a:r>
              <a:rPr lang="en-US" sz="2400" dirty="0">
                <a:solidFill>
                  <a:srgbClr val="FF0000"/>
                </a:solidFill>
              </a:rPr>
              <a:t> </a:t>
            </a:r>
            <a:r>
              <a:rPr lang="en-US" sz="2400" b="1" dirty="0">
                <a:solidFill>
                  <a:srgbClr val="FF0000"/>
                </a:solidFill>
              </a:rPr>
              <a:t>T – TECHNOLOGY</a:t>
            </a:r>
            <a:r>
              <a:rPr lang="en-US" sz="2400" dirty="0"/>
              <a:t>: REFERS TO </a:t>
            </a:r>
            <a:r>
              <a:rPr lang="en-US" sz="2400" b="1" dirty="0">
                <a:solidFill>
                  <a:srgbClr val="FF0000"/>
                </a:solidFill>
              </a:rPr>
              <a:t>TECHNOLOGY RISK MANAGEMENT AND RELIANCE AND EFFECTIVENESS OF INFORMATION SYSTEMS AS MANAGEMENT TOOLS. </a:t>
            </a:r>
            <a:endParaRPr lang="es-UY" sz="2400" dirty="0"/>
          </a:p>
          <a:p>
            <a:pPr algn="just" fontAlgn="base"/>
            <a:endParaRPr lang="es-UY" sz="2400" b="1" dirty="0">
              <a:solidFill>
                <a:srgbClr val="002060"/>
              </a:solidFill>
            </a:endParaRPr>
          </a:p>
          <a:p>
            <a:pPr algn="just" fontAlgn="base"/>
            <a:r>
              <a:rPr lang="en-US" sz="2400" b="1" dirty="0">
                <a:solidFill>
                  <a:srgbClr val="FF0000"/>
                </a:solidFill>
              </a:rPr>
              <a:t>TECHNOLOGY AND ITS MANAGEMENT IS ONE OF THE FOUR PILLARS OF CERT METHODOLOGY WHICH DOES NOT ONLY IDENTIFY IT AS A RISK BUT AS A WHOLE REAL STANDARD </a:t>
            </a:r>
            <a:r>
              <a:rPr lang="en-US" sz="2400" b="1" dirty="0">
                <a:solidFill>
                  <a:srgbClr val="002060"/>
                </a:solidFill>
              </a:rPr>
              <a:t>THAT THE COMPANY MUST MANAGE AS A CENTRAL PART OF ITS BUSINESS.</a:t>
            </a:r>
            <a:endParaRPr lang="es-UY" sz="2400" b="1" dirty="0">
              <a:solidFill>
                <a:srgbClr val="002060"/>
              </a:solidFill>
            </a:endParaRPr>
          </a:p>
          <a:p>
            <a:pPr algn="just" fontAlgn="base"/>
            <a:endParaRPr lang="es-UY" sz="2400" b="1" dirty="0">
              <a:solidFill>
                <a:srgbClr val="002060"/>
              </a:solidFill>
            </a:endParaRPr>
          </a:p>
          <a:p>
            <a:pPr algn="just" fontAlgn="base"/>
            <a:r>
              <a:rPr lang="en-US" sz="2400" dirty="0"/>
              <a:t>From the supervisor’s point of view it is understood that </a:t>
            </a:r>
            <a:r>
              <a:rPr lang="en-US" sz="2400" b="1" dirty="0">
                <a:solidFill>
                  <a:srgbClr val="FF0000"/>
                </a:solidFill>
              </a:rPr>
              <a:t>non-compliance with a standard constitutes a weakness on which the entity must focus</a:t>
            </a:r>
            <a:r>
              <a:rPr lang="es-UY" sz="2400" b="1" dirty="0">
                <a:solidFill>
                  <a:srgbClr val="FF0000"/>
                </a:solidFill>
              </a:rPr>
              <a:t>.</a:t>
            </a:r>
          </a:p>
          <a:p>
            <a:pPr fontAlgn="base"/>
            <a:endParaRPr lang="es-UY" dirty="0"/>
          </a:p>
        </p:txBody>
      </p:sp>
    </p:spTree>
    <p:extLst>
      <p:ext uri="{BB962C8B-B14F-4D97-AF65-F5344CB8AC3E}">
        <p14:creationId xmlns:p14="http://schemas.microsoft.com/office/powerpoint/2010/main" val="2265201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67639"/>
          </a:xfrm>
        </p:spPr>
        <p:txBody>
          <a:bodyPr>
            <a:normAutofit fontScale="90000"/>
          </a:bodyPr>
          <a:lstStyle/>
          <a:p>
            <a:r>
              <a:rPr lang="en-US" b="1">
                <a:solidFill>
                  <a:srgbClr val="FF0000"/>
                </a:solidFill>
              </a:rPr>
              <a:t>Cyber risks and their functional dimension</a:t>
            </a:r>
            <a:r>
              <a:rPr lang="es-UY"/>
              <a:t/>
            </a:r>
            <a:br>
              <a:rPr lang="es-UY"/>
            </a:br>
            <a:endParaRPr lang="es-UY"/>
          </a:p>
        </p:txBody>
      </p:sp>
      <p:sp>
        <p:nvSpPr>
          <p:cNvPr id="3" name="Marcador de contenido 2"/>
          <p:cNvSpPr>
            <a:spLocks noGrp="1"/>
          </p:cNvSpPr>
          <p:nvPr>
            <p:ph idx="1"/>
          </p:nvPr>
        </p:nvSpPr>
        <p:spPr>
          <a:xfrm>
            <a:off x="573206" y="887104"/>
            <a:ext cx="10780594" cy="5732060"/>
          </a:xfrm>
        </p:spPr>
        <p:txBody>
          <a:bodyPr>
            <a:normAutofit/>
          </a:bodyPr>
          <a:lstStyle/>
          <a:p>
            <a:pPr algn="just" fontAlgn="base"/>
            <a:endParaRPr lang="es-CO" b="1" dirty="0">
              <a:solidFill>
                <a:srgbClr val="002060"/>
              </a:solidFill>
            </a:endParaRPr>
          </a:p>
          <a:p>
            <a:pPr algn="just" fontAlgn="base"/>
            <a:r>
              <a:rPr lang="en-US" sz="2600" b="1" dirty="0">
                <a:solidFill>
                  <a:srgbClr val="002060"/>
                </a:solidFill>
              </a:rPr>
              <a:t>Thus it is clear that under these guidelines:</a:t>
            </a:r>
          </a:p>
          <a:p>
            <a:pPr algn="just" fontAlgn="base">
              <a:buFont typeface="Wingdings" panose="05000000000000000000" pitchFamily="2" charset="2"/>
              <a:buChar char="Ø"/>
            </a:pPr>
            <a:r>
              <a:rPr lang="en-US" sz="2600" dirty="0"/>
              <a:t> </a:t>
            </a:r>
            <a:r>
              <a:rPr lang="en-US" sz="2600" b="1" dirty="0">
                <a:solidFill>
                  <a:srgbClr val="FF0000"/>
                </a:solidFill>
              </a:rPr>
              <a:t>technology risks must be handled in a broad sense, including risks directly related to computer aspects and those related to human resources, </a:t>
            </a:r>
            <a:r>
              <a:rPr lang="en-US" sz="2600" dirty="0"/>
              <a:t>human error is usually the cause or entrance of cyber attacks.</a:t>
            </a:r>
            <a:endParaRPr lang="es-CO" sz="2600" dirty="0"/>
          </a:p>
          <a:p>
            <a:pPr algn="just">
              <a:buFont typeface="Wingdings" panose="05000000000000000000" pitchFamily="2" charset="2"/>
              <a:buChar char="Ø"/>
            </a:pPr>
            <a:r>
              <a:rPr lang="es-CO" sz="2600" dirty="0"/>
              <a:t> </a:t>
            </a:r>
            <a:r>
              <a:rPr lang="en-US" sz="2600" b="1" dirty="0">
                <a:solidFill>
                  <a:srgbClr val="FF0000"/>
                </a:solidFill>
              </a:rPr>
              <a:t>senior administration must be involved in management</a:t>
            </a:r>
            <a:r>
              <a:rPr lang="es-CO" sz="2600" b="1" dirty="0">
                <a:solidFill>
                  <a:srgbClr val="FF0000"/>
                </a:solidFill>
              </a:rPr>
              <a:t>: </a:t>
            </a:r>
          </a:p>
          <a:p>
            <a:pPr algn="just">
              <a:buFont typeface="Wingdings" panose="05000000000000000000" pitchFamily="2" charset="2"/>
              <a:buChar char="Ø"/>
            </a:pPr>
            <a:r>
              <a:rPr lang="en-US" sz="2600" b="1" dirty="0">
                <a:solidFill>
                  <a:srgbClr val="002060"/>
                </a:solidFill>
              </a:rPr>
              <a:t>data protection and cyber security must be seen as a central, key, element of the business</a:t>
            </a:r>
            <a:r>
              <a:rPr lang="es-UY" sz="2600" b="1" dirty="0">
                <a:solidFill>
                  <a:srgbClr val="002060"/>
                </a:solidFill>
              </a:rPr>
              <a:t>. </a:t>
            </a:r>
          </a:p>
          <a:p>
            <a:pPr algn="just">
              <a:buFont typeface="Wingdings" panose="05000000000000000000" pitchFamily="2" charset="2"/>
              <a:buChar char="Ø"/>
            </a:pPr>
            <a:endParaRPr lang="es-UY" sz="2600" dirty="0"/>
          </a:p>
          <a:p>
            <a:pPr algn="just"/>
            <a:r>
              <a:rPr lang="en-US" sz="2600" b="1" dirty="0">
                <a:solidFill>
                  <a:srgbClr val="FF0000"/>
                </a:solidFill>
              </a:rPr>
              <a:t>IN THE TECHNOLOGY AND CORPORATE GOVERNANCE ERA, AN INSURANCE COMPANY SHOULD DEAL WITH CYBER RISK PREVENTION AND MINIMIZATION WITH A PRIMARY RISK MANAGEMENT AT A GENERAL LEVEL</a:t>
            </a:r>
            <a:r>
              <a:rPr lang="es-CO" sz="2600" b="1" dirty="0">
                <a:solidFill>
                  <a:srgbClr val="FF0000"/>
                </a:solidFill>
              </a:rPr>
              <a:t>.</a:t>
            </a:r>
            <a:endParaRPr lang="es-UY" sz="2600" b="1" dirty="0">
              <a:solidFill>
                <a:srgbClr val="FF0000"/>
              </a:solidFill>
            </a:endParaRPr>
          </a:p>
        </p:txBody>
      </p:sp>
    </p:spTree>
    <p:extLst>
      <p:ext uri="{BB962C8B-B14F-4D97-AF65-F5344CB8AC3E}">
        <p14:creationId xmlns:p14="http://schemas.microsoft.com/office/powerpoint/2010/main" val="2843443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UY" b="1">
                <a:solidFill>
                  <a:srgbClr val="FF0000"/>
                </a:solidFill>
              </a:rPr>
              <a:t>3- </a:t>
            </a:r>
            <a:r>
              <a:rPr lang="en-US" b="1">
                <a:solidFill>
                  <a:srgbClr val="FF0000"/>
                </a:solidFill>
              </a:rPr>
              <a:t>Cyber risks and their ethical dimension</a:t>
            </a:r>
            <a:r>
              <a:rPr lang="es-UY">
                <a:solidFill>
                  <a:srgbClr val="FF0000"/>
                </a:solidFill>
              </a:rPr>
              <a:t/>
            </a:r>
            <a:br>
              <a:rPr lang="es-UY">
                <a:solidFill>
                  <a:srgbClr val="FF0000"/>
                </a:solidFill>
              </a:rPr>
            </a:br>
            <a:endParaRPr lang="es-UY">
              <a:solidFill>
                <a:srgbClr val="FF0000"/>
              </a:solidFill>
            </a:endParaRPr>
          </a:p>
        </p:txBody>
      </p:sp>
      <p:sp>
        <p:nvSpPr>
          <p:cNvPr id="3" name="Marcador de contenido 2"/>
          <p:cNvSpPr>
            <a:spLocks noGrp="1"/>
          </p:cNvSpPr>
          <p:nvPr>
            <p:ph idx="1"/>
          </p:nvPr>
        </p:nvSpPr>
        <p:spPr>
          <a:xfrm>
            <a:off x="382138" y="1255593"/>
            <a:ext cx="10794242" cy="5786651"/>
          </a:xfrm>
        </p:spPr>
        <p:txBody>
          <a:bodyPr>
            <a:normAutofit/>
          </a:bodyPr>
          <a:lstStyle/>
          <a:p>
            <a:endParaRPr lang="es-UY" sz="2400" b="1" dirty="0">
              <a:solidFill>
                <a:srgbClr val="FF0000"/>
              </a:solidFill>
            </a:endParaRPr>
          </a:p>
          <a:p>
            <a:pPr algn="just"/>
            <a:r>
              <a:rPr lang="en-US" sz="2400" b="1" dirty="0">
                <a:solidFill>
                  <a:srgbClr val="FF0000"/>
                </a:solidFill>
              </a:rPr>
              <a:t>RISKS FOR THE HUMAN BEING, AS REGARDS THE PERSONAL AND ETHICAL DIMENSION</a:t>
            </a:r>
            <a:endParaRPr lang="es-UY" sz="2400" b="1" dirty="0">
              <a:solidFill>
                <a:srgbClr val="FF0000"/>
              </a:solidFill>
            </a:endParaRPr>
          </a:p>
          <a:p>
            <a:pPr marL="0" indent="0">
              <a:buNone/>
            </a:pPr>
            <a:endParaRPr lang="es-UY" sz="2400" dirty="0"/>
          </a:p>
          <a:p>
            <a:pPr marL="0" indent="0" algn="just">
              <a:buNone/>
            </a:pPr>
            <a:r>
              <a:rPr lang="en-US" sz="2400" dirty="0"/>
              <a:t>Article from the </a:t>
            </a:r>
            <a:r>
              <a:rPr lang="es-UY" sz="2400" dirty="0"/>
              <a:t>Real Instituto El Cano </a:t>
            </a:r>
          </a:p>
          <a:p>
            <a:pPr marL="0" indent="0" algn="just">
              <a:buNone/>
            </a:pPr>
            <a:endParaRPr lang="es-UY" sz="2400" b="1" dirty="0">
              <a:solidFill>
                <a:srgbClr val="002060"/>
              </a:solidFill>
            </a:endParaRPr>
          </a:p>
          <a:p>
            <a:pPr marL="0" indent="0" algn="just">
              <a:buNone/>
            </a:pPr>
            <a:r>
              <a:rPr lang="es-UY" sz="2400" b="1" dirty="0" err="1">
                <a:solidFill>
                  <a:srgbClr val="FF0000"/>
                </a:solidFill>
              </a:rPr>
              <a:t>VIRTUES</a:t>
            </a:r>
            <a:r>
              <a:rPr lang="es-UY" sz="2400" b="1" dirty="0">
                <a:solidFill>
                  <a:srgbClr val="FF0000"/>
                </a:solidFill>
              </a:rPr>
              <a:t> OF </a:t>
            </a:r>
            <a:r>
              <a:rPr lang="es-UY" sz="2400" b="1" dirty="0" err="1">
                <a:solidFill>
                  <a:srgbClr val="FF0000"/>
                </a:solidFill>
              </a:rPr>
              <a:t>AI</a:t>
            </a:r>
            <a:r>
              <a:rPr lang="es-UY" sz="2400" b="1" dirty="0">
                <a:solidFill>
                  <a:srgbClr val="FF0000"/>
                </a:solidFill>
              </a:rPr>
              <a:t>…</a:t>
            </a:r>
          </a:p>
          <a:p>
            <a:pPr marL="0" indent="0" algn="just">
              <a:buNone/>
            </a:pPr>
            <a:endParaRPr lang="es-UY" sz="2400" b="1" dirty="0">
              <a:solidFill>
                <a:srgbClr val="002060"/>
              </a:solidFill>
            </a:endParaRPr>
          </a:p>
          <a:p>
            <a:pPr algn="just">
              <a:buFont typeface="Wingdings" panose="05000000000000000000" pitchFamily="2" charset="2"/>
              <a:buChar char="Ø"/>
            </a:pPr>
            <a:r>
              <a:rPr lang="en-US" sz="2400" b="1" dirty="0">
                <a:solidFill>
                  <a:srgbClr val="002060"/>
                </a:solidFill>
              </a:rPr>
              <a:t>In the cyber security field</a:t>
            </a:r>
            <a:r>
              <a:rPr lang="en-US" sz="2400" b="1" dirty="0">
                <a:solidFill>
                  <a:srgbClr val="FF0000"/>
                </a:solidFill>
              </a:rPr>
              <a:t>, AI (Artificial Intelligence) brings important improvements </a:t>
            </a:r>
            <a:r>
              <a:rPr lang="en-US" sz="2400" b="1" dirty="0">
                <a:solidFill>
                  <a:srgbClr val="002060"/>
                </a:solidFill>
              </a:rPr>
              <a:t>by the </a:t>
            </a:r>
            <a:r>
              <a:rPr lang="en-US" sz="2400" b="1" dirty="0">
                <a:solidFill>
                  <a:srgbClr val="FF0000"/>
                </a:solidFill>
              </a:rPr>
              <a:t>analysis of algorithms applied to a large amount of information, inferring results based on the context and learning acquired from previous situations</a:t>
            </a:r>
            <a:r>
              <a:rPr lang="es-UY" sz="2400" b="1" dirty="0">
                <a:solidFill>
                  <a:srgbClr val="FF0000"/>
                </a:solidFill>
              </a:rPr>
              <a:t>. </a:t>
            </a:r>
            <a:r>
              <a:rPr lang="es-UY" b="1" dirty="0">
                <a:solidFill>
                  <a:srgbClr val="FF0000"/>
                </a:solidFill>
              </a:rPr>
              <a:t> </a:t>
            </a:r>
          </a:p>
        </p:txBody>
      </p:sp>
    </p:spTree>
    <p:extLst>
      <p:ext uri="{BB962C8B-B14F-4D97-AF65-F5344CB8AC3E}">
        <p14:creationId xmlns:p14="http://schemas.microsoft.com/office/powerpoint/2010/main" val="1353427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68874"/>
            <a:ext cx="10832432" cy="741780"/>
          </a:xfrm>
        </p:spPr>
        <p:txBody>
          <a:bodyPr/>
          <a:lstStyle/>
          <a:p>
            <a:r>
              <a:rPr lang="es-UY" b="1" dirty="0">
                <a:solidFill>
                  <a:srgbClr val="FF0000"/>
                </a:solidFill>
              </a:rPr>
              <a:t>3- </a:t>
            </a:r>
            <a:r>
              <a:rPr lang="en-US" b="1" dirty="0">
                <a:solidFill>
                  <a:srgbClr val="FF0000"/>
                </a:solidFill>
              </a:rPr>
              <a:t>Cyber risks and their ethical dimension</a:t>
            </a:r>
            <a:endParaRPr lang="es-UY" dirty="0">
              <a:solidFill>
                <a:srgbClr val="FF0000"/>
              </a:solidFill>
            </a:endParaRPr>
          </a:p>
        </p:txBody>
      </p:sp>
      <p:sp>
        <p:nvSpPr>
          <p:cNvPr id="3" name="Marcador de contenido 2"/>
          <p:cNvSpPr>
            <a:spLocks noGrp="1"/>
          </p:cNvSpPr>
          <p:nvPr>
            <p:ph idx="1"/>
          </p:nvPr>
        </p:nvSpPr>
        <p:spPr>
          <a:xfrm>
            <a:off x="343948" y="1010655"/>
            <a:ext cx="11326684" cy="6031590"/>
          </a:xfrm>
        </p:spPr>
        <p:txBody>
          <a:bodyPr>
            <a:normAutofit fontScale="92500" lnSpcReduction="10000"/>
          </a:bodyPr>
          <a:lstStyle/>
          <a:p>
            <a:pPr marL="0" indent="0" algn="just">
              <a:buNone/>
            </a:pPr>
            <a:r>
              <a:rPr lang="es-UY" sz="2400" b="1" dirty="0">
                <a:solidFill>
                  <a:srgbClr val="FF0000"/>
                </a:solidFill>
              </a:rPr>
              <a:t>PROBLEMS OF AI…</a:t>
            </a:r>
          </a:p>
          <a:p>
            <a:pPr algn="just">
              <a:buFont typeface="Wingdings" panose="05000000000000000000" pitchFamily="2" charset="2"/>
              <a:buChar char="Ø"/>
            </a:pPr>
            <a:r>
              <a:rPr lang="en-US" sz="2600" b="1" dirty="0">
                <a:solidFill>
                  <a:srgbClr val="002060"/>
                </a:solidFill>
              </a:rPr>
              <a:t>The AI abilities and algorithms</a:t>
            </a:r>
            <a:r>
              <a:rPr lang="en-US" sz="2600" b="1" dirty="0">
                <a:solidFill>
                  <a:srgbClr val="FF0000"/>
                </a:solidFill>
              </a:rPr>
              <a:t> may be similarly applied by those who provoke insecurity in advanced societies, and also by those who protect them</a:t>
            </a:r>
            <a:r>
              <a:rPr lang="es-UY" sz="2600" b="1" dirty="0">
                <a:solidFill>
                  <a:srgbClr val="FF0000"/>
                </a:solidFill>
              </a:rPr>
              <a:t>.</a:t>
            </a:r>
          </a:p>
          <a:p>
            <a:pPr marL="0" indent="0" algn="just">
              <a:buNone/>
            </a:pPr>
            <a:r>
              <a:rPr lang="es-UY" sz="2600" b="1" dirty="0">
                <a:solidFill>
                  <a:srgbClr val="FF0000"/>
                </a:solidFill>
              </a:rPr>
              <a:t> </a:t>
            </a:r>
          </a:p>
          <a:p>
            <a:pPr algn="just">
              <a:buFont typeface="Wingdings" panose="05000000000000000000" pitchFamily="2" charset="2"/>
              <a:buChar char="Ø"/>
            </a:pPr>
            <a:r>
              <a:rPr lang="en-US" sz="2600" b="1" dirty="0">
                <a:solidFill>
                  <a:srgbClr val="002060"/>
                </a:solidFill>
              </a:rPr>
              <a:t>Direct confrontation between AI algorithms and their rise </a:t>
            </a:r>
            <a:r>
              <a:rPr lang="en-US" sz="2600" b="1" dirty="0">
                <a:solidFill>
                  <a:srgbClr val="FF0000"/>
                </a:solidFill>
              </a:rPr>
              <a:t>may lead to a point where human intervention may be considered less important</a:t>
            </a:r>
            <a:r>
              <a:rPr lang="es-UY" sz="2600" b="1" dirty="0">
                <a:solidFill>
                  <a:srgbClr val="FF0000"/>
                </a:solidFill>
              </a:rPr>
              <a:t>. </a:t>
            </a:r>
          </a:p>
          <a:p>
            <a:pPr marL="0" indent="0" algn="just">
              <a:buNone/>
            </a:pPr>
            <a:endParaRPr lang="en-US" sz="2600" dirty="0"/>
          </a:p>
          <a:p>
            <a:pPr algn="just">
              <a:buFont typeface="Wingdings" panose="05000000000000000000" pitchFamily="2" charset="2"/>
              <a:buChar char="Ø"/>
            </a:pPr>
            <a:r>
              <a:rPr lang="en-US" sz="2600" dirty="0"/>
              <a:t>In spite of the unanimous agreement on the </a:t>
            </a:r>
            <a:r>
              <a:rPr lang="en-US" sz="2600" b="1" dirty="0">
                <a:solidFill>
                  <a:srgbClr val="FF0000"/>
                </a:solidFill>
              </a:rPr>
              <a:t>need of international laws</a:t>
            </a:r>
            <a:r>
              <a:rPr lang="es-UY" sz="2600" dirty="0"/>
              <a:t>, </a:t>
            </a:r>
            <a:r>
              <a:rPr lang="en-US" sz="2600" dirty="0"/>
              <a:t>it seems </a:t>
            </a:r>
            <a:r>
              <a:rPr lang="en-US" sz="2600" b="1" dirty="0">
                <a:solidFill>
                  <a:srgbClr val="002060"/>
                </a:solidFill>
              </a:rPr>
              <a:t>particularly difficult to obtain such laws. </a:t>
            </a:r>
          </a:p>
          <a:p>
            <a:pPr algn="just">
              <a:buFont typeface="Wingdings" panose="05000000000000000000" pitchFamily="2" charset="2"/>
              <a:buChar char="Ø"/>
            </a:pPr>
            <a:endParaRPr lang="es-UY" sz="2600" b="1" dirty="0">
              <a:solidFill>
                <a:srgbClr val="002060"/>
              </a:solidFill>
            </a:endParaRPr>
          </a:p>
          <a:p>
            <a:pPr algn="just">
              <a:buFont typeface="Wingdings" panose="05000000000000000000" pitchFamily="2" charset="2"/>
              <a:buChar char="Ø"/>
            </a:pPr>
            <a:r>
              <a:rPr lang="en-US" sz="2600" b="1" dirty="0">
                <a:solidFill>
                  <a:srgbClr val="002060"/>
                </a:solidFill>
              </a:rPr>
              <a:t>Allowing market forces to establish the game rules </a:t>
            </a:r>
            <a:r>
              <a:rPr lang="en-US" sz="2600" b="1" dirty="0">
                <a:solidFill>
                  <a:srgbClr val="FF0000"/>
                </a:solidFill>
              </a:rPr>
              <a:t>would lead to the vulnerability of fundamental rights, concerning individuals and the safety of nations</a:t>
            </a:r>
            <a:r>
              <a:rPr lang="es-UY" sz="2600" dirty="0"/>
              <a:t>, </a:t>
            </a:r>
            <a:r>
              <a:rPr lang="en-US" sz="2600" dirty="0"/>
              <a:t>similar to the one currently experienced in privacy matters</a:t>
            </a:r>
            <a:r>
              <a:rPr lang="es-UY" sz="2600" dirty="0"/>
              <a:t>. </a:t>
            </a:r>
          </a:p>
          <a:p>
            <a:pPr algn="just">
              <a:buFont typeface="Wingdings" panose="05000000000000000000" pitchFamily="2" charset="2"/>
              <a:buChar char="Ø"/>
            </a:pPr>
            <a:endParaRPr lang="es-UY" sz="2600" b="1" dirty="0">
              <a:solidFill>
                <a:srgbClr val="FF0000"/>
              </a:solidFill>
            </a:endParaRPr>
          </a:p>
          <a:p>
            <a:pPr algn="just">
              <a:buFont typeface="Wingdings" panose="05000000000000000000" pitchFamily="2" charset="2"/>
              <a:buChar char="Ø"/>
            </a:pPr>
            <a:r>
              <a:rPr lang="en-US" sz="2600" b="1" dirty="0">
                <a:solidFill>
                  <a:srgbClr val="FF0000"/>
                </a:solidFill>
              </a:rPr>
              <a:t>AN ETHICAL DEBATE ABOUT THE SCOPE AND RELIABILITY OF AI IS NECESSARY </a:t>
            </a:r>
            <a:r>
              <a:rPr lang="es-UY" sz="2600" b="1" dirty="0">
                <a:solidFill>
                  <a:srgbClr val="FF0000"/>
                </a:solidFill>
              </a:rPr>
              <a:t>…</a:t>
            </a:r>
          </a:p>
        </p:txBody>
      </p:sp>
    </p:spTree>
    <p:extLst>
      <p:ext uri="{BB962C8B-B14F-4D97-AF65-F5344CB8AC3E}">
        <p14:creationId xmlns:p14="http://schemas.microsoft.com/office/powerpoint/2010/main" val="403787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21465"/>
            <a:ext cx="10515600" cy="631161"/>
          </a:xfrm>
        </p:spPr>
        <p:txBody>
          <a:bodyPr>
            <a:normAutofit fontScale="90000"/>
          </a:bodyPr>
          <a:lstStyle/>
          <a:p>
            <a:r>
              <a:rPr lang="en-US" b="1">
                <a:solidFill>
                  <a:srgbClr val="FF0000"/>
                </a:solidFill>
              </a:rPr>
              <a:t>Cyber risks and their ethical dimension</a:t>
            </a:r>
            <a:r>
              <a:rPr lang="es-UY">
                <a:solidFill>
                  <a:srgbClr val="FF0000"/>
                </a:solidFill>
              </a:rPr>
              <a:t/>
            </a:r>
            <a:br>
              <a:rPr lang="es-UY">
                <a:solidFill>
                  <a:srgbClr val="FF0000"/>
                </a:solidFill>
              </a:rPr>
            </a:br>
            <a:endParaRPr lang="es-UY">
              <a:solidFill>
                <a:srgbClr val="FF0000"/>
              </a:solidFill>
            </a:endParaRPr>
          </a:p>
        </p:txBody>
      </p:sp>
      <p:sp>
        <p:nvSpPr>
          <p:cNvPr id="4" name="Marcador de contenido 2"/>
          <p:cNvSpPr txBox="1">
            <a:spLocks/>
          </p:cNvSpPr>
          <p:nvPr/>
        </p:nvSpPr>
        <p:spPr>
          <a:xfrm>
            <a:off x="0" y="432180"/>
            <a:ext cx="12192000" cy="6594262"/>
          </a:xfrm>
          <a:prstGeom prst="rect">
            <a:avLst/>
          </a:prstGeom>
        </p:spPr>
        <p:txBody>
          <a:bodyPr vert="horz" lIns="91440" tIns="45720" rIns="91440" bIns="45720" rtlCol="0">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UY" sz="2400" b="1" i="0" u="none" strike="noStrike" kern="1200" cap="none" spc="0" normalizeH="0" baseline="0" noProof="0" dirty="0">
              <a:ln>
                <a:noFill/>
              </a:ln>
              <a:solidFill>
                <a:srgbClr val="FF0000"/>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UY" sz="2400" b="1" i="0" u="none" strike="noStrike" kern="1200" cap="none" spc="0" normalizeH="0" baseline="0" noProof="0" dirty="0">
                <a:ln>
                  <a:noFill/>
                </a:ln>
                <a:solidFill>
                  <a:srgbClr val="FF0000"/>
                </a:solidFill>
                <a:effectLst/>
                <a:uLnTx/>
                <a:uFillTx/>
                <a:latin typeface="+mn-lt"/>
                <a:ea typeface="+mn-ea"/>
                <a:cs typeface="+mn-cs"/>
              </a:rPr>
              <a:t>RESPONSE TO PROBLEMS…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UE</a:t>
            </a:r>
            <a:r>
              <a:rPr kumimoji="0" lang="en-US" sz="2400" b="0" i="0" u="none" strike="noStrike" kern="1200" cap="none" spc="0" normalizeH="0" baseline="0" noProof="0" dirty="0">
                <a:ln>
                  <a:noFill/>
                </a:ln>
                <a:solidFill>
                  <a:schemeClr val="tx1"/>
                </a:solidFill>
                <a:effectLst/>
                <a:uLnTx/>
                <a:uFillTx/>
                <a:latin typeface="+mn-lt"/>
                <a:ea typeface="+mn-ea"/>
                <a:cs typeface="+mn-cs"/>
              </a:rPr>
              <a:t> April of 2019 “</a:t>
            </a:r>
            <a:r>
              <a:rPr kumimoji="0" lang="en-US" sz="2400" b="1" i="0" u="none" strike="noStrike" kern="1200" cap="none" spc="0" normalizeH="0" baseline="0" noProof="0" dirty="0">
                <a:ln>
                  <a:noFill/>
                </a:ln>
                <a:solidFill>
                  <a:srgbClr val="FF0000"/>
                </a:solidFill>
                <a:effectLst/>
                <a:uLnTx/>
                <a:uFillTx/>
                <a:latin typeface="+mn-lt"/>
                <a:ea typeface="+mn-ea"/>
                <a:cs typeface="+mn-cs"/>
              </a:rPr>
              <a:t>Communication from the Commission to the Parliament, the Council, the European Economic and Social Committee and the Committee of the Regions” about “BUILDING TRUST IN HUMAN-CENTRIC ARTIFICIAL INTELLIGENCE”. </a:t>
            </a:r>
            <a:endParaRPr kumimoji="0" lang="es-UY" sz="2400" b="1" i="0" u="none" strike="noStrike" kern="1200" cap="none" spc="0" normalizeH="0" baseline="0" noProof="0" dirty="0">
              <a:ln>
                <a:noFill/>
              </a:ln>
              <a:solidFill>
                <a:srgbClr val="FF0000"/>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FF0000"/>
                </a:solidFill>
                <a:effectLst/>
                <a:uLnTx/>
                <a:uFillTx/>
                <a:latin typeface="+mn-lt"/>
                <a:ea typeface="+mn-ea"/>
                <a:cs typeface="+mn-cs"/>
              </a:rPr>
              <a:t>AI can transform our world to the better</a:t>
            </a:r>
            <a:r>
              <a:rPr kumimoji="0" lang="es-UY" sz="2400" b="1" i="0" u="none" strike="noStrike" kern="1200" cap="none" spc="0" normalizeH="0" baseline="0" noProof="0" dirty="0">
                <a:ln>
                  <a:noFill/>
                </a:ln>
                <a:solidFill>
                  <a:srgbClr val="FF0000"/>
                </a:solidFill>
                <a:effectLst/>
                <a:uLnTx/>
                <a:uFillTx/>
                <a:latin typeface="+mn-lt"/>
                <a:ea typeface="+mn-ea"/>
                <a:cs typeface="+mn-cs"/>
              </a:rPr>
              <a:t>:</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srgbClr val="002060"/>
                </a:solidFill>
                <a:effectLst/>
                <a:uLnTx/>
                <a:uFillTx/>
                <a:latin typeface="+mn-lt"/>
                <a:ea typeface="+mn-ea"/>
                <a:cs typeface="+mn-cs"/>
              </a:rPr>
              <a:t>improve health assistance</a:t>
            </a:r>
            <a:r>
              <a:rPr kumimoji="0" lang="es-UY" sz="2400" b="1" i="0" u="none" strike="noStrike" kern="1200" cap="none" spc="0" normalizeH="0" baseline="0" noProof="0" dirty="0">
                <a:ln>
                  <a:noFill/>
                </a:ln>
                <a:solidFill>
                  <a:srgbClr val="002060"/>
                </a:solidFill>
                <a:effectLst/>
                <a:uLnTx/>
                <a:uFillTx/>
                <a:latin typeface="+mn-lt"/>
                <a:ea typeface="+mn-ea"/>
                <a:cs typeface="+mn-cs"/>
              </a:rPr>
              <a:t>,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2400" b="1" dirty="0">
                <a:solidFill>
                  <a:srgbClr val="002060"/>
                </a:solidFill>
              </a:rPr>
              <a:t>reduce energy consumption</a:t>
            </a:r>
            <a:r>
              <a:rPr lang="es-UY" sz="2400" b="1" dirty="0">
                <a:solidFill>
                  <a:srgbClr val="002060"/>
                </a:solidFill>
              </a:rPr>
              <a:t>,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2400" b="1" dirty="0">
                <a:solidFill>
                  <a:srgbClr val="002060"/>
                </a:solidFill>
              </a:rPr>
              <a:t>make vehicles safer,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2400" b="1" dirty="0">
                <a:solidFill>
                  <a:srgbClr val="002060"/>
                </a:solidFill>
              </a:rPr>
              <a:t>help farmers to use water </a:t>
            </a:r>
            <a:r>
              <a:rPr kumimoji="0" lang="en-US" sz="2400" b="1" i="0" u="none" strike="noStrike" kern="1200" cap="none" spc="0" normalizeH="0" baseline="0" noProof="0" dirty="0">
                <a:ln>
                  <a:noFill/>
                </a:ln>
                <a:solidFill>
                  <a:srgbClr val="002060"/>
                </a:solidFill>
                <a:effectLst/>
                <a:uLnTx/>
                <a:uFillTx/>
                <a:latin typeface="+mn-lt"/>
                <a:ea typeface="+mn-ea"/>
                <a:cs typeface="+mn-cs"/>
              </a:rPr>
              <a:t>and resources more efficiently,</a:t>
            </a:r>
            <a:r>
              <a:rPr kumimoji="0" lang="es-UY" sz="2400" b="1" i="0" u="none" strike="noStrike" kern="1200" cap="none" spc="0" normalizeH="0" baseline="0" noProof="0" dirty="0">
                <a:ln>
                  <a:noFill/>
                </a:ln>
                <a:solidFill>
                  <a:srgbClr val="002060"/>
                </a:solidFill>
                <a:effectLst/>
                <a:uLnTx/>
                <a:uFillTx/>
                <a:latin typeface="+mn-lt"/>
                <a:ea typeface="+mn-ea"/>
                <a:cs typeface="+mn-cs"/>
              </a:rPr>
              <a:t>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srgbClr val="002060"/>
                </a:solidFill>
                <a:effectLst/>
                <a:uLnTx/>
                <a:uFillTx/>
                <a:latin typeface="+mn-lt"/>
                <a:ea typeface="+mn-ea"/>
                <a:cs typeface="+mn-cs"/>
              </a:rPr>
              <a:t>forecast climate and environmental change, </a:t>
            </a:r>
            <a:endParaRPr kumimoji="0" lang="es-UY" sz="2400" b="1" i="0" u="none" strike="noStrike" kern="1200" cap="none" spc="0" normalizeH="0" baseline="0" noProof="0" dirty="0">
              <a:ln>
                <a:noFill/>
              </a:ln>
              <a:solidFill>
                <a:srgbClr val="002060"/>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srgbClr val="002060"/>
                </a:solidFill>
                <a:effectLst/>
                <a:uLnTx/>
                <a:uFillTx/>
                <a:latin typeface="+mn-lt"/>
                <a:ea typeface="+mn-ea"/>
                <a:cs typeface="+mn-cs"/>
              </a:rPr>
              <a:t>improve financial risk management,</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2400" b="1" dirty="0">
                <a:solidFill>
                  <a:srgbClr val="002060"/>
                </a:solidFill>
              </a:rPr>
              <a:t>provide tools to manufacture, generating less waste,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2400" b="1" dirty="0">
                <a:solidFill>
                  <a:srgbClr val="002060"/>
                </a:solidFill>
              </a:rPr>
              <a:t>help to detect fraud and cyber security threats,</a:t>
            </a:r>
            <a:endParaRPr lang="es-UY" sz="2400" b="1" dirty="0">
              <a:solidFill>
                <a:srgbClr val="002060"/>
              </a:solidFill>
            </a:endParaRPr>
          </a:p>
          <a:p>
            <a:pPr marR="0" lvl="0" algn="just" defTabSz="914400" rtl="0" eaLnBrk="1" fontAlgn="auto" latinLnBrk="0" hangingPunct="1">
              <a:lnSpc>
                <a:spcPct val="90000"/>
              </a:lnSpc>
              <a:spcBef>
                <a:spcPts val="1000"/>
              </a:spcBef>
              <a:spcAft>
                <a:spcPts val="0"/>
              </a:spcAft>
              <a:buClrTx/>
              <a:buSzTx/>
              <a:tabLst/>
              <a:defRPr/>
            </a:pPr>
            <a:r>
              <a:rPr kumimoji="0" lang="es-UY" sz="2400" b="1" i="0" u="none" strike="noStrike" kern="1200" cap="none" spc="0" normalizeH="0" baseline="0" noProof="0" dirty="0">
                <a:ln>
                  <a:noFill/>
                </a:ln>
                <a:solidFill>
                  <a:srgbClr val="FF0000"/>
                </a:solidFill>
                <a:effectLst/>
                <a:uLnTx/>
                <a:uFillTx/>
                <a:latin typeface="+mn-lt"/>
                <a:ea typeface="+mn-ea"/>
                <a:cs typeface="+mn-cs"/>
              </a:rPr>
              <a:t>………………………………………………………………………………..IT IS A STRATEGIC TECHNOLOGY!</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s-UY" sz="2400" b="1" i="0" u="none" strike="noStrike" kern="1200" cap="none" spc="0" normalizeH="0" baseline="0" noProof="0" dirty="0">
              <a:ln>
                <a:noFill/>
              </a:ln>
              <a:solidFill>
                <a:srgbClr val="002060"/>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UY" sz="31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31819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a:solidFill>
                  <a:srgbClr val="FF0000"/>
                </a:solidFill>
              </a:rPr>
              <a:t>Cyber risks and their ethical dimension</a:t>
            </a:r>
            <a:r>
              <a:rPr lang="es-UY">
                <a:solidFill>
                  <a:srgbClr val="FF0000"/>
                </a:solidFill>
              </a:rPr>
              <a:t/>
            </a:r>
            <a:br>
              <a:rPr lang="es-UY">
                <a:solidFill>
                  <a:srgbClr val="FF0000"/>
                </a:solidFill>
              </a:rPr>
            </a:br>
            <a:endParaRPr lang="es-UY">
              <a:solidFill>
                <a:srgbClr val="FF0000"/>
              </a:solidFill>
            </a:endParaRPr>
          </a:p>
        </p:txBody>
      </p:sp>
      <p:sp>
        <p:nvSpPr>
          <p:cNvPr id="3" name="Marcador de contenido 2"/>
          <p:cNvSpPr>
            <a:spLocks noGrp="1"/>
          </p:cNvSpPr>
          <p:nvPr>
            <p:ph idx="1"/>
          </p:nvPr>
        </p:nvSpPr>
        <p:spPr>
          <a:xfrm>
            <a:off x="505326" y="1600200"/>
            <a:ext cx="10848474" cy="4576763"/>
          </a:xfrm>
        </p:spPr>
        <p:txBody>
          <a:bodyPr>
            <a:normAutofit fontScale="92500" lnSpcReduction="20000"/>
          </a:bodyPr>
          <a:lstStyle/>
          <a:p>
            <a:pPr algn="just"/>
            <a:r>
              <a:rPr lang="en-US" sz="2400" b="1" dirty="0">
                <a:solidFill>
                  <a:srgbClr val="FF0000"/>
                </a:solidFill>
              </a:rPr>
              <a:t>NEVERTHELESS, IT IMPLIES NEW CHALLENGES FOR THE FUTURE OF WORK AND POSES LEGAL AND ETHICAL MATTERS </a:t>
            </a:r>
            <a:r>
              <a:rPr lang="es-UY" sz="2400" b="1" dirty="0">
                <a:solidFill>
                  <a:srgbClr val="FF0000"/>
                </a:solidFill>
              </a:rPr>
              <a:t>…</a:t>
            </a:r>
            <a:endParaRPr lang="es-UY" sz="2400" dirty="0">
              <a:solidFill>
                <a:srgbClr val="FF0000"/>
              </a:solidFill>
            </a:endParaRPr>
          </a:p>
          <a:p>
            <a:pPr algn="just"/>
            <a:endParaRPr lang="es-UY" sz="2400" b="1" dirty="0">
              <a:solidFill>
                <a:srgbClr val="002060"/>
              </a:solidFill>
            </a:endParaRPr>
          </a:p>
          <a:p>
            <a:pPr algn="just"/>
            <a:r>
              <a:rPr lang="es-UY" sz="2400" b="1" dirty="0" err="1">
                <a:solidFill>
                  <a:srgbClr val="002060"/>
                </a:solidFill>
              </a:rPr>
              <a:t>SOLUTION</a:t>
            </a:r>
            <a:r>
              <a:rPr lang="es-UY" sz="2400" b="1" dirty="0">
                <a:solidFill>
                  <a:srgbClr val="002060"/>
                </a:solidFill>
              </a:rPr>
              <a:t>: </a:t>
            </a:r>
            <a:r>
              <a:rPr lang="en-US" sz="2400" b="1" dirty="0">
                <a:solidFill>
                  <a:srgbClr val="FF0000"/>
                </a:solidFill>
              </a:rPr>
              <a:t>HUMAN BEINGS MUST BE IN THE CENTER OF AI DEVELOPMENT </a:t>
            </a:r>
            <a:r>
              <a:rPr lang="en-US" sz="2400" b="1" dirty="0">
                <a:solidFill>
                  <a:srgbClr val="002060"/>
                </a:solidFill>
              </a:rPr>
              <a:t>—center AI in the human being. </a:t>
            </a:r>
          </a:p>
          <a:p>
            <a:pPr algn="just"/>
            <a:endParaRPr lang="es-UY" sz="2400" b="1" dirty="0">
              <a:solidFill>
                <a:srgbClr val="FF0000"/>
              </a:solidFill>
            </a:endParaRPr>
          </a:p>
          <a:p>
            <a:pPr algn="just"/>
            <a:r>
              <a:rPr lang="en-US" sz="2400" b="1" dirty="0">
                <a:solidFill>
                  <a:srgbClr val="002060"/>
                </a:solidFill>
              </a:rPr>
              <a:t>AI IS NOT AN END IN ITSELF, BUT A MEAN WHICH MUST SERVE INDIVIDUALS WITH THE FINAL PURPOSE OF INCREASING THEIR WELL-BEING.</a:t>
            </a:r>
          </a:p>
          <a:p>
            <a:pPr algn="just"/>
            <a:endParaRPr lang="en-US" sz="2400" b="1" dirty="0">
              <a:solidFill>
                <a:srgbClr val="FF0000"/>
              </a:solidFill>
            </a:endParaRPr>
          </a:p>
          <a:p>
            <a:pPr algn="just"/>
            <a:r>
              <a:rPr lang="en-US" sz="2400" b="1" dirty="0">
                <a:solidFill>
                  <a:srgbClr val="FF0000"/>
                </a:solidFill>
              </a:rPr>
              <a:t>TO THIS EFFECT, RELIABILI</a:t>
            </a:r>
            <a:r>
              <a:rPr kumimoji="0" lang="en-US" sz="2400" b="1" i="0" u="none" strike="noStrike" kern="1200" cap="none" spc="0" normalizeH="0" baseline="0" noProof="0" dirty="0">
                <a:ln>
                  <a:noFill/>
                </a:ln>
                <a:solidFill>
                  <a:srgbClr val="FF0000"/>
                </a:solidFill>
                <a:effectLst/>
                <a:uLnTx/>
                <a:uFillTx/>
                <a:latin typeface="+mn-lt"/>
                <a:ea typeface="+mn-ea"/>
                <a:cs typeface="+mn-cs"/>
              </a:rPr>
              <a:t>TY –CONFIDENCE– ON AI MUST BE ENSURED</a:t>
            </a:r>
          </a:p>
          <a:p>
            <a:pPr algn="just"/>
            <a:endParaRPr kumimoji="0" lang="en-US" sz="2400" b="1" i="0" u="none" strike="noStrike" kern="1200" cap="none" spc="0" normalizeH="0" baseline="0" noProof="0" dirty="0">
              <a:ln>
                <a:noFill/>
              </a:ln>
              <a:solidFill>
                <a:srgbClr val="FF0000"/>
              </a:solidFill>
              <a:effectLst/>
              <a:uLnTx/>
              <a:uFillTx/>
              <a:latin typeface="+mn-lt"/>
              <a:ea typeface="+mn-ea"/>
              <a:cs typeface="+mn-cs"/>
            </a:endParaRPr>
          </a:p>
          <a:p>
            <a:pPr algn="just"/>
            <a:r>
              <a:rPr kumimoji="0" lang="en-US" sz="2400" b="1" i="0" u="none" strike="noStrike" kern="1200" cap="none" spc="0" normalizeH="0" baseline="0" noProof="0" dirty="0">
                <a:ln>
                  <a:noFill/>
                </a:ln>
                <a:solidFill>
                  <a:srgbClr val="FF0000"/>
                </a:solidFill>
                <a:effectLst/>
                <a:uLnTx/>
                <a:uFillTx/>
                <a:latin typeface="+mn-lt"/>
                <a:ea typeface="+mn-ea"/>
                <a:cs typeface="+mn-cs"/>
              </a:rPr>
              <a:t>WE HAVE TO ASSURE THE RESPECT </a:t>
            </a:r>
            <a:r>
              <a:rPr lang="en-US" sz="2400" b="1" dirty="0">
                <a:solidFill>
                  <a:srgbClr val="FF0000"/>
                </a:solidFill>
              </a:rPr>
              <a:t>OF </a:t>
            </a:r>
            <a:r>
              <a:rPr kumimoji="0" lang="en-US" sz="2400" b="1" i="0" u="none" strike="noStrike" kern="1200" cap="none" spc="0" normalizeH="0" baseline="0" noProof="0" dirty="0">
                <a:ln>
                  <a:noFill/>
                </a:ln>
                <a:solidFill>
                  <a:srgbClr val="FF0000"/>
                </a:solidFill>
                <a:effectLst/>
                <a:uLnTx/>
                <a:uFillTx/>
                <a:latin typeface="+mn-lt"/>
                <a:ea typeface="+mn-ea"/>
                <a:cs typeface="+mn-cs"/>
              </a:rPr>
              <a:t>FUNDAMENTAL RIGHTS, INDIVIDUAL, CIVIL, POLITICAL, ECONOMIC AND SOCIAL RIGHTS WHICH ARE THE FOUNDATION OF OUR SOCIETIES</a:t>
            </a:r>
            <a:endParaRPr kumimoji="0" lang="es-UY" sz="2400" b="1" i="0" u="none" strike="noStrike" kern="1200" cap="none" spc="0" normalizeH="0" baseline="0" noProof="0" dirty="0">
              <a:ln>
                <a:noFill/>
              </a:ln>
              <a:solidFill>
                <a:srgbClr val="FF0000"/>
              </a:solidFill>
              <a:effectLst/>
              <a:uLnTx/>
              <a:uFillTx/>
              <a:latin typeface="+mn-lt"/>
              <a:ea typeface="+mn-ea"/>
              <a:cs typeface="+mn-cs"/>
            </a:endParaRPr>
          </a:p>
          <a:p>
            <a:pPr algn="just"/>
            <a:endParaRPr lang="es-UY" sz="2400" dirty="0">
              <a:solidFill>
                <a:srgbClr val="FF0000"/>
              </a:solidFill>
            </a:endParaRPr>
          </a:p>
        </p:txBody>
      </p:sp>
    </p:spTree>
    <p:extLst>
      <p:ext uri="{BB962C8B-B14F-4D97-AF65-F5344CB8AC3E}">
        <p14:creationId xmlns:p14="http://schemas.microsoft.com/office/powerpoint/2010/main" val="46526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a:solidFill>
                  <a:srgbClr val="FF0000"/>
                </a:solidFill>
              </a:rPr>
              <a:t>Cyber risks and their ethical dimension</a:t>
            </a:r>
            <a:r>
              <a:rPr lang="es-UY">
                <a:solidFill>
                  <a:srgbClr val="FF0000"/>
                </a:solidFill>
              </a:rPr>
              <a:t/>
            </a:r>
            <a:br>
              <a:rPr lang="es-UY">
                <a:solidFill>
                  <a:srgbClr val="FF0000"/>
                </a:solidFill>
              </a:rPr>
            </a:br>
            <a:endParaRPr lang="es-UY">
              <a:solidFill>
                <a:srgbClr val="FF0000"/>
              </a:solidFill>
            </a:endParaRPr>
          </a:p>
        </p:txBody>
      </p:sp>
      <p:sp>
        <p:nvSpPr>
          <p:cNvPr id="4" name="Marcador de contenido 2"/>
          <p:cNvSpPr txBox="1">
            <a:spLocks/>
          </p:cNvSpPr>
          <p:nvPr/>
        </p:nvSpPr>
        <p:spPr>
          <a:xfrm>
            <a:off x="637674" y="1593015"/>
            <a:ext cx="10515600" cy="4351338"/>
          </a:xfrm>
          <a:prstGeom prst="rect">
            <a:avLst/>
          </a:prstGeom>
        </p:spPr>
        <p:txBody>
          <a:bodyPr vert="horz" lIns="91440" tIns="45720" rIns="91440" bIns="45720" rtlCol="0">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mn-lt"/>
                <a:ea typeface="+mn-ea"/>
                <a:cs typeface="+mn-cs"/>
              </a:rPr>
              <a:t>In its report, the Commission supports </a:t>
            </a:r>
            <a:r>
              <a:rPr kumimoji="0" lang="en-US" sz="2400" b="1" i="0" u="none" strike="noStrike" kern="1200" cap="none" spc="0" normalizeH="0" baseline="0" noProof="0">
                <a:ln>
                  <a:noFill/>
                </a:ln>
                <a:solidFill>
                  <a:srgbClr val="FF0000"/>
                </a:solidFill>
                <a:effectLst/>
                <a:uLnTx/>
                <a:uFillTx/>
                <a:latin typeface="+mn-lt"/>
                <a:ea typeface="+mn-ea"/>
                <a:cs typeface="+mn-cs"/>
              </a:rPr>
              <a:t>7 ESSENTIAL REQUIREMENTS FOR A RELIABLE AI </a:t>
            </a:r>
            <a:r>
              <a:rPr kumimoji="0" lang="en-US" sz="2400" b="1" i="0" u="none" strike="noStrike" kern="1200" cap="none" spc="0" normalizeH="0" baseline="0" noProof="0">
                <a:ln>
                  <a:noFill/>
                </a:ln>
                <a:solidFill>
                  <a:srgbClr val="002060"/>
                </a:solidFill>
                <a:effectLst/>
                <a:uLnTx/>
                <a:uFillTx/>
                <a:latin typeface="+mn-lt"/>
                <a:ea typeface="+mn-ea"/>
                <a:cs typeface="+mn-cs"/>
              </a:rPr>
              <a:t>for the purposes of creating a suitable environment of trust for the successful development and use of AI</a:t>
            </a:r>
            <a:r>
              <a:rPr kumimoji="0" lang="es-UY" sz="2400" b="1" i="0" u="none" strike="noStrike" kern="1200" cap="none" spc="0" normalizeH="0" baseline="0" noProof="0">
                <a:ln>
                  <a:noFill/>
                </a:ln>
                <a:solidFill>
                  <a:srgbClr val="002060"/>
                </a:solidFill>
                <a:effectLst/>
                <a:uLnTx/>
                <a:uFillTx/>
                <a:latin typeface="+mn-lt"/>
                <a:ea typeface="+mn-ea"/>
                <a:cs typeface="+mn-cs"/>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UY" sz="2400" b="1" i="0" u="none" strike="noStrike" kern="1200" cap="none" spc="0" normalizeH="0" baseline="0" noProof="0">
                <a:ln>
                  <a:noFill/>
                </a:ln>
                <a:solidFill>
                  <a:srgbClr val="FF0000"/>
                </a:solidFill>
                <a:effectLst/>
                <a:uLnTx/>
                <a:uFillTx/>
                <a:latin typeface="+mn-lt"/>
                <a:ea typeface="+mn-ea"/>
                <a:cs typeface="+mn-cs"/>
                <a:sym typeface="Symbol" panose="05050102010706020507" pitchFamily="18" charset="2"/>
              </a:rPr>
              <a:t></a:t>
            </a:r>
            <a:r>
              <a:rPr kumimoji="0" lang="en-US" sz="2400" b="1" i="0" u="none" strike="noStrike" kern="1200" cap="none" spc="0" normalizeH="0" baseline="0" noProof="0">
                <a:ln>
                  <a:noFill/>
                </a:ln>
                <a:solidFill>
                  <a:srgbClr val="FF0000"/>
                </a:solidFill>
                <a:effectLst/>
                <a:uLnTx/>
                <a:uFillTx/>
                <a:latin typeface="+mn-lt"/>
                <a:ea typeface="+mn-ea"/>
                <a:cs typeface="+mn-cs"/>
              </a:rPr>
              <a:t> Human agency and oversight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UY" sz="2400" b="1" i="0" u="none" strike="noStrike" kern="1200" cap="none" spc="0" normalizeH="0" baseline="0" noProof="0">
                <a:ln>
                  <a:noFill/>
                </a:ln>
                <a:solidFill>
                  <a:srgbClr val="FF0000"/>
                </a:solidFill>
                <a:effectLst/>
                <a:uLnTx/>
                <a:uFillTx/>
                <a:latin typeface="+mn-lt"/>
                <a:ea typeface="+mn-ea"/>
                <a:cs typeface="+mn-cs"/>
                <a:sym typeface="Symbol" panose="05050102010706020507" pitchFamily="18" charset="2"/>
              </a:rPr>
              <a:t></a:t>
            </a:r>
            <a:r>
              <a:rPr kumimoji="0" lang="en-US" sz="2400" b="1" i="0" u="none" strike="noStrike" kern="1200" cap="none" spc="0" normalizeH="0" baseline="0" noProof="0">
                <a:ln>
                  <a:noFill/>
                </a:ln>
                <a:solidFill>
                  <a:srgbClr val="FF0000"/>
                </a:solidFill>
                <a:effectLst/>
                <a:uLnTx/>
                <a:uFillTx/>
                <a:latin typeface="+mn-lt"/>
                <a:ea typeface="+mn-ea"/>
                <a:cs typeface="+mn-cs"/>
                <a:sym typeface="Symbol" panose="05050102010706020507" pitchFamily="18" charset="2"/>
              </a:rPr>
              <a:t>Technical robustness and safety</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UY" sz="2400" b="1" i="0" u="none" strike="noStrike" kern="1200" cap="none" spc="0" normalizeH="0" baseline="0" noProof="0">
                <a:ln>
                  <a:noFill/>
                </a:ln>
                <a:solidFill>
                  <a:srgbClr val="FF0000"/>
                </a:solidFill>
                <a:effectLst/>
                <a:uLnTx/>
                <a:uFillTx/>
                <a:latin typeface="+mn-lt"/>
                <a:ea typeface="+mn-ea"/>
                <a:cs typeface="+mn-cs"/>
                <a:sym typeface="Symbol" panose="05050102010706020507" pitchFamily="18" charset="2"/>
              </a:rPr>
              <a:t></a:t>
            </a:r>
            <a:r>
              <a:rPr kumimoji="0" lang="en-US" sz="2400" b="1" i="0" u="none" strike="noStrike" kern="1200" cap="none" spc="0" normalizeH="0" baseline="0" noProof="0">
                <a:ln>
                  <a:noFill/>
                </a:ln>
                <a:solidFill>
                  <a:srgbClr val="FF0000"/>
                </a:solidFill>
                <a:effectLst/>
                <a:uLnTx/>
                <a:uFillTx/>
                <a:latin typeface="+mn-lt"/>
                <a:ea typeface="+mn-ea"/>
                <a:cs typeface="+mn-cs"/>
              </a:rPr>
              <a:t>Privacy and data governance</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FF0000"/>
                </a:solidFill>
                <a:effectLst/>
                <a:uLnTx/>
                <a:uFillTx/>
                <a:latin typeface="+mn-lt"/>
                <a:ea typeface="+mn-ea"/>
                <a:cs typeface="+mn-cs"/>
                <a:sym typeface="Symbol" panose="05050102010706020507" pitchFamily="18" charset="2"/>
              </a:rPr>
              <a:t></a:t>
            </a:r>
            <a:r>
              <a:rPr kumimoji="0" lang="en-US" sz="2400" b="1" i="0" u="none" strike="noStrike" kern="1200" cap="none" spc="0" normalizeH="0" baseline="0" noProof="0">
                <a:ln>
                  <a:noFill/>
                </a:ln>
                <a:solidFill>
                  <a:srgbClr val="FF0000"/>
                </a:solidFill>
                <a:effectLst/>
                <a:uLnTx/>
                <a:uFillTx/>
                <a:latin typeface="+mn-lt"/>
                <a:ea typeface="+mn-ea"/>
                <a:cs typeface="+mn-cs"/>
              </a:rPr>
              <a:t>Transparency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FF0000"/>
                </a:solidFill>
                <a:effectLst/>
                <a:uLnTx/>
                <a:uFillTx/>
                <a:latin typeface="+mn-lt"/>
                <a:ea typeface="+mn-ea"/>
                <a:cs typeface="+mn-cs"/>
                <a:sym typeface="Symbol" panose="05050102010706020507" pitchFamily="18" charset="2"/>
              </a:rPr>
              <a:t></a:t>
            </a:r>
            <a:r>
              <a:rPr kumimoji="0" lang="en-US" sz="2400" b="1" i="0" u="none" strike="noStrike" kern="1200" cap="none" spc="0" normalizeH="0" baseline="0" noProof="0">
                <a:ln>
                  <a:noFill/>
                </a:ln>
                <a:solidFill>
                  <a:srgbClr val="FF0000"/>
                </a:solidFill>
                <a:effectLst/>
                <a:uLnTx/>
                <a:uFillTx/>
                <a:latin typeface="+mn-lt"/>
                <a:ea typeface="+mn-ea"/>
                <a:cs typeface="+mn-cs"/>
              </a:rPr>
              <a:t>Diversity, non-discrimination and fairness</a:t>
            </a:r>
            <a:endParaRPr kumimoji="0" lang="es-UY" sz="2400" b="1" i="0" u="none" strike="noStrike" kern="1200" cap="none" spc="0" normalizeH="0" baseline="0" noProof="0">
              <a:ln>
                <a:noFill/>
              </a:ln>
              <a:solidFill>
                <a:srgbClr val="FF0000"/>
              </a:solidFill>
              <a:effectLst/>
              <a:uLnTx/>
              <a:uFillTx/>
              <a:latin typeface="+mn-l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UY" sz="2400" b="1" i="0" u="none" strike="noStrike" kern="1200" cap="none" spc="0" normalizeH="0" baseline="0" noProof="0">
                <a:ln>
                  <a:noFill/>
                </a:ln>
                <a:solidFill>
                  <a:srgbClr val="FF0000"/>
                </a:solidFill>
                <a:effectLst/>
                <a:uLnTx/>
                <a:uFillTx/>
                <a:latin typeface="+mn-lt"/>
                <a:ea typeface="+mn-ea"/>
                <a:cs typeface="+mn-cs"/>
                <a:sym typeface="Symbol" panose="05050102010706020507" pitchFamily="18" charset="2"/>
              </a:rPr>
              <a:t></a:t>
            </a:r>
            <a:r>
              <a:rPr kumimoji="0" lang="en-US" sz="2400" b="1" i="0" u="none" strike="noStrike" kern="1200" cap="none" spc="0" normalizeH="0" baseline="0" noProof="0">
                <a:ln>
                  <a:noFill/>
                </a:ln>
                <a:solidFill>
                  <a:srgbClr val="FF0000"/>
                </a:solidFill>
                <a:effectLst/>
                <a:uLnTx/>
                <a:uFillTx/>
                <a:latin typeface="+mn-lt"/>
                <a:ea typeface="+mn-ea"/>
                <a:cs typeface="+mn-cs"/>
                <a:sym typeface="Symbol" panose="05050102010706020507" pitchFamily="18" charset="2"/>
              </a:rPr>
              <a:t>Societal and environmental well-being</a:t>
            </a:r>
            <a:endParaRPr kumimoji="0" lang="es-UY" sz="2400" b="1" i="0" u="none" strike="noStrike" kern="1200" cap="none" spc="0" normalizeH="0" baseline="0" noProof="0">
              <a:ln>
                <a:noFill/>
              </a:ln>
              <a:solidFill>
                <a:srgbClr val="FF0000"/>
              </a:solidFill>
              <a:effectLst/>
              <a:uLnTx/>
              <a:uFillTx/>
              <a:latin typeface="+mn-l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UY" sz="2400" b="1" i="0" u="none" strike="noStrike" kern="1200" cap="none" spc="0" normalizeH="0" baseline="0" noProof="0">
                <a:ln>
                  <a:noFill/>
                </a:ln>
                <a:solidFill>
                  <a:srgbClr val="FF0000"/>
                </a:solidFill>
                <a:effectLst/>
                <a:uLnTx/>
                <a:uFillTx/>
                <a:latin typeface="+mn-lt"/>
                <a:ea typeface="+mn-ea"/>
                <a:cs typeface="+mn-cs"/>
                <a:sym typeface="Symbol" panose="05050102010706020507" pitchFamily="18" charset="2"/>
              </a:rPr>
              <a:t></a:t>
            </a:r>
            <a:r>
              <a:rPr kumimoji="0" lang="en-US" sz="2400" b="1" i="0" u="none" strike="noStrike" kern="1200" cap="none" spc="0" normalizeH="0" baseline="0" noProof="0">
                <a:ln>
                  <a:noFill/>
                </a:ln>
                <a:solidFill>
                  <a:srgbClr val="FF0000"/>
                </a:solidFill>
                <a:effectLst/>
                <a:uLnTx/>
                <a:uFillTx/>
                <a:latin typeface="+mn-lt"/>
                <a:ea typeface="+mn-ea"/>
                <a:cs typeface="+mn-cs"/>
                <a:sym typeface="Symbol" panose="05050102010706020507" pitchFamily="18" charset="2"/>
              </a:rPr>
              <a:t>Accountability</a:t>
            </a:r>
            <a:endParaRPr kumimoji="0" lang="en-US" sz="2400" b="1" i="0" u="none" strike="noStrike" kern="1200" cap="none" spc="0" normalizeH="0" baseline="0" noProof="0">
              <a:ln>
                <a:noFill/>
              </a:ln>
              <a:solidFill>
                <a:srgbClr val="FF0000"/>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UY" sz="24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748732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a:solidFill>
                  <a:srgbClr val="FF0000"/>
                </a:solidFill>
              </a:rPr>
              <a:t>Cyber risks and their ethical dimension</a:t>
            </a:r>
            <a:r>
              <a:rPr lang="es-UY">
                <a:solidFill>
                  <a:srgbClr val="FF0000"/>
                </a:solidFill>
              </a:rPr>
              <a:t/>
            </a:r>
            <a:br>
              <a:rPr lang="es-UY">
                <a:solidFill>
                  <a:srgbClr val="FF0000"/>
                </a:solidFill>
              </a:rPr>
            </a:br>
            <a:endParaRPr lang="es-UY">
              <a:solidFill>
                <a:srgbClr val="FF0000"/>
              </a:solidFill>
            </a:endParaRPr>
          </a:p>
        </p:txBody>
      </p:sp>
      <p:sp>
        <p:nvSpPr>
          <p:cNvPr id="3" name="Marcador de contenido 2"/>
          <p:cNvSpPr>
            <a:spLocks noGrp="1"/>
          </p:cNvSpPr>
          <p:nvPr>
            <p:ph idx="1"/>
          </p:nvPr>
        </p:nvSpPr>
        <p:spPr>
          <a:xfrm>
            <a:off x="573206" y="1514901"/>
            <a:ext cx="10780594" cy="4662062"/>
          </a:xfrm>
        </p:spPr>
        <p:txBody>
          <a:bodyPr>
            <a:normAutofit lnSpcReduction="10000"/>
          </a:bodyPr>
          <a:lstStyle/>
          <a:p>
            <a:pPr>
              <a:buFont typeface="Wingdings" panose="05000000000000000000" pitchFamily="2" charset="2"/>
              <a:buChar char="Ø"/>
            </a:pPr>
            <a:r>
              <a:rPr lang="es-UY" sz="2400" b="1" dirty="0">
                <a:solidFill>
                  <a:srgbClr val="FF0000"/>
                </a:solidFill>
              </a:rPr>
              <a:t>HUMAN AGENCY AND OVERSIGHT </a:t>
            </a:r>
          </a:p>
          <a:p>
            <a:pPr algn="just"/>
            <a:r>
              <a:rPr lang="en-US" sz="2400" b="1" dirty="0">
                <a:solidFill>
                  <a:srgbClr val="002060"/>
                </a:solidFill>
              </a:rPr>
              <a:t>AI systems should </a:t>
            </a:r>
            <a:r>
              <a:rPr lang="en-US" sz="2400" b="1" dirty="0">
                <a:solidFill>
                  <a:srgbClr val="FF0000"/>
                </a:solidFill>
              </a:rPr>
              <a:t>support individuals in making better, more informed choices in accordance with their goals.</a:t>
            </a:r>
            <a:r>
              <a:rPr lang="es-UY" sz="2400" dirty="0">
                <a:solidFill>
                  <a:srgbClr val="FF0000"/>
                </a:solidFill>
              </a:rPr>
              <a:t> </a:t>
            </a:r>
          </a:p>
          <a:p>
            <a:pPr algn="just"/>
            <a:r>
              <a:rPr lang="en-US" sz="2400" b="1" dirty="0">
                <a:solidFill>
                  <a:srgbClr val="FF0000"/>
                </a:solidFill>
              </a:rPr>
              <a:t>The overall wellbeing of the user </a:t>
            </a:r>
            <a:r>
              <a:rPr lang="en-US" sz="2400" b="1" dirty="0">
                <a:solidFill>
                  <a:srgbClr val="002060"/>
                </a:solidFill>
              </a:rPr>
              <a:t>should be central to the system's functionality.</a:t>
            </a:r>
            <a:r>
              <a:rPr lang="es-UY" sz="2400" b="1" dirty="0">
                <a:solidFill>
                  <a:srgbClr val="002060"/>
                </a:solidFill>
              </a:rPr>
              <a:t> </a:t>
            </a:r>
          </a:p>
          <a:p>
            <a:pPr marL="0" indent="0" algn="just">
              <a:buNone/>
            </a:pPr>
            <a:endParaRPr lang="es-UY" sz="2400" b="1" dirty="0">
              <a:solidFill>
                <a:srgbClr val="002060"/>
              </a:solidFill>
            </a:endParaRPr>
          </a:p>
          <a:p>
            <a:pPr>
              <a:buFont typeface="Wingdings" panose="05000000000000000000" pitchFamily="2" charset="2"/>
              <a:buChar char="Ø"/>
            </a:pPr>
            <a:r>
              <a:rPr lang="es-UY" sz="2400" b="1" dirty="0">
                <a:solidFill>
                  <a:srgbClr val="FF0000"/>
                </a:solidFill>
              </a:rPr>
              <a:t>TECHNICAL ROBUSTNESS AND SAFETY </a:t>
            </a:r>
            <a:endParaRPr lang="es-UY" sz="2400" b="1" dirty="0">
              <a:solidFill>
                <a:srgbClr val="FF0000"/>
              </a:solidFill>
              <a:sym typeface="Symbol" panose="05050102010706020507" pitchFamily="18" charset="2"/>
            </a:endParaRPr>
          </a:p>
          <a:p>
            <a:pPr algn="just"/>
            <a:r>
              <a:rPr lang="en-US" sz="2400" b="1" dirty="0">
                <a:solidFill>
                  <a:srgbClr val="002060"/>
                </a:solidFill>
              </a:rPr>
              <a:t>AI requires </a:t>
            </a:r>
            <a:r>
              <a:rPr lang="en-US" sz="2400" b="1" dirty="0">
                <a:solidFill>
                  <a:srgbClr val="FF0000"/>
                </a:solidFill>
              </a:rPr>
              <a:t>algorithms to be secure, reliable and robust enough to deal with errors or inconsistencies </a:t>
            </a:r>
            <a:r>
              <a:rPr lang="en-US" sz="2400" b="1" dirty="0">
                <a:solidFill>
                  <a:srgbClr val="002060"/>
                </a:solidFill>
              </a:rPr>
              <a:t>during all life cycle phases of the AI system.</a:t>
            </a:r>
            <a:r>
              <a:rPr lang="es-UY" sz="2400" b="1" dirty="0">
                <a:solidFill>
                  <a:srgbClr val="002060"/>
                </a:solidFill>
              </a:rPr>
              <a:t> </a:t>
            </a:r>
          </a:p>
          <a:p>
            <a:pPr>
              <a:buFont typeface="Wingdings" panose="05000000000000000000" pitchFamily="2" charset="2"/>
              <a:buChar char="Ø"/>
            </a:pPr>
            <a:endParaRPr lang="es-UY" sz="2400" b="1" dirty="0">
              <a:solidFill>
                <a:srgbClr val="FF0000"/>
              </a:solidFill>
            </a:endParaRPr>
          </a:p>
          <a:p>
            <a:pPr>
              <a:buFont typeface="Wingdings" panose="05000000000000000000" pitchFamily="2" charset="2"/>
              <a:buChar char="Ø"/>
            </a:pPr>
            <a:r>
              <a:rPr lang="es-UY" sz="2400" b="1" dirty="0">
                <a:solidFill>
                  <a:srgbClr val="FF0000"/>
                </a:solidFill>
              </a:rPr>
              <a:t>PRIVACY AND DATA GOVERNANCE </a:t>
            </a:r>
          </a:p>
          <a:p>
            <a:r>
              <a:rPr lang="en-US" sz="2400" b="1" dirty="0">
                <a:solidFill>
                  <a:srgbClr val="FF0000"/>
                </a:solidFill>
              </a:rPr>
              <a:t>Privacy and data protection </a:t>
            </a:r>
            <a:r>
              <a:rPr lang="en-US" sz="2400" b="1" dirty="0">
                <a:solidFill>
                  <a:srgbClr val="002060"/>
                </a:solidFill>
              </a:rPr>
              <a:t>must</a:t>
            </a:r>
            <a:r>
              <a:rPr lang="en-US" sz="2400" b="1" dirty="0">
                <a:solidFill>
                  <a:srgbClr val="FF0000"/>
                </a:solidFill>
              </a:rPr>
              <a:t> be guaranteed </a:t>
            </a:r>
            <a:r>
              <a:rPr lang="en-US" sz="2400" b="1" dirty="0">
                <a:solidFill>
                  <a:srgbClr val="002060"/>
                </a:solidFill>
              </a:rPr>
              <a:t>at all stages of the AI system’s life cycle. </a:t>
            </a:r>
            <a:endParaRPr lang="es-UY" sz="2400" b="1" dirty="0">
              <a:solidFill>
                <a:srgbClr val="002060"/>
              </a:solidFill>
            </a:endParaRPr>
          </a:p>
          <a:p>
            <a:endParaRPr lang="es-UY" dirty="0"/>
          </a:p>
        </p:txBody>
      </p:sp>
    </p:spTree>
    <p:extLst>
      <p:ext uri="{BB962C8B-B14F-4D97-AF65-F5344CB8AC3E}">
        <p14:creationId xmlns:p14="http://schemas.microsoft.com/office/powerpoint/2010/main" val="148063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282575"/>
            <a:ext cx="10515600" cy="1325563"/>
          </a:xfrm>
        </p:spPr>
        <p:txBody>
          <a:bodyPr>
            <a:normAutofit fontScale="90000"/>
          </a:bodyPr>
          <a:lstStyle/>
          <a:p>
            <a:r>
              <a:rPr lang="es-UY" b="1" dirty="0">
                <a:solidFill>
                  <a:srgbClr val="FF0000"/>
                </a:solidFill>
              </a:rPr>
              <a:t/>
            </a:r>
            <a:br>
              <a:rPr lang="es-UY" b="1" dirty="0">
                <a:solidFill>
                  <a:srgbClr val="FF0000"/>
                </a:solidFill>
              </a:rPr>
            </a:br>
            <a:r>
              <a:rPr lang="es-UY" b="1" dirty="0">
                <a:solidFill>
                  <a:srgbClr val="FF0000"/>
                </a:solidFill>
              </a:rPr>
              <a:t/>
            </a:r>
            <a:br>
              <a:rPr lang="es-UY" b="1" dirty="0">
                <a:solidFill>
                  <a:srgbClr val="FF0000"/>
                </a:solidFill>
              </a:rPr>
            </a:br>
            <a:r>
              <a:rPr lang="es-UY" b="1" dirty="0">
                <a:solidFill>
                  <a:srgbClr val="FF0000"/>
                </a:solidFill>
              </a:rPr>
              <a:t/>
            </a:r>
            <a:br>
              <a:rPr lang="es-UY" b="1" dirty="0">
                <a:solidFill>
                  <a:srgbClr val="FF0000"/>
                </a:solidFill>
              </a:rPr>
            </a:br>
            <a:r>
              <a:rPr lang="en-US" b="1" dirty="0">
                <a:solidFill>
                  <a:srgbClr val="FF0000"/>
                </a:solidFill>
              </a:rPr>
              <a:t>New technologies: </a:t>
            </a:r>
            <a:br>
              <a:rPr lang="en-US" b="1" dirty="0">
                <a:solidFill>
                  <a:srgbClr val="FF0000"/>
                </a:solidFill>
              </a:rPr>
            </a:br>
            <a:r>
              <a:rPr lang="en-US" b="1" dirty="0">
                <a:solidFill>
                  <a:srgbClr val="FF0000"/>
                </a:solidFill>
              </a:rPr>
              <a:t>TO BE OR NOT TO BE ….</a:t>
            </a:r>
            <a:br>
              <a:rPr lang="en-US" b="1" dirty="0">
                <a:solidFill>
                  <a:srgbClr val="FF0000"/>
                </a:solidFill>
              </a:rPr>
            </a:br>
            <a:r>
              <a:rPr lang="en-US" b="1" dirty="0">
                <a:solidFill>
                  <a:srgbClr val="FF0000"/>
                </a:solidFill>
              </a:rPr>
              <a:t>to find the balance between</a:t>
            </a:r>
            <a:br>
              <a:rPr lang="en-US" b="1" dirty="0">
                <a:solidFill>
                  <a:srgbClr val="FF0000"/>
                </a:solidFill>
              </a:rPr>
            </a:br>
            <a:r>
              <a:rPr lang="en-US" b="1" dirty="0">
                <a:solidFill>
                  <a:srgbClr val="FF0000"/>
                </a:solidFill>
              </a:rPr>
              <a:t>ADVANTAGES AND RISKS….</a:t>
            </a:r>
            <a:endParaRPr lang="es-UY" b="1" dirty="0">
              <a:solidFill>
                <a:srgbClr val="FF0000"/>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6622" y="427915"/>
            <a:ext cx="4810074" cy="6858000"/>
          </a:xfrm>
          <a:prstGeom prst="rect">
            <a:avLst/>
          </a:prstGeom>
        </p:spPr>
      </p:pic>
    </p:spTree>
    <p:extLst>
      <p:ext uri="{BB962C8B-B14F-4D97-AF65-F5344CB8AC3E}">
        <p14:creationId xmlns:p14="http://schemas.microsoft.com/office/powerpoint/2010/main" val="2562105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a:solidFill>
                  <a:srgbClr val="FF0000"/>
                </a:solidFill>
              </a:rPr>
              <a:t>Cyber risks and their ethical dimension</a:t>
            </a:r>
            <a:r>
              <a:rPr lang="es-UY">
                <a:solidFill>
                  <a:srgbClr val="FF0000"/>
                </a:solidFill>
              </a:rPr>
              <a:t/>
            </a:r>
            <a:br>
              <a:rPr lang="es-UY">
                <a:solidFill>
                  <a:srgbClr val="FF0000"/>
                </a:solidFill>
              </a:rPr>
            </a:br>
            <a:endParaRPr lang="es-UY">
              <a:solidFill>
                <a:srgbClr val="FF0000"/>
              </a:solidFill>
            </a:endParaRPr>
          </a:p>
        </p:txBody>
      </p:sp>
      <p:sp>
        <p:nvSpPr>
          <p:cNvPr id="3" name="Marcador de contenido 2"/>
          <p:cNvSpPr>
            <a:spLocks noGrp="1"/>
          </p:cNvSpPr>
          <p:nvPr>
            <p:ph idx="1"/>
          </p:nvPr>
        </p:nvSpPr>
        <p:spPr>
          <a:xfrm>
            <a:off x="204537" y="1215190"/>
            <a:ext cx="11149263" cy="5847348"/>
          </a:xfrm>
        </p:spPr>
        <p:txBody>
          <a:bodyPr>
            <a:normAutofit fontScale="92500" lnSpcReduction="20000"/>
          </a:bodyPr>
          <a:lstStyle/>
          <a:p>
            <a:pPr>
              <a:buFont typeface="Wingdings" panose="05000000000000000000" pitchFamily="2" charset="2"/>
              <a:buChar char="Ø"/>
            </a:pPr>
            <a:r>
              <a:rPr lang="es-UY" sz="2600" b="1" dirty="0">
                <a:solidFill>
                  <a:srgbClr val="FF0000"/>
                </a:solidFill>
              </a:rPr>
              <a:t>TRANSPARENCY</a:t>
            </a:r>
          </a:p>
          <a:p>
            <a:r>
              <a:rPr lang="en-US" sz="2600" b="1" dirty="0">
                <a:solidFill>
                  <a:srgbClr val="FF0000"/>
                </a:solidFill>
              </a:rPr>
              <a:t>The traceability </a:t>
            </a:r>
            <a:r>
              <a:rPr lang="en-US" sz="2600" b="1" dirty="0">
                <a:solidFill>
                  <a:srgbClr val="002060"/>
                </a:solidFill>
              </a:rPr>
              <a:t>of AI systems should </a:t>
            </a:r>
            <a:r>
              <a:rPr lang="en-US" sz="2600" b="1" dirty="0">
                <a:solidFill>
                  <a:srgbClr val="FF0000"/>
                </a:solidFill>
              </a:rPr>
              <a:t>be ensured.</a:t>
            </a:r>
            <a:endParaRPr lang="es-UY" sz="2600" dirty="0"/>
          </a:p>
          <a:p>
            <a:pPr algn="just"/>
            <a:r>
              <a:rPr lang="en-US" sz="2600" b="1" dirty="0">
                <a:solidFill>
                  <a:srgbClr val="002060"/>
                </a:solidFill>
              </a:rPr>
              <a:t>It is important </a:t>
            </a:r>
            <a:r>
              <a:rPr lang="en-US" sz="2600" b="1" dirty="0">
                <a:solidFill>
                  <a:srgbClr val="FF0000"/>
                </a:solidFill>
              </a:rPr>
              <a:t>to log and document both the decisions made by the systems, as well as the entire process.</a:t>
            </a:r>
            <a:r>
              <a:rPr lang="es-UY" sz="2600" b="1" dirty="0">
                <a:solidFill>
                  <a:srgbClr val="FF0000"/>
                </a:solidFill>
              </a:rPr>
              <a:t> </a:t>
            </a:r>
            <a:endParaRPr lang="es-UY" sz="2600" b="1" dirty="0">
              <a:solidFill>
                <a:srgbClr val="002060"/>
              </a:solidFill>
            </a:endParaRPr>
          </a:p>
          <a:p>
            <a:pPr algn="just"/>
            <a:r>
              <a:rPr lang="en-US" sz="2600" b="1" dirty="0">
                <a:solidFill>
                  <a:srgbClr val="002060"/>
                </a:solidFill>
              </a:rPr>
              <a:t>Including a </a:t>
            </a:r>
            <a:r>
              <a:rPr lang="en-US" sz="2600" b="1" dirty="0">
                <a:solidFill>
                  <a:srgbClr val="FF0000"/>
                </a:solidFill>
              </a:rPr>
              <a:t>description of data gathering and labeling, and a description of the algorithm used that yielded the decisions</a:t>
            </a:r>
            <a:r>
              <a:rPr lang="es-UY" sz="2600" b="1" dirty="0">
                <a:solidFill>
                  <a:srgbClr val="FF0000"/>
                </a:solidFill>
              </a:rPr>
              <a:t>. </a:t>
            </a:r>
          </a:p>
          <a:p>
            <a:pPr algn="just">
              <a:buFont typeface="Wingdings" panose="05000000000000000000" pitchFamily="2" charset="2"/>
              <a:buChar char="Ø"/>
            </a:pPr>
            <a:endParaRPr lang="es-UY" sz="2600" b="1" dirty="0">
              <a:solidFill>
                <a:srgbClr val="FF0000"/>
              </a:solidFill>
            </a:endParaRPr>
          </a:p>
          <a:p>
            <a:pPr algn="just">
              <a:buFont typeface="Wingdings" panose="05000000000000000000" pitchFamily="2" charset="2"/>
              <a:buChar char="Ø"/>
            </a:pPr>
            <a:r>
              <a:rPr lang="es-UY" sz="2600" b="1" dirty="0">
                <a:solidFill>
                  <a:srgbClr val="FF0000"/>
                </a:solidFill>
              </a:rPr>
              <a:t>DIVERSITY, NON-DISCRIMINATION AND FAIRNESS</a:t>
            </a:r>
          </a:p>
          <a:p>
            <a:pPr algn="just"/>
            <a:r>
              <a:rPr lang="en-US" sz="2600" b="1" dirty="0">
                <a:solidFill>
                  <a:srgbClr val="002060"/>
                </a:solidFill>
              </a:rPr>
              <a:t>Data sets used by AI systems may suffer from </a:t>
            </a:r>
            <a:r>
              <a:rPr lang="en-US" sz="2600" b="1" dirty="0">
                <a:solidFill>
                  <a:srgbClr val="FF0000"/>
                </a:solidFill>
              </a:rPr>
              <a:t>the inclusion of inadvertent historic bias, incompleteness and bad governance models.</a:t>
            </a:r>
            <a:r>
              <a:rPr lang="es-UY" sz="2600" b="1" dirty="0">
                <a:solidFill>
                  <a:srgbClr val="FF0000"/>
                </a:solidFill>
              </a:rPr>
              <a:t> </a:t>
            </a:r>
            <a:r>
              <a:rPr lang="en-US" sz="2600" dirty="0"/>
              <a:t>The </a:t>
            </a:r>
            <a:r>
              <a:rPr lang="en-US" sz="2600" b="1" dirty="0">
                <a:solidFill>
                  <a:srgbClr val="002060"/>
                </a:solidFill>
              </a:rPr>
              <a:t>continuation of such biases could lead to </a:t>
            </a:r>
            <a:r>
              <a:rPr lang="en-US" sz="2600" b="1" dirty="0">
                <a:solidFill>
                  <a:srgbClr val="FF0000"/>
                </a:solidFill>
              </a:rPr>
              <a:t>(in)direct discrimination.</a:t>
            </a:r>
            <a:r>
              <a:rPr lang="es-UY" sz="2600" dirty="0">
                <a:solidFill>
                  <a:srgbClr val="FF0000"/>
                </a:solidFill>
              </a:rPr>
              <a:t> </a:t>
            </a:r>
          </a:p>
          <a:p>
            <a:pPr algn="just"/>
            <a:r>
              <a:rPr lang="en-US" sz="2600" b="1" dirty="0">
                <a:solidFill>
                  <a:srgbClr val="FF0000"/>
                </a:solidFill>
              </a:rPr>
              <a:t>Harm</a:t>
            </a:r>
            <a:r>
              <a:rPr lang="en-US" sz="2600" dirty="0"/>
              <a:t> can also result from the </a:t>
            </a:r>
            <a:r>
              <a:rPr lang="en-US" sz="2600" b="1" dirty="0">
                <a:solidFill>
                  <a:srgbClr val="FF0000"/>
                </a:solidFill>
              </a:rPr>
              <a:t>intentional exploitation </a:t>
            </a:r>
            <a:r>
              <a:rPr lang="en-US" sz="2600" b="1" dirty="0">
                <a:solidFill>
                  <a:srgbClr val="002060"/>
                </a:solidFill>
              </a:rPr>
              <a:t>of consumer biases or by engaging in unfair competition.</a:t>
            </a:r>
            <a:r>
              <a:rPr lang="es-UY" sz="2600" dirty="0">
                <a:solidFill>
                  <a:srgbClr val="002060"/>
                </a:solidFill>
              </a:rPr>
              <a:t> </a:t>
            </a:r>
          </a:p>
          <a:p>
            <a:pPr algn="just"/>
            <a:r>
              <a:rPr lang="en-US" sz="2600" b="1" dirty="0">
                <a:solidFill>
                  <a:srgbClr val="FF0000"/>
                </a:solidFill>
              </a:rPr>
              <a:t>The way in which AI systems are developed —e.g. the way in which the programming code of an algorithm is written— may also suffer from bias.</a:t>
            </a:r>
            <a:r>
              <a:rPr lang="es-UY" sz="2600" dirty="0"/>
              <a:t> </a:t>
            </a:r>
          </a:p>
          <a:p>
            <a:pPr algn="just"/>
            <a:r>
              <a:rPr lang="en-US" sz="2600" b="1" dirty="0">
                <a:solidFill>
                  <a:srgbClr val="002060"/>
                </a:solidFill>
              </a:rPr>
              <a:t>Such concerns should </a:t>
            </a:r>
            <a:r>
              <a:rPr lang="en-US" sz="2600" b="1" dirty="0">
                <a:solidFill>
                  <a:srgbClr val="FF0000"/>
                </a:solidFill>
              </a:rPr>
              <a:t>be tackled from the beginning of the system’ development.</a:t>
            </a:r>
            <a:endParaRPr lang="es-UY" sz="2600" b="1" dirty="0">
              <a:solidFill>
                <a:srgbClr val="002060"/>
              </a:solidFill>
            </a:endParaRPr>
          </a:p>
          <a:p>
            <a:endParaRPr lang="es-UY" dirty="0">
              <a:sym typeface="Symbol" panose="05050102010706020507" pitchFamily="18" charset="2"/>
            </a:endParaRPr>
          </a:p>
          <a:p>
            <a:endParaRPr lang="es-UY" dirty="0"/>
          </a:p>
        </p:txBody>
      </p:sp>
    </p:spTree>
    <p:extLst>
      <p:ext uri="{BB962C8B-B14F-4D97-AF65-F5344CB8AC3E}">
        <p14:creationId xmlns:p14="http://schemas.microsoft.com/office/powerpoint/2010/main" val="3181085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a:solidFill>
                  <a:srgbClr val="FF0000"/>
                </a:solidFill>
              </a:rPr>
              <a:t>Cyber risks and their ethical dimension</a:t>
            </a:r>
            <a:r>
              <a:rPr lang="es-UY">
                <a:solidFill>
                  <a:srgbClr val="FF0000"/>
                </a:solidFill>
              </a:rPr>
              <a:t/>
            </a:r>
            <a:br>
              <a:rPr lang="es-UY">
                <a:solidFill>
                  <a:srgbClr val="FF0000"/>
                </a:solidFill>
              </a:rPr>
            </a:br>
            <a:endParaRPr lang="es-UY">
              <a:solidFill>
                <a:srgbClr val="FF0000"/>
              </a:solidFill>
            </a:endParaRPr>
          </a:p>
        </p:txBody>
      </p:sp>
      <p:sp>
        <p:nvSpPr>
          <p:cNvPr id="3" name="Marcador de contenido 2"/>
          <p:cNvSpPr>
            <a:spLocks noGrp="1"/>
          </p:cNvSpPr>
          <p:nvPr>
            <p:ph idx="1"/>
          </p:nvPr>
        </p:nvSpPr>
        <p:spPr>
          <a:xfrm>
            <a:off x="504966" y="1228299"/>
            <a:ext cx="10848833" cy="5235267"/>
          </a:xfrm>
        </p:spPr>
        <p:txBody>
          <a:bodyPr>
            <a:normAutofit/>
          </a:bodyPr>
          <a:lstStyle/>
          <a:p>
            <a:pPr algn="just">
              <a:buFont typeface="Wingdings" panose="05000000000000000000" pitchFamily="2" charset="2"/>
              <a:buChar char="Ø"/>
            </a:pPr>
            <a:endParaRPr lang="es-UY" sz="2600" b="1" dirty="0">
              <a:solidFill>
                <a:srgbClr val="FF0000"/>
              </a:solidFill>
            </a:endParaRPr>
          </a:p>
          <a:p>
            <a:pPr algn="just">
              <a:buFont typeface="Wingdings" panose="05000000000000000000" pitchFamily="2" charset="2"/>
              <a:buChar char="Ø"/>
            </a:pPr>
            <a:r>
              <a:rPr lang="es-UY" sz="2400" b="1" dirty="0">
                <a:solidFill>
                  <a:srgbClr val="FF0000"/>
                </a:solidFill>
              </a:rPr>
              <a:t>SOCIETAL AND ENVIRONMENTAL WELL-BEING</a:t>
            </a:r>
          </a:p>
          <a:p>
            <a:pPr algn="just"/>
            <a:r>
              <a:rPr lang="en-US" sz="2400" dirty="0"/>
              <a:t>For AI to be trustworthy, </a:t>
            </a:r>
            <a:r>
              <a:rPr lang="en-US" sz="2400" b="1" dirty="0">
                <a:solidFill>
                  <a:srgbClr val="FF0000"/>
                </a:solidFill>
              </a:rPr>
              <a:t>its impact on the environment and other sentient beings should be taken into account.</a:t>
            </a:r>
            <a:r>
              <a:rPr lang="es-UY" sz="2400" dirty="0"/>
              <a:t> </a:t>
            </a:r>
          </a:p>
          <a:p>
            <a:pPr algn="just"/>
            <a:r>
              <a:rPr lang="en-US" sz="2400" b="1" dirty="0">
                <a:solidFill>
                  <a:srgbClr val="FF0000"/>
                </a:solidFill>
              </a:rPr>
              <a:t>Sustainability and ecological responsibility </a:t>
            </a:r>
            <a:r>
              <a:rPr lang="en-US" sz="2400" b="1" dirty="0">
                <a:solidFill>
                  <a:srgbClr val="002060"/>
                </a:solidFill>
              </a:rPr>
              <a:t>of AI systems </a:t>
            </a:r>
            <a:r>
              <a:rPr lang="en-US" sz="2400" dirty="0"/>
              <a:t>should be </a:t>
            </a:r>
            <a:r>
              <a:rPr lang="en-US" sz="2400" b="1" dirty="0">
                <a:solidFill>
                  <a:srgbClr val="FF0000"/>
                </a:solidFill>
              </a:rPr>
              <a:t>encouraged.</a:t>
            </a:r>
            <a:r>
              <a:rPr lang="es-UY" sz="2400" b="1" dirty="0">
                <a:solidFill>
                  <a:srgbClr val="002060"/>
                </a:solidFill>
              </a:rPr>
              <a:t> </a:t>
            </a:r>
          </a:p>
          <a:p>
            <a:pPr marL="0" indent="0" algn="just">
              <a:buNone/>
            </a:pPr>
            <a:endParaRPr lang="es-UY" sz="2400" b="1" dirty="0">
              <a:solidFill>
                <a:srgbClr val="002060"/>
              </a:solidFill>
            </a:endParaRPr>
          </a:p>
          <a:p>
            <a:pPr algn="just">
              <a:buFont typeface="Wingdings" panose="05000000000000000000" pitchFamily="2" charset="2"/>
              <a:buChar char="Ø"/>
            </a:pPr>
            <a:r>
              <a:rPr lang="es-UY" sz="2400" b="1" dirty="0">
                <a:solidFill>
                  <a:srgbClr val="FF0000"/>
                </a:solidFill>
              </a:rPr>
              <a:t>ACCOUNTABILITY</a:t>
            </a:r>
          </a:p>
          <a:p>
            <a:pPr algn="just"/>
            <a:r>
              <a:rPr lang="en-US" sz="2400" b="1" dirty="0">
                <a:solidFill>
                  <a:srgbClr val="002060"/>
                </a:solidFill>
              </a:rPr>
              <a:t>Mechanisms should be put in place to ensure </a:t>
            </a:r>
            <a:r>
              <a:rPr lang="en-US" sz="2400" b="1" dirty="0">
                <a:solidFill>
                  <a:srgbClr val="FF0000"/>
                </a:solidFill>
              </a:rPr>
              <a:t>responsibility and accountability for AI systems and their outcomes.</a:t>
            </a:r>
            <a:endParaRPr lang="es-UY" sz="2400" dirty="0">
              <a:solidFill>
                <a:srgbClr val="FF0000"/>
              </a:solidFill>
            </a:endParaRPr>
          </a:p>
          <a:p>
            <a:pPr algn="just"/>
            <a:r>
              <a:rPr lang="en-US" sz="2400" b="1" dirty="0">
                <a:solidFill>
                  <a:srgbClr val="FF0000"/>
                </a:solidFill>
              </a:rPr>
              <a:t>Auditability of AI systems is key in this regard</a:t>
            </a:r>
            <a:r>
              <a:rPr lang="en-US" sz="2400" dirty="0"/>
              <a:t>, </a:t>
            </a:r>
            <a:r>
              <a:rPr lang="en-US" sz="2400" b="1" dirty="0">
                <a:solidFill>
                  <a:srgbClr val="002060"/>
                </a:solidFill>
              </a:rPr>
              <a:t>as the assessment of AI systems by internal and external auditors, and the availability of such evaluation reports, strongly contributes to trust in the technology. </a:t>
            </a:r>
            <a:endParaRPr lang="es-UY" sz="2400" dirty="0"/>
          </a:p>
          <a:p>
            <a:endParaRPr lang="es-UY" dirty="0"/>
          </a:p>
        </p:txBody>
      </p:sp>
    </p:spTree>
    <p:extLst>
      <p:ext uri="{BB962C8B-B14F-4D97-AF65-F5344CB8AC3E}">
        <p14:creationId xmlns:p14="http://schemas.microsoft.com/office/powerpoint/2010/main" val="320674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Y" b="1" dirty="0" err="1">
                <a:solidFill>
                  <a:srgbClr val="FF0000"/>
                </a:solidFill>
              </a:rPr>
              <a:t>Conclusions</a:t>
            </a:r>
            <a:r>
              <a:rPr lang="es-UY" dirty="0">
                <a:solidFill>
                  <a:srgbClr val="FF0000"/>
                </a:solidFill>
              </a:rPr>
              <a:t/>
            </a:r>
            <a:br>
              <a:rPr lang="es-UY" dirty="0">
                <a:solidFill>
                  <a:srgbClr val="FF0000"/>
                </a:solidFill>
              </a:rPr>
            </a:br>
            <a:endParaRPr lang="es-UY" dirty="0">
              <a:solidFill>
                <a:srgbClr val="FF0000"/>
              </a:solidFill>
            </a:endParaRPr>
          </a:p>
        </p:txBody>
      </p:sp>
      <p:sp>
        <p:nvSpPr>
          <p:cNvPr id="3" name="Marcador de contenido 2"/>
          <p:cNvSpPr>
            <a:spLocks noGrp="1"/>
          </p:cNvSpPr>
          <p:nvPr>
            <p:ph idx="1"/>
          </p:nvPr>
        </p:nvSpPr>
        <p:spPr>
          <a:xfrm>
            <a:off x="300251" y="1132764"/>
            <a:ext cx="11053549" cy="5044199"/>
          </a:xfrm>
        </p:spPr>
        <p:txBody>
          <a:bodyPr>
            <a:noAutofit/>
          </a:bodyPr>
          <a:lstStyle/>
          <a:p>
            <a:pPr algn="just"/>
            <a:endParaRPr lang="es-UY" sz="2600" b="1" dirty="0">
              <a:solidFill>
                <a:srgbClr val="FF0000"/>
              </a:solidFill>
            </a:endParaRPr>
          </a:p>
          <a:p>
            <a:pPr algn="just"/>
            <a:r>
              <a:rPr lang="en-US" sz="2600" b="1" dirty="0">
                <a:solidFill>
                  <a:srgbClr val="002060"/>
                </a:solidFill>
              </a:rPr>
              <a:t>Once again, as in so many other aspects of life, BALANCE should be the key </a:t>
            </a:r>
            <a:r>
              <a:rPr lang="es-UY" sz="2600" b="1" dirty="0">
                <a:solidFill>
                  <a:srgbClr val="002060"/>
                </a:solidFill>
              </a:rPr>
              <a:t>…</a:t>
            </a:r>
          </a:p>
          <a:p>
            <a:pPr algn="just"/>
            <a:endParaRPr lang="es-UY" sz="2600" b="1" dirty="0">
              <a:solidFill>
                <a:srgbClr val="FF0000"/>
              </a:solidFill>
            </a:endParaRPr>
          </a:p>
          <a:p>
            <a:pPr algn="just"/>
            <a:r>
              <a:rPr lang="en-US" sz="2600" b="1" dirty="0">
                <a:solidFill>
                  <a:srgbClr val="FF0000"/>
                </a:solidFill>
              </a:rPr>
              <a:t>ACCOMPLISHING DUE BALANCE IN THE DESIGN, APPLICATION AND USE OF TECHNOLOGIES IS THE ONLY THING WHICH CAN PROVIDE PEACE TO HUMAN BEINGS AND THE ENTIRE SOCIETY, HIGHLIGHTING STRENGTHS AND NOT WEAKNESSES, WITHIN THE ATTRACTIVE, EXCITING AND DRAMATIC VORTEX OF THE CYBERNETIC WORLD.</a:t>
            </a:r>
            <a:endParaRPr lang="es-UY" sz="2600" b="1" dirty="0">
              <a:solidFill>
                <a:srgbClr val="FF0000"/>
              </a:solidFill>
            </a:endParaRPr>
          </a:p>
        </p:txBody>
      </p:sp>
    </p:spTree>
    <p:extLst>
      <p:ext uri="{BB962C8B-B14F-4D97-AF65-F5344CB8AC3E}">
        <p14:creationId xmlns:p14="http://schemas.microsoft.com/office/powerpoint/2010/main" val="1523075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4337" y="148803"/>
            <a:ext cx="10515600" cy="992597"/>
          </a:xfrm>
        </p:spPr>
        <p:txBody>
          <a:bodyPr>
            <a:normAutofit fontScale="90000"/>
          </a:bodyPr>
          <a:lstStyle/>
          <a:p>
            <a:r>
              <a:rPr lang="en-US" b="1" dirty="0">
                <a:solidFill>
                  <a:srgbClr val="FF0000"/>
                </a:solidFill>
              </a:rPr>
              <a:t>Thank you</a:t>
            </a:r>
            <a:r>
              <a:rPr lang="es-UY" b="1" dirty="0">
                <a:solidFill>
                  <a:srgbClr val="FF0000"/>
                </a:solidFill>
              </a:rPr>
              <a:t>! </a:t>
            </a:r>
            <a:br>
              <a:rPr lang="es-UY" b="1" dirty="0">
                <a:solidFill>
                  <a:srgbClr val="FF0000"/>
                </a:solidFill>
              </a:rPr>
            </a:br>
            <a:r>
              <a:rPr lang="es-UY" sz="2000" b="1" dirty="0" err="1">
                <a:solidFill>
                  <a:srgbClr val="002060"/>
                </a:solidFill>
              </a:rPr>
              <a:t>andreasignorino</a:t>
            </a:r>
            <a:r>
              <a:rPr lang="es-UY" sz="2000" b="1" err="1">
                <a:solidFill>
                  <a:srgbClr val="002060"/>
                </a:solidFill>
              </a:rPr>
              <a:t>@</a:t>
            </a:r>
            <a:r>
              <a:rPr lang="es-UY" sz="2000" b="1">
                <a:solidFill>
                  <a:srgbClr val="002060"/>
                </a:solidFill>
              </a:rPr>
              <a:t>gmail.com</a:t>
            </a:r>
            <a:r>
              <a:rPr lang="es-UY" sz="2000" b="1" dirty="0">
                <a:solidFill>
                  <a:srgbClr val="002060"/>
                </a:solidFill>
              </a:rPr>
              <a:t/>
            </a:r>
            <a:br>
              <a:rPr lang="es-UY" sz="2000" b="1" dirty="0">
                <a:solidFill>
                  <a:srgbClr val="002060"/>
                </a:solidFill>
              </a:rPr>
            </a:br>
            <a:r>
              <a:rPr lang="es-UY" sz="2000" b="1" dirty="0">
                <a:solidFill>
                  <a:srgbClr val="002060"/>
                </a:solidFill>
              </a:rPr>
              <a:t>www.andreasignorino.com.uy</a:t>
            </a:r>
          </a:p>
        </p:txBody>
      </p:sp>
      <p:sp>
        <p:nvSpPr>
          <p:cNvPr id="4" name="Rectangle 1"/>
          <p:cNvSpPr>
            <a:spLocks noGrp="1" noChangeArrowheads="1"/>
          </p:cNvSpPr>
          <p:nvPr>
            <p:ph idx="1"/>
          </p:nvPr>
        </p:nvSpPr>
        <p:spPr bwMode="auto">
          <a:xfrm>
            <a:off x="671849" y="1341549"/>
            <a:ext cx="11340226" cy="276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ctr">
              <a:buNone/>
            </a:pPr>
            <a:r>
              <a:rPr lang="es-UY" sz="3600" b="1" i="1">
                <a:solidFill>
                  <a:srgbClr val="FF0000"/>
                </a:solidFill>
              </a:rPr>
              <a:t>“</a:t>
            </a:r>
            <a:r>
              <a:rPr lang="en-US" b="1" i="1">
                <a:solidFill>
                  <a:srgbClr val="FF0000"/>
                </a:solidFill>
              </a:rPr>
              <a:t>ONE MACHINE CAN DO THE WORK </a:t>
            </a:r>
          </a:p>
          <a:p>
            <a:pPr marL="0" indent="0" algn="ctr">
              <a:buNone/>
            </a:pPr>
            <a:r>
              <a:rPr lang="en-US" b="1" i="1">
                <a:solidFill>
                  <a:srgbClr val="FF0000"/>
                </a:solidFill>
              </a:rPr>
              <a:t>OF FIFTY ORDINARY MEN (OR WOMEN).</a:t>
            </a:r>
          </a:p>
          <a:p>
            <a:pPr marL="0" indent="0" algn="ctr">
              <a:buNone/>
            </a:pPr>
            <a:r>
              <a:rPr lang="en-US" b="1" i="1">
                <a:solidFill>
                  <a:srgbClr val="FF0000"/>
                </a:solidFill>
              </a:rPr>
              <a:t> NO MACHINE CAN DO THE WORK </a:t>
            </a:r>
          </a:p>
          <a:p>
            <a:pPr marL="0" indent="0" algn="ctr">
              <a:buNone/>
            </a:pPr>
            <a:r>
              <a:rPr lang="en-US" b="1" i="1">
                <a:solidFill>
                  <a:srgbClr val="FF0000"/>
                </a:solidFill>
              </a:rPr>
              <a:t>OF ONE EXTRAORDINARY MAN (OR WOMAN)</a:t>
            </a:r>
            <a:r>
              <a:rPr lang="es-UY" b="1">
                <a:solidFill>
                  <a:srgbClr val="FF0000"/>
                </a:solidFill>
              </a:rPr>
              <a:t>”</a:t>
            </a:r>
          </a:p>
          <a:p>
            <a:r>
              <a:rPr lang="es-UY" sz="1600" b="1"/>
              <a:t>Elbert </a:t>
            </a:r>
            <a:r>
              <a:rPr lang="es-UY" sz="1600" b="1" err="1"/>
              <a:t>Hubbard</a:t>
            </a:r>
            <a:r>
              <a:rPr lang="es-UY" sz="1600"/>
              <a:t> (</a:t>
            </a:r>
            <a:r>
              <a:rPr lang="es-UY" sz="1600" err="1"/>
              <a:t>writer</a:t>
            </a:r>
            <a:r>
              <a:rPr lang="es-UY" sz="1600"/>
              <a:t>, </a:t>
            </a:r>
            <a:r>
              <a:rPr lang="es-UY" sz="1600" err="1"/>
              <a:t>philosopher</a:t>
            </a:r>
            <a:r>
              <a:rPr lang="es-UY" sz="1600"/>
              <a:t>, </a:t>
            </a:r>
            <a:r>
              <a:rPr lang="es-UY" sz="1600" err="1"/>
              <a:t>artist</a:t>
            </a:r>
            <a:r>
              <a:rPr lang="es-UY" sz="1600"/>
              <a:t>, American 1915-1956)</a:t>
            </a:r>
          </a:p>
          <a:p>
            <a:pPr marL="0" indent="0" algn="ctr" eaLnBrk="0" fontAlgn="base" hangingPunct="0">
              <a:lnSpc>
                <a:spcPct val="100000"/>
              </a:lnSpc>
              <a:spcBef>
                <a:spcPct val="0"/>
              </a:spcBef>
              <a:spcAft>
                <a:spcPct val="0"/>
              </a:spcAft>
              <a:buNone/>
            </a:pPr>
            <a:endParaRPr kumimoji="0" lang="es-UY" altLang="es-UY" sz="1800" b="0" i="0" u="none" strike="noStrike" cap="none" normalizeH="0" baseline="0">
              <a:ln>
                <a:noFill/>
              </a:ln>
              <a:solidFill>
                <a:schemeClr val="tx1"/>
              </a:solidFill>
              <a:effectLst/>
              <a:latin typeface="Arial" panose="020B0604020202020204" pitchFamily="34" charset="0"/>
            </a:endParaRPr>
          </a:p>
        </p:txBody>
      </p:sp>
      <p:sp>
        <p:nvSpPr>
          <p:cNvPr id="3" name="Marcador de número de diapositiva 2"/>
          <p:cNvSpPr>
            <a:spLocks noGrp="1"/>
          </p:cNvSpPr>
          <p:nvPr>
            <p:ph type="sldNum" sz="quarter" idx="12"/>
          </p:nvPr>
        </p:nvSpPr>
        <p:spPr/>
        <p:txBody>
          <a:bodyPr/>
          <a:lstStyle/>
          <a:p>
            <a:fld id="{43D7AFF0-BE33-4677-922F-4D643A343FB2}" type="slidenum">
              <a:rPr lang="es-UY" smtClean="0"/>
              <a:pPr/>
              <a:t>33</a:t>
            </a:fld>
            <a:endParaRPr lang="es-UY"/>
          </a:p>
        </p:txBody>
      </p:sp>
      <p:pic>
        <p:nvPicPr>
          <p:cNvPr id="5" name="Imagen 4"/>
          <p:cNvPicPr>
            <a:picLocks noChangeAspect="1"/>
          </p:cNvPicPr>
          <p:nvPr/>
        </p:nvPicPr>
        <p:blipFill>
          <a:blip r:embed="rId2" cstate="print"/>
          <a:stretch>
            <a:fillRect/>
          </a:stretch>
        </p:blipFill>
        <p:spPr>
          <a:xfrm>
            <a:off x="4059759" y="4550148"/>
            <a:ext cx="4072481" cy="2231329"/>
          </a:xfrm>
          <a:prstGeom prst="rect">
            <a:avLst/>
          </a:prstGeom>
        </p:spPr>
      </p:pic>
      <p:pic>
        <p:nvPicPr>
          <p:cNvPr id="6" name="Imagen 5"/>
          <p:cNvPicPr>
            <a:picLocks noChangeAspect="1"/>
          </p:cNvPicPr>
          <p:nvPr/>
        </p:nvPicPr>
        <p:blipFill>
          <a:blip r:embed="rId3" cstate="print"/>
          <a:stretch>
            <a:fillRect/>
          </a:stretch>
        </p:blipFill>
        <p:spPr>
          <a:xfrm>
            <a:off x="508076" y="4307583"/>
            <a:ext cx="3407959" cy="2231329"/>
          </a:xfrm>
          <a:prstGeom prst="rect">
            <a:avLst/>
          </a:prstGeom>
        </p:spPr>
      </p:pic>
      <p:pic>
        <p:nvPicPr>
          <p:cNvPr id="7" name="Imagen 6"/>
          <p:cNvPicPr>
            <a:picLocks noChangeAspect="1"/>
          </p:cNvPicPr>
          <p:nvPr/>
        </p:nvPicPr>
        <p:blipFill>
          <a:blip r:embed="rId4" cstate="print"/>
          <a:stretch>
            <a:fillRect/>
          </a:stretch>
        </p:blipFill>
        <p:spPr>
          <a:xfrm>
            <a:off x="8275964" y="4199801"/>
            <a:ext cx="3365284" cy="2231329"/>
          </a:xfrm>
          <a:prstGeom prst="rect">
            <a:avLst/>
          </a:prstGeom>
        </p:spPr>
      </p:pic>
    </p:spTree>
    <p:extLst>
      <p:ext uri="{BB962C8B-B14F-4D97-AF65-F5344CB8AC3E}">
        <p14:creationId xmlns:p14="http://schemas.microsoft.com/office/powerpoint/2010/main" val="4216718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5245" y="0"/>
            <a:ext cx="10515600" cy="1325563"/>
          </a:xfrm>
        </p:spPr>
        <p:txBody>
          <a:bodyPr/>
          <a:lstStyle/>
          <a:p>
            <a:r>
              <a:rPr lang="es-UY" b="1" err="1">
                <a:solidFill>
                  <a:srgbClr val="FF0000"/>
                </a:solidFill>
              </a:rPr>
              <a:t>Goals</a:t>
            </a:r>
            <a:endParaRPr lang="es-UY">
              <a:solidFill>
                <a:srgbClr val="FF0000"/>
              </a:solidFill>
            </a:endParaRPr>
          </a:p>
        </p:txBody>
      </p:sp>
      <p:sp>
        <p:nvSpPr>
          <p:cNvPr id="3" name="Marcador de contenido 2"/>
          <p:cNvSpPr>
            <a:spLocks noGrp="1"/>
          </p:cNvSpPr>
          <p:nvPr>
            <p:ph idx="1"/>
          </p:nvPr>
        </p:nvSpPr>
        <p:spPr>
          <a:xfrm>
            <a:off x="368490" y="1325563"/>
            <a:ext cx="10985310" cy="4851400"/>
          </a:xfrm>
        </p:spPr>
        <p:txBody>
          <a:bodyPr>
            <a:normAutofit/>
          </a:bodyPr>
          <a:lstStyle/>
          <a:p>
            <a:pPr algn="just"/>
            <a:endParaRPr lang="en-US" b="1" dirty="0">
              <a:solidFill>
                <a:srgbClr val="002060"/>
              </a:solidFill>
            </a:endParaRPr>
          </a:p>
          <a:p>
            <a:pPr algn="just"/>
            <a:r>
              <a:rPr lang="en-US" b="1" dirty="0">
                <a:solidFill>
                  <a:srgbClr val="002060"/>
                </a:solidFill>
              </a:rPr>
              <a:t>This does not purport to be a traditional approach referred to new technologies </a:t>
            </a:r>
            <a:r>
              <a:rPr lang="en-US" dirty="0"/>
              <a:t>in the sense of introducing technologies applied to insurances and their risks</a:t>
            </a:r>
            <a:r>
              <a:rPr lang="es-UY" dirty="0"/>
              <a:t>, </a:t>
            </a:r>
            <a:r>
              <a:rPr lang="en-US" dirty="0"/>
              <a:t>or comment about its virtues and flaws, or explain the types of existing Cyber risks</a:t>
            </a:r>
            <a:r>
              <a:rPr lang="es-UY" dirty="0"/>
              <a:t>.</a:t>
            </a:r>
          </a:p>
          <a:p>
            <a:pPr algn="just"/>
            <a:endParaRPr lang="es-UY" dirty="0"/>
          </a:p>
          <a:p>
            <a:pPr algn="just"/>
            <a:r>
              <a:rPr lang="en-US" b="1" dirty="0">
                <a:solidFill>
                  <a:srgbClr val="002060"/>
                </a:solidFill>
              </a:rPr>
              <a:t>I intend to bring the subject closer to the audience while reflecting on Cyber risks in a broad sense</a:t>
            </a:r>
            <a:r>
              <a:rPr lang="es-UY" b="1" dirty="0">
                <a:solidFill>
                  <a:srgbClr val="002060"/>
                </a:solidFill>
              </a:rPr>
              <a:t>.</a:t>
            </a:r>
          </a:p>
          <a:p>
            <a:endParaRPr lang="es-UY" dirty="0"/>
          </a:p>
          <a:p>
            <a:pPr algn="just"/>
            <a:endParaRPr lang="es-UY" sz="2400" b="1" dirty="0">
              <a:solidFill>
                <a:srgbClr val="002060"/>
              </a:solidFill>
            </a:endParaRPr>
          </a:p>
          <a:p>
            <a:pPr algn="just"/>
            <a:endParaRPr lang="es-UY" sz="2400" b="1" dirty="0">
              <a:solidFill>
                <a:srgbClr val="002060"/>
              </a:solidFill>
            </a:endParaRPr>
          </a:p>
        </p:txBody>
      </p:sp>
    </p:spTree>
    <p:extLst>
      <p:ext uri="{BB962C8B-B14F-4D97-AF65-F5344CB8AC3E}">
        <p14:creationId xmlns:p14="http://schemas.microsoft.com/office/powerpoint/2010/main" val="365038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5245" y="0"/>
            <a:ext cx="10515600" cy="1325563"/>
          </a:xfrm>
        </p:spPr>
        <p:txBody>
          <a:bodyPr/>
          <a:lstStyle/>
          <a:p>
            <a:r>
              <a:rPr lang="es-UY" b="1" err="1">
                <a:solidFill>
                  <a:srgbClr val="FF0000"/>
                </a:solidFill>
              </a:rPr>
              <a:t>Goals</a:t>
            </a:r>
            <a:endParaRPr lang="es-UY">
              <a:solidFill>
                <a:srgbClr val="FF0000"/>
              </a:solidFill>
            </a:endParaRPr>
          </a:p>
        </p:txBody>
      </p:sp>
      <p:sp>
        <p:nvSpPr>
          <p:cNvPr id="3" name="Marcador de contenido 2"/>
          <p:cNvSpPr>
            <a:spLocks noGrp="1"/>
          </p:cNvSpPr>
          <p:nvPr>
            <p:ph idx="1"/>
          </p:nvPr>
        </p:nvSpPr>
        <p:spPr>
          <a:xfrm>
            <a:off x="368490" y="1325563"/>
            <a:ext cx="10985310" cy="4851400"/>
          </a:xfrm>
        </p:spPr>
        <p:txBody>
          <a:bodyPr>
            <a:normAutofit/>
          </a:bodyPr>
          <a:lstStyle/>
          <a:p>
            <a:r>
              <a:rPr lang="en-US" sz="2400" dirty="0"/>
              <a:t>We will analyze these type of risks as regards</a:t>
            </a:r>
            <a:r>
              <a:rPr lang="es-UY" sz="2400" dirty="0"/>
              <a:t>:</a:t>
            </a:r>
          </a:p>
          <a:p>
            <a:pPr marL="0" indent="0">
              <a:buNone/>
            </a:pPr>
            <a:endParaRPr lang="es-UY" sz="2400" dirty="0"/>
          </a:p>
          <a:p>
            <a:pPr algn="just">
              <a:buFontTx/>
              <a:buChar char="-"/>
            </a:pPr>
            <a:r>
              <a:rPr lang="en-US" sz="2400" b="1" dirty="0">
                <a:solidFill>
                  <a:srgbClr val="FF0000"/>
                </a:solidFill>
              </a:rPr>
              <a:t>their social dimension</a:t>
            </a:r>
            <a:r>
              <a:rPr lang="en-US" sz="2400" dirty="0"/>
              <a:t>: technologies and cybernetic world risks </a:t>
            </a:r>
            <a:r>
              <a:rPr lang="en-US" sz="2400" b="1" dirty="0">
                <a:solidFill>
                  <a:srgbClr val="002060"/>
                </a:solidFill>
              </a:rPr>
              <a:t>to the consumer – insured within a social environment, possible causes and solutions.</a:t>
            </a:r>
          </a:p>
          <a:p>
            <a:pPr algn="just">
              <a:buFontTx/>
              <a:buChar char="-"/>
            </a:pPr>
            <a:r>
              <a:rPr lang="en-US" sz="2400" b="1" dirty="0">
                <a:solidFill>
                  <a:srgbClr val="FF0000"/>
                </a:solidFill>
              </a:rPr>
              <a:t>their functional dimension</a:t>
            </a:r>
            <a:r>
              <a:rPr lang="en-US" sz="2400" dirty="0"/>
              <a:t>: </a:t>
            </a:r>
            <a:r>
              <a:rPr lang="en-US" sz="2400" b="1" dirty="0">
                <a:solidFill>
                  <a:srgbClr val="002060"/>
                </a:solidFill>
              </a:rPr>
              <a:t>internal management of risks by insurance companies.</a:t>
            </a:r>
            <a:endParaRPr lang="es-UY" sz="2400" b="1" dirty="0">
              <a:solidFill>
                <a:srgbClr val="002060"/>
              </a:solidFill>
            </a:endParaRPr>
          </a:p>
          <a:p>
            <a:pPr algn="just">
              <a:buFontTx/>
              <a:buChar char="-"/>
            </a:pPr>
            <a:r>
              <a:rPr lang="en-US" sz="2400" b="1" dirty="0">
                <a:solidFill>
                  <a:srgbClr val="FF0000"/>
                </a:solidFill>
              </a:rPr>
              <a:t>their ethical dimension</a:t>
            </a:r>
            <a:r>
              <a:rPr lang="en-US" sz="2400" dirty="0"/>
              <a:t>, -perhaps the most important aspect, referred to the </a:t>
            </a:r>
            <a:r>
              <a:rPr lang="en-US" sz="2400" b="1" dirty="0">
                <a:solidFill>
                  <a:srgbClr val="002060"/>
                </a:solidFill>
              </a:rPr>
              <a:t>dangers the Cyber world may cause to people individually, as human beings</a:t>
            </a:r>
            <a:r>
              <a:rPr lang="es-UY" sz="2400" dirty="0">
                <a:solidFill>
                  <a:srgbClr val="002060"/>
                </a:solidFill>
              </a:rPr>
              <a:t>, </a:t>
            </a:r>
            <a:r>
              <a:rPr lang="en-US" sz="2400" dirty="0"/>
              <a:t>if risks are not</a:t>
            </a:r>
            <a:r>
              <a:rPr lang="es-UY" sz="2400" dirty="0">
                <a:solidFill>
                  <a:srgbClr val="002060"/>
                </a:solidFill>
              </a:rPr>
              <a:t> </a:t>
            </a:r>
            <a:r>
              <a:rPr lang="en-US" sz="2400" b="1" dirty="0">
                <a:solidFill>
                  <a:srgbClr val="002060"/>
                </a:solidFill>
              </a:rPr>
              <a:t>properly handled, regulated or contextualized</a:t>
            </a:r>
            <a:r>
              <a:rPr lang="en-US" sz="2400" dirty="0"/>
              <a:t> </a:t>
            </a:r>
            <a:r>
              <a:rPr lang="es-UY" sz="2400" b="1" dirty="0">
                <a:solidFill>
                  <a:srgbClr val="002060"/>
                </a:solidFill>
              </a:rPr>
              <a:t>-.</a:t>
            </a:r>
          </a:p>
        </p:txBody>
      </p:sp>
    </p:spTree>
    <p:extLst>
      <p:ext uri="{BB962C8B-B14F-4D97-AF65-F5344CB8AC3E}">
        <p14:creationId xmlns:p14="http://schemas.microsoft.com/office/powerpoint/2010/main" val="372440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5245" y="0"/>
            <a:ext cx="10515600" cy="1325563"/>
          </a:xfrm>
        </p:spPr>
        <p:txBody>
          <a:bodyPr>
            <a:normAutofit fontScale="90000"/>
          </a:bodyPr>
          <a:lstStyle/>
          <a:p>
            <a:r>
              <a:rPr lang="es-UY" b="1">
                <a:solidFill>
                  <a:srgbClr val="FF0000"/>
                </a:solidFill>
              </a:rPr>
              <a:t/>
            </a:r>
            <a:br>
              <a:rPr lang="es-UY" b="1">
                <a:solidFill>
                  <a:srgbClr val="FF0000"/>
                </a:solidFill>
              </a:rPr>
            </a:br>
            <a:r>
              <a:rPr lang="en-US" b="1">
                <a:solidFill>
                  <a:srgbClr val="FF0000"/>
                </a:solidFill>
              </a:rPr>
              <a:t>General approach</a:t>
            </a:r>
            <a:br>
              <a:rPr lang="en-US" b="1">
                <a:solidFill>
                  <a:srgbClr val="FF0000"/>
                </a:solidFill>
              </a:rPr>
            </a:br>
            <a:r>
              <a:rPr lang="en-US" b="1">
                <a:solidFill>
                  <a:srgbClr val="FF0000"/>
                </a:solidFill>
              </a:rPr>
              <a:t>What does </a:t>
            </a:r>
            <a:r>
              <a:rPr lang="en-US" b="1" i="1">
                <a:solidFill>
                  <a:srgbClr val="FF0000"/>
                </a:solidFill>
              </a:rPr>
              <a:t>cybernetic</a:t>
            </a:r>
            <a:r>
              <a:rPr lang="en-US" b="1">
                <a:solidFill>
                  <a:srgbClr val="FF0000"/>
                </a:solidFill>
              </a:rPr>
              <a:t> mean</a:t>
            </a:r>
            <a:r>
              <a:rPr lang="es-UY" b="1">
                <a:solidFill>
                  <a:srgbClr val="FF0000"/>
                </a:solidFill>
              </a:rPr>
              <a:t>?</a:t>
            </a:r>
          </a:p>
        </p:txBody>
      </p:sp>
      <p:sp>
        <p:nvSpPr>
          <p:cNvPr id="3" name="Marcador de contenido 2"/>
          <p:cNvSpPr>
            <a:spLocks noGrp="1"/>
          </p:cNvSpPr>
          <p:nvPr>
            <p:ph idx="1"/>
          </p:nvPr>
        </p:nvSpPr>
        <p:spPr>
          <a:xfrm>
            <a:off x="300251" y="928048"/>
            <a:ext cx="11053549" cy="6496334"/>
          </a:xfrm>
        </p:spPr>
        <p:txBody>
          <a:bodyPr>
            <a:normAutofit/>
          </a:bodyPr>
          <a:lstStyle/>
          <a:p>
            <a:pPr algn="just"/>
            <a:endParaRPr lang="es-UY" dirty="0"/>
          </a:p>
          <a:p>
            <a:pPr algn="just"/>
            <a:endParaRPr lang="es-UY" sz="2400" dirty="0"/>
          </a:p>
          <a:p>
            <a:pPr algn="just"/>
            <a:endParaRPr lang="es-UY" sz="2400" dirty="0"/>
          </a:p>
          <a:p>
            <a:pPr algn="just"/>
            <a:r>
              <a:rPr lang="en-US" sz="2400" dirty="0"/>
              <a:t>Cybernetic means </a:t>
            </a:r>
            <a:r>
              <a:rPr lang="en-US" sz="2400" b="1" dirty="0">
                <a:solidFill>
                  <a:srgbClr val="002060"/>
                </a:solidFill>
              </a:rPr>
              <a:t>anything related to interdisciplinary computing technology used to broaden human abilities</a:t>
            </a:r>
            <a:r>
              <a:rPr lang="es-UY" sz="2400" dirty="0"/>
              <a:t>. </a:t>
            </a:r>
          </a:p>
          <a:p>
            <a:pPr algn="just"/>
            <a:endParaRPr lang="es-UY" sz="2400" dirty="0"/>
          </a:p>
          <a:p>
            <a:pPr algn="just"/>
            <a:endParaRPr lang="es-UY" sz="2400" dirty="0"/>
          </a:p>
          <a:p>
            <a:pPr algn="just"/>
            <a:r>
              <a:rPr lang="en-US" sz="2400" dirty="0"/>
              <a:t>The word </a:t>
            </a:r>
            <a:r>
              <a:rPr lang="en-US" sz="2400" i="1" dirty="0"/>
              <a:t>cybernetic</a:t>
            </a:r>
            <a:r>
              <a:rPr lang="en-US" sz="2400" dirty="0"/>
              <a:t> comes from </a:t>
            </a:r>
            <a:r>
              <a:rPr lang="es-UY" sz="2400" b="1" dirty="0" err="1">
                <a:solidFill>
                  <a:srgbClr val="002060"/>
                </a:solidFill>
              </a:rPr>
              <a:t>the</a:t>
            </a:r>
            <a:r>
              <a:rPr lang="es-UY" sz="2400" b="1" dirty="0">
                <a:solidFill>
                  <a:srgbClr val="002060"/>
                </a:solidFill>
              </a:rPr>
              <a:t> </a:t>
            </a:r>
            <a:r>
              <a:rPr lang="es-UY" sz="2400" b="1" dirty="0" err="1">
                <a:solidFill>
                  <a:srgbClr val="002060"/>
                </a:solidFill>
              </a:rPr>
              <a:t>greek</a:t>
            </a:r>
            <a:r>
              <a:rPr lang="es-UY" sz="2400" b="1" dirty="0">
                <a:solidFill>
                  <a:srgbClr val="002060"/>
                </a:solidFill>
              </a:rPr>
              <a:t> </a:t>
            </a:r>
            <a:r>
              <a:rPr lang="en-US" sz="2400" b="1" i="1" dirty="0" err="1">
                <a:solidFill>
                  <a:srgbClr val="002060"/>
                </a:solidFill>
              </a:rPr>
              <a:t>kybernetes</a:t>
            </a:r>
            <a:r>
              <a:rPr lang="en-US" sz="2400" b="1" dirty="0">
                <a:solidFill>
                  <a:srgbClr val="002060"/>
                </a:solidFill>
              </a:rPr>
              <a:t>, meaning “the art of steering a ship”. Subsequently, it was used by Plato in his work </a:t>
            </a:r>
            <a:r>
              <a:rPr lang="en-US" sz="2400" b="1" i="1" dirty="0">
                <a:solidFill>
                  <a:srgbClr val="002060"/>
                </a:solidFill>
              </a:rPr>
              <a:t>The Republic </a:t>
            </a:r>
            <a:r>
              <a:rPr lang="en-US" sz="2400" b="1" dirty="0">
                <a:solidFill>
                  <a:srgbClr val="002060"/>
                </a:solidFill>
              </a:rPr>
              <a:t>in order to refer to the “the art of ruling men” or the “art of governing”.</a:t>
            </a:r>
            <a:endParaRPr lang="es-UY" sz="2400" b="1" dirty="0">
              <a:solidFill>
                <a:srgbClr val="002060"/>
              </a:solidFill>
            </a:endParaRPr>
          </a:p>
          <a:p>
            <a:pPr algn="just"/>
            <a:endParaRPr lang="es-UY" sz="2400" dirty="0"/>
          </a:p>
          <a:p>
            <a:endParaRPr lang="es-UY" sz="2400" dirty="0"/>
          </a:p>
        </p:txBody>
      </p:sp>
    </p:spTree>
    <p:extLst>
      <p:ext uri="{BB962C8B-B14F-4D97-AF65-F5344CB8AC3E}">
        <p14:creationId xmlns:p14="http://schemas.microsoft.com/office/powerpoint/2010/main" val="2857209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5245" y="0"/>
            <a:ext cx="10515600" cy="1325563"/>
          </a:xfrm>
        </p:spPr>
        <p:txBody>
          <a:bodyPr/>
          <a:lstStyle/>
          <a:p>
            <a:r>
              <a:rPr lang="en-US" b="1">
                <a:solidFill>
                  <a:srgbClr val="FF0000"/>
                </a:solidFill>
              </a:rPr>
              <a:t>What does </a:t>
            </a:r>
            <a:r>
              <a:rPr lang="en-US" b="1" i="1">
                <a:solidFill>
                  <a:srgbClr val="FF0000"/>
                </a:solidFill>
              </a:rPr>
              <a:t>cybernetic</a:t>
            </a:r>
            <a:r>
              <a:rPr lang="en-US" b="1">
                <a:solidFill>
                  <a:srgbClr val="FF0000"/>
                </a:solidFill>
              </a:rPr>
              <a:t> mean</a:t>
            </a:r>
            <a:r>
              <a:rPr lang="es-UY" b="1">
                <a:solidFill>
                  <a:srgbClr val="FF0000"/>
                </a:solidFill>
              </a:rPr>
              <a:t>?</a:t>
            </a:r>
          </a:p>
        </p:txBody>
      </p:sp>
      <p:sp>
        <p:nvSpPr>
          <p:cNvPr id="3" name="Marcador de contenido 2"/>
          <p:cNvSpPr>
            <a:spLocks noGrp="1"/>
          </p:cNvSpPr>
          <p:nvPr>
            <p:ph idx="1"/>
          </p:nvPr>
        </p:nvSpPr>
        <p:spPr>
          <a:xfrm>
            <a:off x="300251" y="928048"/>
            <a:ext cx="11053549" cy="6496334"/>
          </a:xfrm>
        </p:spPr>
        <p:txBody>
          <a:bodyPr>
            <a:normAutofit/>
          </a:bodyPr>
          <a:lstStyle/>
          <a:p>
            <a:pPr algn="just"/>
            <a:endParaRPr lang="es-UY" dirty="0"/>
          </a:p>
          <a:p>
            <a:pPr algn="just"/>
            <a:endParaRPr lang="en-US" sz="2400" dirty="0"/>
          </a:p>
          <a:p>
            <a:pPr algn="just"/>
            <a:r>
              <a:rPr lang="en-US" sz="2400" dirty="0"/>
              <a:t>The modern concept of </a:t>
            </a:r>
            <a:r>
              <a:rPr lang="en-US" sz="2400" i="1" dirty="0"/>
              <a:t>cybernetic</a:t>
            </a:r>
            <a:r>
              <a:rPr lang="en-US" sz="2400" dirty="0"/>
              <a:t>, </a:t>
            </a:r>
            <a:r>
              <a:rPr lang="en-US" sz="2400" b="1" dirty="0">
                <a:solidFill>
                  <a:srgbClr val="FF0000"/>
                </a:solidFill>
              </a:rPr>
              <a:t>computing technology based on human communication</a:t>
            </a:r>
            <a:r>
              <a:rPr lang="es-UY" sz="2400" b="1" dirty="0">
                <a:solidFill>
                  <a:srgbClr val="FF0000"/>
                </a:solidFill>
              </a:rPr>
              <a:t>,</a:t>
            </a:r>
            <a:r>
              <a:rPr lang="es-UY" sz="2400" dirty="0"/>
              <a:t> </a:t>
            </a:r>
            <a:r>
              <a:rPr lang="en-US" sz="2400" dirty="0"/>
              <a:t>was coined by Norbert Wiener (1894-1964) in his work </a:t>
            </a:r>
            <a:r>
              <a:rPr lang="en-US" sz="2400" i="1" dirty="0"/>
              <a:t>Cybernetics: or Control and Communication in the Animal and the Machine</a:t>
            </a:r>
            <a:r>
              <a:rPr lang="en-US" sz="2400" dirty="0"/>
              <a:t>.</a:t>
            </a:r>
          </a:p>
          <a:p>
            <a:pPr algn="just"/>
            <a:endParaRPr lang="es-UY" sz="2400" dirty="0"/>
          </a:p>
          <a:p>
            <a:pPr algn="just"/>
            <a:r>
              <a:rPr lang="en-US" sz="2400" b="1" dirty="0">
                <a:solidFill>
                  <a:srgbClr val="FF0000"/>
                </a:solidFill>
              </a:rPr>
              <a:t>Cybernetics studies information flows around a system, and how that information is used by the system as a value that allows the system to control itself</a:t>
            </a:r>
            <a:r>
              <a:rPr lang="es-UY" sz="2400" dirty="0"/>
              <a:t>: </a:t>
            </a:r>
            <a:r>
              <a:rPr lang="en-US" sz="2400" dirty="0"/>
              <a:t>this happens for both animate and inanimate systems.</a:t>
            </a:r>
            <a:endParaRPr lang="es-UY" sz="2400" dirty="0"/>
          </a:p>
          <a:p>
            <a:endParaRPr lang="es-UY" dirty="0"/>
          </a:p>
        </p:txBody>
      </p:sp>
    </p:spTree>
    <p:extLst>
      <p:ext uri="{BB962C8B-B14F-4D97-AF65-F5344CB8AC3E}">
        <p14:creationId xmlns:p14="http://schemas.microsoft.com/office/powerpoint/2010/main" val="84865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Y" b="1">
                <a:solidFill>
                  <a:srgbClr val="FF0000"/>
                </a:solidFill>
              </a:rPr>
              <a:t>CYBER RISKS</a:t>
            </a:r>
          </a:p>
        </p:txBody>
      </p:sp>
      <p:sp>
        <p:nvSpPr>
          <p:cNvPr id="3" name="Marcador de contenido 2"/>
          <p:cNvSpPr>
            <a:spLocks noGrp="1"/>
          </p:cNvSpPr>
          <p:nvPr>
            <p:ph idx="1"/>
          </p:nvPr>
        </p:nvSpPr>
        <p:spPr>
          <a:xfrm>
            <a:off x="559558" y="1555845"/>
            <a:ext cx="10794242" cy="4621118"/>
          </a:xfrm>
        </p:spPr>
        <p:txBody>
          <a:bodyPr>
            <a:normAutofit/>
          </a:bodyPr>
          <a:lstStyle/>
          <a:p>
            <a:pPr algn="just"/>
            <a:r>
              <a:rPr lang="en-US" sz="2400" i="1" dirty="0"/>
              <a:t>Cyber Risks: </a:t>
            </a:r>
            <a:r>
              <a:rPr lang="en-US" sz="2400" dirty="0"/>
              <a:t>are the risks that lurk in Cyber space</a:t>
            </a:r>
            <a:r>
              <a:rPr lang="es-UY" sz="2400" dirty="0"/>
              <a:t>.</a:t>
            </a:r>
          </a:p>
          <a:p>
            <a:pPr algn="just"/>
            <a:endParaRPr lang="es-CO" sz="2400" dirty="0"/>
          </a:p>
          <a:p>
            <a:pPr algn="just"/>
            <a:r>
              <a:rPr lang="en-US" sz="2400" dirty="0"/>
              <a:t>They way beyond a hacker’s action… </a:t>
            </a:r>
            <a:r>
              <a:rPr lang="en-US" sz="2400" b="1" dirty="0">
                <a:solidFill>
                  <a:srgbClr val="002060"/>
                </a:solidFill>
              </a:rPr>
              <a:t>illegal cyber activities to extract, alter, modify, handle, render useless or destroy information or assets, of affected companies or users, using electronic means or electronic devices.</a:t>
            </a:r>
            <a:r>
              <a:rPr lang="es-CO" sz="2400" b="1" dirty="0">
                <a:solidFill>
                  <a:srgbClr val="002060"/>
                </a:solidFill>
              </a:rPr>
              <a:t> </a:t>
            </a:r>
            <a:endParaRPr lang="es-UY" sz="2400" b="1" dirty="0">
              <a:solidFill>
                <a:srgbClr val="002060"/>
              </a:solidFill>
            </a:endParaRPr>
          </a:p>
          <a:p>
            <a:pPr algn="just"/>
            <a:endParaRPr lang="es-CO" sz="2400" dirty="0"/>
          </a:p>
          <a:p>
            <a:pPr algn="just"/>
            <a:r>
              <a:rPr lang="en-US" sz="2400" dirty="0"/>
              <a:t>Scope: </a:t>
            </a:r>
          </a:p>
          <a:p>
            <a:pPr algn="just">
              <a:buFont typeface="Wingdings" panose="05000000000000000000" pitchFamily="2" charset="2"/>
              <a:buChar char="Ø"/>
            </a:pPr>
            <a:r>
              <a:rPr lang="en-US" sz="2400" b="1" dirty="0">
                <a:solidFill>
                  <a:srgbClr val="FF0000"/>
                </a:solidFill>
              </a:rPr>
              <a:t>Internal risk</a:t>
            </a:r>
            <a:r>
              <a:rPr lang="en-US" sz="2400" dirty="0"/>
              <a:t>: generated or suffered by the actual person or company</a:t>
            </a:r>
            <a:r>
              <a:rPr lang="es-CO" sz="2400" dirty="0"/>
              <a:t>, </a:t>
            </a:r>
          </a:p>
          <a:p>
            <a:pPr algn="just">
              <a:buFont typeface="Wingdings" panose="05000000000000000000" pitchFamily="2" charset="2"/>
              <a:buChar char="Ø"/>
            </a:pPr>
            <a:r>
              <a:rPr lang="en-US" sz="2400" b="1" dirty="0">
                <a:solidFill>
                  <a:srgbClr val="FF0000"/>
                </a:solidFill>
              </a:rPr>
              <a:t>External risk </a:t>
            </a:r>
            <a:r>
              <a:rPr lang="en-US" sz="2400" dirty="0"/>
              <a:t>or regarding third parties: liability to third-party users or those related to the systems.</a:t>
            </a:r>
          </a:p>
          <a:p>
            <a:endParaRPr lang="es-UY" dirty="0"/>
          </a:p>
        </p:txBody>
      </p:sp>
    </p:spTree>
    <p:extLst>
      <p:ext uri="{BB962C8B-B14F-4D97-AF65-F5344CB8AC3E}">
        <p14:creationId xmlns:p14="http://schemas.microsoft.com/office/powerpoint/2010/main" val="2171508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Y" b="1">
                <a:solidFill>
                  <a:srgbClr val="FF0000"/>
                </a:solidFill>
              </a:rPr>
              <a:t>CYBER RISKS</a:t>
            </a:r>
            <a:endParaRPr lang="es-UY"/>
          </a:p>
        </p:txBody>
      </p:sp>
      <p:sp>
        <p:nvSpPr>
          <p:cNvPr id="3" name="Marcador de contenido 2"/>
          <p:cNvSpPr>
            <a:spLocks noGrp="1"/>
          </p:cNvSpPr>
          <p:nvPr>
            <p:ph idx="1"/>
          </p:nvPr>
        </p:nvSpPr>
        <p:spPr/>
        <p:txBody>
          <a:bodyPr>
            <a:normAutofit/>
          </a:bodyPr>
          <a:lstStyle/>
          <a:p>
            <a:pPr algn="just"/>
            <a:r>
              <a:rPr lang="en-US" sz="2400" dirty="0"/>
              <a:t>In this context we talk about </a:t>
            </a:r>
            <a:r>
              <a:rPr lang="en-US" sz="2400" b="1" dirty="0">
                <a:solidFill>
                  <a:srgbClr val="FF0000"/>
                </a:solidFill>
              </a:rPr>
              <a:t>computer fraud</a:t>
            </a:r>
            <a:r>
              <a:rPr lang="en-US" sz="2400" dirty="0"/>
              <a:t>: </a:t>
            </a:r>
            <a:r>
              <a:rPr lang="en-US" sz="2400" b="1" dirty="0">
                <a:solidFill>
                  <a:srgbClr val="002060"/>
                </a:solidFill>
              </a:rPr>
              <a:t>one of the most modern challenges for the protection of individuals and companies from both organized or occasional criminals.</a:t>
            </a:r>
            <a:r>
              <a:rPr lang="es-CO" sz="2400" b="1" dirty="0">
                <a:solidFill>
                  <a:srgbClr val="002060"/>
                </a:solidFill>
              </a:rPr>
              <a:t> </a:t>
            </a:r>
          </a:p>
          <a:p>
            <a:pPr algn="just"/>
            <a:endParaRPr lang="es-CO" sz="2400" dirty="0"/>
          </a:p>
          <a:p>
            <a:pPr algn="just"/>
            <a:r>
              <a:rPr lang="en-US" sz="2400" b="1" dirty="0">
                <a:solidFill>
                  <a:srgbClr val="002060"/>
                </a:solidFill>
              </a:rPr>
              <a:t>Fraud includes data theft – identity theft – social network account theft – cyber extortion and terrorism – corporate espionage – data handling vulnerability. </a:t>
            </a:r>
            <a:endParaRPr lang="es-CO" sz="2400" dirty="0"/>
          </a:p>
          <a:p>
            <a:pPr algn="just"/>
            <a:endParaRPr lang="es-CO" sz="2400" dirty="0"/>
          </a:p>
          <a:p>
            <a:pPr algn="just"/>
            <a:r>
              <a:rPr lang="en-US" sz="2400" b="1" dirty="0">
                <a:solidFill>
                  <a:srgbClr val="002060"/>
                </a:solidFill>
              </a:rPr>
              <a:t>Cyber attacks usually go against data flow</a:t>
            </a:r>
            <a:r>
              <a:rPr lang="en-US" sz="2400" dirty="0"/>
              <a:t>, precluding communication between issuer and receiver, intercepting, modifying or making up data that alters the usual information flow.</a:t>
            </a:r>
            <a:endParaRPr lang="es-UY" sz="2400" dirty="0"/>
          </a:p>
        </p:txBody>
      </p:sp>
    </p:spTree>
    <p:extLst>
      <p:ext uri="{BB962C8B-B14F-4D97-AF65-F5344CB8AC3E}">
        <p14:creationId xmlns:p14="http://schemas.microsoft.com/office/powerpoint/2010/main" val="259147322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1270</TotalTime>
  <Words>2728</Words>
  <Application>Microsoft Office PowerPoint</Application>
  <PresentationFormat>Widescreen</PresentationFormat>
  <Paragraphs>243</Paragraphs>
  <Slides>33</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33</vt:i4>
      </vt:variant>
    </vt:vector>
  </HeadingPairs>
  <TitlesOfParts>
    <vt:vector size="39" baseType="lpstr">
      <vt:lpstr>Arial</vt:lpstr>
      <vt:lpstr>Calibri</vt:lpstr>
      <vt:lpstr>Calibri Light</vt:lpstr>
      <vt:lpstr>Symbol</vt:lpstr>
      <vt:lpstr>Wingdings</vt:lpstr>
      <vt:lpstr>Tema de Office</vt:lpstr>
      <vt:lpstr>Social, functional and ethical dimension of Cyber Risks</vt:lpstr>
      <vt:lpstr>Latin America and Uruguay  </vt:lpstr>
      <vt:lpstr>   New technologies:  TO BE OR NOT TO BE …. to find the balance between ADVANTAGES AND RISKS….</vt:lpstr>
      <vt:lpstr>Goals</vt:lpstr>
      <vt:lpstr>Goals</vt:lpstr>
      <vt:lpstr> General approach What does cybernetic mean?</vt:lpstr>
      <vt:lpstr>What does cybernetic mean?</vt:lpstr>
      <vt:lpstr>CYBER RISKS</vt:lpstr>
      <vt:lpstr>CYBER RISKS</vt:lpstr>
      <vt:lpstr>CYBER RISKS</vt:lpstr>
      <vt:lpstr>1- Cyber risks and their social dimension</vt:lpstr>
      <vt:lpstr>Cyber risks and their social dimension</vt:lpstr>
      <vt:lpstr>Cyber risks and their social dimension</vt:lpstr>
      <vt:lpstr>Cyber risks and their social dimension</vt:lpstr>
      <vt:lpstr>Cyber risks and their social dimension</vt:lpstr>
      <vt:lpstr>Cyber risks and their social dimension</vt:lpstr>
      <vt:lpstr>Cyber risks and their social dimension</vt:lpstr>
      <vt:lpstr>2- Cyber risks and their functional dimension </vt:lpstr>
      <vt:lpstr>Cyber risks and their functional dimension </vt:lpstr>
      <vt:lpstr>Cyber risks and their functional dimension </vt:lpstr>
      <vt:lpstr>Cyber risks and their functional dimension </vt:lpstr>
      <vt:lpstr>Cyber risks and their functional dimension </vt:lpstr>
      <vt:lpstr>Cyber risks and their functional dimension </vt:lpstr>
      <vt:lpstr>3- Cyber risks and their ethical dimension </vt:lpstr>
      <vt:lpstr>3- Cyber risks and their ethical dimension</vt:lpstr>
      <vt:lpstr>Cyber risks and their ethical dimension </vt:lpstr>
      <vt:lpstr>Cyber risks and their ethical dimension </vt:lpstr>
      <vt:lpstr>Cyber risks and their ethical dimension </vt:lpstr>
      <vt:lpstr>Cyber risks and their ethical dimension </vt:lpstr>
      <vt:lpstr>Cyber risks and their ethical dimension </vt:lpstr>
      <vt:lpstr>Cyber risks and their ethical dimension </vt:lpstr>
      <vt:lpstr>Conclusions </vt:lpstr>
      <vt:lpstr>Thank you!  andreasignorino@gmail.com www.andreasignorino.com.uy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Ciber riesgos. Dimensi</dc:title>
  <dc:creator>Usuario</dc:creator>
  <cp:lastModifiedBy>sara</cp:lastModifiedBy>
  <cp:revision>124</cp:revision>
  <dcterms:created xsi:type="dcterms:W3CDTF">2019-08-05T18:25:45Z</dcterms:created>
  <dcterms:modified xsi:type="dcterms:W3CDTF">2020-12-09T10:54:04Z</dcterms:modified>
</cp:coreProperties>
</file>