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2"/>
  </p:notesMasterIdLst>
  <p:handoutMasterIdLst>
    <p:handoutMasterId r:id="rId13"/>
  </p:handoutMasterIdLst>
  <p:sldIdLst>
    <p:sldId id="257" r:id="rId5"/>
    <p:sldId id="259" r:id="rId6"/>
    <p:sldId id="260" r:id="rId7"/>
    <p:sldId id="271" r:id="rId8"/>
    <p:sldId id="270" r:id="rId9"/>
    <p:sldId id="272" r:id="rId10"/>
    <p:sldId id="269" r:id="rId11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89911" autoAdjust="0"/>
  </p:normalViewPr>
  <p:slideViewPr>
    <p:cSldViewPr snapToGrid="0">
      <p:cViewPr>
        <p:scale>
          <a:sx n="70" d="100"/>
          <a:sy n="70" d="100"/>
        </p:scale>
        <p:origin x="1032" y="398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53"/>
    </p:cViewPr>
  </p:sorterViewPr>
  <p:notesViewPr>
    <p:cSldViewPr snapToGrid="0" showGuides="1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E6A198F-4EFC-417C-B383-5C8572F3E74A}" type="datetime1">
              <a:rPr lang="es-ES" smtClean="0"/>
              <a:t>06/12/2020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9176F5F-C6F2-480C-BB0D-ADB5CCE7FF6F}" type="datetime1">
              <a:rPr lang="es-ES" noProof="0" smtClean="0"/>
              <a:t>06/12/2020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es-ES" noProof="0" smtClean="0"/>
              <a:t>‹#›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 dirty="0"/>
              <a:t>Las descripciones de la lección deben ser breves.</a:t>
            </a:r>
          </a:p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 b="1" dirty="0"/>
              <a:t>Objetivos de ejemplo</a:t>
            </a:r>
          </a:p>
          <a:p>
            <a:pPr marL="0" indent="0" rtl="0">
              <a:buFont typeface="Arial" panose="020B0604020202020204" pitchFamily="34" charset="0"/>
              <a:buNone/>
            </a:pPr>
            <a:r>
              <a:rPr lang="es-ES" dirty="0"/>
              <a:t>Al final de esta lección, podrá: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s-ES" dirty="0"/>
              <a:t>Guardar archivos en el servidor web del equipo.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s-ES" dirty="0"/>
              <a:t>Mover archivos a diferentes ubicaciones en el servidor web del equipo.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s-ES" dirty="0"/>
              <a:t>Compartir archivos en el servidor web del equipo.</a:t>
            </a:r>
          </a:p>
          <a:p>
            <a:pPr rtl="0"/>
            <a:endParaRPr lang="es-ES" dirty="0"/>
          </a:p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6811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6063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8700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225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23" name="Rectángulo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24" name="Rectángulo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25" name="Rectángulo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26" name="Rectángulo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27" name="Rectángulo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 useBgFill="1">
        <p:nvSpPr>
          <p:cNvPr id="30" name="Rectángulo redondeado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 useBgFill="1">
        <p:nvSpPr>
          <p:cNvPr id="31" name="Rectángulo redondeado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7" name="Rectángulo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10" name="Rectángulo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11" name="Rectángulo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17" name="Marcador de posición de pie de página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28" name="Marcador de posición de fecha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86417F97-85B5-4DF3-9DA8-D4AB40693E3C}" type="datetime1">
              <a:rPr lang="es-ES" noProof="0" smtClean="0"/>
              <a:t>06/12/2020</a:t>
            </a:fld>
            <a:endParaRPr lang="es-ES" noProof="0" dirty="0"/>
          </a:p>
        </p:txBody>
      </p:sp>
      <p:sp>
        <p:nvSpPr>
          <p:cNvPr id="29" name="Marcador de posición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es-ES" noProof="0" smtClean="0"/>
              <a:t>‹#›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CC2DEA-A5AA-4246-905F-B2A7DB1E9FBA}" type="datetime1">
              <a:rPr lang="es-ES" noProof="0" smtClean="0"/>
              <a:t>06/12/2020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‹#›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es-ES" noProof="0" dirty="0"/>
              <a:t>Editar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es-ES" noProof="0" dirty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 dirty="0"/>
              <a:t>Segundo nivel</a:t>
            </a:r>
          </a:p>
          <a:p>
            <a:pPr lvl="2" rtl="0" eaLnBrk="1" latinLnBrk="0" hangingPunct="1"/>
            <a:r>
              <a:rPr lang="es-ES" noProof="0" dirty="0"/>
              <a:t>Tercer nivel</a:t>
            </a:r>
          </a:p>
          <a:p>
            <a:pPr lvl="3" rtl="0" eaLnBrk="1" latinLnBrk="0" hangingPunct="1"/>
            <a:r>
              <a:rPr lang="es-ES" noProof="0" dirty="0"/>
              <a:t>Cuarto nivel</a:t>
            </a:r>
          </a:p>
          <a:p>
            <a:pPr lvl="4" rtl="0" eaLnBrk="1" latinLnBrk="0" hangingPunct="1"/>
            <a:r>
              <a:rPr lang="es-ES" noProof="0" dirty="0"/>
              <a:t>Quinto nivel</a:t>
            </a:r>
            <a:endParaRPr kumimoji="0"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5FFD29-8CA0-485C-8117-20771AA5DD5C}" type="datetime1">
              <a:rPr lang="es-ES" noProof="0" smtClean="0"/>
              <a:t>06/12/2020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‹#›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B2FA29-A00C-4219-B71E-8EB270912A5A}" type="datetime1">
              <a:rPr lang="es-ES" noProof="0" smtClean="0"/>
              <a:t>06/12/2020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‹#›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35B734-56DF-4BB4-8FD1-E3FCE78458D7}" type="datetime1">
              <a:rPr lang="es-ES" noProof="0" smtClean="0"/>
              <a:t>06/12/2020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‹#›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D06457-012E-438B-BDFD-AEA65CBF58D0}" type="datetime1">
              <a:rPr lang="es-ES" noProof="0" smtClean="0"/>
              <a:t>06/12/2020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‹#›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osición de contenido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28" name="Marcador de posición de pie de pá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26" name="Marcador de posición de fech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2340CE-1A5B-4A7C-B595-8BD51C844E7A}" type="datetime1">
              <a:rPr lang="es-ES" noProof="0" smtClean="0"/>
              <a:t>06/12/2020</a:t>
            </a:fld>
            <a:endParaRPr lang="es-ES" noProof="0" dirty="0"/>
          </a:p>
        </p:txBody>
      </p:sp>
      <p:sp>
        <p:nvSpPr>
          <p:cNvPr id="27" name="Marcador de posición de número de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‹#›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fld id="{54D02B1D-030D-4F26-A07C-776639793CF5}" type="datetime1">
              <a:rPr lang="es-ES" noProof="0" smtClean="0"/>
              <a:t>06/12/2020</a:t>
            </a:fld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‹#›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985FD4-9F71-4D50-AA16-39496B853D0F}" type="datetime1">
              <a:rPr lang="es-ES" noProof="0" smtClean="0"/>
              <a:t>06/12/2020</a:t>
            </a:fld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‹#›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es-ES" noProof="0" dirty="0"/>
              <a:t>Editar el estilo de título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F26D57-3CDE-4EF5-9217-57C6AF986DBE}" type="datetime1">
              <a:rPr lang="es-ES" noProof="0" smtClean="0"/>
              <a:t>06/12/2020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‹#›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kumimoji="0"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C48F5D-D5B5-4EE7-950E-BC225CCE238E}" type="datetime1">
              <a:rPr lang="es-ES" noProof="0" smtClean="0"/>
              <a:t>06/12/2020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‹#›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29" name="Rectángulo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30" name="Rectángulo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31" name="Rectángulo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32" name="Rectángulo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 useBgFill="1">
        <p:nvSpPr>
          <p:cNvPr id="33" name="Rectángulo redondeado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 useBgFill="1">
        <p:nvSpPr>
          <p:cNvPr id="34" name="Rectángulo redondeado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35" name="Rectángulo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36" name="Rectángulo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37" name="Rectángulo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38" name="Rectángulo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39" name="Rectángulo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40" name="Rectángulo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22" name="Marcador de posición de título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13" name="Marcador de posición de texto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14" name="Marcador de posición de fecha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8C4E713A-AF16-4DFA-9FD5-F45AF21C99D5}" type="datetime1">
              <a:rPr lang="es-ES" noProof="0" smtClean="0"/>
              <a:t>06/12/2020</a:t>
            </a:fld>
            <a:endParaRPr lang="es-ES" noProof="0" dirty="0"/>
          </a:p>
        </p:txBody>
      </p:sp>
      <p:sp>
        <p:nvSpPr>
          <p:cNvPr id="23" name="Marcador de posición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es-ES" noProof="0" smtClean="0"/>
              <a:t>‹#›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 dirty="0"/>
              <a:t>Smart </a:t>
            </a:r>
            <a:r>
              <a:rPr lang="es-ES" dirty="0" err="1"/>
              <a:t>Contract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/>
              <a:t>Ana Mar</a:t>
            </a:r>
            <a:r>
              <a:rPr lang="es-CO" dirty="0" err="1"/>
              <a:t>ía</a:t>
            </a:r>
            <a:r>
              <a:rPr lang="es-CO" dirty="0"/>
              <a:t> Molina</a:t>
            </a:r>
          </a:p>
          <a:p>
            <a:pPr rtl="0"/>
            <a:r>
              <a:rPr lang="es-CO" dirty="0"/>
              <a:t>Luisa Fernanda Herrera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Sobre la Confianza y la Tecnología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MX" dirty="0"/>
              <a:t>Un camino evolutivo: Bitcoin – Blockchain – Smart </a:t>
            </a:r>
            <a:r>
              <a:rPr lang="es-MX" dirty="0" err="1"/>
              <a:t>Contract</a:t>
            </a:r>
            <a:r>
              <a:rPr lang="es-MX" dirty="0"/>
              <a:t> – Ethereum</a:t>
            </a:r>
          </a:p>
          <a:p>
            <a:pPr rtl="0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Ser o no ser</a:t>
            </a:r>
          </a:p>
          <a:p>
            <a:pPr rtl="0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Smart </a:t>
            </a:r>
            <a:r>
              <a:rPr lang="es-MX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Contract</a:t>
            </a:r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 vulneran la confidencialidad?</a:t>
            </a:r>
          </a:p>
          <a:p>
            <a:pPr rtl="0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quién le pertenecen? Propiedad intelectual</a:t>
            </a:r>
          </a:p>
          <a:p>
            <a:pPr rtl="0"/>
            <a:r>
              <a:rPr lang="es-MX" dirty="0"/>
              <a:t>Los programas son infalibles? Solución de diferencias</a:t>
            </a:r>
          </a:p>
          <a:p>
            <a:pPr rtl="0"/>
            <a:r>
              <a:rPr lang="es-MX" dirty="0"/>
              <a:t>Ni uno para todos ni todos para uno</a:t>
            </a:r>
          </a:p>
          <a:p>
            <a:pPr rtl="0"/>
            <a:r>
              <a:rPr lang="es-MX" dirty="0"/>
              <a:t>La innovación frente al statu quo.</a:t>
            </a:r>
          </a:p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Smart </a:t>
            </a:r>
            <a:r>
              <a:rPr lang="es-ES" dirty="0" err="1"/>
              <a:t>Contract</a:t>
            </a:r>
            <a:r>
              <a:rPr lang="es-ES" dirty="0"/>
              <a:t> y el Contrato de Seguros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s-MX" dirty="0"/>
              <a:t>Formalidades: Clausulados y Pólizas</a:t>
            </a:r>
          </a:p>
          <a:p>
            <a:pPr rtl="0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Declaración del Estado del Riesgo</a:t>
            </a:r>
          </a:p>
          <a:p>
            <a:pPr rtl="0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Datos Personales</a:t>
            </a:r>
          </a:p>
          <a:p>
            <a:pPr rtl="0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Protección al Consumidor</a:t>
            </a:r>
          </a:p>
          <a:p>
            <a:pPr rtl="0"/>
            <a:r>
              <a:rPr lang="es-MX" dirty="0"/>
              <a:t>Siniestros</a:t>
            </a:r>
          </a:p>
          <a:p>
            <a:pPr rtl="0"/>
            <a:r>
              <a:rPr lang="es-MX" dirty="0"/>
              <a:t>Solución de Controversias y Ley Aplicable</a:t>
            </a:r>
          </a:p>
          <a:p>
            <a:pPr rtl="0"/>
            <a:r>
              <a:rPr lang="es-MX" dirty="0"/>
              <a:t>A fin de cuentas, para qué tipo de seguros sirven?</a:t>
            </a:r>
          </a:p>
          <a:p>
            <a:pPr marL="109728" indent="0" rtl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Conclusión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es-MX" dirty="0"/>
              <a:t>El Block </a:t>
            </a:r>
            <a:r>
              <a:rPr lang="es-MX" dirty="0" err="1"/>
              <a:t>Chain</a:t>
            </a:r>
            <a:r>
              <a:rPr lang="es-MX" dirty="0"/>
              <a:t> + el Smart </a:t>
            </a:r>
            <a:r>
              <a:rPr lang="es-MX" dirty="0" err="1"/>
              <a:t>Contract</a:t>
            </a:r>
            <a:r>
              <a:rPr lang="es-MX" dirty="0"/>
              <a:t> = Acuerdos de voluntades autoejecutables con transacciones trazables, transparentes e irreversibles.</a:t>
            </a:r>
          </a:p>
          <a:p>
            <a:pPr rtl="0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Riesgo de un error por vicio en el consentimiento: Contrato “bilingüe”.</a:t>
            </a:r>
          </a:p>
          <a:p>
            <a:pPr rtl="0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Versátil: confidencialidad, protección de datos, derecho al olvido y a la rectificación.</a:t>
            </a:r>
          </a:p>
          <a:p>
            <a:pPr rtl="0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Protección de derechos de autor.</a:t>
            </a:r>
          </a:p>
          <a:p>
            <a:pPr rtl="0"/>
            <a:r>
              <a:rPr lang="es-MX" dirty="0"/>
              <a:t>Mecanismos de solución de controversias:  Mediación mas eficientes, económicas y objetivas que la justicia tradicional.</a:t>
            </a:r>
          </a:p>
          <a:p>
            <a:pPr rtl="0"/>
            <a:r>
              <a:rPr lang="es-MX" dirty="0"/>
              <a:t>Aplicable sólo a relaciones jurídicas objetivables, simples y repetitivas. </a:t>
            </a:r>
          </a:p>
          <a:p>
            <a:pPr marL="109728" indent="0" rtl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558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Conclusión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rtl="0"/>
            <a:r>
              <a:rPr lang="es-MX" dirty="0"/>
              <a:t>En cuanto a los seguros:</a:t>
            </a:r>
          </a:p>
          <a:p>
            <a:pPr lvl="1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 la actualidad no es posible que sean el contrato mismo: formalidades y contenido obligatorio.</a:t>
            </a:r>
          </a:p>
          <a:p>
            <a:pPr lvl="1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Herramientas complementarias:</a:t>
            </a:r>
          </a:p>
          <a:p>
            <a:pPr lvl="2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Certeza</a:t>
            </a:r>
          </a:p>
          <a:p>
            <a:pPr lvl="2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Mecanismo idóneo para la declaración el estado del riesgo.</a:t>
            </a:r>
          </a:p>
          <a:p>
            <a:pPr lvl="2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Agilizar el pago de los siniestros, reducir los costos y las interpretaciones subjetivas.</a:t>
            </a:r>
          </a:p>
          <a:p>
            <a:pPr lvl="1"/>
            <a:endParaRPr lang="es-MX" dirty="0"/>
          </a:p>
          <a:p>
            <a:pPr rtl="0"/>
            <a:r>
              <a:rPr lang="es-MX" dirty="0"/>
              <a:t>Tipo de seguro:</a:t>
            </a:r>
          </a:p>
          <a:p>
            <a:pPr lvl="1"/>
            <a:r>
              <a:rPr lang="es-MX" dirty="0"/>
              <a:t>Riesgos y coberturas que sean estándar, repetitivas, con condiciones objetivables a partir de fuentes externas y simples, las cuales permitirán su parametrización en un código informático.</a:t>
            </a:r>
          </a:p>
          <a:p>
            <a:pPr marL="109728" indent="0" rtl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8765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Conclusión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rtl="0"/>
            <a:r>
              <a:rPr lang="es-MX" dirty="0"/>
              <a:t>Reflexión Final:</a:t>
            </a:r>
          </a:p>
          <a:p>
            <a:pPr lvl="1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Pertinencia de mantener las formalidades, estructura y contenido</a:t>
            </a:r>
          </a:p>
          <a:p>
            <a:pPr lvl="1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Frente a tecnología que permite obtener los mismos fines de una forma más eficiente</a:t>
            </a:r>
          </a:p>
          <a:p>
            <a:pPr lvl="1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Realidad de comercio digital transnacional </a:t>
            </a:r>
          </a:p>
          <a:p>
            <a:pPr lvl="1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Consumidor que prefiere la simplicidad y la eficiencia frente a textos complejos y rígidos.</a:t>
            </a:r>
          </a:p>
          <a:p>
            <a:pPr lvl="1"/>
            <a:endParaRPr lang="es-MX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rtl="0"/>
            <a:r>
              <a:rPr lang="es-MX" dirty="0"/>
              <a:t>Propuesta: </a:t>
            </a:r>
          </a:p>
          <a:p>
            <a:pPr lvl="2"/>
            <a:r>
              <a:rPr lang="es-MX" dirty="0"/>
              <a:t>Celebración de contratos de seguro simplificados</a:t>
            </a:r>
          </a:p>
          <a:p>
            <a:pPr lvl="2"/>
            <a:r>
              <a:rPr lang="es-MX" dirty="0"/>
              <a:t>Doble versión (lenguaje natural y código de programación)</a:t>
            </a:r>
          </a:p>
          <a:p>
            <a:pPr lvl="2"/>
            <a:r>
              <a:rPr lang="es-MX" dirty="0"/>
              <a:t>Automaticidad que garantice el cumplimiento de las obligaciones pactadas (pago de la prima y del siniestro)</a:t>
            </a:r>
          </a:p>
          <a:p>
            <a:pPr lvl="2"/>
            <a:r>
              <a:rPr lang="es-MX" dirty="0"/>
              <a:t>Regulador: vele por la capacidad de pago de las aseguradoras y la defensa del consumidor financiero.</a:t>
            </a:r>
          </a:p>
          <a:p>
            <a:pPr marL="109728" indent="0" rtl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918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09728" indent="0" algn="ctr" rtl="0">
              <a:buNone/>
            </a:pPr>
            <a:r>
              <a:rPr lang="es-ES" sz="4800" dirty="0"/>
              <a:t>MIL GRACIAS!</a:t>
            </a:r>
          </a:p>
        </p:txBody>
      </p:sp>
    </p:spTree>
    <p:extLst>
      <p:ext uri="{BB962C8B-B14F-4D97-AF65-F5344CB8AC3E}">
        <p14:creationId xmlns:p14="http://schemas.microsoft.com/office/powerpoint/2010/main" val="380951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ción de aprendizaj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5313_TF03460604" id="{601CFF0B-F635-41E8-8BFA-266F9474FBDF}" vid="{76B0C64E-792D-4AEE-875F-2C50F2E09797}"/>
    </a:ext>
  </a:extLst>
</a:theme>
</file>

<file path=ppt/theme/theme2.xml><?xml version="1.0" encoding="utf-8"?>
<a:theme xmlns:a="http://schemas.openxmlformats.org/drawingml/2006/main" name="Tema de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3C476228170346BE2A3A48F6AE4723" ma:contentTypeVersion="13" ma:contentTypeDescription="Create a new document." ma:contentTypeScope="" ma:versionID="f8fc56ae15cfd6bd4e4476007193a388">
  <xsd:schema xmlns:xsd="http://www.w3.org/2001/XMLSchema" xmlns:xs="http://www.w3.org/2001/XMLSchema" xmlns:p="http://schemas.microsoft.com/office/2006/metadata/properties" xmlns:ns3="9daa7912-4c89-4bb3-b3b1-969464903172" xmlns:ns4="8667bdf1-6f78-4a5f-9c2b-7c645541d674" targetNamespace="http://schemas.microsoft.com/office/2006/metadata/properties" ma:root="true" ma:fieldsID="f156ddd1c8e8e7486727215e169d956f" ns3:_="" ns4:_="">
    <xsd:import namespace="9daa7912-4c89-4bb3-b3b1-969464903172"/>
    <xsd:import namespace="8667bdf1-6f78-4a5f-9c2b-7c645541d6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a7912-4c89-4bb3-b3b1-9694649031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7bdf1-6f78-4a5f-9c2b-7c645541d67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6C24EC-E69B-4F20-AAC2-24AF65C55D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aa7912-4c89-4bb3-b3b1-969464903172"/>
    <ds:schemaRef ds:uri="8667bdf1-6f78-4a5f-9c2b-7c645541d6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432F25-6675-406C-99C0-0C27111633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E03F95-9DEB-44D8-BF78-BA270802A52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667bdf1-6f78-4a5f-9c2b-7c645541d674"/>
    <ds:schemaRef ds:uri="9daa7912-4c89-4bb3-b3b1-96946490317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aprendizaje</Template>
  <TotalTime>57</TotalTime>
  <Words>443</Words>
  <Application>Microsoft Office PowerPoint</Application>
  <PresentationFormat>Widescreen</PresentationFormat>
  <Paragraphs>62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Wingdings 2</vt:lpstr>
      <vt:lpstr>Presentación de aprendizaje</vt:lpstr>
      <vt:lpstr>Smart Contract</vt:lpstr>
      <vt:lpstr>Sobre la Confianza y la Tecnología</vt:lpstr>
      <vt:lpstr>Smart Contract y el Contrato de Seguros</vt:lpstr>
      <vt:lpstr>Conclusión</vt:lpstr>
      <vt:lpstr>Conclusión</vt:lpstr>
      <vt:lpstr>Conclusión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Contract</dc:title>
  <dc:creator>Ana Molina</dc:creator>
  <cp:lastModifiedBy>Ana Molina</cp:lastModifiedBy>
  <cp:revision>8</cp:revision>
  <dcterms:created xsi:type="dcterms:W3CDTF">2020-12-06T19:42:55Z</dcterms:created>
  <dcterms:modified xsi:type="dcterms:W3CDTF">2020-12-06T21:19:45Z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0x010100C33C476228170346BE2A3A48F6AE4723</vt:lpwstr>
  </property>
</Properties>
</file>