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258" r:id="rId4"/>
    <p:sldId id="426" r:id="rId5"/>
    <p:sldId id="442" r:id="rId6"/>
    <p:sldId id="437" r:id="rId7"/>
    <p:sldId id="449" r:id="rId8"/>
    <p:sldId id="450" r:id="rId9"/>
    <p:sldId id="451" r:id="rId10"/>
    <p:sldId id="453" r:id="rId11"/>
    <p:sldId id="455" r:id="rId12"/>
    <p:sldId id="410" r:id="rId13"/>
    <p:sldId id="417" r:id="rId14"/>
    <p:sldId id="464" r:id="rId15"/>
    <p:sldId id="429" r:id="rId16"/>
    <p:sldId id="465" r:id="rId17"/>
    <p:sldId id="463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88312" autoAdjust="0"/>
  </p:normalViewPr>
  <p:slideViewPr>
    <p:cSldViewPr snapToGrid="0">
      <p:cViewPr varScale="1">
        <p:scale>
          <a:sx n="75" d="100"/>
          <a:sy n="7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nwy-i-fs4\USNWY-ClaimsLegalGroup\ZZ.%20ADMINISTRATIVE\Cyber\WTW%20Cyber%20Claims%20Data\2017%20-%202018\Dataset_TB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79410906969969E-2"/>
          <c:y val="6.7559446106768103E-2"/>
          <c:w val="0.8889281808230548"/>
          <c:h val="0.8578742882346214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'Coverages implicated'!$C$19:$C$24</c:f>
              <c:strCache>
                <c:ptCount val="6"/>
                <c:pt idx="0">
                  <c:v>Breach/incident response &amp; crisis management</c:v>
                </c:pt>
                <c:pt idx="1">
                  <c:v>Data privacy liability/privacy breach</c:v>
                </c:pt>
                <c:pt idx="2">
                  <c:v>Cyber Extortion</c:v>
                </c:pt>
                <c:pt idx="3">
                  <c:v>Network business interruption</c:v>
                </c:pt>
                <c:pt idx="4">
                  <c:v>Data asset protection (recovery/restoration)</c:v>
                </c:pt>
                <c:pt idx="5">
                  <c:v>Network security liability/security breach</c:v>
                </c:pt>
              </c:strCache>
            </c:strRef>
          </c:cat>
          <c:val>
            <c:numRef>
              <c:f>'Coverages implicated'!$D$19:$D$24</c:f>
              <c:numCache>
                <c:formatCode>General</c:formatCode>
                <c:ptCount val="6"/>
                <c:pt idx="0">
                  <c:v>47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E-4CA2-AD74-DD7F0D331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BF481-E85A-45BD-BC91-F31D9FE2BAD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EB836-9317-4E1E-B315-E230008F121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295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B836-9317-4E1E-B315-E230008F121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31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reporte del año 2020 del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Forum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riesgos globales, incluye los riegos de ciber ataques y robo de información como parte del top ten, en los puestos sexto y séptimo tanto en posibilidad de ocurrencia como en impacto, ubicándose por debajo de escenarios tan importantes como los relacionados con el cambio climático, la pérdida de biodiversidad y desastres naturales causados por el hombre.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B836-9317-4E1E-B315-E230008F121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92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prstClr val="black"/>
                </a:solidFill>
              </a:rPr>
              <a:t>La mayoría de los eventos cibernéticos empieza por los empleados, por ende las mejores seguridades cibernéticas no son suficientes.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B836-9317-4E1E-B315-E230008F1211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23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es el seguro cibernético? es una alternativa de protección que puede otorgar ayuda técnica y eventualmente soporte financiero a las empresas que se vean enfrentadas a incidentes de seguridad informática. No solo debe pensarse en grandes empresas, sino también en firmas medianas y pequeñas que puede no sobrevivan a este tipo de siniestros.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B836-9317-4E1E-B315-E230008F121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78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56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falta de estandarización implica que los asegurados deben ser proactivos para verificar que sus pólizas de ciberseguridad han sido obtenidas considerando las necesidades especificas de su perfil de riesgos.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EB836-9317-4E1E-B315-E230008F1211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955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68EBE-7EAF-4FDA-A29F-2F9CE5B1A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6DAB78-BCE2-4019-AB2F-5C2799504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59A11B-FA58-4D0C-B43A-EAEADF18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754DA1-53FD-440B-8E7A-90963F12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85226-27D8-4215-A443-1191E214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86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824C-167B-42D6-BD7B-199CF83C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B005A2-44FC-4337-B160-F471C834C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8B646-F414-4221-A697-B3DAAA28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FF717-CFA6-4DC6-A48B-0231BA8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CFAA9-60A5-4F47-915F-AE029E61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40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B21A57-7C29-4D30-9A66-7635E91FB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855973-BBA7-458A-BA90-30E87FB1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F29D2-06E1-4380-9896-17BDBFEF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813D9D-5AFF-45D3-94AF-C085C39A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F21CEE-FE34-4CCD-AD3C-4FBE645A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1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2017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9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6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_og_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68000"/>
            <a:ext cx="11247120" cy="396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899999"/>
            <a:ext cx="11247120" cy="360000"/>
          </a:xfrm>
        </p:spPr>
        <p:txBody>
          <a:bodyPr/>
          <a:lstStyle>
            <a:lvl1pPr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100"/>
            <a:ext cx="18000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2018 Willis Towers Watson.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/>
          <p:nvPr userDrawn="1"/>
        </p:nvSpPr>
        <p:spPr>
          <a:xfrm>
            <a:off x="457200" y="6400806"/>
            <a:ext cx="782367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02082"/>
                </a:solidFill>
              </a:rPr>
              <a:t>willistowerswatson.com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44652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6" y="6273358"/>
            <a:ext cx="4030134" cy="584200"/>
          </a:xfrm>
          <a:prstGeom prst="rect">
            <a:avLst/>
          </a:prstGeom>
        </p:spPr>
      </p:pic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8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132322" y="3310128"/>
            <a:ext cx="3672315" cy="107632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cyber title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2918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 Title cobr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6" y="6273358"/>
            <a:ext cx="4030134" cy="584200"/>
          </a:xfrm>
          <a:prstGeom prst="rect">
            <a:avLst/>
          </a:prstGeom>
        </p:spPr>
      </p:pic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8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132322" y="3310128"/>
            <a:ext cx="3672315" cy="107632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cyber title 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09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</p:spTree>
    <p:extLst>
      <p:ext uri="{BB962C8B-B14F-4D97-AF65-F5344CB8AC3E}">
        <p14:creationId xmlns:p14="http://schemas.microsoft.com/office/powerpoint/2010/main" val="243617172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9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938530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490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4800" y="1310179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938530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3829699"/>
            <a:ext cx="2474384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09599" y="6400802"/>
            <a:ext cx="878560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02082"/>
                </a:solidFill>
              </a:rPr>
              <a:t>willistowerswatson.com</a:t>
            </a:r>
          </a:p>
        </p:txBody>
      </p:sp>
      <p:sp>
        <p:nvSpPr>
          <p:cNvPr id="2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73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6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8DAE-A0FC-451F-A306-9236F12E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2ED42-4088-47B6-8B1E-7A05D9789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46BC78-B512-4AD4-ABB7-7646FF0E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864E3-FCFA-46DE-9E1D-E3862551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105983-027E-48BD-B81F-F02059B7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00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1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1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1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599" y="1524000"/>
            <a:ext cx="2032001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1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59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1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40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1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6" y="3462207"/>
            <a:ext cx="2730610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4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800241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1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9" y="6300218"/>
            <a:ext cx="2377142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8" y="6515098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2018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0A0259-6099-FE46-B86D-C763A0EA68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9" y="6043697"/>
            <a:ext cx="8523818" cy="165100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619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vider color">
    <p:bg>
      <p:bgPr>
        <a:solidFill>
          <a:srgbClr val="EFE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1" y="6280483"/>
            <a:ext cx="12192000" cy="57751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609601" y="1938530"/>
            <a:ext cx="6181344" cy="33743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09601" y="1524005"/>
            <a:ext cx="6181344" cy="3810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Divider color slide — click to edit text</a:t>
            </a:r>
          </a:p>
        </p:txBody>
      </p:sp>
      <p:sp>
        <p:nvSpPr>
          <p:cNvPr id="5" name="Rectangle 5"/>
          <p:cNvSpPr/>
          <p:nvPr/>
        </p:nvSpPr>
        <p:spPr>
          <a:xfrm>
            <a:off x="2506139" y="5261624"/>
            <a:ext cx="381000" cy="203197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2129370" y="3829699"/>
            <a:ext cx="950378" cy="10287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70561" y="4037661"/>
            <a:ext cx="190500" cy="61754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1746247" y="4850464"/>
            <a:ext cx="196852" cy="415923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613830" y="5058426"/>
            <a:ext cx="759877" cy="822329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3F6C06-ABBE-448B-9BC9-5A7CC81D01BC}" type="slidenum">
              <a:t>‹Nº›</a:t>
            </a:fld>
            <a:endParaRPr lang="en-US" dirty="0"/>
          </a:p>
        </p:txBody>
      </p:sp>
      <p:sp>
        <p:nvSpPr>
          <p:cNvPr id="11" name="Footer Placeholder 4 Copyright"/>
          <p:cNvSpPr txBox="1">
            <a:spLocks noGrp="1"/>
          </p:cNvSpPr>
          <p:nvPr>
            <p:ph type="ftr" sz="quarter" idx="9"/>
          </p:nvPr>
        </p:nvSpPr>
        <p:spPr>
          <a:xfrm>
            <a:off x="609601" y="6515099"/>
            <a:ext cx="7036795" cy="923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© 2017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>
            <a:off x="609601" y="6400801"/>
            <a:ext cx="878560" cy="923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" b="1" i="0" u="none" strike="noStrike" kern="1200" cap="none" spc="0" baseline="0" dirty="0">
                <a:solidFill>
                  <a:srgbClr val="702082"/>
                </a:solidFill>
                <a:uFillTx/>
                <a:latin typeface="Arial"/>
              </a:rPr>
              <a:t>willistowerswatson.com</a:t>
            </a:r>
          </a:p>
        </p:txBody>
      </p:sp>
      <p:pic>
        <p:nvPicPr>
          <p:cNvPr id="13" name="Picture 2" descr="T:\NY\CST\BRAND\Willis Towers Watson\Logo Suite\Horizontal\PNG\wtw_logo_hrz_rg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24716" y="6400802"/>
            <a:ext cx="2950671" cy="12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5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0967-9B27-45B4-B78A-5A1AE073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74ACC-87D8-4822-A44C-8AFCFC91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1A1212-8B36-4437-B556-706AE78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7D44E-BFC7-4420-A266-0895B88E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566891-3095-468F-A010-12392DDE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238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8496E-6630-4C3C-94DD-B0B67E5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9736F2-B199-4B2F-8849-9C4C2F87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E0CCE4-5B5A-43C7-BB57-41B6B84C2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6627C5-D117-4AAD-BA84-E5BD0BAE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1C0EA7-E3F2-40E3-BEA5-F752B43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FF4AF-86A1-4421-8369-B08BFCE4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7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8BB86-69B2-4D3B-9692-9319B985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D15EF8-882E-4D08-A91F-BFE3C673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89C441-21C6-4149-8F1B-FB9198DC7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F0D642-493F-4616-A48D-AFAB085DD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0B6701-86C5-4DF2-B29C-18486DCF3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D881B9-E5B7-4AC2-838B-B8049A29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8EC441-808B-467A-B2D1-B47B4BC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A8875-7581-4190-8A51-40E3556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453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8D7FA-3C5B-4AC1-8DC3-6F61FE48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490E3-80AF-4C40-99BD-0EC3F367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154902-5E04-4FE0-916E-3C4032D1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132D7-4A1D-48BC-B783-6A998150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30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2ED2A5-F009-450F-89E5-9FC8E8F9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8ED405-18B1-47A9-BDA7-6F15609F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56018D-5D92-491E-ACF8-AFC0FF8B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4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8E193-9702-4663-B870-BF57C0FF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50A421-DE2B-423B-825E-CE42CD657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515254-2D4E-4499-B183-242615546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F14065-A186-45E1-AB76-F6D739D0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2A9E59-6896-4DC6-AB1B-850901DA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874A87-3C5E-4EE5-A27D-A734A09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7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BFAFC-C6D6-4562-9E07-D285CED0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FD22E9-D2E2-4A54-9A28-1EF4F6BEB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75A714-1D4D-417D-8919-771455E72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619FD-7BFF-4A8B-9572-B093AC52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112C53-DC9B-4206-BBC6-B63CB0DD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7ACA7-9F4B-4D31-8E43-9BC75E08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02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B7B28B-D99A-4DDE-AA7C-E025C13A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9C5FDB-5F44-44F9-9A68-E84DFFBB5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90BE90-E8DE-4E03-A9E8-7D00E9B34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EE82-4333-4CC5-A603-02125A77112D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319980-D3D3-415D-B2B2-166226EEC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88523A-7D8A-445A-9F29-7BB4A8AA0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0E71-FE3E-4169-A8B4-361691B66CB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7"/>
            </p:custDataLst>
          </p:nvPr>
        </p:nvSpPr>
        <p:spPr>
          <a:xfrm rot="19906914">
            <a:off x="324770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dirty="0">
                <a:solidFill>
                  <a:srgbClr val="C0C0C0"/>
                </a:solidFill>
              </a:rPr>
              <a:t> </a:t>
            </a:r>
            <a:endParaRPr lang="en-GB" sz="1800" b="1" dirty="0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8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2019 Willis Towers Watson. All rights reserved. Proprietary and Confidential. For Willis Towers Watson and Willis Towers Watson client use only.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2"/>
            <a:ext cx="878560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02082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16983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6BB7E-3067-4F9C-9126-EC1C8A892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3" r="-1" b="5778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DD4703-FD80-4610-ACE9-01DCD86D8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7853" y="0"/>
            <a:ext cx="10256294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9CEFCBC2-6F82-4011-8D8D-90F43DCB1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8571" y="0"/>
            <a:ext cx="9958950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2E9DED9E-DE30-402A-B9D1-AC3C24025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CB7C65-BA06-49C5-8D3C-51F97B40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-35602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CCC988-DD04-41F7-BBC4-F4927BBF8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2661189"/>
          </a:xfrm>
        </p:spPr>
        <p:txBody>
          <a:bodyPr anchor="b">
            <a:normAutofit/>
          </a:bodyPr>
          <a:lstStyle/>
          <a:p>
            <a:r>
              <a:rPr lang="es-CL" dirty="0"/>
              <a:t>Riesgos y Seguros Cibernéticos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8C2A7-619B-4230-8DE7-F0254D9A9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214191"/>
            <a:ext cx="6953250" cy="1360919"/>
          </a:xfrm>
        </p:spPr>
        <p:txBody>
          <a:bodyPr anchor="t">
            <a:normAutofit/>
          </a:bodyPr>
          <a:lstStyle/>
          <a:p>
            <a:endParaRPr lang="es-CL"/>
          </a:p>
          <a:p>
            <a:r>
              <a:rPr lang="es-CL"/>
              <a:t>Pedro Camponovo / Chile</a:t>
            </a:r>
          </a:p>
          <a:p>
            <a:r>
              <a:rPr lang="es-CL"/>
              <a:t>Diciembre 2020</a:t>
            </a:r>
          </a:p>
        </p:txBody>
      </p:sp>
    </p:spTree>
    <p:extLst>
      <p:ext uri="{BB962C8B-B14F-4D97-AF65-F5344CB8AC3E}">
        <p14:creationId xmlns:p14="http://schemas.microsoft.com/office/powerpoint/2010/main" val="167187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5. Fracaso en migración de sistema en un Banco del Reino Unido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00761" y="1524000"/>
            <a:ext cx="5180926" cy="4389120"/>
          </a:xfrm>
        </p:spPr>
        <p:txBody>
          <a:bodyPr/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Una migración de sistema planificada (la mayor migración bancaria de TI jamás realizada en Europa) fracasó, dejando aproximadamente 1,9 millones de los 5,2 millones de clientes sin acceso a sus cuentas.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b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Consecuencia:</a:t>
            </a:r>
          </a:p>
          <a:p>
            <a:pPr algn="just"/>
            <a:r>
              <a:rPr lang="es-PE" sz="1600" dirty="0">
                <a:solidFill>
                  <a:srgbClr val="212121"/>
                </a:solidFill>
                <a:latin typeface="arial"/>
              </a:rPr>
              <a:t>El costo para el banco se estimó en USD205 millones, incluidos USD 133 millones en compensación al cliente y costos de fraude, USD37 millones en remediación del sistema y USD 35 millones en ingresos perdidos.</a:t>
            </a:r>
            <a:endParaRPr lang="es-CO" sz="1600" dirty="0"/>
          </a:p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8" y="3624264"/>
            <a:ext cx="261585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7" y="3810000"/>
            <a:ext cx="269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3434567" y="36195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Elipse"/>
          <p:cNvSpPr/>
          <p:nvPr/>
        </p:nvSpPr>
        <p:spPr>
          <a:xfrm>
            <a:off x="3434567" y="3914553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Elipse"/>
          <p:cNvSpPr/>
          <p:nvPr/>
        </p:nvSpPr>
        <p:spPr>
          <a:xfrm>
            <a:off x="3434567" y="45719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3408579" y="55626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Elipse"/>
          <p:cNvSpPr/>
          <p:nvPr/>
        </p:nvSpPr>
        <p:spPr>
          <a:xfrm>
            <a:off x="3408579" y="58912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lipse"/>
          <p:cNvSpPr/>
          <p:nvPr/>
        </p:nvSpPr>
        <p:spPr>
          <a:xfrm>
            <a:off x="3434567" y="49148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lipse"/>
          <p:cNvSpPr/>
          <p:nvPr/>
        </p:nvSpPr>
        <p:spPr>
          <a:xfrm>
            <a:off x="3474729" y="52310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Elipse"/>
          <p:cNvSpPr/>
          <p:nvPr/>
        </p:nvSpPr>
        <p:spPr>
          <a:xfrm>
            <a:off x="737890" y="5214273"/>
            <a:ext cx="2082529" cy="38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Resultado de imagen para migraciÃ³n de siste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66" y="1671304"/>
            <a:ext cx="321903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falla en al migraciÃ³n de sist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7" y="4237749"/>
            <a:ext cx="5551835" cy="2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483290" y="5020270"/>
            <a:ext cx="101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6354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Rectangle 1356">
            <a:extLst>
              <a:ext uri="{FF2B5EF4-FFF2-40B4-BE49-F238E27FC236}">
                <a16:creationId xmlns:a16="http://schemas.microsoft.com/office/drawing/2014/main" id="{8F88F622-4560-4EE1-B63F-502AAEFDE362}"/>
              </a:ext>
            </a:extLst>
          </p:cNvPr>
          <p:cNvSpPr/>
          <p:nvPr/>
        </p:nvSpPr>
        <p:spPr>
          <a:xfrm>
            <a:off x="819021" y="1261779"/>
            <a:ext cx="9751281" cy="4563373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E76DC-0418-5E4B-ADD8-E36ADA6D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05" y="558226"/>
            <a:ext cx="10971372" cy="307777"/>
          </a:xfrm>
        </p:spPr>
        <p:txBody>
          <a:bodyPr>
            <a:normAutofit fontScale="90000"/>
          </a:bodyPr>
          <a:lstStyle/>
          <a:p>
            <a:r>
              <a:rPr lang="es-CO" dirty="0"/>
              <a:t>Eventos Cibernéticos a Nivel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39173-6585-8343-8711-274956FDE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732C5-082D-407D-ACF7-24B3DAE1B29A}"/>
              </a:ext>
            </a:extLst>
          </p:cNvPr>
          <p:cNvSpPr txBox="1"/>
          <p:nvPr/>
        </p:nvSpPr>
        <p:spPr>
          <a:xfrm>
            <a:off x="1036636" y="1413748"/>
            <a:ext cx="13933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1400" b="1" dirty="0">
                <a:solidFill>
                  <a:prstClr val="black"/>
                </a:solidFill>
              </a:rPr>
              <a:t>Tipos de pérdida*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A839FAAC-E4CB-4D73-9EF0-FFEF8B939DB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78963" y="1681005"/>
            <a:ext cx="9502371" cy="37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6C1B6ED0-C51D-4F56-B955-2F492495C57F}"/>
              </a:ext>
            </a:extLst>
          </p:cNvPr>
          <p:cNvGrpSpPr/>
          <p:nvPr/>
        </p:nvGrpSpPr>
        <p:grpSpPr>
          <a:xfrm>
            <a:off x="6684352" y="1875368"/>
            <a:ext cx="4023577" cy="3583866"/>
            <a:chOff x="9581648" y="1981538"/>
            <a:chExt cx="3242982" cy="3583866"/>
          </a:xfrm>
        </p:grpSpPr>
        <p:sp>
          <p:nvSpPr>
            <p:cNvPr id="366" name="Rectangle 263">
              <a:extLst>
                <a:ext uri="{FF2B5EF4-FFF2-40B4-BE49-F238E27FC236}">
                  <a16:creationId xmlns:a16="http://schemas.microsoft.com/office/drawing/2014/main" id="{A30D98BE-999A-44C5-81B8-3EB15C4E8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2105131"/>
              <a:ext cx="78328" cy="80626"/>
            </a:xfrm>
            <a:prstGeom prst="rect">
              <a:avLst/>
            </a:prstGeom>
            <a:solidFill>
              <a:srgbClr val="702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F9F83FA8-50E2-4526-BCF9-5315E86D0FD4}"/>
                </a:ext>
              </a:extLst>
            </p:cNvPr>
            <p:cNvSpPr txBox="1"/>
            <p:nvPr/>
          </p:nvSpPr>
          <p:spPr>
            <a:xfrm>
              <a:off x="9631448" y="2022332"/>
              <a:ext cx="11204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Divulgación Accidental</a:t>
              </a:r>
            </a:p>
          </p:txBody>
        </p:sp>
        <p:sp>
          <p:nvSpPr>
            <p:cNvPr id="368" name="Rectangle 263">
              <a:extLst>
                <a:ext uri="{FF2B5EF4-FFF2-40B4-BE49-F238E27FC236}">
                  <a16:creationId xmlns:a16="http://schemas.microsoft.com/office/drawing/2014/main" id="{CFC26D1D-B799-40F6-8B30-5E5FA6D0F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2360244"/>
              <a:ext cx="78328" cy="80626"/>
            </a:xfrm>
            <a:prstGeom prst="rect">
              <a:avLst/>
            </a:prstGeom>
            <a:solidFill>
              <a:srgbClr val="8D4D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990BF95A-D5BC-4813-BAE8-5F35354A067F}"/>
                </a:ext>
              </a:extLst>
            </p:cNvPr>
            <p:cNvSpPr txBox="1"/>
            <p:nvPr/>
          </p:nvSpPr>
          <p:spPr>
            <a:xfrm>
              <a:off x="9631448" y="2277445"/>
              <a:ext cx="8426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Ingeniería social</a:t>
              </a:r>
            </a:p>
          </p:txBody>
        </p:sp>
        <p:sp>
          <p:nvSpPr>
            <p:cNvPr id="390" name="Rectangle 263">
              <a:extLst>
                <a:ext uri="{FF2B5EF4-FFF2-40B4-BE49-F238E27FC236}">
                  <a16:creationId xmlns:a16="http://schemas.microsoft.com/office/drawing/2014/main" id="{F47E6BB8-4CEB-4F44-AAD2-583B38ECC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2615357"/>
              <a:ext cx="78328" cy="80626"/>
            </a:xfrm>
            <a:prstGeom prst="rect">
              <a:avLst/>
            </a:prstGeom>
            <a:solidFill>
              <a:srgbClr val="A979B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5B5372DB-4671-4AFF-8A5D-799FA3767785}"/>
                </a:ext>
              </a:extLst>
            </p:cNvPr>
            <p:cNvSpPr txBox="1"/>
            <p:nvPr/>
          </p:nvSpPr>
          <p:spPr>
            <a:xfrm>
              <a:off x="9631448" y="2532558"/>
              <a:ext cx="11010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Empleado deshonesto</a:t>
              </a:r>
            </a:p>
          </p:txBody>
        </p:sp>
        <p:sp>
          <p:nvSpPr>
            <p:cNvPr id="392" name="Rectangle 263">
              <a:extLst>
                <a:ext uri="{FF2B5EF4-FFF2-40B4-BE49-F238E27FC236}">
                  <a16:creationId xmlns:a16="http://schemas.microsoft.com/office/drawing/2014/main" id="{2FF29E1F-A01E-4794-A866-655CB045B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2870470"/>
              <a:ext cx="78328" cy="80626"/>
            </a:xfrm>
            <a:prstGeom prst="rect">
              <a:avLst/>
            </a:prstGeom>
            <a:solidFill>
              <a:srgbClr val="C6A6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4E3BF810-2D5C-488A-A2C4-882A0FC426F1}"/>
                </a:ext>
              </a:extLst>
            </p:cNvPr>
            <p:cNvSpPr txBox="1"/>
            <p:nvPr/>
          </p:nvSpPr>
          <p:spPr>
            <a:xfrm>
              <a:off x="9631448" y="2787671"/>
              <a:ext cx="1384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Dispositivo robado / perdido</a:t>
              </a:r>
            </a:p>
          </p:txBody>
        </p:sp>
        <p:sp>
          <p:nvSpPr>
            <p:cNvPr id="394" name="Rectangle 263">
              <a:extLst>
                <a:ext uri="{FF2B5EF4-FFF2-40B4-BE49-F238E27FC236}">
                  <a16:creationId xmlns:a16="http://schemas.microsoft.com/office/drawing/2014/main" id="{38A65AB2-F1FA-4436-936C-F5016A347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3116691"/>
              <a:ext cx="78328" cy="80626"/>
            </a:xfrm>
            <a:prstGeom prst="rect">
              <a:avLst/>
            </a:prstGeom>
            <a:solidFill>
              <a:srgbClr val="D4B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5FBAC13A-3C87-4BE8-ABCD-B1D25DC06DD1}"/>
                </a:ext>
              </a:extLst>
            </p:cNvPr>
            <p:cNvSpPr txBox="1"/>
            <p:nvPr/>
          </p:nvSpPr>
          <p:spPr>
            <a:xfrm>
              <a:off x="9631448" y="3033892"/>
              <a:ext cx="7349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Ransomware</a:t>
              </a:r>
            </a:p>
          </p:txBody>
        </p:sp>
        <p:sp>
          <p:nvSpPr>
            <p:cNvPr id="396" name="Rectangle 263">
              <a:extLst>
                <a:ext uri="{FF2B5EF4-FFF2-40B4-BE49-F238E27FC236}">
                  <a16:creationId xmlns:a16="http://schemas.microsoft.com/office/drawing/2014/main" id="{2AA63900-B694-4A0A-A373-B57669885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3371804"/>
              <a:ext cx="78328" cy="80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64F5013E-EF4F-44F8-87A0-ACE772FDA730}"/>
                </a:ext>
              </a:extLst>
            </p:cNvPr>
            <p:cNvSpPr txBox="1"/>
            <p:nvPr/>
          </p:nvSpPr>
          <p:spPr>
            <a:xfrm>
              <a:off x="9631448" y="3289005"/>
              <a:ext cx="1013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Robo físico de datos</a:t>
              </a:r>
            </a:p>
          </p:txBody>
        </p:sp>
        <p:sp>
          <p:nvSpPr>
            <p:cNvPr id="398" name="Rectangle 263">
              <a:extLst>
                <a:ext uri="{FF2B5EF4-FFF2-40B4-BE49-F238E27FC236}">
                  <a16:creationId xmlns:a16="http://schemas.microsoft.com/office/drawing/2014/main" id="{E2409C0C-1E7D-4368-A1DC-724691B9F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3626917"/>
              <a:ext cx="78328" cy="806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A78D29F2-CCCF-4D15-8BAC-DBEE7C7C15B6}"/>
                </a:ext>
              </a:extLst>
            </p:cNvPr>
            <p:cNvSpPr txBox="1"/>
            <p:nvPr/>
          </p:nvSpPr>
          <p:spPr>
            <a:xfrm>
              <a:off x="9631448" y="3544118"/>
              <a:ext cx="4847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Hackers</a:t>
              </a:r>
            </a:p>
          </p:txBody>
        </p:sp>
        <p:sp>
          <p:nvSpPr>
            <p:cNvPr id="400" name="Rectangle 263">
              <a:extLst>
                <a:ext uri="{FF2B5EF4-FFF2-40B4-BE49-F238E27FC236}">
                  <a16:creationId xmlns:a16="http://schemas.microsoft.com/office/drawing/2014/main" id="{EA5016F6-DB6B-4F89-8A36-151F1B6C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3882030"/>
              <a:ext cx="78328" cy="806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77FB0579-3031-404D-8DA4-E3D7B2361F84}"/>
                </a:ext>
              </a:extLst>
            </p:cNvPr>
            <p:cNvSpPr txBox="1"/>
            <p:nvPr/>
          </p:nvSpPr>
          <p:spPr>
            <a:xfrm>
              <a:off x="9631448" y="3799231"/>
              <a:ext cx="11979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Interrupción del negocio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EAF60D8E-851A-4024-9018-9B97FDDE1F40}"/>
                </a:ext>
              </a:extLst>
            </p:cNvPr>
            <p:cNvSpPr txBox="1"/>
            <p:nvPr/>
          </p:nvSpPr>
          <p:spPr>
            <a:xfrm>
              <a:off x="9631448" y="4043618"/>
              <a:ext cx="20455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Clonación de sitios web / daños / maliciosos</a:t>
              </a:r>
            </a:p>
          </p:txBody>
        </p:sp>
        <p:sp>
          <p:nvSpPr>
            <p:cNvPr id="410" name="Rectangle 263">
              <a:extLst>
                <a:ext uri="{FF2B5EF4-FFF2-40B4-BE49-F238E27FC236}">
                  <a16:creationId xmlns:a16="http://schemas.microsoft.com/office/drawing/2014/main" id="{5204484D-05ED-49CB-848D-48283D6A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4120397"/>
              <a:ext cx="78328" cy="806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6E5132F0-AB86-45D6-91A8-06AD194D0AA7}"/>
                </a:ext>
              </a:extLst>
            </p:cNvPr>
            <p:cNvSpPr txBox="1"/>
            <p:nvPr/>
          </p:nvSpPr>
          <p:spPr>
            <a:xfrm>
              <a:off x="9631448" y="4298731"/>
              <a:ext cx="9405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Computador/CPU</a:t>
              </a:r>
            </a:p>
          </p:txBody>
        </p:sp>
        <p:sp>
          <p:nvSpPr>
            <p:cNvPr id="412" name="Rectangle 263">
              <a:extLst>
                <a:ext uri="{FF2B5EF4-FFF2-40B4-BE49-F238E27FC236}">
                  <a16:creationId xmlns:a16="http://schemas.microsoft.com/office/drawing/2014/main" id="{FD4D1B16-0E21-462C-AD32-E69463137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4375510"/>
              <a:ext cx="78328" cy="8062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33EC7066-6860-406C-B883-5815008C4FD1}"/>
                </a:ext>
              </a:extLst>
            </p:cNvPr>
            <p:cNvSpPr txBox="1"/>
            <p:nvPr/>
          </p:nvSpPr>
          <p:spPr>
            <a:xfrm>
              <a:off x="9631448" y="4553844"/>
              <a:ext cx="1811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Extorsión cibernética (no ransomware)</a:t>
              </a:r>
            </a:p>
          </p:txBody>
        </p:sp>
        <p:sp>
          <p:nvSpPr>
            <p:cNvPr id="414" name="Rectangle 263">
              <a:extLst>
                <a:ext uri="{FF2B5EF4-FFF2-40B4-BE49-F238E27FC236}">
                  <a16:creationId xmlns:a16="http://schemas.microsoft.com/office/drawing/2014/main" id="{50DC999E-E7EF-498D-85C5-CAF3122D6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2182" y="4630623"/>
              <a:ext cx="78328" cy="806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srgbClr val="702082"/>
                </a:solidFill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8113198C-1716-4DFB-9A86-EB9CE29A44E0}"/>
                </a:ext>
              </a:extLst>
            </p:cNvPr>
            <p:cNvSpPr txBox="1"/>
            <p:nvPr/>
          </p:nvSpPr>
          <p:spPr>
            <a:xfrm>
              <a:off x="9631448" y="4808957"/>
              <a:ext cx="10687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Transmisión de Virus </a:t>
              </a:r>
            </a:p>
          </p:txBody>
        </p:sp>
        <p:sp>
          <p:nvSpPr>
            <p:cNvPr id="416" name="Rectangle 263">
              <a:extLst>
                <a:ext uri="{FF2B5EF4-FFF2-40B4-BE49-F238E27FC236}">
                  <a16:creationId xmlns:a16="http://schemas.microsoft.com/office/drawing/2014/main" id="{08FE3762-EF0F-4E56-9F73-6CDC26E0D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648" y="4891756"/>
              <a:ext cx="78328" cy="80626"/>
            </a:xfrm>
            <a:prstGeom prst="rect">
              <a:avLst/>
            </a:prstGeom>
            <a:solidFill>
              <a:srgbClr val="C6A6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B44BD236-B6FC-4A32-AB31-EAE79C11B11F}"/>
                </a:ext>
              </a:extLst>
            </p:cNvPr>
            <p:cNvSpPr txBox="1"/>
            <p:nvPr/>
          </p:nvSpPr>
          <p:spPr>
            <a:xfrm>
              <a:off x="9630914" y="5070090"/>
              <a:ext cx="13426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Robo electrónico de dinero)</a:t>
              </a:r>
            </a:p>
          </p:txBody>
        </p:sp>
        <p:sp>
          <p:nvSpPr>
            <p:cNvPr id="418" name="Rectangle 263">
              <a:extLst>
                <a:ext uri="{FF2B5EF4-FFF2-40B4-BE49-F238E27FC236}">
                  <a16:creationId xmlns:a16="http://schemas.microsoft.com/office/drawing/2014/main" id="{0833C22B-F0C4-4813-B860-49C2068B3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648" y="5146869"/>
              <a:ext cx="78328" cy="80626"/>
            </a:xfrm>
            <a:prstGeom prst="rect">
              <a:avLst/>
            </a:prstGeom>
            <a:solidFill>
              <a:srgbClr val="FFE3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20" name="Rectangle 263">
              <a:extLst>
                <a:ext uri="{FF2B5EF4-FFF2-40B4-BE49-F238E27FC236}">
                  <a16:creationId xmlns:a16="http://schemas.microsoft.com/office/drawing/2014/main" id="{2898BC5B-E6C9-45A8-A23F-9301A23DC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1648" y="5401982"/>
              <a:ext cx="78328" cy="80626"/>
            </a:xfrm>
            <a:prstGeom prst="rect">
              <a:avLst/>
            </a:prstGeom>
            <a:solidFill>
              <a:srgbClr val="99D9E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A422E7B5-0D93-467D-975F-7A887E52961D}"/>
                </a:ext>
              </a:extLst>
            </p:cNvPr>
            <p:cNvSpPr txBox="1"/>
            <p:nvPr/>
          </p:nvSpPr>
          <p:spPr>
            <a:xfrm>
              <a:off x="9630914" y="5319183"/>
              <a:ext cx="3946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b="1" dirty="0">
                  <a:solidFill>
                    <a:prstClr val="black"/>
                  </a:solidFill>
                </a:rPr>
                <a:t>Otros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BACA8262-290B-497B-9FCF-5669F8ECA5E7}"/>
                </a:ext>
              </a:extLst>
            </p:cNvPr>
            <p:cNvSpPr/>
            <p:nvPr/>
          </p:nvSpPr>
          <p:spPr>
            <a:xfrm>
              <a:off x="11539783" y="1981538"/>
              <a:ext cx="133050" cy="109946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EB16CA83-E09F-4CF8-8EF4-0745DA7E9E3B}"/>
                </a:ext>
              </a:extLst>
            </p:cNvPr>
            <p:cNvSpPr txBox="1"/>
            <p:nvPr/>
          </p:nvSpPr>
          <p:spPr>
            <a:xfrm>
              <a:off x="11780114" y="2240647"/>
              <a:ext cx="1044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schemeClr val="accent4"/>
                  </a:solidFill>
                  <a:highlight>
                    <a:srgbClr val="000080"/>
                  </a:highlight>
                </a:rPr>
                <a:t>Atribuible al elemento humano.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5A973BF-AAE1-43A5-A9C7-F36D8DA1C618}"/>
              </a:ext>
            </a:extLst>
          </p:cNvPr>
          <p:cNvGrpSpPr/>
          <p:nvPr/>
        </p:nvGrpSpPr>
        <p:grpSpPr>
          <a:xfrm>
            <a:off x="1348472" y="1557151"/>
            <a:ext cx="4980063" cy="4482747"/>
            <a:chOff x="465029" y="1463949"/>
            <a:chExt cx="4169726" cy="4250475"/>
          </a:xfrm>
        </p:grpSpPr>
        <p:sp>
          <p:nvSpPr>
            <p:cNvPr id="1157" name="Freeform 5">
              <a:extLst>
                <a:ext uri="{FF2B5EF4-FFF2-40B4-BE49-F238E27FC236}">
                  <a16:creationId xmlns:a16="http://schemas.microsoft.com/office/drawing/2014/main" id="{97A0D88B-870F-458E-BCA9-80AAC04E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403" y="1683868"/>
              <a:ext cx="793086" cy="1879642"/>
            </a:xfrm>
            <a:custGeom>
              <a:avLst/>
              <a:gdLst>
                <a:gd name="T0" fmla="*/ 355 w 355"/>
                <a:gd name="T1" fmla="*/ 841 h 841"/>
                <a:gd name="T2" fmla="*/ 0 w 355"/>
                <a:gd name="T3" fmla="*/ 79 h 841"/>
                <a:gd name="T4" fmla="*/ 355 w 355"/>
                <a:gd name="T5" fmla="*/ 0 h 841"/>
                <a:gd name="T6" fmla="*/ 355 w 355"/>
                <a:gd name="T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5" h="841">
                  <a:moveTo>
                    <a:pt x="355" y="841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16" y="24"/>
                    <a:pt x="226" y="0"/>
                    <a:pt x="355" y="0"/>
                  </a:cubicBezTo>
                  <a:lnTo>
                    <a:pt x="355" y="841"/>
                  </a:lnTo>
                  <a:close/>
                </a:path>
              </a:pathLst>
            </a:custGeom>
            <a:solidFill>
              <a:srgbClr val="99D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58" name="Freeform 6">
              <a:extLst>
                <a:ext uri="{FF2B5EF4-FFF2-40B4-BE49-F238E27FC236}">
                  <a16:creationId xmlns:a16="http://schemas.microsoft.com/office/drawing/2014/main" id="{9BCFD19A-6953-4B45-91CE-F78B86933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83" y="1859950"/>
              <a:ext cx="911906" cy="1703560"/>
            </a:xfrm>
            <a:custGeom>
              <a:avLst/>
              <a:gdLst>
                <a:gd name="T0" fmla="*/ 408 w 408"/>
                <a:gd name="T1" fmla="*/ 762 h 762"/>
                <a:gd name="T2" fmla="*/ 0 w 408"/>
                <a:gd name="T3" fmla="*/ 26 h 762"/>
                <a:gd name="T4" fmla="*/ 53 w 408"/>
                <a:gd name="T5" fmla="*/ 0 h 762"/>
                <a:gd name="T6" fmla="*/ 408 w 408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762">
                  <a:moveTo>
                    <a:pt x="408" y="762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6" y="18"/>
                    <a:pt x="36" y="7"/>
                    <a:pt x="53" y="0"/>
                  </a:cubicBezTo>
                  <a:lnTo>
                    <a:pt x="408" y="762"/>
                  </a:lnTo>
                  <a:close/>
                </a:path>
              </a:pathLst>
            </a:custGeom>
            <a:solidFill>
              <a:srgbClr val="FFE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7">
              <a:extLst>
                <a:ext uri="{FF2B5EF4-FFF2-40B4-BE49-F238E27FC236}">
                  <a16:creationId xmlns:a16="http://schemas.microsoft.com/office/drawing/2014/main" id="{5BDF287B-AEF2-4583-B3CE-BC6A3FC5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921" y="1918644"/>
              <a:ext cx="1023568" cy="1644866"/>
            </a:xfrm>
            <a:custGeom>
              <a:avLst/>
              <a:gdLst>
                <a:gd name="T0" fmla="*/ 458 w 458"/>
                <a:gd name="T1" fmla="*/ 736 h 736"/>
                <a:gd name="T2" fmla="*/ 0 w 458"/>
                <a:gd name="T3" fmla="*/ 31 h 736"/>
                <a:gd name="T4" fmla="*/ 50 w 458"/>
                <a:gd name="T5" fmla="*/ 0 h 736"/>
                <a:gd name="T6" fmla="*/ 458 w 458"/>
                <a:gd name="T7" fmla="*/ 73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8" h="736">
                  <a:moveTo>
                    <a:pt x="458" y="736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" y="21"/>
                    <a:pt x="34" y="9"/>
                    <a:pt x="50" y="0"/>
                  </a:cubicBezTo>
                  <a:lnTo>
                    <a:pt x="458" y="736"/>
                  </a:lnTo>
                  <a:close/>
                </a:path>
              </a:pathLst>
            </a:custGeom>
            <a:solidFill>
              <a:srgbClr val="C6A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8">
              <a:extLst>
                <a:ext uri="{FF2B5EF4-FFF2-40B4-BE49-F238E27FC236}">
                  <a16:creationId xmlns:a16="http://schemas.microsoft.com/office/drawing/2014/main" id="{C1A043E9-466E-4169-9CF9-95C68A21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322" y="1987359"/>
              <a:ext cx="1105167" cy="1576151"/>
            </a:xfrm>
            <a:custGeom>
              <a:avLst/>
              <a:gdLst>
                <a:gd name="T0" fmla="*/ 494 w 494"/>
                <a:gd name="T1" fmla="*/ 705 h 705"/>
                <a:gd name="T2" fmla="*/ 0 w 494"/>
                <a:gd name="T3" fmla="*/ 25 h 705"/>
                <a:gd name="T4" fmla="*/ 36 w 494"/>
                <a:gd name="T5" fmla="*/ 0 h 705"/>
                <a:gd name="T6" fmla="*/ 494 w 494"/>
                <a:gd name="T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705">
                  <a:moveTo>
                    <a:pt x="494" y="70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4" y="14"/>
                    <a:pt x="21" y="9"/>
                    <a:pt x="36" y="0"/>
                  </a:cubicBezTo>
                  <a:lnTo>
                    <a:pt x="494" y="7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9">
              <a:extLst>
                <a:ext uri="{FF2B5EF4-FFF2-40B4-BE49-F238E27FC236}">
                  <a16:creationId xmlns:a16="http://schemas.microsoft.com/office/drawing/2014/main" id="{EA0B2CE9-FE18-4062-BB40-FD7E07BB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808" y="2043190"/>
              <a:ext cx="1282680" cy="1520320"/>
            </a:xfrm>
            <a:custGeom>
              <a:avLst/>
              <a:gdLst>
                <a:gd name="T0" fmla="*/ 574 w 574"/>
                <a:gd name="T1" fmla="*/ 680 h 680"/>
                <a:gd name="T2" fmla="*/ 0 w 574"/>
                <a:gd name="T3" fmla="*/ 65 h 680"/>
                <a:gd name="T4" fmla="*/ 80 w 574"/>
                <a:gd name="T5" fmla="*/ 0 h 680"/>
                <a:gd name="T6" fmla="*/ 574 w 574"/>
                <a:gd name="T7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4" h="680">
                  <a:moveTo>
                    <a:pt x="574" y="68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7" y="40"/>
                    <a:pt x="50" y="21"/>
                    <a:pt x="80" y="0"/>
                  </a:cubicBezTo>
                  <a:lnTo>
                    <a:pt x="574" y="6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0">
              <a:extLst>
                <a:ext uri="{FF2B5EF4-FFF2-40B4-BE49-F238E27FC236}">
                  <a16:creationId xmlns:a16="http://schemas.microsoft.com/office/drawing/2014/main" id="{54FB9A02-DFF9-4CDA-BD4E-09E27509F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336" y="2189210"/>
              <a:ext cx="1440152" cy="1374301"/>
            </a:xfrm>
            <a:custGeom>
              <a:avLst/>
              <a:gdLst>
                <a:gd name="T0" fmla="*/ 644 w 644"/>
                <a:gd name="T1" fmla="*/ 615 h 615"/>
                <a:gd name="T2" fmla="*/ 0 w 644"/>
                <a:gd name="T3" fmla="*/ 74 h 615"/>
                <a:gd name="T4" fmla="*/ 70 w 644"/>
                <a:gd name="T5" fmla="*/ 0 h 615"/>
                <a:gd name="T6" fmla="*/ 644 w 644"/>
                <a:gd name="T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615">
                  <a:moveTo>
                    <a:pt x="644" y="615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23" y="46"/>
                    <a:pt x="44" y="25"/>
                    <a:pt x="70" y="0"/>
                  </a:cubicBezTo>
                  <a:lnTo>
                    <a:pt x="644" y="6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1">
              <a:extLst>
                <a:ext uri="{FF2B5EF4-FFF2-40B4-BE49-F238E27FC236}">
                  <a16:creationId xmlns:a16="http://schemas.microsoft.com/office/drawing/2014/main" id="{E346171A-B014-4179-AC1F-B0172377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23" y="2353840"/>
              <a:ext cx="1644866" cy="1209671"/>
            </a:xfrm>
            <a:custGeom>
              <a:avLst/>
              <a:gdLst>
                <a:gd name="T0" fmla="*/ 736 w 736"/>
                <a:gd name="T1" fmla="*/ 541 h 541"/>
                <a:gd name="T2" fmla="*/ 0 w 736"/>
                <a:gd name="T3" fmla="*/ 133 h 541"/>
                <a:gd name="T4" fmla="*/ 92 w 736"/>
                <a:gd name="T5" fmla="*/ 0 h 541"/>
                <a:gd name="T6" fmla="*/ 736 w 736"/>
                <a:gd name="T7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6" h="541">
                  <a:moveTo>
                    <a:pt x="736" y="541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27" y="85"/>
                    <a:pt x="56" y="42"/>
                    <a:pt x="92" y="0"/>
                  </a:cubicBezTo>
                  <a:lnTo>
                    <a:pt x="736" y="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2">
              <a:extLst>
                <a:ext uri="{FF2B5EF4-FFF2-40B4-BE49-F238E27FC236}">
                  <a16:creationId xmlns:a16="http://schemas.microsoft.com/office/drawing/2014/main" id="{7139835A-F446-4EA2-83F4-6A83F65DC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1" y="2651605"/>
              <a:ext cx="2104398" cy="2415047"/>
            </a:xfrm>
            <a:custGeom>
              <a:avLst/>
              <a:gdLst>
                <a:gd name="T0" fmla="*/ 941 w 941"/>
                <a:gd name="T1" fmla="*/ 408 h 1080"/>
                <a:gd name="T2" fmla="*/ 435 w 941"/>
                <a:gd name="T3" fmla="*/ 1080 h 1080"/>
                <a:gd name="T4" fmla="*/ 205 w 941"/>
                <a:gd name="T5" fmla="*/ 0 h 1080"/>
                <a:gd name="T6" fmla="*/ 941 w 941"/>
                <a:gd name="T7" fmla="*/ 408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1" h="1080">
                  <a:moveTo>
                    <a:pt x="941" y="408"/>
                  </a:moveTo>
                  <a:cubicBezTo>
                    <a:pt x="435" y="1080"/>
                    <a:pt x="435" y="1080"/>
                    <a:pt x="435" y="1080"/>
                  </a:cubicBezTo>
                  <a:cubicBezTo>
                    <a:pt x="97" y="825"/>
                    <a:pt x="0" y="370"/>
                    <a:pt x="205" y="0"/>
                  </a:cubicBezTo>
                  <a:lnTo>
                    <a:pt x="941" y="4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3">
              <a:extLst>
                <a:ext uri="{FF2B5EF4-FFF2-40B4-BE49-F238E27FC236}">
                  <a16:creationId xmlns:a16="http://schemas.microsoft.com/office/drawing/2014/main" id="{8DCE2C5A-62A1-42F2-B184-509BB42A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554" y="3563510"/>
              <a:ext cx="1130935" cy="1730760"/>
            </a:xfrm>
            <a:custGeom>
              <a:avLst/>
              <a:gdLst>
                <a:gd name="T0" fmla="*/ 506 w 506"/>
                <a:gd name="T1" fmla="*/ 0 h 774"/>
                <a:gd name="T2" fmla="*/ 177 w 506"/>
                <a:gd name="T3" fmla="*/ 774 h 774"/>
                <a:gd name="T4" fmla="*/ 0 w 506"/>
                <a:gd name="T5" fmla="*/ 672 h 774"/>
                <a:gd name="T6" fmla="*/ 506 w 506"/>
                <a:gd name="T7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6" h="774">
                  <a:moveTo>
                    <a:pt x="506" y="0"/>
                  </a:moveTo>
                  <a:cubicBezTo>
                    <a:pt x="177" y="774"/>
                    <a:pt x="177" y="774"/>
                    <a:pt x="177" y="774"/>
                  </a:cubicBezTo>
                  <a:cubicBezTo>
                    <a:pt x="110" y="746"/>
                    <a:pt x="58" y="716"/>
                    <a:pt x="0" y="672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4">
              <a:extLst>
                <a:ext uri="{FF2B5EF4-FFF2-40B4-BE49-F238E27FC236}">
                  <a16:creationId xmlns:a16="http://schemas.microsoft.com/office/drawing/2014/main" id="{818F6605-6DEC-4773-952C-8AF98965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665" y="3563510"/>
              <a:ext cx="735823" cy="1863895"/>
            </a:xfrm>
            <a:custGeom>
              <a:avLst/>
              <a:gdLst>
                <a:gd name="T0" fmla="*/ 329 w 329"/>
                <a:gd name="T1" fmla="*/ 0 h 833"/>
                <a:gd name="T2" fmla="*/ 212 w 329"/>
                <a:gd name="T3" fmla="*/ 833 h 833"/>
                <a:gd name="T4" fmla="*/ 0 w 329"/>
                <a:gd name="T5" fmla="*/ 774 h 833"/>
                <a:gd name="T6" fmla="*/ 329 w 329"/>
                <a:gd name="T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833">
                  <a:moveTo>
                    <a:pt x="329" y="0"/>
                  </a:moveTo>
                  <a:cubicBezTo>
                    <a:pt x="212" y="833"/>
                    <a:pt x="212" y="833"/>
                    <a:pt x="212" y="833"/>
                  </a:cubicBezTo>
                  <a:cubicBezTo>
                    <a:pt x="139" y="823"/>
                    <a:pt x="68" y="803"/>
                    <a:pt x="0" y="774"/>
                  </a:cubicBezTo>
                  <a:lnTo>
                    <a:pt x="329" y="0"/>
                  </a:lnTo>
                  <a:close/>
                </a:path>
              </a:pathLst>
            </a:custGeom>
            <a:solidFill>
              <a:srgbClr val="D4B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">
              <a:extLst>
                <a:ext uri="{FF2B5EF4-FFF2-40B4-BE49-F238E27FC236}">
                  <a16:creationId xmlns:a16="http://schemas.microsoft.com/office/drawing/2014/main" id="{9AA505EF-3166-4BAE-A1CF-1F5F0615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513" y="3563510"/>
              <a:ext cx="556878" cy="1892527"/>
            </a:xfrm>
            <a:custGeom>
              <a:avLst/>
              <a:gdLst>
                <a:gd name="T0" fmla="*/ 117 w 249"/>
                <a:gd name="T1" fmla="*/ 0 h 846"/>
                <a:gd name="T2" fmla="*/ 249 w 249"/>
                <a:gd name="T3" fmla="*/ 831 h 846"/>
                <a:gd name="T4" fmla="*/ 0 w 249"/>
                <a:gd name="T5" fmla="*/ 833 h 846"/>
                <a:gd name="T6" fmla="*/ 117 w 249"/>
                <a:gd name="T7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846">
                  <a:moveTo>
                    <a:pt x="117" y="0"/>
                  </a:moveTo>
                  <a:cubicBezTo>
                    <a:pt x="249" y="831"/>
                    <a:pt x="249" y="831"/>
                    <a:pt x="249" y="831"/>
                  </a:cubicBezTo>
                  <a:cubicBezTo>
                    <a:pt x="158" y="845"/>
                    <a:pt x="91" y="846"/>
                    <a:pt x="0" y="833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rgbClr val="BF9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6">
              <a:extLst>
                <a:ext uri="{FF2B5EF4-FFF2-40B4-BE49-F238E27FC236}">
                  <a16:creationId xmlns:a16="http://schemas.microsoft.com/office/drawing/2014/main" id="{D934C0D6-0330-4C9A-8211-87FC9728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489" y="3563510"/>
              <a:ext cx="1050767" cy="1858169"/>
            </a:xfrm>
            <a:custGeom>
              <a:avLst/>
              <a:gdLst>
                <a:gd name="T0" fmla="*/ 0 w 470"/>
                <a:gd name="T1" fmla="*/ 0 h 831"/>
                <a:gd name="T2" fmla="*/ 470 w 470"/>
                <a:gd name="T3" fmla="*/ 697 h 831"/>
                <a:gd name="T4" fmla="*/ 132 w 470"/>
                <a:gd name="T5" fmla="*/ 831 h 831"/>
                <a:gd name="T6" fmla="*/ 0 w 470"/>
                <a:gd name="T7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831">
                  <a:moveTo>
                    <a:pt x="0" y="0"/>
                  </a:moveTo>
                  <a:cubicBezTo>
                    <a:pt x="470" y="697"/>
                    <a:pt x="470" y="697"/>
                    <a:pt x="470" y="697"/>
                  </a:cubicBezTo>
                  <a:cubicBezTo>
                    <a:pt x="364" y="769"/>
                    <a:pt x="259" y="811"/>
                    <a:pt x="132" y="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7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7">
              <a:extLst>
                <a:ext uri="{FF2B5EF4-FFF2-40B4-BE49-F238E27FC236}">
                  <a16:creationId xmlns:a16="http://schemas.microsoft.com/office/drawing/2014/main" id="{568FF21E-F3FB-4694-A0F1-19BCC73F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489" y="3400312"/>
              <a:ext cx="1934042" cy="1722171"/>
            </a:xfrm>
            <a:custGeom>
              <a:avLst/>
              <a:gdLst>
                <a:gd name="T0" fmla="*/ 0 w 865"/>
                <a:gd name="T1" fmla="*/ 73 h 770"/>
                <a:gd name="T2" fmla="*/ 838 w 865"/>
                <a:gd name="T3" fmla="*/ 0 h 770"/>
                <a:gd name="T4" fmla="*/ 470 w 865"/>
                <a:gd name="T5" fmla="*/ 770 h 770"/>
                <a:gd name="T6" fmla="*/ 0 w 865"/>
                <a:gd name="T7" fmla="*/ 73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5" h="770">
                  <a:moveTo>
                    <a:pt x="0" y="73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65" y="311"/>
                    <a:pt x="730" y="595"/>
                    <a:pt x="470" y="7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854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8">
              <a:extLst>
                <a:ext uri="{FF2B5EF4-FFF2-40B4-BE49-F238E27FC236}">
                  <a16:creationId xmlns:a16="http://schemas.microsoft.com/office/drawing/2014/main" id="{2C71E64B-D8CB-48E9-92F2-679FC655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489" y="1683868"/>
              <a:ext cx="1872484" cy="1879642"/>
            </a:xfrm>
            <a:custGeom>
              <a:avLst/>
              <a:gdLst>
                <a:gd name="T0" fmla="*/ 0 w 838"/>
                <a:gd name="T1" fmla="*/ 841 h 841"/>
                <a:gd name="T2" fmla="*/ 0 w 838"/>
                <a:gd name="T3" fmla="*/ 0 h 841"/>
                <a:gd name="T4" fmla="*/ 838 w 838"/>
                <a:gd name="T5" fmla="*/ 768 h 841"/>
                <a:gd name="T6" fmla="*/ 0 w 838"/>
                <a:gd name="T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8" h="841">
                  <a:moveTo>
                    <a:pt x="0" y="84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799" y="328"/>
                    <a:pt x="838" y="768"/>
                  </a:cubicBezTo>
                  <a:lnTo>
                    <a:pt x="0" y="841"/>
                  </a:lnTo>
                  <a:close/>
                </a:path>
              </a:pathLst>
            </a:custGeom>
            <a:solidFill>
              <a:srgbClr val="702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dirty="0">
                <a:solidFill>
                  <a:prstClr val="black"/>
                </a:solidFill>
              </a:endParaRP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0B089232-E5CB-40D6-B424-EE42DC1060D0}"/>
                </a:ext>
              </a:extLst>
            </p:cNvPr>
            <p:cNvSpPr txBox="1"/>
            <p:nvPr/>
          </p:nvSpPr>
          <p:spPr>
            <a:xfrm>
              <a:off x="1586348" y="1618797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1%</a:t>
              </a:r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9E2E31A0-3FDD-42BE-92A3-B2CA21224ACE}"/>
                </a:ext>
              </a:extLst>
            </p:cNvPr>
            <p:cNvSpPr txBox="1"/>
            <p:nvPr/>
          </p:nvSpPr>
          <p:spPr>
            <a:xfrm>
              <a:off x="1414118" y="1674623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1%</a:t>
              </a:r>
            </a:p>
          </p:txBody>
        </p:sp>
        <p:sp>
          <p:nvSpPr>
            <p:cNvPr id="427" name="TextBox 426">
              <a:extLst>
                <a:ext uri="{FF2B5EF4-FFF2-40B4-BE49-F238E27FC236}">
                  <a16:creationId xmlns:a16="http://schemas.microsoft.com/office/drawing/2014/main" id="{5C2DC30A-2811-413A-AC94-0584EE58D999}"/>
                </a:ext>
              </a:extLst>
            </p:cNvPr>
            <p:cNvSpPr txBox="1"/>
            <p:nvPr/>
          </p:nvSpPr>
          <p:spPr>
            <a:xfrm>
              <a:off x="1261532" y="1762594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1%</a:t>
              </a: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26696A8B-248F-4B76-A3EA-A216CC05C9BD}"/>
                </a:ext>
              </a:extLst>
            </p:cNvPr>
            <p:cNvSpPr txBox="1"/>
            <p:nvPr/>
          </p:nvSpPr>
          <p:spPr>
            <a:xfrm>
              <a:off x="1104543" y="1837013"/>
              <a:ext cx="480659" cy="239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2%</a:t>
              </a:r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D95DCA0F-170A-48C9-B2EA-E419A871C924}"/>
                </a:ext>
              </a:extLst>
            </p:cNvPr>
            <p:cNvSpPr txBox="1"/>
            <p:nvPr/>
          </p:nvSpPr>
          <p:spPr>
            <a:xfrm>
              <a:off x="899645" y="2003380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2%</a:t>
              </a:r>
            </a:p>
          </p:txBody>
        </p:sp>
        <p:sp>
          <p:nvSpPr>
            <p:cNvPr id="430" name="TextBox 429">
              <a:extLst>
                <a:ext uri="{FF2B5EF4-FFF2-40B4-BE49-F238E27FC236}">
                  <a16:creationId xmlns:a16="http://schemas.microsoft.com/office/drawing/2014/main" id="{EED531A1-67A1-4C60-8F64-DB3999AE8970}"/>
                </a:ext>
              </a:extLst>
            </p:cNvPr>
            <p:cNvSpPr txBox="1"/>
            <p:nvPr/>
          </p:nvSpPr>
          <p:spPr>
            <a:xfrm>
              <a:off x="693797" y="2275519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3%</a:t>
              </a: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ED8AC9F-6017-4C58-BD95-C9EF11304B3F}"/>
                </a:ext>
              </a:extLst>
            </p:cNvPr>
            <p:cNvSpPr txBox="1"/>
            <p:nvPr/>
          </p:nvSpPr>
          <p:spPr>
            <a:xfrm>
              <a:off x="465029" y="4125614"/>
              <a:ext cx="323763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23%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134C1320-A271-4B60-8301-B32B758BEDDF}"/>
                </a:ext>
              </a:extLst>
            </p:cNvPr>
            <p:cNvSpPr txBox="1"/>
            <p:nvPr/>
          </p:nvSpPr>
          <p:spPr>
            <a:xfrm>
              <a:off x="1371580" y="5185236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4%</a:t>
              </a: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5A3941FD-3F94-4676-B45E-DD2D6325EA7F}"/>
                </a:ext>
              </a:extLst>
            </p:cNvPr>
            <p:cNvSpPr txBox="1"/>
            <p:nvPr/>
          </p:nvSpPr>
          <p:spPr>
            <a:xfrm>
              <a:off x="1858332" y="5369076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4%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26716E25-DDA0-45FC-A464-AA768B5A813C}"/>
                </a:ext>
              </a:extLst>
            </p:cNvPr>
            <p:cNvSpPr txBox="1"/>
            <p:nvPr/>
          </p:nvSpPr>
          <p:spPr>
            <a:xfrm>
              <a:off x="2463883" y="5474631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5%</a:t>
              </a: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21212461-EF1A-4485-82A4-ADAA2FA53C54}"/>
                </a:ext>
              </a:extLst>
            </p:cNvPr>
            <p:cNvSpPr txBox="1"/>
            <p:nvPr/>
          </p:nvSpPr>
          <p:spPr>
            <a:xfrm>
              <a:off x="3198049" y="5349211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7%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B5CC5889-18FD-404A-8E3B-4A6A89C795B3}"/>
                </a:ext>
              </a:extLst>
            </p:cNvPr>
            <p:cNvSpPr txBox="1"/>
            <p:nvPr/>
          </p:nvSpPr>
          <p:spPr>
            <a:xfrm>
              <a:off x="4310992" y="4314330"/>
              <a:ext cx="323763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17%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256C1F01-6A0C-4EE1-B3B5-ACF40312D206}"/>
                </a:ext>
              </a:extLst>
            </p:cNvPr>
            <p:cNvSpPr txBox="1"/>
            <p:nvPr/>
          </p:nvSpPr>
          <p:spPr>
            <a:xfrm>
              <a:off x="3875819" y="1970903"/>
              <a:ext cx="323763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24%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0BEAD4E3-1456-4694-98E1-A3860854595C}"/>
                </a:ext>
              </a:extLst>
            </p:cNvPr>
            <p:cNvSpPr txBox="1"/>
            <p:nvPr/>
          </p:nvSpPr>
          <p:spPr>
            <a:xfrm>
              <a:off x="1962550" y="1463949"/>
              <a:ext cx="273800" cy="239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00" b="1" dirty="0">
                  <a:solidFill>
                    <a:prstClr val="black"/>
                  </a:solidFill>
                </a:rPr>
                <a:t>7%</a:t>
              </a:r>
            </a:p>
          </p:txBody>
        </p:sp>
      </p:grpSp>
      <p:sp>
        <p:nvSpPr>
          <p:cNvPr id="71" name="70 CuadroTexto"/>
          <p:cNvSpPr txBox="1"/>
          <p:nvPr/>
        </p:nvSpPr>
        <p:spPr>
          <a:xfrm>
            <a:off x="610317" y="5986971"/>
            <a:ext cx="5360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i="1" dirty="0">
                <a:solidFill>
                  <a:prstClr val="black"/>
                </a:solidFill>
              </a:rPr>
              <a:t>*Índice de reclamaciones de Riesgos Cibernéticas informadas de Willis Towers Watson 2017-18</a:t>
            </a:r>
          </a:p>
        </p:txBody>
      </p:sp>
    </p:spTree>
    <p:extLst>
      <p:ext uri="{BB962C8B-B14F-4D97-AF65-F5344CB8AC3E}">
        <p14:creationId xmlns:p14="http://schemas.microsoft.com/office/powerpoint/2010/main" val="29151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930746" y="517425"/>
            <a:ext cx="10971372" cy="307777"/>
          </a:xfrm>
        </p:spPr>
        <p:txBody>
          <a:bodyPr>
            <a:noAutofit/>
          </a:bodyPr>
          <a:lstStyle/>
          <a:p>
            <a:r>
              <a:rPr lang="es-CL" sz="3600" dirty="0"/>
              <a:t>Cobertura Riesgos Cibernéticos – Marco General</a:t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89" name="88 CuadroTexto"/>
          <p:cNvSpPr txBox="1"/>
          <p:nvPr/>
        </p:nvSpPr>
        <p:spPr>
          <a:xfrm>
            <a:off x="3835695" y="3219437"/>
            <a:ext cx="20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sp>
        <p:nvSpPr>
          <p:cNvPr id="90" name="89 CuadroTexto"/>
          <p:cNvSpPr txBox="1"/>
          <p:nvPr/>
        </p:nvSpPr>
        <p:spPr>
          <a:xfrm>
            <a:off x="7643837" y="3219437"/>
            <a:ext cx="20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</a:p>
        </p:txBody>
      </p:sp>
      <p:grpSp>
        <p:nvGrpSpPr>
          <p:cNvPr id="101" name="100 Grupo"/>
          <p:cNvGrpSpPr/>
          <p:nvPr/>
        </p:nvGrpSpPr>
        <p:grpSpPr>
          <a:xfrm>
            <a:off x="491824" y="887523"/>
            <a:ext cx="3359564" cy="5494824"/>
            <a:chOff x="444576" y="790127"/>
            <a:chExt cx="2520001" cy="5494824"/>
          </a:xfrm>
        </p:grpSpPr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444576" y="2484960"/>
              <a:ext cx="2520000" cy="3799991"/>
            </a:xfrm>
            <a:prstGeom prst="rect">
              <a:avLst/>
            </a:prstGeom>
            <a:solidFill>
              <a:srgbClr val="D8D7DF"/>
            </a:solidFill>
            <a:ln w="25400" algn="ctr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Pérdidas por fallas en la Privacidad:</a:t>
              </a:r>
            </a:p>
            <a:p>
              <a:pPr marL="444500" lvl="1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</a:pPr>
              <a:r>
                <a:rPr lang="es-CL" sz="1200" dirty="0">
                  <a:latin typeface="Arial" pitchFamily="34" charset="0"/>
                </a:rPr>
                <a:t>Publicación o divulgación de información confidencial</a:t>
              </a:r>
            </a:p>
            <a:p>
              <a:pPr marL="444500" lvl="1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Courier New" panose="02070309020205020404" pitchFamily="49" charset="0"/>
                <a:buChar char="o"/>
              </a:pPr>
              <a:r>
                <a:rPr lang="es-CL" sz="1200" dirty="0">
                  <a:latin typeface="Arial" pitchFamily="34" charset="0"/>
                </a:rPr>
                <a:t>Incumplimiento de la ley de protección de datos</a:t>
              </a:r>
            </a:p>
          </p:txBody>
        </p:sp>
        <p:sp>
          <p:nvSpPr>
            <p:cNvPr id="71" name="Rectangle 6"/>
            <p:cNvSpPr/>
            <p:nvPr/>
          </p:nvSpPr>
          <p:spPr>
            <a:xfrm>
              <a:off x="444577" y="1749276"/>
              <a:ext cx="2520000" cy="756000"/>
            </a:xfrm>
            <a:prstGeom prst="rect">
              <a:avLst/>
            </a:prstGeom>
            <a:pattFill prst="wdUpDiag">
              <a:fgClr>
                <a:srgbClr val="702082"/>
              </a:fgClr>
              <a:bgClr>
                <a:srgbClr val="702082">
                  <a:lumMod val="75000"/>
                </a:srgbClr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tIns="91440" bIns="91440" rtlCol="0" anchor="ctr"/>
            <a:lstStyle/>
            <a:p>
              <a:pPr algn="ctr" fontAlgn="t">
                <a:spcBef>
                  <a:spcPts val="600"/>
                </a:spcBef>
                <a:buClr>
                  <a:srgbClr val="702082"/>
                </a:buClr>
              </a:pPr>
              <a:r>
                <a:rPr lang="es-CL" sz="1400" b="1" kern="0" dirty="0">
                  <a:solidFill>
                    <a:prstClr val="white"/>
                  </a:solidFill>
                  <a:latin typeface="Arial"/>
                </a:rPr>
                <a:t>Reclamos de Tercero por Privacidad y Seguridad de la Información</a:t>
              </a:r>
            </a:p>
          </p:txBody>
        </p:sp>
        <p:sp>
          <p:nvSpPr>
            <p:cNvPr id="73" name="Rectangle 21"/>
            <p:cNvSpPr/>
            <p:nvPr/>
          </p:nvSpPr>
          <p:spPr>
            <a:xfrm>
              <a:off x="444576" y="790127"/>
              <a:ext cx="2520000" cy="972000"/>
            </a:xfrm>
            <a:prstGeom prst="rect">
              <a:avLst/>
            </a:prstGeom>
            <a:solidFill>
              <a:srgbClr val="702082"/>
            </a:solidFill>
            <a:ln w="19050" cap="flat" cmpd="sng" algn="ctr">
              <a:noFill/>
              <a:prstDash val="solid"/>
            </a:ln>
            <a:effectLst/>
          </p:spPr>
          <p:txBody>
            <a:bodyPr tIns="91440" bIns="91440" rtlCol="0" anchor="t"/>
            <a:lstStyle/>
            <a:p>
              <a:pPr fontAlgn="t">
                <a:spcBef>
                  <a:spcPts val="600"/>
                </a:spcBef>
                <a:buClr>
                  <a:srgbClr val="702082"/>
                </a:buClr>
                <a:defRPr/>
              </a:pPr>
              <a:endParaRPr lang="en-US" sz="1200" kern="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9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7" r="8695"/>
            <a:stretch/>
          </p:blipFill>
          <p:spPr bwMode="auto">
            <a:xfrm>
              <a:off x="762000" y="850362"/>
              <a:ext cx="666750" cy="857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850362"/>
              <a:ext cx="1308286" cy="85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0" name="99 Grupo"/>
          <p:cNvGrpSpPr/>
          <p:nvPr/>
        </p:nvGrpSpPr>
        <p:grpSpPr>
          <a:xfrm>
            <a:off x="4324184" y="887523"/>
            <a:ext cx="3359564" cy="5367481"/>
            <a:chOff x="3213028" y="790127"/>
            <a:chExt cx="2520001" cy="5367481"/>
          </a:xfrm>
        </p:grpSpPr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3213029" y="2505275"/>
              <a:ext cx="2520000" cy="3652333"/>
            </a:xfrm>
            <a:prstGeom prst="rect">
              <a:avLst/>
            </a:prstGeom>
            <a:solidFill>
              <a:srgbClr val="D9E6DC"/>
            </a:solidFill>
            <a:ln w="25400" algn="ctr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buClr>
                  <a:schemeClr val="accent1"/>
                </a:buClr>
                <a:buSzPct val="100000"/>
              </a:pPr>
              <a:r>
                <a:rPr lang="es-CL" sz="1200" b="1" dirty="0">
                  <a:latin typeface="Arial" pitchFamily="34" charset="0"/>
                </a:rPr>
                <a:t>Interrupción de la red debido a: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Delitos informáticos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Sabotaje de empleados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Errores operativos y administrativos</a:t>
              </a:r>
            </a:p>
            <a:p>
              <a:pPr fontAlgn="base">
                <a:spcBef>
                  <a:spcPts val="600"/>
                </a:spcBef>
                <a:buClr>
                  <a:schemeClr val="accent1"/>
                </a:buClr>
                <a:buSzPct val="100000"/>
              </a:pPr>
              <a:r>
                <a:rPr lang="es-CL" sz="1200" b="1" dirty="0">
                  <a:latin typeface="Arial" pitchFamily="34" charset="0"/>
                </a:rPr>
                <a:t>Interrupción de Negocios</a:t>
              </a:r>
              <a:endParaRPr lang="es-CL" sz="1200" dirty="0">
                <a:latin typeface="Arial" pitchFamily="34" charset="0"/>
              </a:endParaRPr>
            </a:p>
            <a:p>
              <a:pPr fontAlgn="base">
                <a:spcBef>
                  <a:spcPts val="600"/>
                </a:spcBef>
                <a:buClr>
                  <a:schemeClr val="accent1"/>
                </a:buClr>
                <a:buSzPct val="100000"/>
              </a:pPr>
              <a:r>
                <a:rPr lang="es-CL" sz="1200" b="1" dirty="0">
                  <a:latin typeface="Arial" pitchFamily="34" charset="0"/>
                </a:rPr>
                <a:t>Restauración, reconstitución, recreación de activos digitales debido a: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Delitos informáticos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Sabotaje de empleados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Errores operativos y administrativos</a:t>
              </a:r>
            </a:p>
            <a:p>
              <a:pPr fontAlgn="base">
                <a:spcBef>
                  <a:spcPts val="600"/>
                </a:spcBef>
                <a:buClr>
                  <a:schemeClr val="accent1"/>
                </a:buClr>
                <a:buSzPct val="100000"/>
              </a:pPr>
              <a:r>
                <a:rPr lang="es-CL" sz="1200" b="1" dirty="0">
                  <a:latin typeface="Arial" pitchFamily="34" charset="0"/>
                </a:rPr>
                <a:t>Cyber extorsión: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Costos de contratación de expertos en gestión de crisis</a:t>
              </a:r>
            </a:p>
            <a:p>
              <a:pPr marL="285750" lvl="1" indent="-285750" fontAlgn="base">
                <a:spcBef>
                  <a:spcPct val="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Costos de pago de rescates</a:t>
              </a:r>
            </a:p>
          </p:txBody>
        </p:sp>
        <p:sp>
          <p:nvSpPr>
            <p:cNvPr id="74" name="Rectangle 6"/>
            <p:cNvSpPr/>
            <p:nvPr/>
          </p:nvSpPr>
          <p:spPr>
            <a:xfrm>
              <a:off x="3213028" y="790127"/>
              <a:ext cx="2520000" cy="972000"/>
            </a:xfrm>
            <a:prstGeom prst="rect">
              <a:avLst/>
            </a:prstGeom>
            <a:solidFill>
              <a:srgbClr val="00C389"/>
            </a:solidFill>
            <a:ln w="19050" cap="flat" cmpd="sng" algn="ctr">
              <a:noFill/>
              <a:prstDash val="solid"/>
            </a:ln>
            <a:effectLst/>
          </p:spPr>
          <p:txBody>
            <a:bodyPr lIns="144000" rtlCol="0" anchor="b"/>
            <a:lstStyle/>
            <a:p>
              <a:pPr>
                <a:buClr>
                  <a:srgbClr val="702082"/>
                </a:buClr>
                <a:defRPr/>
              </a:pPr>
              <a:endParaRPr lang="es-CL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8" name="Rectangle 6"/>
            <p:cNvSpPr/>
            <p:nvPr/>
          </p:nvSpPr>
          <p:spPr>
            <a:xfrm>
              <a:off x="3213029" y="1754853"/>
              <a:ext cx="2520000" cy="756000"/>
            </a:xfrm>
            <a:prstGeom prst="rect">
              <a:avLst/>
            </a:prstGeom>
            <a:pattFill prst="wdUpDiag">
              <a:fgClr>
                <a:srgbClr val="00C389">
                  <a:lumMod val="50000"/>
                </a:srgbClr>
              </a:fgClr>
              <a:bgClr>
                <a:srgbClr val="00C389">
                  <a:lumMod val="75000"/>
                </a:srgbClr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lIns="144000" rtlCol="0" anchor="ctr"/>
            <a:lstStyle/>
            <a:p>
              <a:pPr algn="ctr" fontAlgn="t">
                <a:spcBef>
                  <a:spcPts val="600"/>
                </a:spcBef>
                <a:buClr>
                  <a:srgbClr val="702082"/>
                </a:buClr>
              </a:pPr>
              <a:r>
                <a:rPr lang="es-CL" sz="1400" b="1" kern="0" dirty="0">
                  <a:solidFill>
                    <a:prstClr val="white"/>
                  </a:solidFill>
                  <a:latin typeface="Arial"/>
                </a:rPr>
                <a:t>Pérdidas Propias del Asegurado</a:t>
              </a:r>
            </a:p>
          </p:txBody>
        </p:sp>
        <p:grpSp>
          <p:nvGrpSpPr>
            <p:cNvPr id="96" name="95 Grupo"/>
            <p:cNvGrpSpPr/>
            <p:nvPr/>
          </p:nvGrpSpPr>
          <p:grpSpPr>
            <a:xfrm>
              <a:off x="3314700" y="887970"/>
              <a:ext cx="2319581" cy="772017"/>
              <a:chOff x="2990850" y="834151"/>
              <a:chExt cx="2624381" cy="873462"/>
            </a:xfrm>
          </p:grpSpPr>
          <p:pic>
            <p:nvPicPr>
              <p:cNvPr id="94" name="Picture 9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37" t="9949" r="6119" b="7238"/>
              <a:stretch/>
            </p:blipFill>
            <p:spPr bwMode="auto">
              <a:xfrm>
                <a:off x="4532254" y="834151"/>
                <a:ext cx="1082977" cy="867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850" y="834151"/>
                <a:ext cx="1541404" cy="873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9" name="98 Grupo"/>
          <p:cNvGrpSpPr/>
          <p:nvPr/>
        </p:nvGrpSpPr>
        <p:grpSpPr>
          <a:xfrm>
            <a:off x="8156543" y="887523"/>
            <a:ext cx="3359565" cy="5347166"/>
            <a:chOff x="5981478" y="790127"/>
            <a:chExt cx="2520002" cy="5347166"/>
          </a:xfrm>
        </p:grpSpPr>
        <p:sp>
          <p:nvSpPr>
            <p:cNvPr id="14" name="Rectangle 45"/>
            <p:cNvSpPr>
              <a:spLocks noChangeArrowheads="1"/>
            </p:cNvSpPr>
            <p:nvPr/>
          </p:nvSpPr>
          <p:spPr bwMode="auto">
            <a:xfrm>
              <a:off x="5981478" y="2484960"/>
              <a:ext cx="2520000" cy="3652333"/>
            </a:xfrm>
            <a:prstGeom prst="rect">
              <a:avLst/>
            </a:prstGeom>
            <a:solidFill>
              <a:srgbClr val="EFEEDE"/>
            </a:solidFill>
            <a:ln w="25400" algn="ctr">
              <a:noFill/>
              <a:miter lim="800000"/>
              <a:headEnd/>
              <a:tailEnd/>
            </a:ln>
          </p:spPr>
          <p:txBody>
            <a:bodyPr vert="horz" wrap="square" lIns="91440" tIns="91440" rIns="36000" bIns="91440" numCol="1" anchor="t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Sanciones y multas inherentes a protección de datos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Gastos de defensa e investigación de protección de datos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Costos de Relaciones Publicas</a:t>
              </a:r>
            </a:p>
            <a:p>
              <a:pPr marL="285750" indent="-285750" fontAlgn="base">
                <a:spcBef>
                  <a:spcPct val="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s-CL" sz="1200" dirty="0">
                  <a:latin typeface="Arial" pitchFamily="34" charset="0"/>
                </a:rPr>
                <a:t>Gastos de notificación de violación de información</a:t>
              </a:r>
            </a:p>
          </p:txBody>
        </p:sp>
        <p:sp>
          <p:nvSpPr>
            <p:cNvPr id="75" name="Rectangle 6"/>
            <p:cNvSpPr/>
            <p:nvPr/>
          </p:nvSpPr>
          <p:spPr>
            <a:xfrm>
              <a:off x="5981480" y="790127"/>
              <a:ext cx="2520000" cy="972000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</a:ln>
            <a:effectLst/>
          </p:spPr>
          <p:txBody>
            <a:bodyPr lIns="144000" rtlCol="0" anchor="b"/>
            <a:lstStyle/>
            <a:p>
              <a:pPr>
                <a:buClr>
                  <a:srgbClr val="702082"/>
                </a:buClr>
                <a:defRPr/>
              </a:pPr>
              <a:endParaRPr lang="es-CL" sz="14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9" name="Rectangle 6"/>
            <p:cNvSpPr/>
            <p:nvPr/>
          </p:nvSpPr>
          <p:spPr>
            <a:xfrm>
              <a:off x="5981479" y="1762126"/>
              <a:ext cx="2520000" cy="756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accent2">
                  <a:lumMod val="75000"/>
                </a:schemeClr>
              </a:bgClr>
            </a:pattFill>
            <a:ln w="19050" cap="flat" cmpd="sng" algn="ctr">
              <a:noFill/>
              <a:prstDash val="solid"/>
            </a:ln>
            <a:effectLst/>
          </p:spPr>
          <p:txBody>
            <a:bodyPr lIns="144000" rtlCol="0" anchor="ctr"/>
            <a:lstStyle/>
            <a:p>
              <a:pPr algn="ctr" fontAlgn="t">
                <a:spcBef>
                  <a:spcPts val="600"/>
                </a:spcBef>
                <a:buClr>
                  <a:srgbClr val="702082"/>
                </a:buClr>
              </a:pPr>
              <a:r>
                <a:rPr lang="es-CL" sz="1400" b="1" kern="0" dirty="0">
                  <a:solidFill>
                    <a:prstClr val="white"/>
                  </a:solidFill>
                  <a:latin typeface="Arial"/>
                </a:rPr>
                <a:t>Gastos Asociados</a:t>
              </a:r>
            </a:p>
          </p:txBody>
        </p:sp>
        <p:pic>
          <p:nvPicPr>
            <p:cNvPr id="97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8" r="6444"/>
            <a:stretch/>
          </p:blipFill>
          <p:spPr bwMode="auto">
            <a:xfrm>
              <a:off x="6959527" y="918830"/>
              <a:ext cx="1481279" cy="705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4" descr="Resultado de imagen para icono confidencial"/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593" y="834554"/>
              <a:ext cx="1215888" cy="883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75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55D0164-5DE9-4BEE-BD40-E2AC0E922D5A}"/>
              </a:ext>
            </a:extLst>
          </p:cNvPr>
          <p:cNvSpPr/>
          <p:nvPr/>
        </p:nvSpPr>
        <p:spPr>
          <a:xfrm>
            <a:off x="816690" y="1381455"/>
            <a:ext cx="10971372" cy="4563373"/>
          </a:xfrm>
          <a:prstGeom prst="rect">
            <a:avLst/>
          </a:prstGeom>
          <a:solidFill>
            <a:srgbClr val="D8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331C27-50AD-4C45-8D07-CA299D237B33}"/>
              </a:ext>
            </a:extLst>
          </p:cNvPr>
          <p:cNvSpPr txBox="1"/>
          <p:nvPr/>
        </p:nvSpPr>
        <p:spPr>
          <a:xfrm>
            <a:off x="4886588" y="1482430"/>
            <a:ext cx="21784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O" sz="1400" b="1" dirty="0">
                <a:solidFill>
                  <a:prstClr val="black"/>
                </a:solidFill>
                <a:latin typeface="Arial"/>
              </a:rPr>
              <a:t>Coberturas Involucradas*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406519" y="6434297"/>
            <a:ext cx="507934" cy="137160"/>
          </a:xfrm>
        </p:spPr>
        <p:txBody>
          <a:bodyPr/>
          <a:lstStyle/>
          <a:p>
            <a:fld id="{2083E393-C0BF-4ED8-8545-7E4C90AFF831}" type="slidenum">
              <a:rPr lang="es-CO">
                <a:solidFill>
                  <a:prstClr val="black"/>
                </a:solidFill>
                <a:latin typeface="Arial"/>
              </a:rPr>
              <a:pPr/>
              <a:t>13</a:t>
            </a:fld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263">
            <a:extLst>
              <a:ext uri="{FF2B5EF4-FFF2-40B4-BE49-F238E27FC236}">
                <a16:creationId xmlns:a16="http://schemas.microsoft.com/office/drawing/2014/main" id="{C3E0F52F-64D4-4AA2-9D76-F2A81087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2166862"/>
            <a:ext cx="100816" cy="74886"/>
          </a:xfrm>
          <a:prstGeom prst="rect">
            <a:avLst/>
          </a:prstGeom>
          <a:solidFill>
            <a:srgbClr val="702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E01B2-3AE6-4B39-BC61-92AABB08FA3B}"/>
              </a:ext>
            </a:extLst>
          </p:cNvPr>
          <p:cNvSpPr txBox="1"/>
          <p:nvPr/>
        </p:nvSpPr>
        <p:spPr>
          <a:xfrm>
            <a:off x="6368715" y="2092835"/>
            <a:ext cx="39164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Violación de Información/Respuesta a Incidentes y Manejo de Crisis</a:t>
            </a:r>
          </a:p>
        </p:txBody>
      </p:sp>
      <p:sp>
        <p:nvSpPr>
          <p:cNvPr id="10" name="Rectangle 263">
            <a:extLst>
              <a:ext uri="{FF2B5EF4-FFF2-40B4-BE49-F238E27FC236}">
                <a16:creationId xmlns:a16="http://schemas.microsoft.com/office/drawing/2014/main" id="{AB2BEB0D-CBBB-4FD8-9AE0-ECFEAFDA3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2421975"/>
            <a:ext cx="100816" cy="74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3E372-B94B-41BC-BBED-1B2B1FAC52B6}"/>
              </a:ext>
            </a:extLst>
          </p:cNvPr>
          <p:cNvSpPr txBox="1"/>
          <p:nvPr/>
        </p:nvSpPr>
        <p:spPr>
          <a:xfrm>
            <a:off x="6368715" y="2347948"/>
            <a:ext cx="26917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Violación de privacidad y seguridad de datos </a:t>
            </a:r>
          </a:p>
        </p:txBody>
      </p:sp>
      <p:sp>
        <p:nvSpPr>
          <p:cNvPr id="12" name="Rectangle 263">
            <a:extLst>
              <a:ext uri="{FF2B5EF4-FFF2-40B4-BE49-F238E27FC236}">
                <a16:creationId xmlns:a16="http://schemas.microsoft.com/office/drawing/2014/main" id="{D1687DA8-4361-45A4-A2AA-80F6BE84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2677088"/>
            <a:ext cx="100816" cy="74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3FCB6-A030-4E31-B12B-4630B905CBC7}"/>
              </a:ext>
            </a:extLst>
          </p:cNvPr>
          <p:cNvSpPr txBox="1"/>
          <p:nvPr/>
        </p:nvSpPr>
        <p:spPr>
          <a:xfrm>
            <a:off x="6368713" y="2603061"/>
            <a:ext cx="13580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Extorsión cibernética</a:t>
            </a:r>
          </a:p>
        </p:txBody>
      </p:sp>
      <p:sp>
        <p:nvSpPr>
          <p:cNvPr id="14" name="Rectangle 263">
            <a:extLst>
              <a:ext uri="{FF2B5EF4-FFF2-40B4-BE49-F238E27FC236}">
                <a16:creationId xmlns:a16="http://schemas.microsoft.com/office/drawing/2014/main" id="{758966CF-061A-447F-BFC2-48DDF4C71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2932201"/>
            <a:ext cx="100816" cy="748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E9F3D-3794-4287-A534-4769A4F4B22E}"/>
              </a:ext>
            </a:extLst>
          </p:cNvPr>
          <p:cNvSpPr txBox="1"/>
          <p:nvPr/>
        </p:nvSpPr>
        <p:spPr>
          <a:xfrm>
            <a:off x="6368713" y="2858174"/>
            <a:ext cx="15311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Interrupción del negocio</a:t>
            </a:r>
          </a:p>
        </p:txBody>
      </p:sp>
      <p:sp>
        <p:nvSpPr>
          <p:cNvPr id="16" name="Rectangle 263">
            <a:extLst>
              <a:ext uri="{FF2B5EF4-FFF2-40B4-BE49-F238E27FC236}">
                <a16:creationId xmlns:a16="http://schemas.microsoft.com/office/drawing/2014/main" id="{56CFEE98-5E18-4DBD-BAC9-3B47307F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3178422"/>
            <a:ext cx="100816" cy="748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C1F6E-759A-445B-9B86-2FA39C116AB9}"/>
              </a:ext>
            </a:extLst>
          </p:cNvPr>
          <p:cNvSpPr txBox="1"/>
          <p:nvPr/>
        </p:nvSpPr>
        <p:spPr>
          <a:xfrm>
            <a:off x="6368713" y="3104395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Archivos digitales</a:t>
            </a:r>
          </a:p>
        </p:txBody>
      </p:sp>
      <p:sp>
        <p:nvSpPr>
          <p:cNvPr id="18" name="Rectangle 263">
            <a:extLst>
              <a:ext uri="{FF2B5EF4-FFF2-40B4-BE49-F238E27FC236}">
                <a16:creationId xmlns:a16="http://schemas.microsoft.com/office/drawing/2014/main" id="{72BA4D57-B53A-455B-91AC-5142E7764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709" y="3433535"/>
            <a:ext cx="100816" cy="74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989FC-0042-4447-9E78-A96D456FC099}"/>
              </a:ext>
            </a:extLst>
          </p:cNvPr>
          <p:cNvSpPr txBox="1"/>
          <p:nvPr/>
        </p:nvSpPr>
        <p:spPr>
          <a:xfrm>
            <a:off x="6368713" y="3359508"/>
            <a:ext cx="26597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>
                <a:solidFill>
                  <a:prstClr val="black"/>
                </a:solidFill>
                <a:latin typeface="Arial"/>
              </a:rPr>
              <a:t>Violación de privacidad y seguridad de la red</a:t>
            </a:r>
          </a:p>
        </p:txBody>
      </p:sp>
      <p:graphicFrame>
        <p:nvGraphicFramePr>
          <p:cNvPr id="35" name="Content Placeholder 7">
            <a:extLst>
              <a:ext uri="{FF2B5EF4-FFF2-40B4-BE49-F238E27FC236}">
                <a16:creationId xmlns:a16="http://schemas.microsoft.com/office/drawing/2014/main" id="{86B468E7-F7D0-4731-8841-6D672857EB03}"/>
              </a:ext>
            </a:extLst>
          </p:cNvPr>
          <p:cNvGraphicFramePr>
            <a:graphicFrameLocks/>
          </p:cNvGraphicFramePr>
          <p:nvPr/>
        </p:nvGraphicFramePr>
        <p:xfrm>
          <a:off x="816691" y="1637437"/>
          <a:ext cx="5647394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b="0" dirty="0">
                <a:solidFill>
                  <a:schemeClr val="tx1"/>
                </a:solidFill>
              </a:rPr>
              <a:t>Coberturas más Afectada a Nivel Global </a:t>
            </a:r>
          </a:p>
        </p:txBody>
      </p:sp>
      <p:sp>
        <p:nvSpPr>
          <p:cNvPr id="2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610315" y="800241"/>
            <a:ext cx="10971372" cy="276999"/>
          </a:xfrm>
        </p:spPr>
        <p:txBody>
          <a:bodyPr/>
          <a:lstStyle/>
          <a:p>
            <a:r>
              <a:rPr lang="es-CO" dirty="0"/>
              <a:t>Todas las industrias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10316" y="5986971"/>
            <a:ext cx="59490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i="1" dirty="0">
                <a:solidFill>
                  <a:prstClr val="black"/>
                </a:solidFill>
                <a:latin typeface="Arial"/>
              </a:rPr>
              <a:t>*Índice de reclamaciones de Riesgos Cibernéticas informadas de Willis Towers Watson 2017-18</a:t>
            </a:r>
          </a:p>
        </p:txBody>
      </p:sp>
    </p:spTree>
    <p:extLst>
      <p:ext uri="{BB962C8B-B14F-4D97-AF65-F5344CB8AC3E}">
        <p14:creationId xmlns:p14="http://schemas.microsoft.com/office/powerpoint/2010/main" val="399396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838200" y="216318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dirty="0"/>
              <a:t>Que no cubre una póliza de Riesgos Cibernéticos?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s-CO" smtClean="0">
                <a:solidFill>
                  <a:prstClr val="black"/>
                </a:solidFill>
              </a:rPr>
              <a:pPr/>
              <a:t>14</a:t>
            </a:fld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15076" y="1371600"/>
            <a:ext cx="9853917" cy="381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Robo de dinero o títulos valores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15076" y="2034209"/>
            <a:ext cx="9853917" cy="381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Desgaste o deterioro gradual o falta de mantenimiento del Hardware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919493" y="2743200"/>
            <a:ext cx="9853917" cy="381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Daños materiales, incluyendo Hardware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19493" y="3429000"/>
            <a:ext cx="9853917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Actualizaciones o mejoras del sistema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915076" y="4165811"/>
            <a:ext cx="9853917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Fallas eléctricas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915075" y="4874802"/>
            <a:ext cx="9853917" cy="381000"/>
          </a:xfrm>
          <a:prstGeom prst="rect">
            <a:avLst/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b="1" spc="-10" dirty="0">
                <a:solidFill>
                  <a:schemeClr val="bg1"/>
                </a:solidFill>
                <a:latin typeface="NeueHaasGroteskDisp Std Lt"/>
                <a:cs typeface="NeueHaasGroteskDisp Std Lt"/>
              </a:rPr>
              <a:t>Actos intencionales o fraude del equipo directivo</a:t>
            </a:r>
          </a:p>
        </p:txBody>
      </p:sp>
    </p:spTree>
    <p:extLst>
      <p:ext uri="{BB962C8B-B14F-4D97-AF65-F5344CB8AC3E}">
        <p14:creationId xmlns:p14="http://schemas.microsoft.com/office/powerpoint/2010/main" val="20141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D7C80B-E6EC-4FA5-81C1-A31C9074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Desafios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5 desafíos para cada transformación empresarial y cómo llevarlos a cabo -  Cepymenews">
            <a:extLst>
              <a:ext uri="{FF2B5EF4-FFF2-40B4-BE49-F238E27FC236}">
                <a16:creationId xmlns:a16="http://schemas.microsoft.com/office/drawing/2014/main" id="{4C5DB984-5EBD-4B17-AEF5-9449470F5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2" r="29515" b="4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E3C92C-8328-443B-8256-B886C76E3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No hay una </a:t>
            </a:r>
            <a:r>
              <a:rPr lang="en-US" dirty="0" err="1">
                <a:solidFill>
                  <a:srgbClr val="000000"/>
                </a:solidFill>
              </a:rPr>
              <a:t>póliza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standart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Cuestionarios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suscripción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Conocimiento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riesgo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asegurados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proactivos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</a:rPr>
              <a:t>Ciber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legislación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6E619-ADED-4849-8FCB-5D7D7EB4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429000"/>
            <a:ext cx="11247120" cy="396000"/>
          </a:xfrm>
        </p:spPr>
        <p:txBody>
          <a:bodyPr>
            <a:normAutofit fontScale="90000"/>
          </a:bodyPr>
          <a:lstStyle/>
          <a:p>
            <a:r>
              <a:rPr lang="es-CL" dirty="0"/>
              <a:t>Gracias!!</a:t>
            </a:r>
          </a:p>
        </p:txBody>
      </p:sp>
    </p:spTree>
    <p:extLst>
      <p:ext uri="{BB962C8B-B14F-4D97-AF65-F5344CB8AC3E}">
        <p14:creationId xmlns:p14="http://schemas.microsoft.com/office/powerpoint/2010/main" val="27275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CFB1C-9A1A-408F-8CFB-0B2FA0B5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CL"/>
              <a:t>Qué es un riesgo cibernético?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C9124B-84D4-4CB7-AB69-F7070840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200"/>
          </a:p>
          <a:p>
            <a:pPr marL="0" indent="0">
              <a:buNone/>
            </a:pPr>
            <a:r>
              <a:rPr lang="es-CL" sz="2200"/>
              <a:t>Cualquier riesgo de pérdida financiera, afectación o daño de la reputación de una organización derivado de algún tipo de falla de sus sistemas tecnológicos de información.</a:t>
            </a:r>
          </a:p>
          <a:p>
            <a:pPr marL="0" indent="0">
              <a:buNone/>
            </a:pPr>
            <a:endParaRPr lang="es-CL" sz="2200"/>
          </a:p>
          <a:p>
            <a:pPr marL="0" indent="0">
              <a:buNone/>
            </a:pPr>
            <a:r>
              <a:rPr lang="es-CL" sz="2200"/>
              <a:t>Ciberseguridad: estrategias que apuntan a la administración del riesgo cibernético y a la protección del </a:t>
            </a:r>
            <a:r>
              <a:rPr lang="es-CL" sz="2200" b="1"/>
              <a:t>activo digital</a:t>
            </a:r>
            <a:r>
              <a:rPr lang="es-CL" sz="2200"/>
              <a:t>, entre estas se encuentra el seguro cibernético.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Mi Activo Digital - Home | Facebook">
            <a:extLst>
              <a:ext uri="{FF2B5EF4-FFF2-40B4-BE49-F238E27FC236}">
                <a16:creationId xmlns:a16="http://schemas.microsoft.com/office/drawing/2014/main" id="{54B8ECC4-B3A8-46D6-AAA6-5E0B178A0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l Foro Económico Mundial teme las amenazas cibernéticas y la fragmentación  digital | Security and Risk Management | Discover The New">
            <a:extLst>
              <a:ext uri="{FF2B5EF4-FFF2-40B4-BE49-F238E27FC236}">
                <a16:creationId xmlns:a16="http://schemas.microsoft.com/office/drawing/2014/main" id="{8379F76F-98E3-45BF-BB85-48C7801D9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1" r="12387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¿Qué es un Riesgo Cibernético?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971766" y="4356100"/>
            <a:ext cx="4224294" cy="539750"/>
          </a:xfrm>
          <a:prstGeom prst="rect">
            <a:avLst/>
          </a:prstGeom>
          <a:solidFill>
            <a:srgbClr val="D8DBD8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Ataques de hackers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971764" y="2227226"/>
            <a:ext cx="4224294" cy="539750"/>
          </a:xfrm>
          <a:prstGeom prst="rect">
            <a:avLst/>
          </a:prstGeom>
          <a:solidFill>
            <a:srgbClr val="D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cs typeface="Calibri" panose="020F0502020204030204" pitchFamily="34" charset="0"/>
              </a:rPr>
              <a:t>Transmisión de virus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971763" y="3816350"/>
            <a:ext cx="4224294" cy="539750"/>
          </a:xfrm>
          <a:prstGeom prst="rect">
            <a:avLst/>
          </a:prstGeom>
          <a:solidFill>
            <a:srgbClr val="DDD0CF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Ransomware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971767" y="2766976"/>
            <a:ext cx="4224294" cy="539750"/>
          </a:xfrm>
          <a:prstGeom prst="rect">
            <a:avLst/>
          </a:prstGeom>
          <a:solidFill>
            <a:srgbClr val="EFEEDE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Suplantación de Identidad / Ing. Social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971767" y="3276600"/>
            <a:ext cx="4224294" cy="539750"/>
          </a:xfrm>
          <a:prstGeom prst="rect">
            <a:avLst/>
          </a:prstGeom>
          <a:solidFill>
            <a:srgbClr val="D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Denegación de Acceso / </a:t>
            </a:r>
            <a:r>
              <a:rPr lang="es-ES_tradnl" sz="1600" b="1" kern="0" dirty="0" err="1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DDoS</a:t>
            </a:r>
            <a:endParaRPr lang="es-ES_tradnl" sz="1600" b="1" kern="0" dirty="0">
              <a:solidFill>
                <a:prstClr val="black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3534" y="1525589"/>
            <a:ext cx="5756584" cy="80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Voluntarios y Externos</a:t>
            </a:r>
            <a:endParaRPr lang="es-ES_tradnl" sz="3600" b="1" kern="0" dirty="0"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Resultado de imagen para Ransomw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56" y="1521373"/>
            <a:ext cx="2849764" cy="2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Malw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54" y="4086225"/>
            <a:ext cx="4037570" cy="17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13968" y="1687476"/>
            <a:ext cx="4339884" cy="537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716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¿Qué es un Riesgo Cibernético?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666391" y="1254286"/>
            <a:ext cx="10972800" cy="276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dirty="0"/>
              <a:t>No solo son ataques de terceros…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010282" y="4370207"/>
            <a:ext cx="4224294" cy="539750"/>
          </a:xfrm>
          <a:prstGeom prst="rect">
            <a:avLst/>
          </a:prstGeom>
          <a:solidFill>
            <a:srgbClr val="C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ES_tradnl" sz="1600" b="1" dirty="0">
                <a:solidFill>
                  <a:prstClr val="black"/>
                </a:solidFill>
              </a:rPr>
              <a:t>Perdida de datos (portátiles, dispositivos móviles)</a:t>
            </a:r>
            <a:endParaRPr lang="es-CO" sz="1600" dirty="0">
              <a:solidFill>
                <a:prstClr val="black"/>
              </a:solidFill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010281" y="4895848"/>
            <a:ext cx="4224294" cy="539750"/>
          </a:xfrm>
          <a:prstGeom prst="rect">
            <a:avLst/>
          </a:prstGeom>
          <a:solidFill>
            <a:srgbClr val="EFEEDE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Falla en el Sistema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7010282" y="5435598"/>
            <a:ext cx="4224294" cy="539750"/>
          </a:xfrm>
          <a:prstGeom prst="rect">
            <a:avLst/>
          </a:prstGeom>
          <a:solidFill>
            <a:srgbClr val="D8DBD8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Falla en el Tratamiento de la Información – Error &amp; Omisión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7010282" y="5975348"/>
            <a:ext cx="4224294" cy="539750"/>
          </a:xfrm>
          <a:prstGeom prst="rect">
            <a:avLst/>
          </a:prstGeom>
          <a:solidFill>
            <a:srgbClr val="D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Error humano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5917152" y="1371601"/>
            <a:ext cx="5756584" cy="80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Involuntarios e Internos</a:t>
            </a:r>
            <a:endParaRPr lang="es-ES_tradnl" sz="3600" b="1" kern="0" dirty="0"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1297261" y="5562600"/>
            <a:ext cx="4224294" cy="539750"/>
          </a:xfrm>
          <a:prstGeom prst="rect">
            <a:avLst/>
          </a:prstGeom>
          <a:solidFill>
            <a:srgbClr val="D9E6DC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4000" tIns="54000" rIns="54000" bIns="54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Infidelidad de empleados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82627" y="1371601"/>
            <a:ext cx="5756584" cy="80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54000" rIns="54000" bIns="54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sz="2000" b="1" kern="0" dirty="0"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Voluntarios e Internos</a:t>
            </a:r>
            <a:endParaRPr lang="es-ES_tradnl" sz="3600" b="1" kern="0" dirty="0"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Resultado de imagen para Hum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44" y="2587624"/>
            <a:ext cx="3032587" cy="15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Empleados Deshone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59" y="3173533"/>
            <a:ext cx="354283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6564474" y="1493981"/>
            <a:ext cx="4339884" cy="537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27 Rectángulo"/>
          <p:cNvSpPr/>
          <p:nvPr/>
        </p:nvSpPr>
        <p:spPr>
          <a:xfrm>
            <a:off x="1028776" y="1504473"/>
            <a:ext cx="4339884" cy="537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786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9" y="-25193"/>
            <a:ext cx="10515600" cy="1325563"/>
          </a:xfrm>
        </p:spPr>
        <p:txBody>
          <a:bodyPr/>
          <a:lstStyle/>
          <a:p>
            <a:r>
              <a:rPr lang="es-CO" dirty="0"/>
              <a:t>Riesgos Cibernéticos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962679" y="1075284"/>
            <a:ext cx="4221157" cy="629374"/>
          </a:xfrm>
          <a:prstGeom prst="rect">
            <a:avLst/>
          </a:prstGeom>
          <a:solidFill>
            <a:srgbClr val="D8DBD8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Daño a la Reputación 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962679" y="1704658"/>
            <a:ext cx="4221156" cy="643048"/>
          </a:xfrm>
          <a:prstGeom prst="rect">
            <a:avLst/>
          </a:prstGeom>
          <a:solidFill>
            <a:srgbClr val="D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cs typeface="Calibri" panose="020F0502020204030204" pitchFamily="34" charset="0"/>
              </a:rPr>
              <a:t>Reclamos por terceros (inc. clientes y empleados)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962679" y="2347707"/>
            <a:ext cx="4221156" cy="654947"/>
          </a:xfrm>
          <a:prstGeom prst="rect">
            <a:avLst/>
          </a:prstGeom>
          <a:solidFill>
            <a:srgbClr val="DDD0CF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Costos para responder a una extorsión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959542" y="3002653"/>
            <a:ext cx="4224293" cy="654947"/>
          </a:xfrm>
          <a:prstGeom prst="rect">
            <a:avLst/>
          </a:prstGeom>
          <a:solidFill>
            <a:srgbClr val="C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/>
            <a:r>
              <a:rPr lang="es-CO" sz="1600" b="1" dirty="0">
                <a:solidFill>
                  <a:prstClr val="black"/>
                </a:solidFill>
              </a:rPr>
              <a:t>Costos para recrear o reemplazar datos y activos digitales 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959544" y="3657602"/>
            <a:ext cx="4224291" cy="647091"/>
          </a:xfrm>
          <a:prstGeom prst="rect">
            <a:avLst/>
          </a:prstGeom>
          <a:solidFill>
            <a:srgbClr val="D9E6DC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Costos de Expertos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959542" y="4304693"/>
            <a:ext cx="4224293" cy="654947"/>
          </a:xfrm>
          <a:prstGeom prst="rect">
            <a:avLst/>
          </a:prstGeom>
          <a:solidFill>
            <a:srgbClr val="EFEEDE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Pérdida de ingresos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959542" y="4959641"/>
            <a:ext cx="4224293" cy="649491"/>
          </a:xfrm>
          <a:prstGeom prst="rect">
            <a:avLst/>
          </a:prstGeom>
          <a:solidFill>
            <a:srgbClr val="D8DBD8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cs typeface="Calibri" panose="020F0502020204030204" pitchFamily="34" charset="0"/>
              </a:rPr>
              <a:t>Investigaciones regulatorias y multas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3959542" y="5609132"/>
            <a:ext cx="4224293" cy="654947"/>
          </a:xfrm>
          <a:prstGeom prst="rect">
            <a:avLst/>
          </a:prstGeom>
          <a:solidFill>
            <a:srgbClr val="D8D7DF">
              <a:alpha val="94000"/>
            </a:srgbClr>
          </a:solidFill>
          <a:ln w="25400">
            <a:noFill/>
            <a:miter lim="800000"/>
            <a:headEnd/>
            <a:tailEnd/>
          </a:ln>
          <a:effectLst/>
        </p:spPr>
        <p:txBody>
          <a:bodyPr lIns="67939" tIns="67939" rIns="67939" bIns="67939" anchor="ctr" anchorCtr="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defTabSz="1150463" eaLnBrk="1" hangingPunct="1">
              <a:spcBef>
                <a:spcPct val="50000"/>
              </a:spcBef>
              <a:defRPr/>
            </a:pPr>
            <a:r>
              <a:rPr lang="es-ES_tradnl" sz="1600" b="1" kern="0" dirty="0">
                <a:solidFill>
                  <a:prstClr val="black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Costos de gestión de crisis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 rot="-5400000">
            <a:off x="821311" y="3460908"/>
            <a:ext cx="5239573" cy="468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939" tIns="67939" rIns="67939" bIns="6793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150463" eaLnBrk="1" hangingPunct="1">
              <a:spcBef>
                <a:spcPct val="50000"/>
              </a:spcBef>
              <a:defRPr/>
            </a:pPr>
            <a:r>
              <a:rPr lang="es-ES_tradnl" sz="2800" b="1" kern="0" dirty="0">
                <a:solidFill>
                  <a:srgbClr val="702082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LAS CONSECUENCIAS</a:t>
            </a:r>
          </a:p>
        </p:txBody>
      </p:sp>
    </p:spTree>
    <p:extLst>
      <p:ext uri="{BB962C8B-B14F-4D97-AF65-F5344CB8AC3E}">
        <p14:creationId xmlns:p14="http://schemas.microsoft.com/office/powerpoint/2010/main" val="34225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8" y="3624264"/>
            <a:ext cx="261585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1. Robo de datos a una importante cadena hotelera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674908" y="1506854"/>
            <a:ext cx="4571405" cy="4389120"/>
          </a:xfrm>
        </p:spPr>
        <p:txBody>
          <a:bodyPr/>
          <a:lstStyle/>
          <a:p>
            <a:pPr algn="just"/>
            <a:r>
              <a:rPr lang="es-PE" sz="1400" dirty="0"/>
              <a:t>En Noviembre del 2018 el hotel fue víctima de una vulneración de datos como consecuencia de un acceso no autorizado.</a:t>
            </a:r>
          </a:p>
          <a:p>
            <a:pPr algn="just"/>
            <a:r>
              <a:rPr lang="es-PE" sz="1400" dirty="0"/>
              <a:t>Encontraron que han tenido acceso no autorizado desde el 2014</a:t>
            </a:r>
          </a:p>
          <a:p>
            <a:pPr algn="just"/>
            <a:endParaRPr lang="es-PE" sz="1400" dirty="0"/>
          </a:p>
          <a:p>
            <a:pPr algn="just"/>
            <a:r>
              <a:rPr lang="es-E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Consecuencia:</a:t>
            </a:r>
          </a:p>
          <a:p>
            <a:pPr algn="just"/>
            <a:r>
              <a:rPr lang="es-PE" sz="1400" dirty="0"/>
              <a:t>Se perdió información de 500,000,000 de clientes (incluyendo numero de pasaporte, y en algunos casos hasta información de tarjetas de crédito).</a:t>
            </a:r>
          </a:p>
          <a:p>
            <a:pPr algn="just"/>
            <a:endParaRPr lang="es-PE" sz="1400" dirty="0"/>
          </a:p>
          <a:p>
            <a:pPr algn="just"/>
            <a:r>
              <a:rPr lang="es-PE" sz="1400" dirty="0"/>
              <a:t>Pérdida estimada en USD300.000.000. </a:t>
            </a:r>
          </a:p>
          <a:p>
            <a:pPr algn="just"/>
            <a:endParaRPr lang="es-CO" sz="14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7" y="3810000"/>
            <a:ext cx="269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6" y="1371602"/>
            <a:ext cx="5648503" cy="19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766239" y="38862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Elipse"/>
          <p:cNvSpPr/>
          <p:nvPr/>
        </p:nvSpPr>
        <p:spPr>
          <a:xfrm>
            <a:off x="3434567" y="36195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3434567" y="3914553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12 Elipse"/>
          <p:cNvSpPr/>
          <p:nvPr/>
        </p:nvSpPr>
        <p:spPr>
          <a:xfrm>
            <a:off x="3434567" y="45719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lipse"/>
          <p:cNvSpPr/>
          <p:nvPr/>
        </p:nvSpPr>
        <p:spPr>
          <a:xfrm>
            <a:off x="3408579" y="55626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lipse"/>
          <p:cNvSpPr/>
          <p:nvPr/>
        </p:nvSpPr>
        <p:spPr>
          <a:xfrm>
            <a:off x="3408579" y="58912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Elipse"/>
          <p:cNvSpPr/>
          <p:nvPr/>
        </p:nvSpPr>
        <p:spPr>
          <a:xfrm>
            <a:off x="3434567" y="49148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917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2. Ataque a compañía de transporte marítimo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807108" y="1524000"/>
            <a:ext cx="4774578" cy="4389120"/>
          </a:xfrm>
        </p:spPr>
        <p:txBody>
          <a:bodyPr/>
          <a:lstStyle/>
          <a:p>
            <a:pPr algn="just"/>
            <a:r>
              <a:rPr lang="es-CO" sz="1400" dirty="0"/>
              <a:t>En el 2017 el </a:t>
            </a:r>
            <a:r>
              <a:rPr lang="es-CO" sz="1400" dirty="0" err="1"/>
              <a:t>Ransomware</a:t>
            </a:r>
            <a:r>
              <a:rPr lang="es-CO" sz="1400" dirty="0"/>
              <a:t> </a:t>
            </a:r>
            <a:r>
              <a:rPr lang="es-CO" sz="1400" dirty="0" err="1"/>
              <a:t>Petya</a:t>
            </a:r>
            <a:r>
              <a:rPr lang="es-CO" sz="1400" dirty="0"/>
              <a:t> afectó a la empresa, impidiendo el acceso a cualquier sistema, generando suspensión TOTAL de sus operaciones</a:t>
            </a:r>
          </a:p>
          <a:p>
            <a:pPr algn="just"/>
            <a:endParaRPr lang="es-CO" sz="1400" dirty="0"/>
          </a:p>
          <a:p>
            <a:pPr algn="just"/>
            <a:r>
              <a:rPr lang="es-E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Consecuencia:</a:t>
            </a:r>
          </a:p>
          <a:p>
            <a:pPr algn="just"/>
            <a:r>
              <a:rPr lang="es-CO" sz="1400" dirty="0"/>
              <a:t>Tuvieron que crear un centro de crisis en Londres.</a:t>
            </a:r>
          </a:p>
          <a:p>
            <a:pPr algn="just"/>
            <a:r>
              <a:rPr lang="es-CO" sz="1400" dirty="0"/>
              <a:t>Se debieron reemplazar 45.000 computadores, 4.000 servidores y 2.500 aplicaciones.</a:t>
            </a:r>
          </a:p>
          <a:p>
            <a:pPr algn="just"/>
            <a:r>
              <a:rPr lang="es-CO" sz="1400" dirty="0"/>
              <a:t>Los costos totales se encuentran entre los 250 y 300 millones de dólares. </a:t>
            </a:r>
          </a:p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Resultado de imagen para notpety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87" y="4627238"/>
            <a:ext cx="2782226" cy="10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8" y="3624264"/>
            <a:ext cx="261585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7" y="3810000"/>
            <a:ext cx="269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Elipse"/>
          <p:cNvSpPr/>
          <p:nvPr/>
        </p:nvSpPr>
        <p:spPr>
          <a:xfrm>
            <a:off x="766239" y="38862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lipse"/>
          <p:cNvSpPr/>
          <p:nvPr/>
        </p:nvSpPr>
        <p:spPr>
          <a:xfrm>
            <a:off x="3434567" y="36195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lipse"/>
          <p:cNvSpPr/>
          <p:nvPr/>
        </p:nvSpPr>
        <p:spPr>
          <a:xfrm>
            <a:off x="3434567" y="3914553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Elipse"/>
          <p:cNvSpPr/>
          <p:nvPr/>
        </p:nvSpPr>
        <p:spPr>
          <a:xfrm>
            <a:off x="3434567" y="45719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6 Elipse"/>
          <p:cNvSpPr/>
          <p:nvPr/>
        </p:nvSpPr>
        <p:spPr>
          <a:xfrm>
            <a:off x="3408579" y="55626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17 Elipse"/>
          <p:cNvSpPr/>
          <p:nvPr/>
        </p:nvSpPr>
        <p:spPr>
          <a:xfrm>
            <a:off x="3408579" y="58912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18 Elipse"/>
          <p:cNvSpPr/>
          <p:nvPr/>
        </p:nvSpPr>
        <p:spPr>
          <a:xfrm>
            <a:off x="3434567" y="49148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19 Elipse"/>
          <p:cNvSpPr/>
          <p:nvPr/>
        </p:nvSpPr>
        <p:spPr>
          <a:xfrm>
            <a:off x="766239" y="4381499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20 Elipse"/>
          <p:cNvSpPr/>
          <p:nvPr/>
        </p:nvSpPr>
        <p:spPr>
          <a:xfrm>
            <a:off x="3474729" y="52310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4" y="1371602"/>
            <a:ext cx="4770346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8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3. Filtración de información en Cooperativa de Crédito Canadiense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036363" y="1554480"/>
            <a:ext cx="4469818" cy="4389120"/>
          </a:xfrm>
        </p:spPr>
        <p:txBody>
          <a:bodyPr/>
          <a:lstStyle/>
          <a:p>
            <a:r>
              <a:rPr lang="es-CO" sz="1400" dirty="0"/>
              <a:t>En Junio de 2019 la información personal de más de 2.9 millones de sus miembros fue compartida con individuos fuera de la organización. </a:t>
            </a:r>
          </a:p>
          <a:p>
            <a:endParaRPr lang="es-CO" sz="1400" dirty="0"/>
          </a:p>
          <a:p>
            <a:r>
              <a:rPr lang="es-CO" sz="1400" dirty="0"/>
              <a:t>La situación es el resultado del uso no autorizado e ilegal de sus datos internos por parte de un empleado</a:t>
            </a:r>
          </a:p>
          <a:p>
            <a:endParaRPr lang="es-CO" sz="1400" dirty="0"/>
          </a:p>
          <a:p>
            <a:pPr algn="just"/>
            <a:r>
              <a:rPr lang="es-E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Consecuencia:</a:t>
            </a:r>
          </a:p>
          <a:p>
            <a:pPr algn="just"/>
            <a:r>
              <a:rPr lang="es-CO" sz="1400" dirty="0"/>
              <a:t>La exposición de la información puede llegar a afectar a </a:t>
            </a:r>
            <a:r>
              <a:rPr lang="es-CO" sz="1400" u="sng" dirty="0"/>
              <a:t>2,7 millones de miembros individuales y 173,000 miembros comerciales.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8" y="3624264"/>
            <a:ext cx="261585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7" y="3810000"/>
            <a:ext cx="269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Elipse"/>
          <p:cNvSpPr/>
          <p:nvPr/>
        </p:nvSpPr>
        <p:spPr>
          <a:xfrm>
            <a:off x="3434567" y="36195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3434567" y="3914553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13 Elipse"/>
          <p:cNvSpPr/>
          <p:nvPr/>
        </p:nvSpPr>
        <p:spPr>
          <a:xfrm>
            <a:off x="3408579" y="55626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Elipse"/>
          <p:cNvSpPr/>
          <p:nvPr/>
        </p:nvSpPr>
        <p:spPr>
          <a:xfrm>
            <a:off x="3408579" y="5891212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18 Elipse"/>
          <p:cNvSpPr/>
          <p:nvPr/>
        </p:nvSpPr>
        <p:spPr>
          <a:xfrm>
            <a:off x="759152" y="4953000"/>
            <a:ext cx="2082529" cy="38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19 Elipse"/>
          <p:cNvSpPr/>
          <p:nvPr/>
        </p:nvSpPr>
        <p:spPr>
          <a:xfrm>
            <a:off x="740252" y="5753100"/>
            <a:ext cx="2082529" cy="38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743638" y="4939353"/>
            <a:ext cx="60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708201" y="5758934"/>
            <a:ext cx="60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Resultado de imagen para FiltraciÃ³n de da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2" y="1503181"/>
            <a:ext cx="4355532" cy="20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5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600" dirty="0"/>
              <a:t>4. Reclamos de un tercero a una Aerolínea en México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603934" y="1524000"/>
            <a:ext cx="4977752" cy="4389120"/>
          </a:xfrm>
        </p:spPr>
        <p:txBody>
          <a:bodyPr>
            <a:normAutofit/>
          </a:bodyPr>
          <a:lstStyle/>
          <a:p>
            <a:pPr algn="just"/>
            <a:r>
              <a:rPr lang="es-CO" sz="1600" dirty="0"/>
              <a:t>El call center de la aerolínea dedicado a llamar a sus clientes para ofrecer diferentes servicios omitió la obligación legal que existe en México sobre advertir del tratamiento de los datos personales al inicio de la llamada. </a:t>
            </a:r>
          </a:p>
          <a:p>
            <a:endParaRPr lang="es-CO" sz="1600" dirty="0"/>
          </a:p>
          <a:p>
            <a:r>
              <a:rPr lang="es-CO" sz="1600" dirty="0">
                <a:solidFill>
                  <a:srgbClr val="7030A0"/>
                </a:solidFill>
              </a:rPr>
              <a:t>Consecuencias:</a:t>
            </a:r>
          </a:p>
          <a:p>
            <a:pPr algn="just"/>
            <a:r>
              <a:rPr lang="es-CO" sz="1600" dirty="0"/>
              <a:t>Como consecuencia los clientes se unieron y presentaron una acción en contra de la aerolínea en Estados Unidos.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98" y="3624264"/>
            <a:ext cx="261585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7" y="3810000"/>
            <a:ext cx="2692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3434567" y="36195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Elipse"/>
          <p:cNvSpPr/>
          <p:nvPr/>
        </p:nvSpPr>
        <p:spPr>
          <a:xfrm>
            <a:off x="3434567" y="3914553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Elipse"/>
          <p:cNvSpPr/>
          <p:nvPr/>
        </p:nvSpPr>
        <p:spPr>
          <a:xfrm>
            <a:off x="3408579" y="5562600"/>
            <a:ext cx="2082529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15 Elipse"/>
          <p:cNvSpPr/>
          <p:nvPr/>
        </p:nvSpPr>
        <p:spPr>
          <a:xfrm>
            <a:off x="730803" y="5504010"/>
            <a:ext cx="2082529" cy="387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098" name="Picture 2" descr="Resultado de imagen para Call Ce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3" y="1676400"/>
            <a:ext cx="421585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error check l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22" y="4281487"/>
            <a:ext cx="2857128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5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wtw_2019_ppt_4x3_template.potx" id="{65C001F9-14BA-4DDF-9D35-44E9010EB7B9}" vid="{CCBE20B7-96A1-497F-89E6-570A6E04F60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1127</Words>
  <Application>Microsoft Office PowerPoint</Application>
  <PresentationFormat>Panorámica</PresentationFormat>
  <Paragraphs>171</Paragraphs>
  <Slides>16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Meiryo</vt:lpstr>
      <vt:lpstr>Arial</vt:lpstr>
      <vt:lpstr>Arial</vt:lpstr>
      <vt:lpstr>Calibri</vt:lpstr>
      <vt:lpstr>Calibri Light</vt:lpstr>
      <vt:lpstr>Courier New</vt:lpstr>
      <vt:lpstr>NeueHaasGroteskDisp Std Lt</vt:lpstr>
      <vt:lpstr>Wingdings</vt:lpstr>
      <vt:lpstr>Tema de Office</vt:lpstr>
      <vt:lpstr>2_WTW</vt:lpstr>
      <vt:lpstr>Riesgos y Seguros Cibernéticos </vt:lpstr>
      <vt:lpstr>Qué es un riesgo cibernético?</vt:lpstr>
      <vt:lpstr>¿Qué es un Riesgo Cibernético?</vt:lpstr>
      <vt:lpstr>¿Qué es un Riesgo Cibernético?</vt:lpstr>
      <vt:lpstr>Riesgos Cibernéticos</vt:lpstr>
      <vt:lpstr>1. Robo de datos a una importante cadena hotelera</vt:lpstr>
      <vt:lpstr>2. Ataque a compañía de transporte marítimo</vt:lpstr>
      <vt:lpstr>3. Filtración de información en Cooperativa de Crédito Canadiense</vt:lpstr>
      <vt:lpstr>4. Reclamos de un tercero a una Aerolínea en México</vt:lpstr>
      <vt:lpstr>5. Fracaso en migración de sistema en un Banco del Reino Unido</vt:lpstr>
      <vt:lpstr>Eventos Cibernéticos a Nivel Global</vt:lpstr>
      <vt:lpstr>Cobertura Riesgos Cibernéticos – Marco General </vt:lpstr>
      <vt:lpstr>Coberturas más Afectada a Nivel Global </vt:lpstr>
      <vt:lpstr>Que no cubre una póliza de Riesgos Cibernéticos?</vt:lpstr>
      <vt:lpstr>Desafios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Seguros y Riesgos Cibernéticos </dc:title>
  <dc:creator>Camponovo, Pedro</dc:creator>
  <cp:lastModifiedBy>Camponovo, Pedro</cp:lastModifiedBy>
  <cp:revision>3</cp:revision>
  <dcterms:created xsi:type="dcterms:W3CDTF">2020-12-10T14:53:17Z</dcterms:created>
  <dcterms:modified xsi:type="dcterms:W3CDTF">2020-12-10T17:57:17Z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700311-1b20-487f-9129-30717d50ca8e_Enabled">
    <vt:lpwstr>True</vt:lpwstr>
  </property>
  <property fmtid="{D5CDD505-2E9C-101B-9397-08002B2CF9AE}" pid="3" name="MSIP_Label_9c700311-1b20-487f-9129-30717d50ca8e_SiteId">
    <vt:lpwstr>76e3921f-489b-4b7e-9547-9ea297add9b5</vt:lpwstr>
  </property>
  <property fmtid="{D5CDD505-2E9C-101B-9397-08002B2CF9AE}" pid="4" name="MSIP_Label_9c700311-1b20-487f-9129-30717d50ca8e_Owner">
    <vt:lpwstr>pedro.camponovo@willistowerswatson.com</vt:lpwstr>
  </property>
  <property fmtid="{D5CDD505-2E9C-101B-9397-08002B2CF9AE}" pid="5" name="MSIP_Label_9c700311-1b20-487f-9129-30717d50ca8e_SetDate">
    <vt:lpwstr>2020-12-10T14:53:23.9643859Z</vt:lpwstr>
  </property>
  <property fmtid="{D5CDD505-2E9C-101B-9397-08002B2CF9AE}" pid="6" name="MSIP_Label_9c700311-1b20-487f-9129-30717d50ca8e_Name">
    <vt:lpwstr>Confidential</vt:lpwstr>
  </property>
  <property fmtid="{D5CDD505-2E9C-101B-9397-08002B2CF9AE}" pid="7" name="MSIP_Label_9c700311-1b20-487f-9129-30717d50ca8e_Application">
    <vt:lpwstr>Microsoft Azure Information Protection</vt:lpwstr>
  </property>
  <property fmtid="{D5CDD505-2E9C-101B-9397-08002B2CF9AE}" pid="8" name="MSIP_Label_9c700311-1b20-487f-9129-30717d50ca8e_ActionId">
    <vt:lpwstr>68c92b01-10cc-4988-8132-17a87f6bc545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pedro.camponovo@willistowerswatson.com</vt:lpwstr>
  </property>
  <property fmtid="{D5CDD505-2E9C-101B-9397-08002B2CF9AE}" pid="13" name="MSIP_Label_d347b247-e90e-43a3-9d7b-004f14ae6873_SetDate">
    <vt:lpwstr>2020-12-10T14:53:23.9643859Z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ActionId">
    <vt:lpwstr>68c92b01-10cc-4988-8132-17a87f6bc545</vt:lpwstr>
  </property>
  <property fmtid="{D5CDD505-2E9C-101B-9397-08002B2CF9AE}" pid="17" name="MSIP_Label_d347b247-e90e-43a3-9d7b-004f14ae6873_Parent">
    <vt:lpwstr>9c700311-1b20-487f-9129-30717d50ca8e</vt:lpwstr>
  </property>
  <property fmtid="{D5CDD505-2E9C-101B-9397-08002B2CF9AE}" pid="18" name="MSIP_Label_d347b247-e90e-43a3-9d7b-004f14ae6873_Extended_MSFT_Method">
    <vt:lpwstr>Automatic</vt:lpwstr>
  </property>
  <property fmtid="{D5CDD505-2E9C-101B-9397-08002B2CF9AE}" pid="19" name="Sensitivity">
    <vt:lpwstr>Confidential Anyone (No Protection)</vt:lpwstr>
  </property>
</Properties>
</file>