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4" r:id="rId2"/>
    <p:sldId id="335" r:id="rId3"/>
    <p:sldId id="334" r:id="rId4"/>
    <p:sldId id="336" r:id="rId5"/>
    <p:sldId id="337" r:id="rId6"/>
    <p:sldId id="338" r:id="rId7"/>
    <p:sldId id="332" r:id="rId8"/>
    <p:sldId id="325" r:id="rId9"/>
    <p:sldId id="339" r:id="rId10"/>
    <p:sldId id="27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526" userDrawn="1">
          <p15:clr>
            <a:srgbClr val="A4A3A4"/>
          </p15:clr>
        </p15:guide>
        <p15:guide id="3" orient="horz" pos="1916" userDrawn="1">
          <p15:clr>
            <a:srgbClr val="A4A3A4"/>
          </p15:clr>
        </p15:guide>
        <p15:guide id="4" orient="horz" pos="5454" userDrawn="1">
          <p15:clr>
            <a:srgbClr val="A4A3A4"/>
          </p15:clr>
        </p15:guide>
        <p15:guide id="5" pos="14620" userDrawn="1">
          <p15:clr>
            <a:srgbClr val="A4A3A4"/>
          </p15:clr>
        </p15:guide>
        <p15:guide id="6" orient="horz" pos="7586" userDrawn="1">
          <p15:clr>
            <a:srgbClr val="A4A3A4"/>
          </p15:clr>
        </p15:guide>
        <p15:guide id="8" pos="513" userDrawn="1">
          <p15:clr>
            <a:srgbClr val="A4A3A4"/>
          </p15:clr>
        </p15:guide>
        <p15:guide id="9" orient="horz" pos="873" userDrawn="1">
          <p15:clr>
            <a:srgbClr val="A4A3A4"/>
          </p15:clr>
        </p15:guide>
        <p15:guide id="10" pos="3643" userDrawn="1">
          <p15:clr>
            <a:srgbClr val="A4A3A4"/>
          </p15:clr>
        </p15:guide>
        <p15:guide id="12" orient="horz" pos="7019" userDrawn="1">
          <p15:clr>
            <a:srgbClr val="A4A3A4"/>
          </p15:clr>
        </p15:guide>
        <p15:guide id="14" pos="12851" userDrawn="1">
          <p15:clr>
            <a:srgbClr val="A4A3A4"/>
          </p15:clr>
        </p15:guide>
        <p15:guide id="15" pos="4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4F"/>
    <a:srgbClr val="FF6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5034"/>
  </p:normalViewPr>
  <p:slideViewPr>
    <p:cSldViewPr snapToGrid="0" snapToObjects="1">
      <p:cViewPr varScale="1">
        <p:scale>
          <a:sx n="52" d="100"/>
          <a:sy n="52" d="100"/>
        </p:scale>
        <p:origin x="1470" y="120"/>
      </p:cViewPr>
      <p:guideLst>
        <p:guide orient="horz" pos="3526"/>
        <p:guide orient="horz" pos="1916"/>
        <p:guide orient="horz" pos="5454"/>
        <p:guide pos="14620"/>
        <p:guide orient="horz" pos="7586"/>
        <p:guide pos="513"/>
        <p:guide orient="horz" pos="873"/>
        <p:guide pos="3643"/>
        <p:guide orient="horz" pos="7019"/>
        <p:guide pos="12851"/>
        <p:guide pos="4868"/>
      </p:guideLst>
    </p:cSldViewPr>
  </p:slideViewPr>
  <p:outlineViewPr>
    <p:cViewPr>
      <p:scale>
        <a:sx n="33" d="100"/>
        <a:sy n="33" d="100"/>
      </p:scale>
      <p:origin x="0" y="-41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38932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l" defTabSz="821531">
              <a:defRPr sz="10000">
                <a:solidFill>
                  <a:srgbClr val="FFFFFF"/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defTabSz="821531">
              <a:spcBef>
                <a:spcPts val="0"/>
              </a:spcBef>
              <a:buSzTx/>
              <a:buNone/>
              <a:defRPr sz="3000" spc="-90">
                <a:latin typeface="Gotham"/>
                <a:ea typeface="Gotham"/>
                <a:cs typeface="Gotham"/>
                <a:sym typeface="Gotham"/>
              </a:defRPr>
            </a:lvl1pPr>
            <a:lvl2pPr marL="0" indent="0" defTabSz="821531">
              <a:spcBef>
                <a:spcPts val="0"/>
              </a:spcBef>
              <a:buSzTx/>
              <a:buNone/>
              <a:defRPr sz="3000" spc="-90">
                <a:latin typeface="Gotham"/>
                <a:ea typeface="Gotham"/>
                <a:cs typeface="Gotham"/>
                <a:sym typeface="Gotham"/>
              </a:defRPr>
            </a:lvl2pPr>
            <a:lvl3pPr marL="0" indent="0" defTabSz="821531">
              <a:spcBef>
                <a:spcPts val="0"/>
              </a:spcBef>
              <a:buSzTx/>
              <a:buNone/>
              <a:defRPr sz="3000" spc="-90">
                <a:latin typeface="Gotham"/>
                <a:ea typeface="Gotham"/>
                <a:cs typeface="Gotham"/>
                <a:sym typeface="Gotham"/>
              </a:defRPr>
            </a:lvl3pPr>
            <a:lvl4pPr marL="0" indent="0" defTabSz="821531">
              <a:spcBef>
                <a:spcPts val="0"/>
              </a:spcBef>
              <a:buSzTx/>
              <a:buNone/>
              <a:defRPr sz="3000" spc="-90">
                <a:latin typeface="Gotham"/>
                <a:ea typeface="Gotham"/>
                <a:cs typeface="Gotham"/>
                <a:sym typeface="Gotham"/>
              </a:defRPr>
            </a:lvl4pPr>
            <a:lvl5pPr marL="0" indent="0" defTabSz="821531">
              <a:spcBef>
                <a:spcPts val="0"/>
              </a:spcBef>
              <a:buSzTx/>
              <a:buNone/>
              <a:defRPr sz="3000" spc="-90">
                <a:latin typeface="Gotham"/>
                <a:ea typeface="Gotham"/>
                <a:cs typeface="Gotham"/>
                <a:sym typeface="Gotha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sz="22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huffingtonpost.com/brian-honigman/psychology-color-design-infographic_b_2516608.html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834BA069-194F-2043-AFFF-242514FE1D89}"/>
              </a:ext>
            </a:extLst>
          </p:cNvPr>
          <p:cNvSpPr/>
          <p:nvPr/>
        </p:nvSpPr>
        <p:spPr>
          <a:xfrm>
            <a:off x="0" y="-490315"/>
            <a:ext cx="24384000" cy="8684783"/>
          </a:xfrm>
          <a:prstGeom prst="rect">
            <a:avLst/>
          </a:prstGeom>
          <a:solidFill>
            <a:srgbClr val="FF294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FF644E"/>
              </a:solidFill>
            </a:endParaRPr>
          </a:p>
        </p:txBody>
      </p:sp>
      <p:sp>
        <p:nvSpPr>
          <p:cNvPr id="160" name="Título Principal"/>
          <p:cNvSpPr txBox="1">
            <a:spLocks noGrp="1"/>
          </p:cNvSpPr>
          <p:nvPr>
            <p:ph type="title"/>
          </p:nvPr>
        </p:nvSpPr>
        <p:spPr>
          <a:xfrm>
            <a:off x="9972674" y="5151027"/>
            <a:ext cx="14582312" cy="92408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11300" spc="-226"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PT" sz="5400" b="1" spc="-150" dirty="0" err="1" smtClean="0">
                <a:latin typeface="Arial Black" panose="020B0604020202020204" pitchFamily="34" charset="0"/>
                <a:cs typeface="Arial Black" panose="020B0604020202020204" pitchFamily="34" charset="0"/>
              </a:rPr>
              <a:t>Peer</a:t>
            </a:r>
            <a:r>
              <a:rPr lang="pt-PT" sz="5400" b="1" spc="-150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-to-</a:t>
            </a:r>
            <a:r>
              <a:rPr lang="pt-PT" sz="5400" b="1" spc="-150" dirty="0" err="1" smtClean="0">
                <a:latin typeface="Arial Black" panose="020B0604020202020204" pitchFamily="34" charset="0"/>
                <a:cs typeface="Arial Black" panose="020B0604020202020204" pitchFamily="34" charset="0"/>
              </a:rPr>
              <a:t>Peer</a:t>
            </a:r>
            <a:r>
              <a:rPr lang="pt-PT" sz="5400" b="1" spc="-150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pt-PT" sz="5400" b="1" spc="-150" dirty="0" err="1" smtClean="0">
                <a:latin typeface="Arial Black" panose="020B0604020202020204" pitchFamily="34" charset="0"/>
                <a:cs typeface="Arial Black" panose="020B0604020202020204" pitchFamily="34" charset="0"/>
              </a:rPr>
              <a:t>Insurance</a:t>
            </a:r>
            <a:r>
              <a:rPr lang="pt-PT" sz="5400" b="1" spc="-150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:</a:t>
            </a:r>
            <a:br>
              <a:rPr lang="pt-PT" sz="5400" b="1" spc="-150" dirty="0" smtClean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5400" b="1" spc="-150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New Contractual </a:t>
            </a:r>
            <a:r>
              <a:rPr lang="pt-PT" sz="5400" b="1" spc="-150" dirty="0" err="1" smtClean="0">
                <a:latin typeface="Arial Black" panose="020B0604020202020204" pitchFamily="34" charset="0"/>
                <a:cs typeface="Arial Black" panose="020B0604020202020204" pitchFamily="34" charset="0"/>
              </a:rPr>
              <a:t>Structures</a:t>
            </a:r>
            <a:endParaRPr sz="5400" b="1" spc="-15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1" name="Subtitulo slide capa Gotham Book 50 pt"/>
          <p:cNvSpPr txBox="1">
            <a:spLocks noGrp="1"/>
          </p:cNvSpPr>
          <p:nvPr>
            <p:ph type="body" sz="quarter" idx="1"/>
          </p:nvPr>
        </p:nvSpPr>
        <p:spPr>
          <a:xfrm>
            <a:off x="9972675" y="7164346"/>
            <a:ext cx="10437279" cy="800860"/>
          </a:xfrm>
          <a:prstGeom prst="rect">
            <a:avLst/>
          </a:prstGeom>
        </p:spPr>
        <p:txBody>
          <a:bodyPr>
            <a:noAutofit/>
          </a:bodyPr>
          <a:lstStyle>
            <a:lvl1pPr defTabSz="772239">
              <a:defRPr sz="4700" spc="-141">
                <a:solidFill>
                  <a:srgbClr val="FFFFFF"/>
                </a:solidFill>
              </a:defRPr>
            </a:lvl1pPr>
          </a:lstStyle>
          <a:p>
            <a:r>
              <a:rPr lang="pt-PT" sz="45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Margarida Lima Rego</a:t>
            </a:r>
            <a:endParaRPr sz="450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3FD0FD-D0A2-2B4C-B5FB-5162D15FC9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395" y="12658784"/>
            <a:ext cx="4429760" cy="280400"/>
          </a:xfrm>
          <a:prstGeom prst="rect">
            <a:avLst/>
          </a:prstGeom>
        </p:spPr>
      </p:pic>
      <p:pic>
        <p:nvPicPr>
          <p:cNvPr id="16" name="FDUNL_NOVA_Logo_Negativo.png" descr="FDUNL_NOVA_Logo_Negativo.png">
            <a:extLst>
              <a:ext uri="{FF2B5EF4-FFF2-40B4-BE49-F238E27FC236}">
                <a16:creationId xmlns:a16="http://schemas.microsoft.com/office/drawing/2014/main" id="{5E00DE08-877F-8C49-B847-0FA2D482A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853" y="3528698"/>
            <a:ext cx="4489174" cy="436330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tângulo 2"/>
          <p:cNvSpPr/>
          <p:nvPr/>
        </p:nvSpPr>
        <p:spPr>
          <a:xfrm>
            <a:off x="6375919" y="8964687"/>
            <a:ext cx="1219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1" dirty="0" smtClean="0"/>
              <a:t>Webinar</a:t>
            </a:r>
            <a:r>
              <a:rPr lang="en-US" b="0" i="1" dirty="0"/>
              <a:t>: Smart contracts, distance contracting, peer-to-peer </a:t>
            </a:r>
            <a:r>
              <a:rPr lang="en-US" b="0" i="1" dirty="0" smtClean="0"/>
              <a:t>insurance</a:t>
            </a:r>
          </a:p>
          <a:p>
            <a:r>
              <a:rPr lang="en-US" b="0" i="1" dirty="0" smtClean="0"/>
              <a:t>Joint </a:t>
            </a:r>
            <a:r>
              <a:rPr lang="en-US" b="0" i="1" dirty="0"/>
              <a:t>Meeting of AIDA Working Parties and Universities of Exeter, Florence and </a:t>
            </a:r>
            <a:r>
              <a:rPr lang="en-US" b="0" i="1" dirty="0" smtClean="0"/>
              <a:t>NOVA </a:t>
            </a:r>
            <a:r>
              <a:rPr lang="en-US" b="0" i="1" dirty="0"/>
              <a:t>School of Law, Lisbon</a:t>
            </a:r>
          </a:p>
          <a:p>
            <a:endParaRPr lang="pt-PT" sz="32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4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10 November 2020</a:t>
            </a:r>
            <a:endParaRPr lang="pt-PT" sz="24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77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002635-9F7A-0C42-AAAF-C0C041C2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066" y="4432081"/>
            <a:ext cx="7847987" cy="1156097"/>
          </a:xfrm>
        </p:spPr>
        <p:txBody>
          <a:bodyPr>
            <a:normAutofit/>
          </a:bodyPr>
          <a:lstStyle/>
          <a:p>
            <a:r>
              <a:rPr lang="en-US" sz="5500" dirty="0" smtClean="0">
                <a:solidFill>
                  <a:srgbClr val="FF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5500" dirty="0">
              <a:solidFill>
                <a:srgbClr val="FF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FDUNL_NOVA_Logo_RGB.png" descr="FDUNL_NOVA_Logo_RGB.png">
            <a:extLst>
              <a:ext uri="{FF2B5EF4-FFF2-40B4-BE49-F238E27FC236}">
                <a16:creationId xmlns:a16="http://schemas.microsoft.com/office/drawing/2014/main" id="{2DD35431-8499-CC4F-9DDE-CC984AE1C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9" y="3021363"/>
            <a:ext cx="2650474" cy="25761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3225995-E8B5-6943-B77C-DE93565C5BB9}"/>
              </a:ext>
            </a:extLst>
          </p:cNvPr>
          <p:cNvGrpSpPr/>
          <p:nvPr/>
        </p:nvGrpSpPr>
        <p:grpSpPr>
          <a:xfrm>
            <a:off x="18804395" y="12042775"/>
            <a:ext cx="4494876" cy="896409"/>
            <a:chOff x="18804395" y="12042775"/>
            <a:chExt cx="4494876" cy="896409"/>
          </a:xfrm>
        </p:grpSpPr>
        <p:sp>
          <p:nvSpPr>
            <p:cNvPr id="9" name="04 JANEIRO 2020">
              <a:extLst>
                <a:ext uri="{FF2B5EF4-FFF2-40B4-BE49-F238E27FC236}">
                  <a16:creationId xmlns:a16="http://schemas.microsoft.com/office/drawing/2014/main" id="{4A865C47-AB24-9D43-AAD2-6F4BBD3E9748}"/>
                </a:ext>
              </a:extLst>
            </p:cNvPr>
            <p:cNvSpPr txBox="1"/>
            <p:nvPr/>
          </p:nvSpPr>
          <p:spPr>
            <a:xfrm>
              <a:off x="18995249" y="12042775"/>
              <a:ext cx="4304022" cy="38674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vert="horz" lIns="71437" tIns="71437" rIns="71437" bIns="71437" anchor="t">
              <a:normAutofit/>
            </a:bodyPr>
            <a:lstStyle>
              <a:lvl1pPr algn="r" defTabSz="457200">
                <a:spcBef>
                  <a:spcPts val="1400"/>
                </a:spcBef>
                <a:defRPr sz="1600" b="0"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pPr fontAlgn="t">
                <a:spcBef>
                  <a:spcPts val="0"/>
                </a:spcBef>
                <a:tabLst>
                  <a:tab pos="1639888" algn="l"/>
                </a:tabLst>
              </a:pPr>
              <a:r>
                <a:rPr lang="pt-P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NOVEMBER </a:t>
              </a:r>
              <a:r>
                <a:rPr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E941CBB-D717-4047-8DA2-0F64E5754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4395" y="12658784"/>
              <a:ext cx="4429760" cy="280400"/>
            </a:xfrm>
            <a:prstGeom prst="rect">
              <a:avLst/>
            </a:prstGeom>
          </p:spPr>
        </p:pic>
      </p:grpSp>
      <p:sp>
        <p:nvSpPr>
          <p:cNvPr id="13" name="Line">
            <a:extLst>
              <a:ext uri="{FF2B5EF4-FFF2-40B4-BE49-F238E27FC236}">
                <a16:creationId xmlns:a16="http://schemas.microsoft.com/office/drawing/2014/main" id="{A1D13FDF-1650-5344-BF6A-6ADEC81D66F6}"/>
              </a:ext>
            </a:extLst>
          </p:cNvPr>
          <p:cNvSpPr/>
          <p:nvPr/>
        </p:nvSpPr>
        <p:spPr>
          <a:xfrm>
            <a:off x="7817972" y="5596043"/>
            <a:ext cx="15481299" cy="0"/>
          </a:xfrm>
          <a:prstGeom prst="line">
            <a:avLst/>
          </a:prstGeom>
          <a:noFill/>
          <a:ln w="25400" cap="flat">
            <a:solidFill>
              <a:srgbClr val="FF294F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 defTabSz="821531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15477893" y="9511986"/>
            <a:ext cx="775626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Margarida Lima Rego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i="1" dirty="0"/>
              <a:t>m</a:t>
            </a:r>
            <a:r>
              <a:rPr lang="pt-PT" b="0" i="1" dirty="0" smtClean="0"/>
              <a:t>argarida.rego@novalaw.unl.pt</a:t>
            </a:r>
            <a:endParaRPr kumimoji="0" lang="pt-PT" sz="30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56460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"/>
          <p:cNvSpPr/>
          <p:nvPr/>
        </p:nvSpPr>
        <p:spPr>
          <a:xfrm>
            <a:off x="-72219" y="-37073"/>
            <a:ext cx="6692372" cy="13790146"/>
          </a:xfrm>
          <a:prstGeom prst="rect">
            <a:avLst/>
          </a:prstGeom>
          <a:solidFill>
            <a:srgbClr val="FF294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75" name="FDUNL_NOVA_Logo_Negativo.png" descr="FDUNL_NOVA_Logo_Nega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24" y="813876"/>
            <a:ext cx="557063" cy="54144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Marcador de Posição do Texto 3"/>
          <p:cNvSpPr>
            <a:spLocks noGrp="1"/>
          </p:cNvSpPr>
          <p:nvPr>
            <p:ph type="body" sz="quarter" idx="1"/>
          </p:nvPr>
        </p:nvSpPr>
        <p:spPr>
          <a:xfrm>
            <a:off x="14000925" y="9795207"/>
            <a:ext cx="5856868" cy="1587500"/>
          </a:xfrm>
        </p:spPr>
        <p:txBody>
          <a:bodyPr>
            <a:normAutofit fontScale="925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English courts know an elephant when they see one; so too a contract of insurance.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(Malcolm Clarke)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B24EBB-0C6F-0F42-B8BF-7BF1C93C3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944" y="1170433"/>
            <a:ext cx="2870991" cy="17120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6FE4E42-4875-4CEC-9F21-E8C42F120B9D}"/>
              </a:ext>
            </a:extLst>
          </p:cNvPr>
          <p:cNvSpPr txBox="1"/>
          <p:nvPr/>
        </p:nvSpPr>
        <p:spPr>
          <a:xfrm>
            <a:off x="3491605" y="3049849"/>
            <a:ext cx="15409712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GB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809463" y="3109394"/>
            <a:ext cx="128166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New challenges stemming from the online environment have made it increasingly difficult to define an insurance contract.</a:t>
            </a:r>
          </a:p>
          <a:p>
            <a:endParaRPr lang="en-GB" altLang="pt-P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pt-PT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Any serious attempt to define an insurance contract </a:t>
            </a:r>
            <a:r>
              <a:rPr lang="en-GB" altLang="pt-PT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GB" altLang="pt-PT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come in the form of a new question:  </a:t>
            </a:r>
          </a:p>
          <a:p>
            <a:r>
              <a:rPr lang="en-GB" altLang="pt-PT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 what purpose?</a:t>
            </a:r>
          </a:p>
          <a:p>
            <a:endParaRPr lang="en-GB" altLang="pt-PT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pt-PT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 purposes of regulation and supervision of the insurance business?</a:t>
            </a:r>
          </a:p>
          <a:p>
            <a:r>
              <a:rPr lang="en-GB" altLang="pt-PT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 contractual purposes?</a:t>
            </a:r>
          </a:p>
          <a:p>
            <a:r>
              <a:rPr lang="en-GB" altLang="pt-PT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 tax purposes?</a:t>
            </a:r>
          </a:p>
          <a:p>
            <a:r>
              <a:rPr lang="pt-PT" altLang="pt-PT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1026" name="Picture 2" descr="cartoon baby elephant 04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61" y="7544561"/>
            <a:ext cx="5934809" cy="53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…">
            <a:extLst>
              <a:ext uri="{FF2B5EF4-FFF2-40B4-BE49-F238E27FC236}">
                <a16:creationId xmlns:a16="http://schemas.microsoft.com/office/drawing/2014/main" id="{252F1AA2-8A2F-E84F-80AE-817DE0A9C3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2613" y="4466004"/>
            <a:ext cx="5030649" cy="269392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 sz="5000"/>
            </a:pPr>
            <a:r>
              <a:rPr lang="pt-PT" sz="4000" b="1" dirty="0" err="1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Peer</a:t>
            </a:r>
            <a:r>
              <a:rPr lang="pt-PT" sz="4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-to-</a:t>
            </a:r>
            <a:r>
              <a:rPr lang="pt-PT" sz="4000" b="1" dirty="0" err="1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Peer</a:t>
            </a:r>
            <a:r>
              <a:rPr lang="pt-PT" sz="4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Insurance</a:t>
            </a:r>
            <a:r>
              <a:rPr lang="pt-PT" sz="4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pt-PT" sz="4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Margarida Lima Rego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558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"/>
          <p:cNvSpPr/>
          <p:nvPr/>
        </p:nvSpPr>
        <p:spPr>
          <a:xfrm>
            <a:off x="-72219" y="-37073"/>
            <a:ext cx="6692372" cy="13790146"/>
          </a:xfrm>
          <a:prstGeom prst="rect">
            <a:avLst/>
          </a:prstGeom>
          <a:solidFill>
            <a:srgbClr val="FF294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75" name="FDUNL_NOVA_Logo_Negativo.png" descr="FDUNL_NOVA_Logo_Nega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24" y="813876"/>
            <a:ext cx="557063" cy="54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Ítulo…">
            <a:extLst>
              <a:ext uri="{FF2B5EF4-FFF2-40B4-BE49-F238E27FC236}">
                <a16:creationId xmlns:a16="http://schemas.microsoft.com/office/drawing/2014/main" id="{252F1AA2-8A2F-E84F-80AE-817DE0A9C3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2613" y="4466004"/>
            <a:ext cx="5030649" cy="269392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ctr">
              <a:defRPr sz="5000"/>
            </a:pPr>
            <a:r>
              <a:rPr lang="pt-PT" sz="4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Peer</a:t>
            </a:r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-to-</a:t>
            </a:r>
            <a:r>
              <a:rPr lang="pt-PT" sz="4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Peer</a:t>
            </a:r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Insurance</a:t>
            </a:r>
            <a:r>
              <a:rPr lang="pt-PT" sz="4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pt-PT" sz="4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Margarida Lima Rego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B24EBB-0C6F-0F42-B8BF-7BF1C93C3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944" y="1170433"/>
            <a:ext cx="2870991" cy="171206"/>
          </a:xfrm>
          <a:prstGeom prst="rect">
            <a:avLst/>
          </a:prstGeom>
        </p:spPr>
      </p:pic>
      <p:sp>
        <p:nvSpPr>
          <p:cNvPr id="8" name="Parceria  na Formação"/>
          <p:cNvSpPr txBox="1"/>
          <p:nvPr/>
        </p:nvSpPr>
        <p:spPr>
          <a:xfrm>
            <a:off x="7682810" y="2311973"/>
            <a:ext cx="15694537" cy="10116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marL="529166" indent="-529166" algn="l" defTabSz="457200">
              <a:buClr>
                <a:srgbClr val="FF294F"/>
              </a:buClr>
              <a:buSzPct val="125000"/>
              <a:buChar char="•"/>
              <a:defRPr sz="4000" b="0">
                <a:solidFill>
                  <a:srgbClr val="515151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PT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9166" indent="-529166" algn="just" defTabSz="457200">
              <a:buClr>
                <a:srgbClr val="FF294F"/>
              </a:buClr>
              <a:buSzPct val="125000"/>
              <a:buChar char="•"/>
              <a:defRPr sz="4000" b="0">
                <a:solidFill>
                  <a:srgbClr val="515151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n-GB" sz="44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Gotham"/>
              </a:rPr>
              <a:t>Sharing economy</a:t>
            </a:r>
            <a:r>
              <a:rPr lang="en-GB" sz="4400" b="0" dirty="0" smtClean="0">
                <a:solidFill>
                  <a:srgbClr val="515151"/>
                </a:solidFill>
                <a:latin typeface="Arial" panose="020B0604020202020204" pitchFamily="34" charset="0"/>
                <a:ea typeface="Gotham"/>
                <a:cs typeface="Arial" panose="020B0604020202020204" pitchFamily="34" charset="0"/>
                <a:sym typeface="Gotham"/>
              </a:rPr>
              <a:t>: the </a:t>
            </a:r>
            <a:r>
              <a:rPr lang="en-GB" sz="4400" b="0" dirty="0" smtClean="0">
                <a:solidFill>
                  <a:srgbClr val="FF0000"/>
                </a:solidFill>
                <a:latin typeface="Arial" panose="020B0604020202020204" pitchFamily="34" charset="0"/>
                <a:ea typeface="Gotham"/>
                <a:cs typeface="Arial" panose="020B0604020202020204" pitchFamily="34" charset="0"/>
                <a:sym typeface="Gotham"/>
              </a:rPr>
              <a:t>new global village </a:t>
            </a:r>
            <a:r>
              <a:rPr lang="en-GB" sz="4400" b="0" dirty="0" smtClean="0">
                <a:solidFill>
                  <a:srgbClr val="515151"/>
                </a:solidFill>
                <a:latin typeface="Arial" panose="020B0604020202020204" pitchFamily="34" charset="0"/>
                <a:ea typeface="Gotham"/>
                <a:cs typeface="Arial" panose="020B0604020202020204" pitchFamily="34" charset="0"/>
                <a:sym typeface="Gotham"/>
              </a:rPr>
              <a:t>and a return to the origins of insurance, by virtue of the elimination of most links in the insurance distribution chain and the reinvention of direct exchanges. </a:t>
            </a:r>
          </a:p>
          <a:p>
            <a:pPr marL="529166" indent="-529166" algn="l" defTabSz="457200">
              <a:buClr>
                <a:srgbClr val="FF294F"/>
              </a:buClr>
              <a:buSzPct val="125000"/>
              <a:buChar char="•"/>
              <a:defRPr sz="4000" b="0">
                <a:solidFill>
                  <a:srgbClr val="515151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en-GB" sz="4400" b="0" dirty="0" smtClean="0">
              <a:solidFill>
                <a:srgbClr val="515151"/>
              </a:solidFill>
              <a:latin typeface="Arial" panose="020B0604020202020204" pitchFamily="34" charset="0"/>
              <a:ea typeface="Gotham"/>
              <a:cs typeface="Arial" panose="020B0604020202020204" pitchFamily="34" charset="0"/>
              <a:sym typeface="Gotham"/>
            </a:endParaRPr>
          </a:p>
          <a:p>
            <a:pPr marL="529166" indent="-529166" algn="l" defTabSz="457200">
              <a:buClr>
                <a:srgbClr val="FF294F"/>
              </a:buClr>
              <a:buSzPct val="125000"/>
              <a:buChar char="•"/>
              <a:defRPr sz="4000" b="0">
                <a:solidFill>
                  <a:srgbClr val="515151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n-GB" sz="4400" b="0" dirty="0" smtClean="0">
                <a:solidFill>
                  <a:srgbClr val="FF294F"/>
                </a:solidFill>
                <a:latin typeface="Arial" panose="020B0604020202020204" pitchFamily="34" charset="0"/>
                <a:cs typeface="Arial" panose="020B0604020202020204" pitchFamily="34" charset="0"/>
                <a:sym typeface="Gotham"/>
              </a:rPr>
              <a:t>P2P </a:t>
            </a:r>
            <a:r>
              <a:rPr lang="en-GB" sz="4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Gotham"/>
              </a:rPr>
              <a:t>insurance</a:t>
            </a:r>
            <a:r>
              <a:rPr lang="en-GB" sz="4400" b="0" dirty="0" smtClean="0">
                <a:latin typeface="Arial" panose="020B0604020202020204" pitchFamily="34" charset="0"/>
                <a:cs typeface="Arial" panose="020B0604020202020204" pitchFamily="34" charset="0"/>
                <a:sym typeface="Gotham"/>
              </a:rPr>
              <a:t>?  – the carrier model;</a:t>
            </a:r>
          </a:p>
          <a:p>
            <a:pPr lvl="2" indent="0" algn="l" defTabSz="457200">
              <a:buClr>
                <a:srgbClr val="FF294F"/>
              </a:buClr>
              <a:buSzPct val="125000"/>
              <a:defRPr sz="4000" b="0">
                <a:solidFill>
                  <a:srgbClr val="515151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n-GB" sz="4400" b="0" dirty="0" smtClean="0">
                <a:latin typeface="Arial" panose="020B0604020202020204" pitchFamily="34" charset="0"/>
                <a:cs typeface="Arial" panose="020B0604020202020204" pitchFamily="34" charset="0"/>
                <a:sym typeface="Gotham"/>
              </a:rPr>
              <a:t>                           	 – the broker model;</a:t>
            </a:r>
          </a:p>
          <a:p>
            <a:pPr lvl="4" indent="0" algn="l" defTabSz="457200">
              <a:buClr>
                <a:srgbClr val="FF294F"/>
              </a:buClr>
              <a:buSzPct val="125000"/>
              <a:defRPr sz="4000" b="0">
                <a:solidFill>
                  <a:srgbClr val="515151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n-GB" sz="4400" b="0" dirty="0" smtClean="0">
                <a:latin typeface="Arial" panose="020B0604020202020204" pitchFamily="34" charset="0"/>
                <a:cs typeface="Arial" panose="020B0604020202020204" pitchFamily="34" charset="0"/>
                <a:sym typeface="Gotham"/>
              </a:rPr>
              <a:t>                           	 – the self-governing model.</a:t>
            </a:r>
          </a:p>
          <a:p>
            <a:pPr lvl="4" indent="0" algn="l" defTabSz="457200">
              <a:buClr>
                <a:srgbClr val="FF294F"/>
              </a:buClr>
              <a:buSzPct val="125000"/>
              <a:defRPr sz="4000" b="0">
                <a:solidFill>
                  <a:srgbClr val="515151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en-GB" sz="4400" b="0" dirty="0" smtClean="0">
              <a:latin typeface="Arial" panose="020B0604020202020204" pitchFamily="34" charset="0"/>
              <a:cs typeface="Arial" panose="020B0604020202020204" pitchFamily="34" charset="0"/>
              <a:sym typeface="Gotham"/>
            </a:endParaRPr>
          </a:p>
          <a:p>
            <a:pPr marL="529166" indent="-529166" algn="just" defTabSz="457200">
              <a:buClr>
                <a:srgbClr val="FF294F"/>
              </a:buClr>
              <a:buSzPct val="125000"/>
              <a:buChar char="•"/>
              <a:defRPr sz="4000" b="0">
                <a:solidFill>
                  <a:srgbClr val="515151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n-GB" sz="4400" b="0" dirty="0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  <a:sym typeface="Gotham"/>
              </a:rPr>
              <a:t>The multiplication of products aimed at </a:t>
            </a:r>
            <a:r>
              <a:rPr lang="en-GB" sz="44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Gotham"/>
              </a:rPr>
              <a:t>satisfying insurance needs</a:t>
            </a:r>
            <a:r>
              <a:rPr lang="en-GB" sz="4400" b="0" dirty="0" smtClean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  <a:sym typeface="Gotham"/>
              </a:rPr>
              <a:t> but which do not exhibit the characteristics typically assign to insurance contracts: a regulatory challenge.</a:t>
            </a:r>
          </a:p>
          <a:p>
            <a:pPr algn="just" defTabSz="457200">
              <a:buClr>
                <a:srgbClr val="FF294F"/>
              </a:buClr>
              <a:buSzPct val="125000"/>
              <a:defRPr sz="4000" b="0">
                <a:solidFill>
                  <a:srgbClr val="515151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PT" sz="4000" b="0" dirty="0">
              <a:latin typeface="Arial" panose="020B0604020202020204" pitchFamily="34" charset="0"/>
              <a:cs typeface="Arial" panose="020B0604020202020204" pitchFamily="34" charset="0"/>
              <a:sym typeface="Gotham"/>
            </a:endParaRPr>
          </a:p>
          <a:p>
            <a:pPr marL="529166" indent="-529166" algn="l" defTabSz="457200">
              <a:buClr>
                <a:srgbClr val="FF294F"/>
              </a:buClr>
              <a:buSzPct val="125000"/>
              <a:buChar char="•"/>
              <a:defRPr sz="4000" b="0">
                <a:solidFill>
                  <a:srgbClr val="515151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PT" sz="4000" b="0" dirty="0">
              <a:sym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203004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"/>
          <p:cNvSpPr/>
          <p:nvPr/>
        </p:nvSpPr>
        <p:spPr>
          <a:xfrm>
            <a:off x="-72219" y="-37073"/>
            <a:ext cx="6692372" cy="13790146"/>
          </a:xfrm>
          <a:prstGeom prst="rect">
            <a:avLst/>
          </a:prstGeom>
          <a:solidFill>
            <a:srgbClr val="FF294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75" name="FDUNL_NOVA_Logo_Negativo.png" descr="FDUNL_NOVA_Logo_Nega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24" y="813876"/>
            <a:ext cx="557063" cy="54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Ítulo…">
            <a:extLst>
              <a:ext uri="{FF2B5EF4-FFF2-40B4-BE49-F238E27FC236}">
                <a16:creationId xmlns:a16="http://schemas.microsoft.com/office/drawing/2014/main" id="{252F1AA2-8A2F-E84F-80AE-817DE0A9C3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2613" y="4466004"/>
            <a:ext cx="5030649" cy="269392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ctr">
              <a:defRPr sz="5000"/>
            </a:pPr>
            <a:r>
              <a:rPr lang="pt-PT" sz="4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Peer</a:t>
            </a:r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-to-</a:t>
            </a:r>
            <a:r>
              <a:rPr lang="pt-PT" sz="4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Peer</a:t>
            </a:r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Insurance</a:t>
            </a:r>
            <a:r>
              <a:rPr lang="pt-PT" sz="4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pt-PT" sz="4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Margarida Lima Rego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B24EBB-0C6F-0F42-B8BF-7BF1C93C3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944" y="1170433"/>
            <a:ext cx="2870991" cy="17120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569959" y="2610363"/>
            <a:ext cx="783771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1" i="1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Teambrella</a:t>
            </a:r>
            <a:r>
              <a:rPr kumimoji="0" lang="pt-PT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: a</a:t>
            </a:r>
            <a:r>
              <a:rPr kumimoji="0" lang="pt-PT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case </a:t>
            </a:r>
            <a:r>
              <a:rPr kumimoji="0" lang="pt-PT" sz="30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study</a:t>
            </a:r>
            <a:endParaRPr kumimoji="0" lang="pt-PT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984" y="3573150"/>
            <a:ext cx="16111701" cy="906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14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"/>
          <p:cNvSpPr/>
          <p:nvPr/>
        </p:nvSpPr>
        <p:spPr>
          <a:xfrm>
            <a:off x="-72219" y="-37073"/>
            <a:ext cx="6692372" cy="13790146"/>
          </a:xfrm>
          <a:prstGeom prst="rect">
            <a:avLst/>
          </a:prstGeom>
          <a:solidFill>
            <a:srgbClr val="FF294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75" name="FDUNL_NOVA_Logo_Negativo.png" descr="FDUNL_NOVA_Logo_Nega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24" y="813876"/>
            <a:ext cx="557063" cy="54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Ítulo…">
            <a:extLst>
              <a:ext uri="{FF2B5EF4-FFF2-40B4-BE49-F238E27FC236}">
                <a16:creationId xmlns:a16="http://schemas.microsoft.com/office/drawing/2014/main" id="{252F1AA2-8A2F-E84F-80AE-817DE0A9C3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2613" y="4466004"/>
            <a:ext cx="5030649" cy="2693921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ctr">
              <a:defRPr sz="5000"/>
            </a:pPr>
            <a:r>
              <a:rPr lang="pt-PT" sz="4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Peer</a:t>
            </a:r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-to-</a:t>
            </a:r>
            <a:r>
              <a:rPr lang="pt-PT" sz="4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Peer</a:t>
            </a:r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pt-PT" sz="4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Insurance</a:t>
            </a:r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Margarida Lima Rego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B24EBB-0C6F-0F42-B8BF-7BF1C93C3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944" y="1170433"/>
            <a:ext cx="2870991" cy="171206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14563493" y="10281424"/>
            <a:ext cx="7222842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Teambrella’s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predominantly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image sends out a message that it aims to build its relationship with its target-market on the basis of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19" y="1084597"/>
            <a:ext cx="9573209" cy="8391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ixaDeTexto 1"/>
          <p:cNvSpPr txBox="1"/>
          <p:nvPr/>
        </p:nvSpPr>
        <p:spPr>
          <a:xfrm>
            <a:off x="7931019" y="9719869"/>
            <a:ext cx="352697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20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pt-PT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lang="pt-PT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pt-PT" sz="2000" b="0" i="1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Huffington</a:t>
            </a:r>
            <a:r>
              <a:rPr lang="pt-PT" sz="2000" b="0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pt-PT" sz="2000" b="0" i="1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Post</a:t>
            </a:r>
            <a:endParaRPr kumimoji="0" lang="pt-PT" sz="20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76553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"/>
          <p:cNvSpPr/>
          <p:nvPr/>
        </p:nvSpPr>
        <p:spPr>
          <a:xfrm>
            <a:off x="-72219" y="-37073"/>
            <a:ext cx="6692372" cy="13790146"/>
          </a:xfrm>
          <a:prstGeom prst="rect">
            <a:avLst/>
          </a:prstGeom>
          <a:solidFill>
            <a:srgbClr val="FF294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75" name="FDUNL_NOVA_Logo_Negativo.png" descr="FDUNL_NOVA_Logo_Nega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24" y="813876"/>
            <a:ext cx="557063" cy="54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Ítulo…">
            <a:extLst>
              <a:ext uri="{FF2B5EF4-FFF2-40B4-BE49-F238E27FC236}">
                <a16:creationId xmlns:a16="http://schemas.microsoft.com/office/drawing/2014/main" id="{252F1AA2-8A2F-E84F-80AE-817DE0A9C3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2613" y="4466004"/>
            <a:ext cx="5030649" cy="2693921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ctr">
              <a:defRPr sz="5000"/>
            </a:pPr>
            <a:r>
              <a:rPr lang="pt-PT" sz="4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Peer</a:t>
            </a:r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-to-</a:t>
            </a:r>
            <a:r>
              <a:rPr lang="pt-PT" sz="4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Peer</a:t>
            </a:r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pt-PT" sz="4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Insurance</a:t>
            </a:r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Margarida Lima Rego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B24EBB-0C6F-0F42-B8BF-7BF1C93C3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944" y="1170433"/>
            <a:ext cx="2870991" cy="171206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9946433" y="4097548"/>
            <a:ext cx="11700587" cy="61247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err="1"/>
              <a:t>Teambrella</a:t>
            </a:r>
            <a:r>
              <a:rPr lang="en-US" sz="2800" dirty="0"/>
              <a:t>: A Peer-to-Peer Coverage </a:t>
            </a:r>
            <a:r>
              <a:rPr lang="en-US" sz="2800" dirty="0" smtClean="0"/>
              <a:t>System</a:t>
            </a:r>
          </a:p>
          <a:p>
            <a:r>
              <a:rPr lang="en-US" sz="2800" dirty="0" smtClean="0"/>
              <a:t>Version 2.2</a:t>
            </a:r>
          </a:p>
          <a:p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Alex </a:t>
            </a:r>
            <a:r>
              <a:rPr lang="en-US" sz="2800" dirty="0" err="1" smtClean="0"/>
              <a:t>Paperno</a:t>
            </a:r>
            <a:r>
              <a:rPr lang="en-US" sz="2800" dirty="0" smtClean="0"/>
              <a:t>, Vlad </a:t>
            </a:r>
            <a:r>
              <a:rPr lang="en-US" sz="2800" dirty="0" err="1" smtClean="0"/>
              <a:t>Kravchuk</a:t>
            </a:r>
            <a:r>
              <a:rPr lang="en-US" sz="2800" dirty="0" smtClean="0"/>
              <a:t>, </a:t>
            </a:r>
            <a:r>
              <a:rPr lang="en-US" sz="2800" dirty="0"/>
              <a:t>Eugene </a:t>
            </a:r>
            <a:r>
              <a:rPr lang="en-US" sz="2800" dirty="0" err="1"/>
              <a:t>Porubaev</a:t>
            </a:r>
            <a:r>
              <a:rPr lang="en-US" sz="2800" dirty="0"/>
              <a:t>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Abstract</a:t>
            </a:r>
          </a:p>
          <a:p>
            <a:pPr algn="just"/>
            <a:r>
              <a:rPr lang="en-US" sz="2800" b="0" dirty="0" smtClean="0"/>
              <a:t>There </a:t>
            </a:r>
            <a:r>
              <a:rPr lang="en-US" sz="2800" b="0" dirty="0"/>
              <a:t>is a conflict of interest between insurance companies and policyholders. We propose a way to solve this issue by implementing a system that provides peer-to-peer coverage. Peers have mutual control on most aspects of their coverage, such as risk evaluation and processing of payments. The mutual control is implemented via a voting mechanism that can be delegated to proxies. To ease the burden of payments between peers, we use a </a:t>
            </a:r>
            <a:r>
              <a:rPr lang="en-US" sz="2800" b="0" dirty="0" err="1"/>
              <a:t>blockchain</a:t>
            </a:r>
            <a:r>
              <a:rPr lang="en-US" sz="2800" b="0" dirty="0"/>
              <a:t> as a mean of providing coverage and payment of </a:t>
            </a:r>
            <a:r>
              <a:rPr lang="en-US" sz="2800" b="0" dirty="0" smtClean="0"/>
              <a:t>reimbursements.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2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"/>
          <p:cNvSpPr/>
          <p:nvPr/>
        </p:nvSpPr>
        <p:spPr>
          <a:xfrm>
            <a:off x="-72219" y="-37073"/>
            <a:ext cx="6692372" cy="13790146"/>
          </a:xfrm>
          <a:prstGeom prst="rect">
            <a:avLst/>
          </a:prstGeom>
          <a:solidFill>
            <a:srgbClr val="FF294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75" name="FDUNL_NOVA_Logo_Negativo.png" descr="FDUNL_NOVA_Logo_Nega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24" y="813876"/>
            <a:ext cx="557063" cy="54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Ítulo…">
            <a:extLst>
              <a:ext uri="{FF2B5EF4-FFF2-40B4-BE49-F238E27FC236}">
                <a16:creationId xmlns:a16="http://schemas.microsoft.com/office/drawing/2014/main" id="{252F1AA2-8A2F-E84F-80AE-817DE0A9C3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2613" y="4466004"/>
            <a:ext cx="5030649" cy="269392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ctr">
              <a:defRPr sz="5000"/>
            </a:pPr>
            <a:r>
              <a:rPr lang="pt-PT" sz="4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Peer</a:t>
            </a:r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-to-</a:t>
            </a:r>
            <a:r>
              <a:rPr lang="pt-PT" sz="4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Peer</a:t>
            </a:r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pt-PT" sz="4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Insurance</a:t>
            </a:r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Margarida Lima Rego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B24EBB-0C6F-0F42-B8BF-7BF1C93C3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944" y="1170433"/>
            <a:ext cx="2870991" cy="17120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55" y="699414"/>
            <a:ext cx="12767058" cy="718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/>
          <p:nvPr/>
        </p:nvSpPr>
        <p:spPr>
          <a:xfrm>
            <a:off x="13499139" y="8664781"/>
            <a:ext cx="10636230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 a license to operate in my country/state?</a:t>
            </a:r>
          </a:p>
          <a:p>
            <a:pPr marL="571357" indent="-571357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No, Teambrella is not a "business of insurance":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neither contracts nor obligations between insurer and insured in Teambrella. </a:t>
            </a:r>
          </a:p>
          <a:p>
            <a:pPr marL="571357" indent="-571357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Teambrella doesn’t underwrite policies. </a:t>
            </a:r>
          </a:p>
          <a:p>
            <a:pPr marL="571357" indent="-571357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Teambrella doesn’t keep clients’ funds; there are no money pools. </a:t>
            </a:r>
          </a:p>
          <a:p>
            <a:pPr marL="571357" indent="-571357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Teambrella doesn’t make any payments to its clients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Arrow 2"/>
          <p:cNvSpPr/>
          <p:nvPr/>
        </p:nvSpPr>
        <p:spPr>
          <a:xfrm rot="1080000">
            <a:off x="16793429" y="4441249"/>
            <a:ext cx="5555022" cy="2577506"/>
          </a:xfrm>
          <a:custGeom>
            <a:avLst/>
            <a:gdLst>
              <a:gd name="connsiteX0" fmla="*/ 0 w 1745673"/>
              <a:gd name="connsiteY0" fmla="*/ 299852 h 1199408"/>
              <a:gd name="connsiteX1" fmla="*/ 1145969 w 1745673"/>
              <a:gd name="connsiteY1" fmla="*/ 299852 h 1199408"/>
              <a:gd name="connsiteX2" fmla="*/ 1145969 w 1745673"/>
              <a:gd name="connsiteY2" fmla="*/ 0 h 1199408"/>
              <a:gd name="connsiteX3" fmla="*/ 1745673 w 1745673"/>
              <a:gd name="connsiteY3" fmla="*/ 599704 h 1199408"/>
              <a:gd name="connsiteX4" fmla="*/ 1145969 w 1745673"/>
              <a:gd name="connsiteY4" fmla="*/ 1199408 h 1199408"/>
              <a:gd name="connsiteX5" fmla="*/ 1145969 w 1745673"/>
              <a:gd name="connsiteY5" fmla="*/ 899556 h 1199408"/>
              <a:gd name="connsiteX6" fmla="*/ 0 w 1745673"/>
              <a:gd name="connsiteY6" fmla="*/ 899556 h 1199408"/>
              <a:gd name="connsiteX7" fmla="*/ 0 w 1745673"/>
              <a:gd name="connsiteY7" fmla="*/ 299852 h 1199408"/>
              <a:gd name="connsiteX0" fmla="*/ 0 w 1745673"/>
              <a:gd name="connsiteY0" fmla="*/ 299852 h 1255816"/>
              <a:gd name="connsiteX1" fmla="*/ 1145969 w 1745673"/>
              <a:gd name="connsiteY1" fmla="*/ 299852 h 1255816"/>
              <a:gd name="connsiteX2" fmla="*/ 1145969 w 1745673"/>
              <a:gd name="connsiteY2" fmla="*/ 0 h 1255816"/>
              <a:gd name="connsiteX3" fmla="*/ 1745673 w 1745673"/>
              <a:gd name="connsiteY3" fmla="*/ 599704 h 1255816"/>
              <a:gd name="connsiteX4" fmla="*/ 1145969 w 1745673"/>
              <a:gd name="connsiteY4" fmla="*/ 1199408 h 1255816"/>
              <a:gd name="connsiteX5" fmla="*/ 1145969 w 1745673"/>
              <a:gd name="connsiteY5" fmla="*/ 899556 h 1255816"/>
              <a:gd name="connsiteX6" fmla="*/ 59377 w 1745673"/>
              <a:gd name="connsiteY6" fmla="*/ 1255816 h 1255816"/>
              <a:gd name="connsiteX7" fmla="*/ 0 w 1745673"/>
              <a:gd name="connsiteY7" fmla="*/ 299852 h 1255816"/>
              <a:gd name="connsiteX0" fmla="*/ 0 w 1710047"/>
              <a:gd name="connsiteY0" fmla="*/ 572984 h 1255816"/>
              <a:gd name="connsiteX1" fmla="*/ 1110343 w 1710047"/>
              <a:gd name="connsiteY1" fmla="*/ 299852 h 1255816"/>
              <a:gd name="connsiteX2" fmla="*/ 1110343 w 1710047"/>
              <a:gd name="connsiteY2" fmla="*/ 0 h 1255816"/>
              <a:gd name="connsiteX3" fmla="*/ 1710047 w 1710047"/>
              <a:gd name="connsiteY3" fmla="*/ 599704 h 1255816"/>
              <a:gd name="connsiteX4" fmla="*/ 1110343 w 1710047"/>
              <a:gd name="connsiteY4" fmla="*/ 1199408 h 1255816"/>
              <a:gd name="connsiteX5" fmla="*/ 1110343 w 1710047"/>
              <a:gd name="connsiteY5" fmla="*/ 899556 h 1255816"/>
              <a:gd name="connsiteX6" fmla="*/ 23751 w 1710047"/>
              <a:gd name="connsiteY6" fmla="*/ 1255816 h 1255816"/>
              <a:gd name="connsiteX7" fmla="*/ 0 w 1710047"/>
              <a:gd name="connsiteY7" fmla="*/ 572984 h 1255816"/>
              <a:gd name="connsiteX0" fmla="*/ 0 w 1781299"/>
              <a:gd name="connsiteY0" fmla="*/ 572984 h 1255816"/>
              <a:gd name="connsiteX1" fmla="*/ 1110343 w 1781299"/>
              <a:gd name="connsiteY1" fmla="*/ 299852 h 1255816"/>
              <a:gd name="connsiteX2" fmla="*/ 1110343 w 1781299"/>
              <a:gd name="connsiteY2" fmla="*/ 0 h 1255816"/>
              <a:gd name="connsiteX3" fmla="*/ 1781299 w 1781299"/>
              <a:gd name="connsiteY3" fmla="*/ 338447 h 1255816"/>
              <a:gd name="connsiteX4" fmla="*/ 1110343 w 1781299"/>
              <a:gd name="connsiteY4" fmla="*/ 1199408 h 1255816"/>
              <a:gd name="connsiteX5" fmla="*/ 1110343 w 1781299"/>
              <a:gd name="connsiteY5" fmla="*/ 899556 h 1255816"/>
              <a:gd name="connsiteX6" fmla="*/ 23751 w 1781299"/>
              <a:gd name="connsiteY6" fmla="*/ 1255816 h 1255816"/>
              <a:gd name="connsiteX7" fmla="*/ 0 w 1781299"/>
              <a:gd name="connsiteY7" fmla="*/ 572984 h 1255816"/>
              <a:gd name="connsiteX0" fmla="*/ 0 w 1781299"/>
              <a:gd name="connsiteY0" fmla="*/ 572984 h 1255816"/>
              <a:gd name="connsiteX1" fmla="*/ 1110343 w 1781299"/>
              <a:gd name="connsiteY1" fmla="*/ 406730 h 1255816"/>
              <a:gd name="connsiteX2" fmla="*/ 1110343 w 1781299"/>
              <a:gd name="connsiteY2" fmla="*/ 0 h 1255816"/>
              <a:gd name="connsiteX3" fmla="*/ 1781299 w 1781299"/>
              <a:gd name="connsiteY3" fmla="*/ 338447 h 1255816"/>
              <a:gd name="connsiteX4" fmla="*/ 1110343 w 1781299"/>
              <a:gd name="connsiteY4" fmla="*/ 1199408 h 1255816"/>
              <a:gd name="connsiteX5" fmla="*/ 1110343 w 1781299"/>
              <a:gd name="connsiteY5" fmla="*/ 899556 h 1255816"/>
              <a:gd name="connsiteX6" fmla="*/ 23751 w 1781299"/>
              <a:gd name="connsiteY6" fmla="*/ 1255816 h 1255816"/>
              <a:gd name="connsiteX7" fmla="*/ 0 w 1781299"/>
              <a:gd name="connsiteY7" fmla="*/ 572984 h 1255816"/>
              <a:gd name="connsiteX0" fmla="*/ 0 w 1781299"/>
              <a:gd name="connsiteY0" fmla="*/ 572984 h 1255816"/>
              <a:gd name="connsiteX1" fmla="*/ 1110343 w 1781299"/>
              <a:gd name="connsiteY1" fmla="*/ 406730 h 1255816"/>
              <a:gd name="connsiteX2" fmla="*/ 1110343 w 1781299"/>
              <a:gd name="connsiteY2" fmla="*/ 0 h 1255816"/>
              <a:gd name="connsiteX3" fmla="*/ 1781299 w 1781299"/>
              <a:gd name="connsiteY3" fmla="*/ 338447 h 1255816"/>
              <a:gd name="connsiteX4" fmla="*/ 1110343 w 1781299"/>
              <a:gd name="connsiteY4" fmla="*/ 1199408 h 1255816"/>
              <a:gd name="connsiteX5" fmla="*/ 1098468 w 1781299"/>
              <a:gd name="connsiteY5" fmla="*/ 780803 h 1255816"/>
              <a:gd name="connsiteX6" fmla="*/ 23751 w 1781299"/>
              <a:gd name="connsiteY6" fmla="*/ 1255816 h 1255816"/>
              <a:gd name="connsiteX7" fmla="*/ 0 w 1781299"/>
              <a:gd name="connsiteY7" fmla="*/ 572984 h 1255816"/>
              <a:gd name="connsiteX0" fmla="*/ 0 w 2266603"/>
              <a:gd name="connsiteY0" fmla="*/ 572984 h 1255816"/>
              <a:gd name="connsiteX1" fmla="*/ 1110343 w 2266603"/>
              <a:gd name="connsiteY1" fmla="*/ 406730 h 1255816"/>
              <a:gd name="connsiteX2" fmla="*/ 1110343 w 2266603"/>
              <a:gd name="connsiteY2" fmla="*/ 0 h 1255816"/>
              <a:gd name="connsiteX3" fmla="*/ 2266603 w 2266603"/>
              <a:gd name="connsiteY3" fmla="*/ 1178396 h 1255816"/>
              <a:gd name="connsiteX4" fmla="*/ 1110343 w 2266603"/>
              <a:gd name="connsiteY4" fmla="*/ 1199408 h 1255816"/>
              <a:gd name="connsiteX5" fmla="*/ 1098468 w 2266603"/>
              <a:gd name="connsiteY5" fmla="*/ 780803 h 1255816"/>
              <a:gd name="connsiteX6" fmla="*/ 23751 w 2266603"/>
              <a:gd name="connsiteY6" fmla="*/ 1255816 h 1255816"/>
              <a:gd name="connsiteX7" fmla="*/ 0 w 2266603"/>
              <a:gd name="connsiteY7" fmla="*/ 572984 h 1255816"/>
              <a:gd name="connsiteX0" fmla="*/ 0 w 2257270"/>
              <a:gd name="connsiteY0" fmla="*/ 0 h 1345459"/>
              <a:gd name="connsiteX1" fmla="*/ 1101010 w 2257270"/>
              <a:gd name="connsiteY1" fmla="*/ 496373 h 1345459"/>
              <a:gd name="connsiteX2" fmla="*/ 1101010 w 2257270"/>
              <a:gd name="connsiteY2" fmla="*/ 89643 h 1345459"/>
              <a:gd name="connsiteX3" fmla="*/ 2257270 w 2257270"/>
              <a:gd name="connsiteY3" fmla="*/ 1268039 h 1345459"/>
              <a:gd name="connsiteX4" fmla="*/ 1101010 w 2257270"/>
              <a:gd name="connsiteY4" fmla="*/ 1289051 h 1345459"/>
              <a:gd name="connsiteX5" fmla="*/ 1089135 w 2257270"/>
              <a:gd name="connsiteY5" fmla="*/ 870446 h 1345459"/>
              <a:gd name="connsiteX6" fmla="*/ 14418 w 2257270"/>
              <a:gd name="connsiteY6" fmla="*/ 1345459 h 1345459"/>
              <a:gd name="connsiteX7" fmla="*/ 0 w 2257270"/>
              <a:gd name="connsiteY7" fmla="*/ 0 h 1345459"/>
              <a:gd name="connsiteX0" fmla="*/ 22913 w 2280183"/>
              <a:gd name="connsiteY0" fmla="*/ 0 h 1289051"/>
              <a:gd name="connsiteX1" fmla="*/ 1123923 w 2280183"/>
              <a:gd name="connsiteY1" fmla="*/ 496373 h 1289051"/>
              <a:gd name="connsiteX2" fmla="*/ 1123923 w 2280183"/>
              <a:gd name="connsiteY2" fmla="*/ 89643 h 1289051"/>
              <a:gd name="connsiteX3" fmla="*/ 2280183 w 2280183"/>
              <a:gd name="connsiteY3" fmla="*/ 1268039 h 1289051"/>
              <a:gd name="connsiteX4" fmla="*/ 1123923 w 2280183"/>
              <a:gd name="connsiteY4" fmla="*/ 1289051 h 1289051"/>
              <a:gd name="connsiteX5" fmla="*/ 1112048 w 2280183"/>
              <a:gd name="connsiteY5" fmla="*/ 870446 h 1289051"/>
              <a:gd name="connsiteX6" fmla="*/ 0 w 2280183"/>
              <a:gd name="connsiteY6" fmla="*/ 860155 h 1289051"/>
              <a:gd name="connsiteX7" fmla="*/ 22913 w 2280183"/>
              <a:gd name="connsiteY7" fmla="*/ 0 h 12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0183" h="1289051">
                <a:moveTo>
                  <a:pt x="22913" y="0"/>
                </a:moveTo>
                <a:lnTo>
                  <a:pt x="1123923" y="496373"/>
                </a:lnTo>
                <a:lnTo>
                  <a:pt x="1123923" y="89643"/>
                </a:lnTo>
                <a:lnTo>
                  <a:pt x="2280183" y="1268039"/>
                </a:lnTo>
                <a:lnTo>
                  <a:pt x="1123923" y="1289051"/>
                </a:lnTo>
                <a:lnTo>
                  <a:pt x="1112048" y="870446"/>
                </a:lnTo>
                <a:lnTo>
                  <a:pt x="0" y="860155"/>
                </a:lnTo>
                <a:lnTo>
                  <a:pt x="2291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999"/>
          </a:p>
        </p:txBody>
      </p:sp>
    </p:spTree>
    <p:extLst>
      <p:ext uri="{BB962C8B-B14F-4D97-AF65-F5344CB8AC3E}">
        <p14:creationId xmlns:p14="http://schemas.microsoft.com/office/powerpoint/2010/main" val="2390944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"/>
          <p:cNvSpPr/>
          <p:nvPr/>
        </p:nvSpPr>
        <p:spPr>
          <a:xfrm>
            <a:off x="-72219" y="-37073"/>
            <a:ext cx="6692372" cy="13790146"/>
          </a:xfrm>
          <a:prstGeom prst="rect">
            <a:avLst/>
          </a:prstGeom>
          <a:solidFill>
            <a:srgbClr val="FF294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75" name="FDUNL_NOVA_Logo_Negativo.png" descr="FDUNL_NOVA_Logo_Nega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24" y="813876"/>
            <a:ext cx="557063" cy="54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Ítulo…">
            <a:extLst>
              <a:ext uri="{FF2B5EF4-FFF2-40B4-BE49-F238E27FC236}">
                <a16:creationId xmlns:a16="http://schemas.microsoft.com/office/drawing/2014/main" id="{252F1AA2-8A2F-E84F-80AE-817DE0A9C3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2613" y="4466004"/>
            <a:ext cx="5030649" cy="2693921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ctr">
              <a:defRPr sz="5000"/>
            </a:pPr>
            <a:r>
              <a:rPr lang="pt-PT" sz="4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Peer</a:t>
            </a:r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-to-</a:t>
            </a:r>
            <a:r>
              <a:rPr lang="pt-PT" sz="4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Peer</a:t>
            </a:r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pt-PT" sz="4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Insurance</a:t>
            </a:r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Margarida Lima Rego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B24EBB-0C6F-0F42-B8BF-7BF1C93C3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944" y="1170433"/>
            <a:ext cx="2870991" cy="17120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69" y="1000110"/>
            <a:ext cx="13090320" cy="736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/>
          <p:nvPr/>
        </p:nvSpPr>
        <p:spPr>
          <a:xfrm>
            <a:off x="14563493" y="10281424"/>
            <a:ext cx="7222842" cy="26776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pay premiums? Is it on a monthly basis?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no set premiums. When your team settles 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teammate’s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claim you may need to pay your part of reimbursement directly to the teammate.</a:t>
            </a: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2"/>
          <p:cNvSpPr/>
          <p:nvPr/>
        </p:nvSpPr>
        <p:spPr>
          <a:xfrm rot="1080000">
            <a:off x="11307184" y="6565826"/>
            <a:ext cx="6678042" cy="2285386"/>
          </a:xfrm>
          <a:custGeom>
            <a:avLst/>
            <a:gdLst>
              <a:gd name="connsiteX0" fmla="*/ 0 w 1745673"/>
              <a:gd name="connsiteY0" fmla="*/ 299852 h 1199408"/>
              <a:gd name="connsiteX1" fmla="*/ 1145969 w 1745673"/>
              <a:gd name="connsiteY1" fmla="*/ 299852 h 1199408"/>
              <a:gd name="connsiteX2" fmla="*/ 1145969 w 1745673"/>
              <a:gd name="connsiteY2" fmla="*/ 0 h 1199408"/>
              <a:gd name="connsiteX3" fmla="*/ 1745673 w 1745673"/>
              <a:gd name="connsiteY3" fmla="*/ 599704 h 1199408"/>
              <a:gd name="connsiteX4" fmla="*/ 1145969 w 1745673"/>
              <a:gd name="connsiteY4" fmla="*/ 1199408 h 1199408"/>
              <a:gd name="connsiteX5" fmla="*/ 1145969 w 1745673"/>
              <a:gd name="connsiteY5" fmla="*/ 899556 h 1199408"/>
              <a:gd name="connsiteX6" fmla="*/ 0 w 1745673"/>
              <a:gd name="connsiteY6" fmla="*/ 899556 h 1199408"/>
              <a:gd name="connsiteX7" fmla="*/ 0 w 1745673"/>
              <a:gd name="connsiteY7" fmla="*/ 299852 h 1199408"/>
              <a:gd name="connsiteX0" fmla="*/ 0 w 1745673"/>
              <a:gd name="connsiteY0" fmla="*/ 299852 h 1255816"/>
              <a:gd name="connsiteX1" fmla="*/ 1145969 w 1745673"/>
              <a:gd name="connsiteY1" fmla="*/ 299852 h 1255816"/>
              <a:gd name="connsiteX2" fmla="*/ 1145969 w 1745673"/>
              <a:gd name="connsiteY2" fmla="*/ 0 h 1255816"/>
              <a:gd name="connsiteX3" fmla="*/ 1745673 w 1745673"/>
              <a:gd name="connsiteY3" fmla="*/ 599704 h 1255816"/>
              <a:gd name="connsiteX4" fmla="*/ 1145969 w 1745673"/>
              <a:gd name="connsiteY4" fmla="*/ 1199408 h 1255816"/>
              <a:gd name="connsiteX5" fmla="*/ 1145969 w 1745673"/>
              <a:gd name="connsiteY5" fmla="*/ 899556 h 1255816"/>
              <a:gd name="connsiteX6" fmla="*/ 59377 w 1745673"/>
              <a:gd name="connsiteY6" fmla="*/ 1255816 h 1255816"/>
              <a:gd name="connsiteX7" fmla="*/ 0 w 1745673"/>
              <a:gd name="connsiteY7" fmla="*/ 299852 h 1255816"/>
              <a:gd name="connsiteX0" fmla="*/ 0 w 1710047"/>
              <a:gd name="connsiteY0" fmla="*/ 572984 h 1255816"/>
              <a:gd name="connsiteX1" fmla="*/ 1110343 w 1710047"/>
              <a:gd name="connsiteY1" fmla="*/ 299852 h 1255816"/>
              <a:gd name="connsiteX2" fmla="*/ 1110343 w 1710047"/>
              <a:gd name="connsiteY2" fmla="*/ 0 h 1255816"/>
              <a:gd name="connsiteX3" fmla="*/ 1710047 w 1710047"/>
              <a:gd name="connsiteY3" fmla="*/ 599704 h 1255816"/>
              <a:gd name="connsiteX4" fmla="*/ 1110343 w 1710047"/>
              <a:gd name="connsiteY4" fmla="*/ 1199408 h 1255816"/>
              <a:gd name="connsiteX5" fmla="*/ 1110343 w 1710047"/>
              <a:gd name="connsiteY5" fmla="*/ 899556 h 1255816"/>
              <a:gd name="connsiteX6" fmla="*/ 23751 w 1710047"/>
              <a:gd name="connsiteY6" fmla="*/ 1255816 h 1255816"/>
              <a:gd name="connsiteX7" fmla="*/ 0 w 1710047"/>
              <a:gd name="connsiteY7" fmla="*/ 572984 h 1255816"/>
              <a:gd name="connsiteX0" fmla="*/ 0 w 1781299"/>
              <a:gd name="connsiteY0" fmla="*/ 572984 h 1255816"/>
              <a:gd name="connsiteX1" fmla="*/ 1110343 w 1781299"/>
              <a:gd name="connsiteY1" fmla="*/ 299852 h 1255816"/>
              <a:gd name="connsiteX2" fmla="*/ 1110343 w 1781299"/>
              <a:gd name="connsiteY2" fmla="*/ 0 h 1255816"/>
              <a:gd name="connsiteX3" fmla="*/ 1781299 w 1781299"/>
              <a:gd name="connsiteY3" fmla="*/ 338447 h 1255816"/>
              <a:gd name="connsiteX4" fmla="*/ 1110343 w 1781299"/>
              <a:gd name="connsiteY4" fmla="*/ 1199408 h 1255816"/>
              <a:gd name="connsiteX5" fmla="*/ 1110343 w 1781299"/>
              <a:gd name="connsiteY5" fmla="*/ 899556 h 1255816"/>
              <a:gd name="connsiteX6" fmla="*/ 23751 w 1781299"/>
              <a:gd name="connsiteY6" fmla="*/ 1255816 h 1255816"/>
              <a:gd name="connsiteX7" fmla="*/ 0 w 1781299"/>
              <a:gd name="connsiteY7" fmla="*/ 572984 h 1255816"/>
              <a:gd name="connsiteX0" fmla="*/ 0 w 1781299"/>
              <a:gd name="connsiteY0" fmla="*/ 572984 h 1255816"/>
              <a:gd name="connsiteX1" fmla="*/ 1110343 w 1781299"/>
              <a:gd name="connsiteY1" fmla="*/ 406730 h 1255816"/>
              <a:gd name="connsiteX2" fmla="*/ 1110343 w 1781299"/>
              <a:gd name="connsiteY2" fmla="*/ 0 h 1255816"/>
              <a:gd name="connsiteX3" fmla="*/ 1781299 w 1781299"/>
              <a:gd name="connsiteY3" fmla="*/ 338447 h 1255816"/>
              <a:gd name="connsiteX4" fmla="*/ 1110343 w 1781299"/>
              <a:gd name="connsiteY4" fmla="*/ 1199408 h 1255816"/>
              <a:gd name="connsiteX5" fmla="*/ 1110343 w 1781299"/>
              <a:gd name="connsiteY5" fmla="*/ 899556 h 1255816"/>
              <a:gd name="connsiteX6" fmla="*/ 23751 w 1781299"/>
              <a:gd name="connsiteY6" fmla="*/ 1255816 h 1255816"/>
              <a:gd name="connsiteX7" fmla="*/ 0 w 1781299"/>
              <a:gd name="connsiteY7" fmla="*/ 572984 h 1255816"/>
              <a:gd name="connsiteX0" fmla="*/ 0 w 1781299"/>
              <a:gd name="connsiteY0" fmla="*/ 572984 h 1255816"/>
              <a:gd name="connsiteX1" fmla="*/ 1110343 w 1781299"/>
              <a:gd name="connsiteY1" fmla="*/ 406730 h 1255816"/>
              <a:gd name="connsiteX2" fmla="*/ 1110343 w 1781299"/>
              <a:gd name="connsiteY2" fmla="*/ 0 h 1255816"/>
              <a:gd name="connsiteX3" fmla="*/ 1781299 w 1781299"/>
              <a:gd name="connsiteY3" fmla="*/ 338447 h 1255816"/>
              <a:gd name="connsiteX4" fmla="*/ 1110343 w 1781299"/>
              <a:gd name="connsiteY4" fmla="*/ 1199408 h 1255816"/>
              <a:gd name="connsiteX5" fmla="*/ 1098468 w 1781299"/>
              <a:gd name="connsiteY5" fmla="*/ 780803 h 1255816"/>
              <a:gd name="connsiteX6" fmla="*/ 23751 w 1781299"/>
              <a:gd name="connsiteY6" fmla="*/ 1255816 h 1255816"/>
              <a:gd name="connsiteX7" fmla="*/ 0 w 1781299"/>
              <a:gd name="connsiteY7" fmla="*/ 572984 h 1255816"/>
              <a:gd name="connsiteX0" fmla="*/ 0 w 2266603"/>
              <a:gd name="connsiteY0" fmla="*/ 572984 h 1255816"/>
              <a:gd name="connsiteX1" fmla="*/ 1110343 w 2266603"/>
              <a:gd name="connsiteY1" fmla="*/ 406730 h 1255816"/>
              <a:gd name="connsiteX2" fmla="*/ 1110343 w 2266603"/>
              <a:gd name="connsiteY2" fmla="*/ 0 h 1255816"/>
              <a:gd name="connsiteX3" fmla="*/ 2266603 w 2266603"/>
              <a:gd name="connsiteY3" fmla="*/ 1178396 h 1255816"/>
              <a:gd name="connsiteX4" fmla="*/ 1110343 w 2266603"/>
              <a:gd name="connsiteY4" fmla="*/ 1199408 h 1255816"/>
              <a:gd name="connsiteX5" fmla="*/ 1098468 w 2266603"/>
              <a:gd name="connsiteY5" fmla="*/ 780803 h 1255816"/>
              <a:gd name="connsiteX6" fmla="*/ 23751 w 2266603"/>
              <a:gd name="connsiteY6" fmla="*/ 1255816 h 1255816"/>
              <a:gd name="connsiteX7" fmla="*/ 0 w 2266603"/>
              <a:gd name="connsiteY7" fmla="*/ 572984 h 1255816"/>
              <a:gd name="connsiteX0" fmla="*/ 0 w 2257270"/>
              <a:gd name="connsiteY0" fmla="*/ 0 h 1345459"/>
              <a:gd name="connsiteX1" fmla="*/ 1101010 w 2257270"/>
              <a:gd name="connsiteY1" fmla="*/ 496373 h 1345459"/>
              <a:gd name="connsiteX2" fmla="*/ 1101010 w 2257270"/>
              <a:gd name="connsiteY2" fmla="*/ 89643 h 1345459"/>
              <a:gd name="connsiteX3" fmla="*/ 2257270 w 2257270"/>
              <a:gd name="connsiteY3" fmla="*/ 1268039 h 1345459"/>
              <a:gd name="connsiteX4" fmla="*/ 1101010 w 2257270"/>
              <a:gd name="connsiteY4" fmla="*/ 1289051 h 1345459"/>
              <a:gd name="connsiteX5" fmla="*/ 1089135 w 2257270"/>
              <a:gd name="connsiteY5" fmla="*/ 870446 h 1345459"/>
              <a:gd name="connsiteX6" fmla="*/ 14418 w 2257270"/>
              <a:gd name="connsiteY6" fmla="*/ 1345459 h 1345459"/>
              <a:gd name="connsiteX7" fmla="*/ 0 w 2257270"/>
              <a:gd name="connsiteY7" fmla="*/ 0 h 1345459"/>
              <a:gd name="connsiteX0" fmla="*/ 22913 w 2280183"/>
              <a:gd name="connsiteY0" fmla="*/ 0 h 1289051"/>
              <a:gd name="connsiteX1" fmla="*/ 1123923 w 2280183"/>
              <a:gd name="connsiteY1" fmla="*/ 496373 h 1289051"/>
              <a:gd name="connsiteX2" fmla="*/ 1123923 w 2280183"/>
              <a:gd name="connsiteY2" fmla="*/ 89643 h 1289051"/>
              <a:gd name="connsiteX3" fmla="*/ 2280183 w 2280183"/>
              <a:gd name="connsiteY3" fmla="*/ 1268039 h 1289051"/>
              <a:gd name="connsiteX4" fmla="*/ 1123923 w 2280183"/>
              <a:gd name="connsiteY4" fmla="*/ 1289051 h 1289051"/>
              <a:gd name="connsiteX5" fmla="*/ 1112048 w 2280183"/>
              <a:gd name="connsiteY5" fmla="*/ 870446 h 1289051"/>
              <a:gd name="connsiteX6" fmla="*/ 0 w 2280183"/>
              <a:gd name="connsiteY6" fmla="*/ 860155 h 1289051"/>
              <a:gd name="connsiteX7" fmla="*/ 22913 w 2280183"/>
              <a:gd name="connsiteY7" fmla="*/ 0 h 12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0183" h="1289051">
                <a:moveTo>
                  <a:pt x="22913" y="0"/>
                </a:moveTo>
                <a:lnTo>
                  <a:pt x="1123923" y="496373"/>
                </a:lnTo>
                <a:lnTo>
                  <a:pt x="1123923" y="89643"/>
                </a:lnTo>
                <a:lnTo>
                  <a:pt x="2280183" y="1268039"/>
                </a:lnTo>
                <a:lnTo>
                  <a:pt x="1123923" y="1289051"/>
                </a:lnTo>
                <a:lnTo>
                  <a:pt x="1112048" y="870446"/>
                </a:lnTo>
                <a:lnTo>
                  <a:pt x="0" y="860155"/>
                </a:lnTo>
                <a:lnTo>
                  <a:pt x="2291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999"/>
          </a:p>
        </p:txBody>
      </p:sp>
    </p:spTree>
    <p:extLst>
      <p:ext uri="{BB962C8B-B14F-4D97-AF65-F5344CB8AC3E}">
        <p14:creationId xmlns:p14="http://schemas.microsoft.com/office/powerpoint/2010/main" val="706419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"/>
          <p:cNvSpPr/>
          <p:nvPr/>
        </p:nvSpPr>
        <p:spPr>
          <a:xfrm>
            <a:off x="-72219" y="-37073"/>
            <a:ext cx="6692372" cy="13790146"/>
          </a:xfrm>
          <a:prstGeom prst="rect">
            <a:avLst/>
          </a:prstGeom>
          <a:solidFill>
            <a:srgbClr val="FF294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75" name="FDUNL_NOVA_Logo_Negativo.png" descr="FDUNL_NOVA_Logo_Nega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24" y="813876"/>
            <a:ext cx="557063" cy="54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Ítulo…">
            <a:extLst>
              <a:ext uri="{FF2B5EF4-FFF2-40B4-BE49-F238E27FC236}">
                <a16:creationId xmlns:a16="http://schemas.microsoft.com/office/drawing/2014/main" id="{252F1AA2-8A2F-E84F-80AE-817DE0A9C3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2613" y="4466004"/>
            <a:ext cx="5030649" cy="269392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ctr">
              <a:defRPr sz="5000"/>
            </a:pPr>
            <a:r>
              <a:rPr lang="pt-PT" sz="4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Peer</a:t>
            </a:r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-to-</a:t>
            </a:r>
            <a:r>
              <a:rPr lang="pt-PT" sz="40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Peer</a:t>
            </a:r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Insurance</a:t>
            </a:r>
            <a:r>
              <a:rPr lang="pt-PT" sz="4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pt-PT" sz="4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pt-P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Margarida Lima Rego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B24EBB-0C6F-0F42-B8BF-7BF1C93C3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944" y="1170433"/>
            <a:ext cx="2870991" cy="171206"/>
          </a:xfrm>
          <a:prstGeom prst="rect">
            <a:avLst/>
          </a:prstGeom>
        </p:spPr>
      </p:pic>
      <p:sp>
        <p:nvSpPr>
          <p:cNvPr id="8" name="Parceria  na Formação"/>
          <p:cNvSpPr txBox="1"/>
          <p:nvPr/>
        </p:nvSpPr>
        <p:spPr>
          <a:xfrm>
            <a:off x="7682810" y="2311973"/>
            <a:ext cx="15694537" cy="1023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 defTabSz="457200">
              <a:buClr>
                <a:srgbClr val="FF294F"/>
              </a:buClr>
              <a:buSzPct val="125000"/>
              <a:defRPr sz="4000" b="0">
                <a:solidFill>
                  <a:srgbClr val="515151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P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PT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pt-PT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>
              <a:buClr>
                <a:srgbClr val="FF294F"/>
              </a:buClr>
              <a:buSzPct val="125000"/>
              <a:defRPr sz="4000" b="0">
                <a:solidFill>
                  <a:srgbClr val="515151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PT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9166" indent="-529166" algn="just" defTabSz="457200">
              <a:buClr>
                <a:srgbClr val="FF294F"/>
              </a:buClr>
              <a:buSzPct val="125000"/>
              <a:buChar char="•"/>
              <a:defRPr sz="4000" b="0">
                <a:solidFill>
                  <a:srgbClr val="515151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n-US" sz="3600" b="0" dirty="0" smtClean="0"/>
              <a:t>In the new global village, insurance </a:t>
            </a:r>
            <a:r>
              <a:rPr lang="en-US" sz="3600" b="0" dirty="0"/>
              <a:t>regulation would fail miserably, were it to allow economic agents </a:t>
            </a:r>
            <a:r>
              <a:rPr lang="en-US" sz="3600" b="0" dirty="0" smtClean="0"/>
              <a:t>that cater </a:t>
            </a:r>
            <a:r>
              <a:rPr lang="en-US" sz="3600" b="0" dirty="0"/>
              <a:t>for </a:t>
            </a:r>
            <a:r>
              <a:rPr lang="en-US" sz="3600" b="0" dirty="0">
                <a:solidFill>
                  <a:srgbClr val="FF0000"/>
                </a:solidFill>
              </a:rPr>
              <a:t>basic insurance needs </a:t>
            </a:r>
            <a:r>
              <a:rPr lang="en-US" sz="3600" b="0" dirty="0"/>
              <a:t>to escape it. If one accepts that the new </a:t>
            </a:r>
            <a:r>
              <a:rPr lang="en-US" sz="3600" b="0" dirty="0" smtClean="0"/>
              <a:t>business models </a:t>
            </a:r>
            <a:r>
              <a:rPr lang="en-US" sz="3600" b="0" dirty="0"/>
              <a:t>must fall within insurance regulation, then such regulation must be </a:t>
            </a:r>
            <a:r>
              <a:rPr lang="en-US" sz="3600" b="0" dirty="0" smtClean="0"/>
              <a:t>brought up </a:t>
            </a:r>
            <a:r>
              <a:rPr lang="en-US" sz="3600" b="0" dirty="0"/>
              <a:t>to speed with the </a:t>
            </a:r>
            <a:r>
              <a:rPr lang="en-US" sz="3600" b="0" dirty="0">
                <a:solidFill>
                  <a:srgbClr val="FF0000"/>
                </a:solidFill>
              </a:rPr>
              <a:t>new tech-based means of providing insurance</a:t>
            </a:r>
            <a:r>
              <a:rPr lang="en-US" sz="3600" b="0" dirty="0"/>
              <a:t>. Namely</a:t>
            </a:r>
            <a:r>
              <a:rPr lang="en-US" sz="3600" b="0" dirty="0" smtClean="0"/>
              <a:t>, insurance </a:t>
            </a:r>
            <a:r>
              <a:rPr lang="en-US" sz="3600" b="0" dirty="0"/>
              <a:t>regulation must get over the paradigm of the traditional insurer who </a:t>
            </a:r>
            <a:r>
              <a:rPr lang="en-US" sz="3600" b="0" dirty="0" smtClean="0"/>
              <a:t>is the </a:t>
            </a:r>
            <a:r>
              <a:rPr lang="en-US" sz="3600" b="0" dirty="0"/>
              <a:t>sole designer of its ready-made mass products and embrace the notion </a:t>
            </a:r>
            <a:r>
              <a:rPr lang="en-US" sz="3600" b="0" dirty="0" smtClean="0"/>
              <a:t>that </a:t>
            </a:r>
            <a:r>
              <a:rPr lang="en-US" sz="3600" b="0" dirty="0" smtClean="0">
                <a:solidFill>
                  <a:srgbClr val="FF0000"/>
                </a:solidFill>
              </a:rPr>
              <a:t>insurance </a:t>
            </a:r>
            <a:r>
              <a:rPr lang="en-US" sz="3600" b="0" dirty="0">
                <a:solidFill>
                  <a:srgbClr val="FF0000"/>
                </a:solidFill>
              </a:rPr>
              <a:t>customers will be increasingly called upon to play an active role in </a:t>
            </a:r>
            <a:r>
              <a:rPr lang="en-US" sz="3600" b="0" dirty="0" smtClean="0">
                <a:solidFill>
                  <a:srgbClr val="FF0000"/>
                </a:solidFill>
              </a:rPr>
              <a:t>putting together </a:t>
            </a:r>
            <a:r>
              <a:rPr lang="en-US" sz="3600" b="0" dirty="0">
                <a:solidFill>
                  <a:srgbClr val="FF0000"/>
                </a:solidFill>
              </a:rPr>
              <a:t>their own </a:t>
            </a:r>
            <a:r>
              <a:rPr lang="en-US" sz="3600" b="0" dirty="0" smtClean="0">
                <a:solidFill>
                  <a:srgbClr val="FF0000"/>
                </a:solidFill>
              </a:rPr>
              <a:t>tailor-made </a:t>
            </a:r>
            <a:r>
              <a:rPr lang="en-US" sz="3600" b="0" dirty="0">
                <a:solidFill>
                  <a:srgbClr val="FF0000"/>
                </a:solidFill>
              </a:rPr>
              <a:t>insurance products, with the assistance of and </a:t>
            </a:r>
            <a:r>
              <a:rPr lang="en-US" sz="3600" b="0" dirty="0" smtClean="0">
                <a:solidFill>
                  <a:srgbClr val="FF0000"/>
                </a:solidFill>
              </a:rPr>
              <a:t>by means </a:t>
            </a:r>
            <a:r>
              <a:rPr lang="en-US" sz="3600" b="0" dirty="0">
                <a:solidFill>
                  <a:srgbClr val="FF0000"/>
                </a:solidFill>
              </a:rPr>
              <a:t>of new tech-based instruments</a:t>
            </a:r>
            <a:r>
              <a:rPr lang="en-US" sz="3600" b="0" dirty="0"/>
              <a:t>. </a:t>
            </a:r>
            <a:endParaRPr lang="en-US" sz="3600" b="0" dirty="0" smtClean="0"/>
          </a:p>
          <a:p>
            <a:pPr algn="just" defTabSz="457200">
              <a:buClr>
                <a:srgbClr val="FF294F"/>
              </a:buClr>
              <a:buSzPct val="125000"/>
              <a:defRPr sz="4000" b="0">
                <a:solidFill>
                  <a:srgbClr val="515151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en-US" sz="3600" b="0" dirty="0" smtClean="0"/>
          </a:p>
          <a:p>
            <a:pPr marL="529166" indent="-529166" algn="just" defTabSz="457200">
              <a:buClr>
                <a:srgbClr val="FF294F"/>
              </a:buClr>
              <a:buSzPct val="125000"/>
              <a:buChar char="•"/>
              <a:defRPr sz="4000" b="0">
                <a:solidFill>
                  <a:srgbClr val="515151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n-US" sz="3600" b="0" dirty="0" smtClean="0">
                <a:solidFill>
                  <a:srgbClr val="FF0000"/>
                </a:solidFill>
              </a:rPr>
              <a:t>Protection </a:t>
            </a:r>
            <a:r>
              <a:rPr lang="en-US" sz="3600" b="0" dirty="0">
                <a:solidFill>
                  <a:srgbClr val="FF0000"/>
                </a:solidFill>
              </a:rPr>
              <a:t>of such active customers </a:t>
            </a:r>
            <a:r>
              <a:rPr lang="en-US" sz="3600" b="0" dirty="0" smtClean="0">
                <a:solidFill>
                  <a:srgbClr val="FF0000"/>
                </a:solidFill>
              </a:rPr>
              <a:t>must come </a:t>
            </a:r>
            <a:r>
              <a:rPr lang="en-US" sz="3600" b="0" dirty="0">
                <a:solidFill>
                  <a:srgbClr val="FF0000"/>
                </a:solidFill>
              </a:rPr>
              <a:t>in new forms</a:t>
            </a:r>
            <a:r>
              <a:rPr lang="en-US" sz="3600" b="0" dirty="0"/>
              <a:t>, as the sharing of designer roles between the insurer and </a:t>
            </a:r>
            <a:r>
              <a:rPr lang="en-US" sz="3600" b="0" dirty="0" smtClean="0"/>
              <a:t>its customers </a:t>
            </a:r>
            <a:r>
              <a:rPr lang="en-US" sz="3600" b="0" dirty="0"/>
              <a:t>should not entail the diffusion of the underlying </a:t>
            </a:r>
            <a:r>
              <a:rPr lang="en-US" sz="3600" b="0" smtClean="0"/>
              <a:t>responsibility - and </a:t>
            </a:r>
            <a:r>
              <a:rPr lang="en-US" sz="3600" b="0" dirty="0" smtClean="0"/>
              <a:t>potential liability - for </a:t>
            </a:r>
            <a:r>
              <a:rPr lang="en-US" sz="3600" b="0" dirty="0"/>
              <a:t>the resulting insurance products</a:t>
            </a:r>
            <a:r>
              <a:rPr lang="en-US" sz="3600" b="0" dirty="0" smtClean="0"/>
              <a:t>.</a:t>
            </a:r>
            <a:endParaRPr lang="pt-PT" sz="3600" b="0" dirty="0">
              <a:latin typeface="Arial" panose="020B0604020202020204" pitchFamily="34" charset="0"/>
              <a:cs typeface="Arial" panose="020B0604020202020204" pitchFamily="34" charset="0"/>
              <a:sym typeface="Gotham"/>
            </a:endParaRPr>
          </a:p>
          <a:p>
            <a:pPr marL="529166" indent="-529166" algn="l" defTabSz="457200">
              <a:buClr>
                <a:srgbClr val="FF294F"/>
              </a:buClr>
              <a:buSzPct val="125000"/>
              <a:buChar char="•"/>
              <a:defRPr sz="4000" b="0">
                <a:solidFill>
                  <a:srgbClr val="515151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PT" sz="3600" b="0" dirty="0">
              <a:sym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537467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691</Words>
  <Application>Microsoft Office PowerPoint</Application>
  <PresentationFormat>Personalizados</PresentationFormat>
  <Paragraphs>60</Paragraphs>
  <Slides>10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Gotham</vt:lpstr>
      <vt:lpstr>Gotham Black</vt:lpstr>
      <vt:lpstr>Gotham Ultra</vt:lpstr>
      <vt:lpstr>Helvetica Neue</vt:lpstr>
      <vt:lpstr>Helvetica Neue Light</vt:lpstr>
      <vt:lpstr>Helvetica Neue Medium</vt:lpstr>
      <vt:lpstr>Helvetica Neue Thin</vt:lpstr>
      <vt:lpstr>White</vt:lpstr>
      <vt:lpstr>Peer-to-Peer Insurance: New Contractual Structures</vt:lpstr>
      <vt:lpstr>Peer-to-Peer Insurance  Margarida Lima Rego</vt:lpstr>
      <vt:lpstr>Peer-to-Peer Insurance  Margarida Lima Rego</vt:lpstr>
      <vt:lpstr>Peer-to-Peer Insurance  Margarida Lima Rego</vt:lpstr>
      <vt:lpstr>Peer-to-Peer Insurance   Margarida Lima Rego</vt:lpstr>
      <vt:lpstr>Peer-to-Peer Insurance   Margarida Lima Rego</vt:lpstr>
      <vt:lpstr>Peer-to-Peer Insurance  Margarida Lima Rego</vt:lpstr>
      <vt:lpstr>Peer-to-Peer Insurance   Margarida Lima Rego</vt:lpstr>
      <vt:lpstr>Peer-to-Peer Insurance  Margarida Lima Rego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Argollo</dc:creator>
  <cp:lastModifiedBy>Margarida Lima Rego</cp:lastModifiedBy>
  <cp:revision>118</cp:revision>
  <dcterms:modified xsi:type="dcterms:W3CDTF">2020-11-11T09:51:52Z</dcterms:modified>
</cp:coreProperties>
</file>