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0" r:id="rId5"/>
    <p:sldId id="259" r:id="rId6"/>
    <p:sldId id="265" r:id="rId7"/>
    <p:sldId id="261" r:id="rId8"/>
    <p:sldId id="263" r:id="rId9"/>
    <p:sldId id="264"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524" autoAdjust="0"/>
  </p:normalViewPr>
  <p:slideViewPr>
    <p:cSldViewPr snapToGrid="0">
      <p:cViewPr varScale="1">
        <p:scale>
          <a:sx n="47" d="100"/>
          <a:sy n="47" d="100"/>
        </p:scale>
        <p:origin x="59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187666D-554A-43AF-82D1-B51E5D256D5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60684760-D401-4082-A627-1C054CFD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1F798542-7C8C-45ED-819F-AC3B25DE9266}"/>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42A3321D-3371-4EC0-A391-1E297A476E8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6642A3A-8FD2-4EA3-8918-7F8F8425C8CC}"/>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402086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21449E-CE6D-4752-AA9C-8EDC4294BF3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D2EA6645-8E8A-4C0A-ABF4-76F2DEBCA4B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D2EEA47-D213-47A7-B4DE-2418AE403333}"/>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80F24070-275E-4F5D-82B1-4DD8A4366D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CA3D3D5-5528-4B57-8C72-638278485C8A}"/>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372174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5E89FC8E-A0DB-4BC6-944E-5CBDD930823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3AB336DB-B12A-47AA-80A1-29A5C7E85F5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FA2BAA7-BF2A-494E-B37D-0890E1B87A40}"/>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680D8361-255A-4878-82CE-317F2B7CB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834ADDE-1C21-45FB-8107-4F482E8EB510}"/>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335616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2CB085A-A413-4383-B3EC-7C8B647112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3A0D5A5A-4004-4F48-BBE8-E0C8B06ECAC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DCAAD32-47C4-4344-BF49-81D011468E2C}"/>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1A0D391D-2787-4299-B93F-B6231F10414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A4819E1-4517-4C7D-85C7-CA467D06DE95}"/>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113701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CEA9B4-721D-4848-AD18-27817873F15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1E3748F-C180-4EB5-84A0-07D5CF82C9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F6DD09E3-3E03-45B0-BDAE-CF370847C31A}"/>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3514018D-D488-4DD6-AFE9-3AA4BBC9B3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CC7D12F-7FEA-496A-9075-6B2BB51CD22F}"/>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6285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16E8E14-6F73-4E85-BE1B-6921AB60230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C12436F-DABB-461A-BF67-96336E1B8D0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2D1B0458-7FD9-45BF-8EB1-47A68249BF9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8362BAE9-DACF-413F-8B56-F56891F30832}"/>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6" name="Alt Bilgi Yer Tutucusu 5">
            <a:extLst>
              <a:ext uri="{FF2B5EF4-FFF2-40B4-BE49-F238E27FC236}">
                <a16:creationId xmlns:a16="http://schemas.microsoft.com/office/drawing/2014/main" xmlns="" id="{760767F3-3C10-4DF0-AD7C-671B3E8B06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9A5BB78-1123-4C10-8C65-574146940F0E}"/>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315016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828DE01-9A8C-4738-A189-87689AE9E35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C7ED772-50AD-46D9-B662-849B35BEA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0F70CEB3-C517-4BF1-B525-B99FADC0695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48CD0B4B-4E2B-406F-9922-C62947934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5A56253F-4DAB-4D9A-B873-B07BCC4FF8E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3A9C0AA1-09E2-4F52-82D5-1C1D310834F6}"/>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8" name="Alt Bilgi Yer Tutucusu 7">
            <a:extLst>
              <a:ext uri="{FF2B5EF4-FFF2-40B4-BE49-F238E27FC236}">
                <a16:creationId xmlns:a16="http://schemas.microsoft.com/office/drawing/2014/main" xmlns="" id="{523E785B-2E67-41CC-BD40-0A2EF8CE052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A48AA668-8C6D-4031-A411-0AF57680EFAA}"/>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126680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48ADC88-6ADA-4FB5-AF2C-D8FBFF006C4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8E7AE593-57DD-4EB7-94A1-7C55575FA921}"/>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4" name="Alt Bilgi Yer Tutucusu 3">
            <a:extLst>
              <a:ext uri="{FF2B5EF4-FFF2-40B4-BE49-F238E27FC236}">
                <a16:creationId xmlns:a16="http://schemas.microsoft.com/office/drawing/2014/main" xmlns="" id="{A4D2A3FE-BC92-4CFB-A571-961C0896C8F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936C8A7-48DA-4831-B1EC-1CAEB394D3CE}"/>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187206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FC8054C0-CFC9-46DB-87FE-F03237D66C73}"/>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3" name="Alt Bilgi Yer Tutucusu 2">
            <a:extLst>
              <a:ext uri="{FF2B5EF4-FFF2-40B4-BE49-F238E27FC236}">
                <a16:creationId xmlns:a16="http://schemas.microsoft.com/office/drawing/2014/main" xmlns="" id="{AD250E03-CE88-4E48-904F-869D265D19D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5E0CFDA5-1690-482F-98EA-2FA034807A82}"/>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423600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780D336-CA64-4EDA-85D5-D29EF3C5E6F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8D00402-C049-4FCD-864B-6F8857920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8C94C0DD-C8FA-4B38-A16E-2AB100782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AD8A75EA-832E-4EBA-B1A0-FBA133F85AF0}"/>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6" name="Alt Bilgi Yer Tutucusu 5">
            <a:extLst>
              <a:ext uri="{FF2B5EF4-FFF2-40B4-BE49-F238E27FC236}">
                <a16:creationId xmlns:a16="http://schemas.microsoft.com/office/drawing/2014/main" xmlns="" id="{0E2549B9-5BBC-497E-8218-02643B779C4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E9FCBA0-7BFA-4405-9794-A3884DB62CDC}"/>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240303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21E5592-5C2A-423E-A926-8713C22BC47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8F1E8431-FF4C-466E-9FF7-00C4B9554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B06A42A5-FF1C-48CB-851B-9F32002EC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496B5739-787D-4FD6-BA59-DCAD59210383}"/>
              </a:ext>
            </a:extLst>
          </p:cNvPr>
          <p:cNvSpPr>
            <a:spLocks noGrp="1"/>
          </p:cNvSpPr>
          <p:nvPr>
            <p:ph type="dt" sz="half" idx="10"/>
          </p:nvPr>
        </p:nvSpPr>
        <p:spPr/>
        <p:txBody>
          <a:bodyPr/>
          <a:lstStyle/>
          <a:p>
            <a:fld id="{1E27C255-74BE-449D-8B41-81C02C826828}" type="datetimeFigureOut">
              <a:rPr lang="tr-TR" smtClean="0"/>
              <a:t>24.09.2020</a:t>
            </a:fld>
            <a:endParaRPr lang="tr-TR"/>
          </a:p>
        </p:txBody>
      </p:sp>
      <p:sp>
        <p:nvSpPr>
          <p:cNvPr id="6" name="Alt Bilgi Yer Tutucusu 5">
            <a:extLst>
              <a:ext uri="{FF2B5EF4-FFF2-40B4-BE49-F238E27FC236}">
                <a16:creationId xmlns:a16="http://schemas.microsoft.com/office/drawing/2014/main" xmlns="" id="{F5EECEB7-63BC-4AE7-9D5E-F960D390AB2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8805FD2-77CD-45AB-9E1E-3978F77DB66E}"/>
              </a:ext>
            </a:extLst>
          </p:cNvPr>
          <p:cNvSpPr>
            <a:spLocks noGrp="1"/>
          </p:cNvSpPr>
          <p:nvPr>
            <p:ph type="sldNum" sz="quarter" idx="12"/>
          </p:nvPr>
        </p:nvSpPr>
        <p:spPr/>
        <p:txBody>
          <a:bodyPr/>
          <a:lstStyle/>
          <a:p>
            <a:fld id="{09FBDEE2-8741-4161-B55B-C83E5F09AA68}" type="slidenum">
              <a:rPr lang="tr-TR" smtClean="0"/>
              <a:t>‹N›</a:t>
            </a:fld>
            <a:endParaRPr lang="tr-TR"/>
          </a:p>
        </p:txBody>
      </p:sp>
    </p:spTree>
    <p:extLst>
      <p:ext uri="{BB962C8B-B14F-4D97-AF65-F5344CB8AC3E}">
        <p14:creationId xmlns:p14="http://schemas.microsoft.com/office/powerpoint/2010/main" val="248274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D9C2F08D-5F13-44DE-8717-6BA5D9F7C1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0E00673-6E15-42EF-90C6-6D6884AB02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13BFC4E-4089-4152-A66A-4DED6CA301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7C255-74BE-449D-8B41-81C02C826828}" type="datetimeFigureOut">
              <a:rPr lang="tr-TR" smtClean="0"/>
              <a:t>24.09.2020</a:t>
            </a:fld>
            <a:endParaRPr lang="tr-TR"/>
          </a:p>
        </p:txBody>
      </p:sp>
      <p:sp>
        <p:nvSpPr>
          <p:cNvPr id="5" name="Alt Bilgi Yer Tutucusu 4">
            <a:extLst>
              <a:ext uri="{FF2B5EF4-FFF2-40B4-BE49-F238E27FC236}">
                <a16:creationId xmlns:a16="http://schemas.microsoft.com/office/drawing/2014/main" xmlns="" id="{05AC3070-A604-433C-AB75-F3E701F7B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1B080279-4848-4F8B-8FC9-91D4B8DC3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BDEE2-8741-4161-B55B-C83E5F09AA68}" type="slidenum">
              <a:rPr lang="tr-TR" smtClean="0"/>
              <a:t>‹N›</a:t>
            </a:fld>
            <a:endParaRPr lang="tr-TR"/>
          </a:p>
        </p:txBody>
      </p:sp>
    </p:spTree>
    <p:extLst>
      <p:ext uri="{BB962C8B-B14F-4D97-AF65-F5344CB8AC3E}">
        <p14:creationId xmlns:p14="http://schemas.microsoft.com/office/powerpoint/2010/main" val="253951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63B7A7-4B1B-4A46-9B7C-5CF7C62D90C6}"/>
              </a:ext>
            </a:extLst>
          </p:cNvPr>
          <p:cNvSpPr>
            <a:spLocks noGrp="1"/>
          </p:cNvSpPr>
          <p:nvPr>
            <p:ph type="ctrTitle"/>
          </p:nvPr>
        </p:nvSpPr>
        <p:spPr/>
        <p:txBody>
          <a:bodyPr>
            <a:normAutofit fontScale="90000"/>
          </a:bodyPr>
          <a:lstStyle/>
          <a:p>
            <a:r>
              <a:rPr lang="en-GB" dirty="0"/>
              <a:t>Transparency with regards to cyber attacks in insurance contracts</a:t>
            </a:r>
          </a:p>
        </p:txBody>
      </p:sp>
      <p:sp>
        <p:nvSpPr>
          <p:cNvPr id="3" name="Alt Başlık 2">
            <a:extLst>
              <a:ext uri="{FF2B5EF4-FFF2-40B4-BE49-F238E27FC236}">
                <a16:creationId xmlns:a16="http://schemas.microsoft.com/office/drawing/2014/main" xmlns="" id="{C02C69FA-B14A-43FD-91F5-F5C3EE43EF29}"/>
              </a:ext>
            </a:extLst>
          </p:cNvPr>
          <p:cNvSpPr>
            <a:spLocks noGrp="1"/>
          </p:cNvSpPr>
          <p:nvPr>
            <p:ph type="subTitle" idx="1"/>
          </p:nvPr>
        </p:nvSpPr>
        <p:spPr/>
        <p:txBody>
          <a:bodyPr/>
          <a:lstStyle/>
          <a:p>
            <a:endParaRPr lang="tr-TR" dirty="0"/>
          </a:p>
          <a:p>
            <a:r>
              <a:rPr lang="tr-TR" dirty="0"/>
              <a:t>Samim UNAN</a:t>
            </a:r>
          </a:p>
        </p:txBody>
      </p:sp>
    </p:spTree>
    <p:extLst>
      <p:ext uri="{BB962C8B-B14F-4D97-AF65-F5344CB8AC3E}">
        <p14:creationId xmlns:p14="http://schemas.microsoft.com/office/powerpoint/2010/main" val="107881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07D603F-CD27-4788-B226-03FECC1F6CA7}"/>
              </a:ext>
            </a:extLst>
          </p:cNvPr>
          <p:cNvSpPr>
            <a:spLocks noGrp="1"/>
          </p:cNvSpPr>
          <p:nvPr>
            <p:ph type="title"/>
          </p:nvPr>
        </p:nvSpPr>
        <p:spPr/>
        <p:txBody>
          <a:bodyPr/>
          <a:lstStyle/>
          <a:p>
            <a:r>
              <a:rPr lang="en-US" dirty="0"/>
              <a:t>Transparency in cyber attacks	</a:t>
            </a:r>
          </a:p>
        </p:txBody>
      </p:sp>
      <p:sp>
        <p:nvSpPr>
          <p:cNvPr id="3" name="İçerik Yer Tutucusu 2">
            <a:extLst>
              <a:ext uri="{FF2B5EF4-FFF2-40B4-BE49-F238E27FC236}">
                <a16:creationId xmlns:a16="http://schemas.microsoft.com/office/drawing/2014/main" xmlns="" id="{8A69C513-47BE-4D25-9119-B4D8412E7D4D}"/>
              </a:ext>
            </a:extLst>
          </p:cNvPr>
          <p:cNvSpPr>
            <a:spLocks noGrp="1"/>
          </p:cNvSpPr>
          <p:nvPr>
            <p:ph idx="1"/>
          </p:nvPr>
        </p:nvSpPr>
        <p:spPr/>
        <p:txBody>
          <a:bodyPr>
            <a:normAutofit lnSpcReduction="10000"/>
          </a:bodyPr>
          <a:lstStyle/>
          <a:p>
            <a:r>
              <a:rPr lang="en-US" dirty="0"/>
              <a:t>Transparency vs. security? </a:t>
            </a:r>
          </a:p>
          <a:p>
            <a:pPr lvl="1"/>
            <a:r>
              <a:rPr lang="en-US" dirty="0"/>
              <a:t>Is transparency constituting a threat to security? Is openness furnishes material to the hands of hackers?  </a:t>
            </a:r>
          </a:p>
          <a:p>
            <a:r>
              <a:rPr lang="en-US" dirty="0"/>
              <a:t>As no one is immune nowadays from cyber attacks the appropriate solutions will be generated by working together and sharing experience</a:t>
            </a:r>
          </a:p>
          <a:p>
            <a:r>
              <a:rPr lang="en-US" dirty="0"/>
              <a:t>Ways to increase transparency</a:t>
            </a:r>
          </a:p>
          <a:p>
            <a:pPr lvl="1"/>
            <a:r>
              <a:rPr lang="en-US" dirty="0"/>
              <a:t>Employee training</a:t>
            </a:r>
          </a:p>
          <a:p>
            <a:pPr lvl="1"/>
            <a:r>
              <a:rPr lang="en-US" dirty="0"/>
              <a:t>Robust vulnerability management (disclosure of vulnerabilities) </a:t>
            </a:r>
          </a:p>
          <a:p>
            <a:pPr lvl="1"/>
            <a:r>
              <a:rPr lang="en-US" dirty="0"/>
              <a:t>Process how to disclose breaches</a:t>
            </a:r>
          </a:p>
          <a:p>
            <a:pPr lvl="1"/>
            <a:r>
              <a:rPr lang="en-US" dirty="0"/>
              <a:t>Implement a stronger user management team </a:t>
            </a:r>
          </a:p>
        </p:txBody>
      </p:sp>
    </p:spTree>
    <p:extLst>
      <p:ext uri="{BB962C8B-B14F-4D97-AF65-F5344CB8AC3E}">
        <p14:creationId xmlns:p14="http://schemas.microsoft.com/office/powerpoint/2010/main" val="1794004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6C157C5-1018-4C04-A123-4BAEBC50EEFC}"/>
              </a:ext>
            </a:extLst>
          </p:cNvPr>
          <p:cNvSpPr>
            <a:spLocks noGrp="1"/>
          </p:cNvSpPr>
          <p:nvPr>
            <p:ph type="title"/>
          </p:nvPr>
        </p:nvSpPr>
        <p:spPr/>
        <p:txBody>
          <a:bodyPr/>
          <a:lstStyle/>
          <a:p>
            <a:r>
              <a:rPr lang="en-US" dirty="0"/>
              <a:t>Transparency re cyber attacks </a:t>
            </a:r>
          </a:p>
        </p:txBody>
      </p:sp>
      <p:sp>
        <p:nvSpPr>
          <p:cNvPr id="3" name="İçerik Yer Tutucusu 2">
            <a:extLst>
              <a:ext uri="{FF2B5EF4-FFF2-40B4-BE49-F238E27FC236}">
                <a16:creationId xmlns:a16="http://schemas.microsoft.com/office/drawing/2014/main" xmlns="" id="{D29E8107-9503-4B49-BF7E-F3BA31D27432}"/>
              </a:ext>
            </a:extLst>
          </p:cNvPr>
          <p:cNvSpPr>
            <a:spLocks noGrp="1"/>
          </p:cNvSpPr>
          <p:nvPr>
            <p:ph idx="1"/>
          </p:nvPr>
        </p:nvSpPr>
        <p:spPr/>
        <p:txBody>
          <a:bodyPr/>
          <a:lstStyle/>
          <a:p>
            <a:r>
              <a:rPr lang="en-US" dirty="0"/>
              <a:t>Transparency is more than owning mistakes. It must serve to building collective resilience. </a:t>
            </a:r>
          </a:p>
          <a:p>
            <a:r>
              <a:rPr lang="en-US" dirty="0"/>
              <a:t>Disclosure of vulnerabilities and breaches would enable the policyholders/insureds/other persons involved (for example third party victims in liability insurances) to mitigate risks/losses.</a:t>
            </a:r>
          </a:p>
          <a:p>
            <a:r>
              <a:rPr lang="en-US"/>
              <a:t>Discovery of weaknesses before hackers do.  </a:t>
            </a:r>
          </a:p>
        </p:txBody>
      </p:sp>
    </p:spTree>
    <p:extLst>
      <p:ext uri="{BB962C8B-B14F-4D97-AF65-F5344CB8AC3E}">
        <p14:creationId xmlns:p14="http://schemas.microsoft.com/office/powerpoint/2010/main" val="130774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2CE5404-ACDC-4B50-BD76-EEC26C30B268}"/>
              </a:ext>
            </a:extLst>
          </p:cNvPr>
          <p:cNvSpPr>
            <a:spLocks noGrp="1"/>
          </p:cNvSpPr>
          <p:nvPr>
            <p:ph type="title"/>
          </p:nvPr>
        </p:nvSpPr>
        <p:spPr>
          <a:xfrm>
            <a:off x="838200" y="365125"/>
            <a:ext cx="10515600" cy="1325563"/>
          </a:xfrm>
        </p:spPr>
        <p:txBody>
          <a:bodyPr/>
          <a:lstStyle/>
          <a:p>
            <a:r>
              <a:rPr lang="en-GB" dirty="0"/>
              <a:t>Transparency</a:t>
            </a:r>
          </a:p>
        </p:txBody>
      </p:sp>
      <p:sp>
        <p:nvSpPr>
          <p:cNvPr id="3" name="İçerik Yer Tutucusu 2">
            <a:extLst>
              <a:ext uri="{FF2B5EF4-FFF2-40B4-BE49-F238E27FC236}">
                <a16:creationId xmlns:a16="http://schemas.microsoft.com/office/drawing/2014/main" xmlns="" id="{47061BDD-B095-4F92-9C02-5B43053B8ACC}"/>
              </a:ext>
            </a:extLst>
          </p:cNvPr>
          <p:cNvSpPr>
            <a:spLocks noGrp="1"/>
          </p:cNvSpPr>
          <p:nvPr>
            <p:ph idx="1"/>
          </p:nvPr>
        </p:nvSpPr>
        <p:spPr/>
        <p:txBody>
          <a:bodyPr>
            <a:normAutofit fontScale="92500" lnSpcReduction="20000"/>
          </a:bodyPr>
          <a:lstStyle/>
          <a:p>
            <a:r>
              <a:rPr lang="en-GB" dirty="0"/>
              <a:t>A broad concept widely used also in the field of insurance</a:t>
            </a:r>
          </a:p>
          <a:p>
            <a:r>
              <a:rPr lang="en-GB" dirty="0"/>
              <a:t>Not only insurance contract law but also in supervisory law  (the administration is required (expected) to act transparently).</a:t>
            </a:r>
          </a:p>
          <a:p>
            <a:r>
              <a:rPr lang="en-GB" dirty="0"/>
              <a:t>The aim of the transparency: To make the processes (more) comprehensible </a:t>
            </a:r>
          </a:p>
          <a:p>
            <a:r>
              <a:rPr lang="en-GB" dirty="0"/>
              <a:t> Transparency remedies the gap(s) due especially to an imbalance of information between the parties concerned. </a:t>
            </a:r>
          </a:p>
          <a:p>
            <a:r>
              <a:rPr lang="en-GB" dirty="0"/>
              <a:t>Transparency depends on the following factors:</a:t>
            </a:r>
          </a:p>
          <a:p>
            <a:pPr lvl="1"/>
            <a:r>
              <a:rPr lang="en-GB" dirty="0"/>
              <a:t>Complexity of the matter </a:t>
            </a:r>
          </a:p>
          <a:p>
            <a:pPr lvl="1"/>
            <a:r>
              <a:rPr lang="en-GB" dirty="0"/>
              <a:t>Market situation </a:t>
            </a:r>
          </a:p>
          <a:p>
            <a:pPr lvl="2"/>
            <a:r>
              <a:rPr lang="en-GB" dirty="0"/>
              <a:t>Transparency generated by competition </a:t>
            </a:r>
          </a:p>
          <a:p>
            <a:pPr lvl="2"/>
            <a:r>
              <a:rPr lang="en-GB" dirty="0"/>
              <a:t>No competition (state imposed transparency)  </a:t>
            </a:r>
          </a:p>
        </p:txBody>
      </p:sp>
    </p:spTree>
    <p:extLst>
      <p:ext uri="{BB962C8B-B14F-4D97-AF65-F5344CB8AC3E}">
        <p14:creationId xmlns:p14="http://schemas.microsoft.com/office/powerpoint/2010/main" val="40124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FF96606-C963-435E-BB35-7609E1BCA5B1}"/>
              </a:ext>
            </a:extLst>
          </p:cNvPr>
          <p:cNvSpPr>
            <a:spLocks noGrp="1"/>
          </p:cNvSpPr>
          <p:nvPr>
            <p:ph type="title"/>
          </p:nvPr>
        </p:nvSpPr>
        <p:spPr/>
        <p:txBody>
          <a:bodyPr/>
          <a:lstStyle/>
          <a:p>
            <a:r>
              <a:rPr lang="en-US" dirty="0"/>
              <a:t>Contract Transparency</a:t>
            </a:r>
          </a:p>
        </p:txBody>
      </p:sp>
      <p:sp>
        <p:nvSpPr>
          <p:cNvPr id="3" name="İçerik Yer Tutucusu 2">
            <a:extLst>
              <a:ext uri="{FF2B5EF4-FFF2-40B4-BE49-F238E27FC236}">
                <a16:creationId xmlns:a16="http://schemas.microsoft.com/office/drawing/2014/main" xmlns="" id="{58B0FA65-843B-4509-8C28-5EB9D7749B31}"/>
              </a:ext>
            </a:extLst>
          </p:cNvPr>
          <p:cNvSpPr>
            <a:spLocks noGrp="1"/>
          </p:cNvSpPr>
          <p:nvPr>
            <p:ph idx="1"/>
          </p:nvPr>
        </p:nvSpPr>
        <p:spPr/>
        <p:txBody>
          <a:bodyPr/>
          <a:lstStyle/>
          <a:p>
            <a:endParaRPr lang="tr-TR" dirty="0"/>
          </a:p>
          <a:p>
            <a:r>
              <a:rPr lang="en-GB" dirty="0"/>
              <a:t>Different legal instruments:</a:t>
            </a:r>
          </a:p>
          <a:p>
            <a:pPr lvl="1"/>
            <a:r>
              <a:rPr lang="en-GB" dirty="0"/>
              <a:t>Pre-contractual duties imposed on insurers/intermediaries (information/ advice/ documentation)</a:t>
            </a:r>
          </a:p>
          <a:p>
            <a:pPr lvl="1"/>
            <a:r>
              <a:rPr lang="en-GB" dirty="0"/>
              <a:t>Design of the written information/GCI</a:t>
            </a:r>
          </a:p>
          <a:p>
            <a:pPr lvl="1"/>
            <a:r>
              <a:rPr lang="en-GB" dirty="0"/>
              <a:t>Inclusion of the GCI </a:t>
            </a:r>
          </a:p>
          <a:p>
            <a:pPr lvl="1"/>
            <a:r>
              <a:rPr lang="en-GB" dirty="0"/>
              <a:t>Methods of interpreting GCI («in </a:t>
            </a:r>
            <a:r>
              <a:rPr lang="en-GB" dirty="0" err="1"/>
              <a:t>dubio</a:t>
            </a:r>
            <a:r>
              <a:rPr lang="en-GB" dirty="0"/>
              <a:t> contra proferentem» rule)</a:t>
            </a:r>
          </a:p>
          <a:p>
            <a:pPr lvl="1"/>
            <a:r>
              <a:rPr lang="en-GB" dirty="0"/>
              <a:t>Content of GCI </a:t>
            </a:r>
          </a:p>
          <a:p>
            <a:pPr lvl="1"/>
            <a:r>
              <a:rPr lang="en-GB" dirty="0"/>
              <a:t>Duties to accomplish after the conclusion of the contract (information/advice)</a:t>
            </a:r>
          </a:p>
        </p:txBody>
      </p:sp>
    </p:spTree>
    <p:extLst>
      <p:ext uri="{BB962C8B-B14F-4D97-AF65-F5344CB8AC3E}">
        <p14:creationId xmlns:p14="http://schemas.microsoft.com/office/powerpoint/2010/main" val="365021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9CDDFD4-BD1A-47DE-913C-60DD10D2C1CD}"/>
              </a:ext>
            </a:extLst>
          </p:cNvPr>
          <p:cNvSpPr>
            <a:spLocks noGrp="1"/>
          </p:cNvSpPr>
          <p:nvPr>
            <p:ph type="title"/>
          </p:nvPr>
        </p:nvSpPr>
        <p:spPr/>
        <p:txBody>
          <a:bodyPr/>
          <a:lstStyle/>
          <a:p>
            <a:r>
              <a:rPr lang="en-GB" dirty="0"/>
              <a:t>Transparency</a:t>
            </a:r>
          </a:p>
        </p:txBody>
      </p:sp>
      <p:sp>
        <p:nvSpPr>
          <p:cNvPr id="3" name="İçerik Yer Tutucusu 2">
            <a:extLst>
              <a:ext uri="{FF2B5EF4-FFF2-40B4-BE49-F238E27FC236}">
                <a16:creationId xmlns:a16="http://schemas.microsoft.com/office/drawing/2014/main" xmlns="" id="{9C53B178-0CF8-4A73-8DFB-4029FB27CDCA}"/>
              </a:ext>
            </a:extLst>
          </p:cNvPr>
          <p:cNvSpPr>
            <a:spLocks noGrp="1"/>
          </p:cNvSpPr>
          <p:nvPr>
            <p:ph idx="1"/>
          </p:nvPr>
        </p:nvSpPr>
        <p:spPr/>
        <p:txBody>
          <a:bodyPr>
            <a:normAutofit/>
          </a:bodyPr>
          <a:lstStyle/>
          <a:p>
            <a:pPr marL="457200" lvl="1" indent="0">
              <a:buNone/>
            </a:pPr>
            <a:r>
              <a:rPr lang="tr-TR" dirty="0"/>
              <a:t>  </a:t>
            </a:r>
          </a:p>
          <a:p>
            <a:r>
              <a:rPr lang="tr-TR" dirty="0"/>
              <a:t> </a:t>
            </a:r>
            <a:r>
              <a:rPr lang="en-GB" dirty="0"/>
              <a:t>General Conditions of Insurance (GCI)</a:t>
            </a:r>
          </a:p>
          <a:p>
            <a:r>
              <a:rPr lang="en-GB" dirty="0"/>
              <a:t>Inclusion of GCI </a:t>
            </a:r>
          </a:p>
          <a:p>
            <a:pPr lvl="1"/>
            <a:r>
              <a:rPr lang="en-GB" dirty="0"/>
              <a:t>Terms not individually negotiated</a:t>
            </a:r>
          </a:p>
          <a:p>
            <a:pPr lvl="1"/>
            <a:r>
              <a:rPr lang="en-GB" dirty="0"/>
              <a:t>Written GCI made available to the policyholder</a:t>
            </a:r>
          </a:p>
          <a:p>
            <a:r>
              <a:rPr lang="en-GB" dirty="0"/>
              <a:t>Unexpected terms</a:t>
            </a:r>
          </a:p>
          <a:p>
            <a:r>
              <a:rPr lang="en-GB" dirty="0"/>
              <a:t>Unfairness</a:t>
            </a:r>
          </a:p>
          <a:p>
            <a:r>
              <a:rPr lang="en-GB" dirty="0"/>
              <a:t>Interpretation</a:t>
            </a:r>
          </a:p>
        </p:txBody>
      </p:sp>
    </p:spTree>
    <p:extLst>
      <p:ext uri="{BB962C8B-B14F-4D97-AF65-F5344CB8AC3E}">
        <p14:creationId xmlns:p14="http://schemas.microsoft.com/office/powerpoint/2010/main" val="124670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DB4B26-B309-4428-A766-AFEF2DC58990}"/>
              </a:ext>
            </a:extLst>
          </p:cNvPr>
          <p:cNvSpPr>
            <a:spLocks noGrp="1"/>
          </p:cNvSpPr>
          <p:nvPr>
            <p:ph type="title"/>
          </p:nvPr>
        </p:nvSpPr>
        <p:spPr/>
        <p:txBody>
          <a:bodyPr/>
          <a:lstStyle/>
          <a:p>
            <a:r>
              <a:rPr lang="en-GB" dirty="0"/>
              <a:t>Online Insurances</a:t>
            </a:r>
          </a:p>
        </p:txBody>
      </p:sp>
      <p:sp>
        <p:nvSpPr>
          <p:cNvPr id="3" name="İçerik Yer Tutucusu 2">
            <a:extLst>
              <a:ext uri="{FF2B5EF4-FFF2-40B4-BE49-F238E27FC236}">
                <a16:creationId xmlns:a16="http://schemas.microsoft.com/office/drawing/2014/main" xmlns="" id="{992F3489-4171-4D53-A8E8-1763ADCB0754}"/>
              </a:ext>
            </a:extLst>
          </p:cNvPr>
          <p:cNvSpPr>
            <a:spLocks noGrp="1"/>
          </p:cNvSpPr>
          <p:nvPr>
            <p:ph idx="1"/>
          </p:nvPr>
        </p:nvSpPr>
        <p:spPr/>
        <p:txBody>
          <a:bodyPr>
            <a:normAutofit fontScale="92500" lnSpcReduction="10000"/>
          </a:bodyPr>
          <a:lstStyle/>
          <a:p>
            <a:r>
              <a:rPr lang="en-GB" dirty="0"/>
              <a:t>Online insurance is a narrow concept and does not encompass all kinds of insurance contracts made by using distance communication means.   </a:t>
            </a:r>
          </a:p>
          <a:p>
            <a:r>
              <a:rPr lang="en-GB" dirty="0"/>
              <a:t>Directive 2002/65/EC concerning the distance marketing of consumer financial services defines the distance contract and the means of distance communication as follows:</a:t>
            </a:r>
          </a:p>
          <a:p>
            <a:pPr lvl="1"/>
            <a:r>
              <a:rPr lang="en-GB" dirty="0"/>
              <a:t>Distance contract: any contract concerning financial services concluded between a supplier and a consumer under an organised distance sales or service-provision scheme run by the supplier, who, for the purpose of that contract, makes exclusive use of one or more means of distance communication up to and including the time at which the contract is concluded.</a:t>
            </a:r>
          </a:p>
          <a:p>
            <a:pPr lvl="1"/>
            <a:r>
              <a:rPr lang="en-GB" dirty="0"/>
              <a:t>Means of distance communication: means which, without the simultaneous physical presence of the supplier and the consumer, may be used for the distance marketing of a service between those parties. </a:t>
            </a:r>
          </a:p>
          <a:p>
            <a:pPr lvl="1"/>
            <a:endParaRPr lang="en-GB" dirty="0"/>
          </a:p>
        </p:txBody>
      </p:sp>
    </p:spTree>
    <p:extLst>
      <p:ext uri="{BB962C8B-B14F-4D97-AF65-F5344CB8AC3E}">
        <p14:creationId xmlns:p14="http://schemas.microsoft.com/office/powerpoint/2010/main" val="815540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C0EFEB-3B3E-4D19-87A8-217702F704A6}"/>
              </a:ext>
            </a:extLst>
          </p:cNvPr>
          <p:cNvSpPr>
            <a:spLocks noGrp="1"/>
          </p:cNvSpPr>
          <p:nvPr>
            <p:ph type="title"/>
          </p:nvPr>
        </p:nvSpPr>
        <p:spPr/>
        <p:txBody>
          <a:bodyPr/>
          <a:lstStyle/>
          <a:p>
            <a:r>
              <a:rPr lang="en-US" dirty="0"/>
              <a:t>Cyber risks</a:t>
            </a:r>
          </a:p>
        </p:txBody>
      </p:sp>
      <p:sp>
        <p:nvSpPr>
          <p:cNvPr id="3" name="İçerik Yer Tutucusu 2">
            <a:extLst>
              <a:ext uri="{FF2B5EF4-FFF2-40B4-BE49-F238E27FC236}">
                <a16:creationId xmlns:a16="http://schemas.microsoft.com/office/drawing/2014/main" xmlns="" id="{B3387AED-045D-4EF4-96E2-7FA87BEF3011}"/>
              </a:ext>
            </a:extLst>
          </p:cNvPr>
          <p:cNvSpPr>
            <a:spLocks noGrp="1"/>
          </p:cNvSpPr>
          <p:nvPr>
            <p:ph idx="1"/>
          </p:nvPr>
        </p:nvSpPr>
        <p:spPr/>
        <p:txBody>
          <a:bodyPr/>
          <a:lstStyle/>
          <a:p>
            <a:r>
              <a:rPr lang="en-US" dirty="0"/>
              <a:t>Cyber risks are those relating to cyber world.</a:t>
            </a:r>
          </a:p>
          <a:p>
            <a:r>
              <a:rPr lang="en-US" dirty="0"/>
              <a:t>From the standpoint of the policyholder/insured cyber risks related to insurance result from the use of Internet, distance communication means, electronic means to communicate, store or transfer their data in relation to an insurance. </a:t>
            </a:r>
          </a:p>
          <a:p>
            <a:r>
              <a:rPr lang="en-US" dirty="0"/>
              <a:t>The conclusion of an insurance contract or the existence of an insurance contract in force are not necessary.</a:t>
            </a:r>
          </a:p>
          <a:p>
            <a:endParaRPr lang="en-GB" dirty="0"/>
          </a:p>
        </p:txBody>
      </p:sp>
    </p:spTree>
    <p:extLst>
      <p:ext uri="{BB962C8B-B14F-4D97-AF65-F5344CB8AC3E}">
        <p14:creationId xmlns:p14="http://schemas.microsoft.com/office/powerpoint/2010/main" val="127125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F746A67-DD31-4B83-8303-DA2B0E2A0860}"/>
              </a:ext>
            </a:extLst>
          </p:cNvPr>
          <p:cNvSpPr>
            <a:spLocks noGrp="1"/>
          </p:cNvSpPr>
          <p:nvPr>
            <p:ph type="title"/>
          </p:nvPr>
        </p:nvSpPr>
        <p:spPr/>
        <p:txBody>
          <a:bodyPr/>
          <a:lstStyle/>
          <a:p>
            <a:r>
              <a:rPr lang="en-GB" dirty="0"/>
              <a:t>Cyber risks</a:t>
            </a:r>
          </a:p>
        </p:txBody>
      </p:sp>
      <p:sp>
        <p:nvSpPr>
          <p:cNvPr id="3" name="İçerik Yer Tutucusu 2">
            <a:extLst>
              <a:ext uri="{FF2B5EF4-FFF2-40B4-BE49-F238E27FC236}">
                <a16:creationId xmlns:a16="http://schemas.microsoft.com/office/drawing/2014/main" xmlns="" id="{4524386D-7CD2-4F09-94DD-B602A780C513}"/>
              </a:ext>
            </a:extLst>
          </p:cNvPr>
          <p:cNvSpPr>
            <a:spLocks noGrp="1"/>
          </p:cNvSpPr>
          <p:nvPr>
            <p:ph idx="1"/>
          </p:nvPr>
        </p:nvSpPr>
        <p:spPr/>
        <p:txBody>
          <a:bodyPr/>
          <a:lstStyle/>
          <a:p>
            <a:r>
              <a:rPr lang="en-GB" dirty="0"/>
              <a:t>Cyber risks may appear whenever means of distance communication are used when concluding the insurance contract</a:t>
            </a:r>
          </a:p>
          <a:p>
            <a:r>
              <a:rPr lang="en-GB" dirty="0"/>
              <a:t>They may appear also after the conclusion of the contract regardless as to weather the contract was made on-line or by using means of distance communications. </a:t>
            </a:r>
          </a:p>
          <a:p>
            <a:r>
              <a:rPr lang="en-GB" dirty="0"/>
              <a:t>If data belonging to the policyholder/insured given to the insurer are  not safeguarded properly by the insurer, the data subject may suffer the consequences of a cyber risk.   </a:t>
            </a:r>
          </a:p>
          <a:p>
            <a:endParaRPr lang="tr-TR" dirty="0"/>
          </a:p>
        </p:txBody>
      </p:sp>
    </p:spTree>
    <p:extLst>
      <p:ext uri="{BB962C8B-B14F-4D97-AF65-F5344CB8AC3E}">
        <p14:creationId xmlns:p14="http://schemas.microsoft.com/office/powerpoint/2010/main" val="68403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61ABA4C-5C3A-4E3D-BB41-486B8B142D25}"/>
              </a:ext>
            </a:extLst>
          </p:cNvPr>
          <p:cNvSpPr>
            <a:spLocks noGrp="1"/>
          </p:cNvSpPr>
          <p:nvPr>
            <p:ph type="title"/>
          </p:nvPr>
        </p:nvSpPr>
        <p:spPr/>
        <p:txBody>
          <a:bodyPr/>
          <a:lstStyle/>
          <a:p>
            <a:r>
              <a:rPr lang="en-GB" dirty="0"/>
              <a:t>Transparency re cyber </a:t>
            </a:r>
            <a:r>
              <a:rPr lang="en-US" dirty="0"/>
              <a:t>attacks </a:t>
            </a:r>
          </a:p>
        </p:txBody>
      </p:sp>
      <p:sp>
        <p:nvSpPr>
          <p:cNvPr id="3" name="İçerik Yer Tutucusu 2">
            <a:extLst>
              <a:ext uri="{FF2B5EF4-FFF2-40B4-BE49-F238E27FC236}">
                <a16:creationId xmlns:a16="http://schemas.microsoft.com/office/drawing/2014/main" xmlns="" id="{101F9FE4-CA99-4EDE-9DAF-10469F26BEDC}"/>
              </a:ext>
            </a:extLst>
          </p:cNvPr>
          <p:cNvSpPr>
            <a:spLocks noGrp="1"/>
          </p:cNvSpPr>
          <p:nvPr>
            <p:ph idx="1"/>
          </p:nvPr>
        </p:nvSpPr>
        <p:spPr/>
        <p:txBody>
          <a:bodyPr>
            <a:normAutofit fontScale="92500" lnSpcReduction="20000"/>
          </a:bodyPr>
          <a:lstStyle/>
          <a:p>
            <a:r>
              <a:rPr lang="en-GB" dirty="0"/>
              <a:t>At the precontractual stage, the insurer as data processor must inform the data subject (policyholder or insured) on a number of points and obtain his/her consent where necessary.</a:t>
            </a:r>
          </a:p>
          <a:p>
            <a:pPr lvl="1"/>
            <a:r>
              <a:rPr lang="en-GB" dirty="0"/>
              <a:t>In particular, the insurer must comply with the general requirements in respect of the personal data protection (those requirements include information duties to achieve transparency).</a:t>
            </a:r>
          </a:p>
          <a:p>
            <a:r>
              <a:rPr lang="en-GB" dirty="0"/>
              <a:t>After the conclusion of the contract, the insurer will be under the duty to inform upon request of the data subject on certain points (for example if the personal data is processed; if yes for what purposes – right to rectification-  right to erasure (to be forgo</a:t>
            </a:r>
            <a:r>
              <a:rPr lang="tr-TR" dirty="0"/>
              <a:t>ten</a:t>
            </a:r>
            <a:r>
              <a:rPr lang="en-GB" dirty="0"/>
              <a:t>)). </a:t>
            </a:r>
          </a:p>
          <a:p>
            <a:r>
              <a:rPr lang="en-GB" dirty="0"/>
              <a:t>During the contract period, upon the occurrence of a cyber risk that may affect the rights or interests of the data subject, the insurer  must be transparent and should not try </a:t>
            </a:r>
            <a:r>
              <a:rPr lang="en-US" dirty="0"/>
              <a:t>to hide the </a:t>
            </a:r>
            <a:r>
              <a:rPr lang="en-GB" dirty="0"/>
              <a:t>situation.  </a:t>
            </a:r>
          </a:p>
        </p:txBody>
      </p:sp>
    </p:spTree>
    <p:extLst>
      <p:ext uri="{BB962C8B-B14F-4D97-AF65-F5344CB8AC3E}">
        <p14:creationId xmlns:p14="http://schemas.microsoft.com/office/powerpoint/2010/main" val="89223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2B2FCB7-F261-40A7-A0FC-967E9AE2DDC6}"/>
              </a:ext>
            </a:extLst>
          </p:cNvPr>
          <p:cNvSpPr>
            <a:spLocks noGrp="1"/>
          </p:cNvSpPr>
          <p:nvPr>
            <p:ph type="title"/>
          </p:nvPr>
        </p:nvSpPr>
        <p:spPr/>
        <p:txBody>
          <a:bodyPr/>
          <a:lstStyle/>
          <a:p>
            <a:r>
              <a:rPr lang="en-US" dirty="0"/>
              <a:t>Transparency re cyber attacks</a:t>
            </a:r>
          </a:p>
        </p:txBody>
      </p:sp>
      <p:sp>
        <p:nvSpPr>
          <p:cNvPr id="3" name="İçerik Yer Tutucusu 2">
            <a:extLst>
              <a:ext uri="{FF2B5EF4-FFF2-40B4-BE49-F238E27FC236}">
                <a16:creationId xmlns:a16="http://schemas.microsoft.com/office/drawing/2014/main" xmlns="" id="{5B09801B-83BB-46E2-9E43-5D8F77199030}"/>
              </a:ext>
            </a:extLst>
          </p:cNvPr>
          <p:cNvSpPr>
            <a:spLocks noGrp="1"/>
          </p:cNvSpPr>
          <p:nvPr>
            <p:ph idx="1"/>
          </p:nvPr>
        </p:nvSpPr>
        <p:spPr/>
        <p:txBody>
          <a:bodyPr/>
          <a:lstStyle/>
          <a:p>
            <a:r>
              <a:rPr lang="en-US" dirty="0"/>
              <a:t>A cyber attack that may cause harm to policyholders/insurers are amongst the major events that occur during contract period.</a:t>
            </a:r>
          </a:p>
          <a:p>
            <a:r>
              <a:rPr lang="en-US" dirty="0"/>
              <a:t>Therefore it must be disclosed (at least to those who might be affected).</a:t>
            </a:r>
          </a:p>
          <a:p>
            <a:r>
              <a:rPr lang="en-US" dirty="0"/>
              <a:t>The transparency in case of cyber attack is recommended as a very efficient commercial behavior.</a:t>
            </a:r>
          </a:p>
          <a:p>
            <a:r>
              <a:rPr lang="en-US" dirty="0"/>
              <a:t>However we believe it is also a legal requirement (even if not expressly mentioned by applicable legal texts).    </a:t>
            </a:r>
          </a:p>
        </p:txBody>
      </p:sp>
    </p:spTree>
    <p:extLst>
      <p:ext uri="{BB962C8B-B14F-4D97-AF65-F5344CB8AC3E}">
        <p14:creationId xmlns:p14="http://schemas.microsoft.com/office/powerpoint/2010/main" val="39024669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6441</TotalTime>
  <Words>822</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Office Teması</vt:lpstr>
      <vt:lpstr>Transparency with regards to cyber attacks in insurance contracts</vt:lpstr>
      <vt:lpstr>Transparency</vt:lpstr>
      <vt:lpstr>Contract Transparency</vt:lpstr>
      <vt:lpstr>Transparency</vt:lpstr>
      <vt:lpstr>Online Insurances</vt:lpstr>
      <vt:lpstr>Cyber risks</vt:lpstr>
      <vt:lpstr>Cyber risks</vt:lpstr>
      <vt:lpstr>Transparency re cyber attacks </vt:lpstr>
      <vt:lpstr>Transparency re cyber attacks</vt:lpstr>
      <vt:lpstr>Transparency in cyber attacks </vt:lpstr>
      <vt:lpstr>Transparency re cyber attacks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samim ünan</dc:creator>
  <cp:lastModifiedBy>sara</cp:lastModifiedBy>
  <cp:revision>49</cp:revision>
  <dcterms:created xsi:type="dcterms:W3CDTF">2020-08-18T07:14:09Z</dcterms:created>
  <dcterms:modified xsi:type="dcterms:W3CDTF">2020-09-24T12:07:27Z</dcterms:modified>
</cp:coreProperties>
</file>