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258" r:id="rId4"/>
    <p:sldId id="259" r:id="rId5"/>
    <p:sldId id="278" r:id="rId6"/>
    <p:sldId id="279" r:id="rId7"/>
    <p:sldId id="260" r:id="rId8"/>
    <p:sldId id="261" r:id="rId9"/>
    <p:sldId id="263" r:id="rId10"/>
    <p:sldId id="262" r:id="rId11"/>
    <p:sldId id="264" r:id="rId12"/>
    <p:sldId id="265" r:id="rId13"/>
    <p:sldId id="266" r:id="rId14"/>
    <p:sldId id="268" r:id="rId15"/>
    <p:sldId id="269" r:id="rId16"/>
    <p:sldId id="270" r:id="rId17"/>
    <p:sldId id="271" r:id="rId18"/>
    <p:sldId id="272" r:id="rId19"/>
    <p:sldId id="274" r:id="rId20"/>
    <p:sldId id="275" r:id="rId21"/>
    <p:sldId id="280" r:id="rId22"/>
    <p:sldId id="277" r:id="rId23"/>
    <p:sldId id="281" r:id="rId24"/>
  </p:sldIdLst>
  <p:sldSz cx="12192000" cy="6858000"/>
  <p:notesSz cx="6858000" cy="9144000"/>
  <p:defaultText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F31E94-D4C4-4A06-AF9D-AAC90CCA25CA}" type="doc">
      <dgm:prSet loTypeId="urn:microsoft.com/office/officeart/2017/3/layout/HorizontalLabelsTimeline" loCatId="process" qsTypeId="urn:microsoft.com/office/officeart/2005/8/quickstyle/simple1" qsCatId="simple" csTypeId="urn:microsoft.com/office/officeart/2005/8/colors/colorful5" csCatId="colorful" phldr="1"/>
      <dgm:spPr/>
      <dgm:t>
        <a:bodyPr/>
        <a:lstStyle/>
        <a:p>
          <a:endParaRPr lang="en-US"/>
        </a:p>
      </dgm:t>
    </dgm:pt>
    <dgm:pt modelId="{D5DD1B8B-B138-4191-BDB8-BA6496DF36D5}">
      <dgm:prSet/>
      <dgm:spPr/>
      <dgm:t>
        <a:bodyPr/>
        <a:lstStyle/>
        <a:p>
          <a:pPr>
            <a:defRPr b="1"/>
          </a:pPr>
          <a:r>
            <a:rPr lang="en-US"/>
            <a:t>10 Feb. 2020</a:t>
          </a:r>
        </a:p>
      </dgm:t>
    </dgm:pt>
    <dgm:pt modelId="{4E563E6B-E321-4B85-AD2E-610CE2E9BFAD}" type="parTrans" cxnId="{DC923009-B4F3-4EEA-88B6-6F3E026199AD}">
      <dgm:prSet/>
      <dgm:spPr/>
      <dgm:t>
        <a:bodyPr/>
        <a:lstStyle/>
        <a:p>
          <a:endParaRPr lang="en-US"/>
        </a:p>
      </dgm:t>
    </dgm:pt>
    <dgm:pt modelId="{05B04499-2D5B-4EE5-BDC6-B976E4E5166F}" type="sibTrans" cxnId="{DC923009-B4F3-4EEA-88B6-6F3E026199AD}">
      <dgm:prSet/>
      <dgm:spPr/>
      <dgm:t>
        <a:bodyPr/>
        <a:lstStyle/>
        <a:p>
          <a:endParaRPr lang="en-US"/>
        </a:p>
      </dgm:t>
    </dgm:pt>
    <dgm:pt modelId="{69C8AA6E-0DE1-4FA7-9938-0ADBFC32B881}">
      <dgm:prSet/>
      <dgm:spPr/>
      <dgm:t>
        <a:bodyPr/>
        <a:lstStyle/>
        <a:p>
          <a:r>
            <a:rPr lang="en-US"/>
            <a:t>Regs permit the detention and screening of persons suspected to have COVID-19.</a:t>
          </a:r>
        </a:p>
      </dgm:t>
    </dgm:pt>
    <dgm:pt modelId="{9CB28C75-E37E-4E31-82B5-C187E24AB15B}" type="parTrans" cxnId="{BDA6707C-810A-4596-B3D3-6AAFFC8D484D}">
      <dgm:prSet/>
      <dgm:spPr/>
      <dgm:t>
        <a:bodyPr/>
        <a:lstStyle/>
        <a:p>
          <a:endParaRPr lang="en-US"/>
        </a:p>
      </dgm:t>
    </dgm:pt>
    <dgm:pt modelId="{2EDAD12A-88BD-447E-930E-FB275000EE71}" type="sibTrans" cxnId="{BDA6707C-810A-4596-B3D3-6AAFFC8D484D}">
      <dgm:prSet/>
      <dgm:spPr/>
      <dgm:t>
        <a:bodyPr/>
        <a:lstStyle/>
        <a:p>
          <a:endParaRPr lang="en-US"/>
        </a:p>
      </dgm:t>
    </dgm:pt>
    <dgm:pt modelId="{C255D47C-5FB7-4FB8-9E70-F415E9AA51ED}">
      <dgm:prSet/>
      <dgm:spPr/>
      <dgm:t>
        <a:bodyPr/>
        <a:lstStyle/>
        <a:p>
          <a:pPr>
            <a:defRPr b="1"/>
          </a:pPr>
          <a:r>
            <a:rPr lang="en-US"/>
            <a:t>5 Mar.</a:t>
          </a:r>
        </a:p>
      </dgm:t>
    </dgm:pt>
    <dgm:pt modelId="{7A29E5F9-A9A0-490D-BD25-F76C768B27D1}" type="parTrans" cxnId="{1DB8CDFA-B389-4DF0-B250-4F885D618B32}">
      <dgm:prSet/>
      <dgm:spPr/>
      <dgm:t>
        <a:bodyPr/>
        <a:lstStyle/>
        <a:p>
          <a:endParaRPr lang="en-US"/>
        </a:p>
      </dgm:t>
    </dgm:pt>
    <dgm:pt modelId="{43FA9B9C-C1D6-43E1-886F-0A5AD9828CEA}" type="sibTrans" cxnId="{1DB8CDFA-B389-4DF0-B250-4F885D618B32}">
      <dgm:prSet/>
      <dgm:spPr/>
      <dgm:t>
        <a:bodyPr/>
        <a:lstStyle/>
        <a:p>
          <a:endParaRPr lang="en-US"/>
        </a:p>
      </dgm:t>
    </dgm:pt>
    <dgm:pt modelId="{10A04070-80DE-437E-9842-F1CE71B8E366}">
      <dgm:prSet/>
      <dgm:spPr/>
      <dgm:t>
        <a:bodyPr/>
        <a:lstStyle/>
        <a:p>
          <a:r>
            <a:rPr lang="en-US"/>
            <a:t>COVID-19: COVID-19 was made a “notifiable disease”</a:t>
          </a:r>
        </a:p>
      </dgm:t>
    </dgm:pt>
    <dgm:pt modelId="{9507E5BA-619A-41C9-B392-A2EF494E5405}" type="parTrans" cxnId="{B80D1C52-5FA8-4000-878B-5E7DC0021D9E}">
      <dgm:prSet/>
      <dgm:spPr/>
      <dgm:t>
        <a:bodyPr/>
        <a:lstStyle/>
        <a:p>
          <a:endParaRPr lang="en-US"/>
        </a:p>
      </dgm:t>
    </dgm:pt>
    <dgm:pt modelId="{141B0CC2-EDD2-4D9B-9567-ABDF45FAA1BE}" type="sibTrans" cxnId="{B80D1C52-5FA8-4000-878B-5E7DC0021D9E}">
      <dgm:prSet/>
      <dgm:spPr/>
      <dgm:t>
        <a:bodyPr/>
        <a:lstStyle/>
        <a:p>
          <a:endParaRPr lang="en-US"/>
        </a:p>
      </dgm:t>
    </dgm:pt>
    <dgm:pt modelId="{4F272685-4347-4627-A505-948B907F192D}">
      <dgm:prSet/>
      <dgm:spPr/>
      <dgm:t>
        <a:bodyPr/>
        <a:lstStyle/>
        <a:p>
          <a:pPr>
            <a:defRPr b="1"/>
          </a:pPr>
          <a:r>
            <a:rPr lang="en-US"/>
            <a:t>16 Mar. 2020</a:t>
          </a:r>
        </a:p>
      </dgm:t>
    </dgm:pt>
    <dgm:pt modelId="{3E939B70-4DCE-47E9-BBFF-3D4C5BF3A1CB}" type="parTrans" cxnId="{73DC1ADF-E0A9-4588-8F36-9A9289CC4C26}">
      <dgm:prSet/>
      <dgm:spPr/>
      <dgm:t>
        <a:bodyPr/>
        <a:lstStyle/>
        <a:p>
          <a:endParaRPr lang="en-US"/>
        </a:p>
      </dgm:t>
    </dgm:pt>
    <dgm:pt modelId="{019881EF-C04F-4280-807C-AAD042BB0BDB}" type="sibTrans" cxnId="{73DC1ADF-E0A9-4588-8F36-9A9289CC4C26}">
      <dgm:prSet/>
      <dgm:spPr/>
      <dgm:t>
        <a:bodyPr/>
        <a:lstStyle/>
        <a:p>
          <a:endParaRPr lang="en-US"/>
        </a:p>
      </dgm:t>
    </dgm:pt>
    <dgm:pt modelId="{CE535067-D827-4597-A6C3-F0A44C23DE91}">
      <dgm:prSet/>
      <dgm:spPr/>
      <dgm:t>
        <a:bodyPr/>
        <a:lstStyle/>
        <a:p>
          <a:r>
            <a:rPr lang="en-US"/>
            <a:t>advice against the holding of large gatherings.</a:t>
          </a:r>
        </a:p>
      </dgm:t>
    </dgm:pt>
    <dgm:pt modelId="{9D4907A8-8FB9-46C9-9E69-B378BE2C0041}" type="parTrans" cxnId="{A681AFD6-A8C9-427F-A2A9-429B750BE98E}">
      <dgm:prSet/>
      <dgm:spPr/>
      <dgm:t>
        <a:bodyPr/>
        <a:lstStyle/>
        <a:p>
          <a:endParaRPr lang="en-US"/>
        </a:p>
      </dgm:t>
    </dgm:pt>
    <dgm:pt modelId="{42620DE2-E4B7-4BFD-82CB-0A084AB80620}" type="sibTrans" cxnId="{A681AFD6-A8C9-427F-A2A9-429B750BE98E}">
      <dgm:prSet/>
      <dgm:spPr/>
      <dgm:t>
        <a:bodyPr/>
        <a:lstStyle/>
        <a:p>
          <a:endParaRPr lang="en-US"/>
        </a:p>
      </dgm:t>
    </dgm:pt>
    <dgm:pt modelId="{0248BD51-3AAF-4A48-A39B-BCCB48CC257C}">
      <dgm:prSet/>
      <dgm:spPr/>
      <dgm:t>
        <a:bodyPr/>
        <a:lstStyle/>
        <a:p>
          <a:pPr>
            <a:defRPr b="1"/>
          </a:pPr>
          <a:r>
            <a:rPr lang="en-US"/>
            <a:t>24 Mar.</a:t>
          </a:r>
        </a:p>
      </dgm:t>
    </dgm:pt>
    <dgm:pt modelId="{6B8AAB10-272F-4DE3-BF29-6EFBB45B093E}" type="parTrans" cxnId="{6C19FD7C-EFB0-4DEA-A1A7-4D92D635FA0A}">
      <dgm:prSet/>
      <dgm:spPr/>
      <dgm:t>
        <a:bodyPr/>
        <a:lstStyle/>
        <a:p>
          <a:endParaRPr lang="en-US"/>
        </a:p>
      </dgm:t>
    </dgm:pt>
    <dgm:pt modelId="{3FC0B067-70A9-4CE0-8C0A-CF20A0520A45}" type="sibTrans" cxnId="{6C19FD7C-EFB0-4DEA-A1A7-4D92D635FA0A}">
      <dgm:prSet/>
      <dgm:spPr/>
      <dgm:t>
        <a:bodyPr/>
        <a:lstStyle/>
        <a:p>
          <a:endParaRPr lang="en-US"/>
        </a:p>
      </dgm:t>
    </dgm:pt>
    <dgm:pt modelId="{D25F3203-CD0B-433F-BDA2-7988FCE13337}">
      <dgm:prSet/>
      <dgm:spPr/>
      <dgm:t>
        <a:bodyPr/>
        <a:lstStyle/>
        <a:p>
          <a:r>
            <a:rPr lang="en-US"/>
            <a:t>holiday accommodation providers were told to close their premises for commercial use and on</a:t>
          </a:r>
        </a:p>
      </dgm:t>
    </dgm:pt>
    <dgm:pt modelId="{515F662F-08B2-41CC-86BF-CF483B04A58E}" type="parTrans" cxnId="{EBC1F125-1891-4FBC-8482-FF55582A8A10}">
      <dgm:prSet/>
      <dgm:spPr/>
      <dgm:t>
        <a:bodyPr/>
        <a:lstStyle/>
        <a:p>
          <a:endParaRPr lang="en-US"/>
        </a:p>
      </dgm:t>
    </dgm:pt>
    <dgm:pt modelId="{44D4F3AA-111C-4F33-B14D-8CE35B87AF3F}" type="sibTrans" cxnId="{EBC1F125-1891-4FBC-8482-FF55582A8A10}">
      <dgm:prSet/>
      <dgm:spPr/>
      <dgm:t>
        <a:bodyPr/>
        <a:lstStyle/>
        <a:p>
          <a:endParaRPr lang="en-US"/>
        </a:p>
      </dgm:t>
    </dgm:pt>
    <dgm:pt modelId="{8B9DF292-7F63-4114-9685-2810A2D93264}">
      <dgm:prSet/>
      <dgm:spPr/>
      <dgm:t>
        <a:bodyPr/>
        <a:lstStyle/>
        <a:p>
          <a:pPr>
            <a:defRPr b="1"/>
          </a:pPr>
          <a:r>
            <a:rPr lang="en-US"/>
            <a:t>26 Mar.</a:t>
          </a:r>
        </a:p>
      </dgm:t>
    </dgm:pt>
    <dgm:pt modelId="{78831684-54B0-434B-B73B-6F3742E63A61}" type="parTrans" cxnId="{401CFA5D-8578-4F89-A752-555A71F47E17}">
      <dgm:prSet/>
      <dgm:spPr/>
      <dgm:t>
        <a:bodyPr/>
        <a:lstStyle/>
        <a:p>
          <a:endParaRPr lang="en-US"/>
        </a:p>
      </dgm:t>
    </dgm:pt>
    <dgm:pt modelId="{95141A24-8E8C-4FEE-B8D3-3E1646A84944}" type="sibTrans" cxnId="{401CFA5D-8578-4F89-A752-555A71F47E17}">
      <dgm:prSet/>
      <dgm:spPr/>
      <dgm:t>
        <a:bodyPr/>
        <a:lstStyle/>
        <a:p>
          <a:endParaRPr lang="en-US"/>
        </a:p>
      </dgm:t>
    </dgm:pt>
    <dgm:pt modelId="{432CC294-8321-41A0-81FE-A741BCEFEBD2}">
      <dgm:prSet/>
      <dgm:spPr/>
      <dgm:t>
        <a:bodyPr/>
        <a:lstStyle/>
        <a:p>
          <a:r>
            <a:rPr lang="en-US"/>
            <a:t>Regulations: The closure of pretty much all businesses and facilities offering goods and services to the public.</a:t>
          </a:r>
        </a:p>
      </dgm:t>
    </dgm:pt>
    <dgm:pt modelId="{F603AAD3-1892-4DF4-97CC-9CFA03F7AD69}" type="parTrans" cxnId="{3888009D-6CAD-4A7A-8060-3B0CC7D67748}">
      <dgm:prSet/>
      <dgm:spPr/>
      <dgm:t>
        <a:bodyPr/>
        <a:lstStyle/>
        <a:p>
          <a:endParaRPr lang="en-US"/>
        </a:p>
      </dgm:t>
    </dgm:pt>
    <dgm:pt modelId="{0974FD07-3FD0-48A4-8F74-799419B8A03E}" type="sibTrans" cxnId="{3888009D-6CAD-4A7A-8060-3B0CC7D67748}">
      <dgm:prSet/>
      <dgm:spPr/>
      <dgm:t>
        <a:bodyPr/>
        <a:lstStyle/>
        <a:p>
          <a:endParaRPr lang="en-US"/>
        </a:p>
      </dgm:t>
    </dgm:pt>
    <dgm:pt modelId="{48E1DD18-9B6A-154C-9433-7ACC3B729EB4}" type="pres">
      <dgm:prSet presAssocID="{63F31E94-D4C4-4A06-AF9D-AAC90CCA25CA}" presName="root" presStyleCnt="0">
        <dgm:presLayoutVars>
          <dgm:chMax/>
          <dgm:chPref/>
          <dgm:animLvl val="lvl"/>
        </dgm:presLayoutVars>
      </dgm:prSet>
      <dgm:spPr/>
    </dgm:pt>
    <dgm:pt modelId="{EAEA8ECF-F0B7-5F4A-AA9B-A177BD85D7A4}" type="pres">
      <dgm:prSet presAssocID="{63F31E94-D4C4-4A06-AF9D-AAC90CCA25CA}" presName="divider" presStyleLbl="fgAcc1" presStyleIdx="0" presStyleCnt="1"/>
      <dgm:spPr/>
    </dgm:pt>
    <dgm:pt modelId="{0360C44D-D93B-7C4D-9128-F1282339D774}" type="pres">
      <dgm:prSet presAssocID="{63F31E94-D4C4-4A06-AF9D-AAC90CCA25CA}" presName="nodes" presStyleCnt="0">
        <dgm:presLayoutVars>
          <dgm:chMax/>
          <dgm:chPref/>
          <dgm:animLvl val="lvl"/>
        </dgm:presLayoutVars>
      </dgm:prSet>
      <dgm:spPr/>
    </dgm:pt>
    <dgm:pt modelId="{49EE5652-6839-7547-BADA-981F1CBD4CBD}" type="pres">
      <dgm:prSet presAssocID="{D5DD1B8B-B138-4191-BDB8-BA6496DF36D5}" presName="composite" presStyleCnt="0"/>
      <dgm:spPr/>
    </dgm:pt>
    <dgm:pt modelId="{0650B0CA-E91C-8448-8AE1-D3FB2E41FBF7}" type="pres">
      <dgm:prSet presAssocID="{D5DD1B8B-B138-4191-BDB8-BA6496DF36D5}" presName="L1TextContainer" presStyleLbl="alignNode1" presStyleIdx="0" presStyleCnt="5">
        <dgm:presLayoutVars>
          <dgm:chMax val="1"/>
          <dgm:chPref val="1"/>
          <dgm:bulletEnabled val="1"/>
        </dgm:presLayoutVars>
      </dgm:prSet>
      <dgm:spPr/>
    </dgm:pt>
    <dgm:pt modelId="{C99DE7D2-5203-7E4C-97BF-6AB726C52848}" type="pres">
      <dgm:prSet presAssocID="{D5DD1B8B-B138-4191-BDB8-BA6496DF36D5}" presName="L2TextContainerWrapper" presStyleCnt="0">
        <dgm:presLayoutVars>
          <dgm:bulletEnabled val="1"/>
        </dgm:presLayoutVars>
      </dgm:prSet>
      <dgm:spPr/>
    </dgm:pt>
    <dgm:pt modelId="{6C5F6381-F0E8-944F-8490-94EDA61D0E8E}" type="pres">
      <dgm:prSet presAssocID="{D5DD1B8B-B138-4191-BDB8-BA6496DF36D5}" presName="L2TextContainer" presStyleLbl="bgAccFollowNode1" presStyleIdx="0" presStyleCnt="5"/>
      <dgm:spPr/>
    </dgm:pt>
    <dgm:pt modelId="{A5C4A14B-0CDD-F541-950C-DB33C9D786DD}" type="pres">
      <dgm:prSet presAssocID="{D5DD1B8B-B138-4191-BDB8-BA6496DF36D5}" presName="FlexibleEmptyPlaceHolder" presStyleCnt="0"/>
      <dgm:spPr/>
    </dgm:pt>
    <dgm:pt modelId="{16F134DD-372B-6143-9B84-3B283F5166E0}" type="pres">
      <dgm:prSet presAssocID="{D5DD1B8B-B138-4191-BDB8-BA6496DF36D5}" presName="ConnectLine" presStyleLbl="sibTrans1D1" presStyleIdx="0" presStyleCnt="5"/>
      <dgm:spPr/>
    </dgm:pt>
    <dgm:pt modelId="{D314BBDA-3798-2F4E-84CB-85D3DC28370B}" type="pres">
      <dgm:prSet presAssocID="{D5DD1B8B-B138-4191-BDB8-BA6496DF36D5}" presName="ConnectorPoint" presStyleLbl="node1" presStyleIdx="0" presStyleCnt="5"/>
      <dgm:spPr>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0C0B88B5-8FB5-5344-B0E7-D31EBDD352FF}" type="pres">
      <dgm:prSet presAssocID="{D5DD1B8B-B138-4191-BDB8-BA6496DF36D5}" presName="EmptyPlaceHolder" presStyleCnt="0"/>
      <dgm:spPr/>
    </dgm:pt>
    <dgm:pt modelId="{D350948E-0C01-A247-BF15-8020AB81FBD9}" type="pres">
      <dgm:prSet presAssocID="{05B04499-2D5B-4EE5-BDC6-B976E4E5166F}" presName="spaceBetweenRectangles" presStyleCnt="0"/>
      <dgm:spPr/>
    </dgm:pt>
    <dgm:pt modelId="{1F24281A-BCF0-BC46-89EF-43D6CCA1C123}" type="pres">
      <dgm:prSet presAssocID="{C255D47C-5FB7-4FB8-9E70-F415E9AA51ED}" presName="composite" presStyleCnt="0"/>
      <dgm:spPr/>
    </dgm:pt>
    <dgm:pt modelId="{58B59E66-BD78-CE4D-9D85-5A24332B220A}" type="pres">
      <dgm:prSet presAssocID="{C255D47C-5FB7-4FB8-9E70-F415E9AA51ED}" presName="L1TextContainer" presStyleLbl="alignNode1" presStyleIdx="1" presStyleCnt="5">
        <dgm:presLayoutVars>
          <dgm:chMax val="1"/>
          <dgm:chPref val="1"/>
          <dgm:bulletEnabled val="1"/>
        </dgm:presLayoutVars>
      </dgm:prSet>
      <dgm:spPr/>
    </dgm:pt>
    <dgm:pt modelId="{529067F6-5739-2847-85AA-AE9DCC687647}" type="pres">
      <dgm:prSet presAssocID="{C255D47C-5FB7-4FB8-9E70-F415E9AA51ED}" presName="L2TextContainerWrapper" presStyleCnt="0">
        <dgm:presLayoutVars>
          <dgm:bulletEnabled val="1"/>
        </dgm:presLayoutVars>
      </dgm:prSet>
      <dgm:spPr/>
    </dgm:pt>
    <dgm:pt modelId="{903DF429-FD3A-2E41-AD95-87AD5B6B8657}" type="pres">
      <dgm:prSet presAssocID="{C255D47C-5FB7-4FB8-9E70-F415E9AA51ED}" presName="L2TextContainer" presStyleLbl="bgAccFollowNode1" presStyleIdx="1" presStyleCnt="5"/>
      <dgm:spPr/>
    </dgm:pt>
    <dgm:pt modelId="{6E228FA5-40D2-5743-A106-843B0522AA71}" type="pres">
      <dgm:prSet presAssocID="{C255D47C-5FB7-4FB8-9E70-F415E9AA51ED}" presName="FlexibleEmptyPlaceHolder" presStyleCnt="0"/>
      <dgm:spPr/>
    </dgm:pt>
    <dgm:pt modelId="{E2F1F43A-5D2E-2749-91DA-087BE06D2940}" type="pres">
      <dgm:prSet presAssocID="{C255D47C-5FB7-4FB8-9E70-F415E9AA51ED}" presName="ConnectLine" presStyleLbl="sibTrans1D1" presStyleIdx="1" presStyleCnt="5"/>
      <dgm:spPr/>
    </dgm:pt>
    <dgm:pt modelId="{F937159F-0A35-2340-A707-EF4480CD2400}" type="pres">
      <dgm:prSet presAssocID="{C255D47C-5FB7-4FB8-9E70-F415E9AA51ED}" presName="ConnectorPoint" presStyleLbl="node1" presStyleIdx="1" presStyleCnt="5"/>
      <dgm:spPr>
        <a:solidFill>
          <a:schemeClr val="accent5">
            <a:hueOff val="-1689636"/>
            <a:satOff val="-4355"/>
            <a:lumOff val="-2941"/>
            <a:alphaOff val="0"/>
          </a:schemeClr>
        </a:solidFill>
        <a:ln w="6350" cap="flat" cmpd="sng" algn="ctr">
          <a:solidFill>
            <a:schemeClr val="lt1">
              <a:hueOff val="0"/>
              <a:satOff val="0"/>
              <a:lumOff val="0"/>
              <a:alphaOff val="0"/>
            </a:schemeClr>
          </a:solidFill>
          <a:prstDash val="solid"/>
          <a:miter lim="800000"/>
        </a:ln>
        <a:effectLst/>
      </dgm:spPr>
    </dgm:pt>
    <dgm:pt modelId="{54A245AE-B2A4-DF45-84CE-AF8865716268}" type="pres">
      <dgm:prSet presAssocID="{C255D47C-5FB7-4FB8-9E70-F415E9AA51ED}" presName="EmptyPlaceHolder" presStyleCnt="0"/>
      <dgm:spPr/>
    </dgm:pt>
    <dgm:pt modelId="{97CB43A4-CF91-4942-8178-50FC51B0DABF}" type="pres">
      <dgm:prSet presAssocID="{43FA9B9C-C1D6-43E1-886F-0A5AD9828CEA}" presName="spaceBetweenRectangles" presStyleCnt="0"/>
      <dgm:spPr/>
    </dgm:pt>
    <dgm:pt modelId="{35EC4BF6-6DB6-F549-A9AA-914209232BA9}" type="pres">
      <dgm:prSet presAssocID="{4F272685-4347-4627-A505-948B907F192D}" presName="composite" presStyleCnt="0"/>
      <dgm:spPr/>
    </dgm:pt>
    <dgm:pt modelId="{2EE0BDCA-B42B-414D-A2FA-C3AF05011C16}" type="pres">
      <dgm:prSet presAssocID="{4F272685-4347-4627-A505-948B907F192D}" presName="L1TextContainer" presStyleLbl="alignNode1" presStyleIdx="2" presStyleCnt="5">
        <dgm:presLayoutVars>
          <dgm:chMax val="1"/>
          <dgm:chPref val="1"/>
          <dgm:bulletEnabled val="1"/>
        </dgm:presLayoutVars>
      </dgm:prSet>
      <dgm:spPr/>
    </dgm:pt>
    <dgm:pt modelId="{3CFA4FD0-1169-7742-AEE4-1B778F63DF7C}" type="pres">
      <dgm:prSet presAssocID="{4F272685-4347-4627-A505-948B907F192D}" presName="L2TextContainerWrapper" presStyleCnt="0">
        <dgm:presLayoutVars>
          <dgm:bulletEnabled val="1"/>
        </dgm:presLayoutVars>
      </dgm:prSet>
      <dgm:spPr/>
    </dgm:pt>
    <dgm:pt modelId="{4FE95300-C165-E548-9EEA-9023E14E925A}" type="pres">
      <dgm:prSet presAssocID="{4F272685-4347-4627-A505-948B907F192D}" presName="L2TextContainer" presStyleLbl="bgAccFollowNode1" presStyleIdx="2" presStyleCnt="5"/>
      <dgm:spPr/>
    </dgm:pt>
    <dgm:pt modelId="{956D120E-D426-AE49-80FB-03EE1C6D937D}" type="pres">
      <dgm:prSet presAssocID="{4F272685-4347-4627-A505-948B907F192D}" presName="FlexibleEmptyPlaceHolder" presStyleCnt="0"/>
      <dgm:spPr/>
    </dgm:pt>
    <dgm:pt modelId="{7D16FE46-C430-CA47-8FC1-232E75521AF2}" type="pres">
      <dgm:prSet presAssocID="{4F272685-4347-4627-A505-948B907F192D}" presName="ConnectLine" presStyleLbl="sibTrans1D1" presStyleIdx="2" presStyleCnt="5"/>
      <dgm:spPr/>
    </dgm:pt>
    <dgm:pt modelId="{1B04FEC6-0E09-964B-AE23-FEC30FBBF2DB}" type="pres">
      <dgm:prSet presAssocID="{4F272685-4347-4627-A505-948B907F192D}" presName="ConnectorPoint" presStyleLbl="node1" presStyleIdx="2" presStyleCnt="5"/>
      <dgm:spPr>
        <a:solidFill>
          <a:schemeClr val="accent5">
            <a:hueOff val="-3379271"/>
            <a:satOff val="-8710"/>
            <a:lumOff val="-5883"/>
            <a:alphaOff val="0"/>
          </a:schemeClr>
        </a:solidFill>
        <a:ln w="6350" cap="flat" cmpd="sng" algn="ctr">
          <a:solidFill>
            <a:schemeClr val="lt1">
              <a:hueOff val="0"/>
              <a:satOff val="0"/>
              <a:lumOff val="0"/>
              <a:alphaOff val="0"/>
            </a:schemeClr>
          </a:solidFill>
          <a:prstDash val="solid"/>
          <a:miter lim="800000"/>
        </a:ln>
        <a:effectLst/>
      </dgm:spPr>
    </dgm:pt>
    <dgm:pt modelId="{696DCC5D-079E-224F-A023-580F36062ECD}" type="pres">
      <dgm:prSet presAssocID="{4F272685-4347-4627-A505-948B907F192D}" presName="EmptyPlaceHolder" presStyleCnt="0"/>
      <dgm:spPr/>
    </dgm:pt>
    <dgm:pt modelId="{AC47C178-FCD8-5D43-98A9-A0F5BA99411A}" type="pres">
      <dgm:prSet presAssocID="{019881EF-C04F-4280-807C-AAD042BB0BDB}" presName="spaceBetweenRectangles" presStyleCnt="0"/>
      <dgm:spPr/>
    </dgm:pt>
    <dgm:pt modelId="{01F8CCAA-54BD-5C4E-9E3A-A524715D0657}" type="pres">
      <dgm:prSet presAssocID="{0248BD51-3AAF-4A48-A39B-BCCB48CC257C}" presName="composite" presStyleCnt="0"/>
      <dgm:spPr/>
    </dgm:pt>
    <dgm:pt modelId="{FAEFB516-01BE-5A43-B2F5-C0727C9A8874}" type="pres">
      <dgm:prSet presAssocID="{0248BD51-3AAF-4A48-A39B-BCCB48CC257C}" presName="L1TextContainer" presStyleLbl="alignNode1" presStyleIdx="3" presStyleCnt="5">
        <dgm:presLayoutVars>
          <dgm:chMax val="1"/>
          <dgm:chPref val="1"/>
          <dgm:bulletEnabled val="1"/>
        </dgm:presLayoutVars>
      </dgm:prSet>
      <dgm:spPr/>
    </dgm:pt>
    <dgm:pt modelId="{95ACD10D-6EAC-C74C-B010-0CFA10B03A3A}" type="pres">
      <dgm:prSet presAssocID="{0248BD51-3AAF-4A48-A39B-BCCB48CC257C}" presName="L2TextContainerWrapper" presStyleCnt="0">
        <dgm:presLayoutVars>
          <dgm:bulletEnabled val="1"/>
        </dgm:presLayoutVars>
      </dgm:prSet>
      <dgm:spPr/>
    </dgm:pt>
    <dgm:pt modelId="{B072441B-12BF-414B-829D-60E6998A3FB2}" type="pres">
      <dgm:prSet presAssocID="{0248BD51-3AAF-4A48-A39B-BCCB48CC257C}" presName="L2TextContainer" presStyleLbl="bgAccFollowNode1" presStyleIdx="3" presStyleCnt="5"/>
      <dgm:spPr/>
    </dgm:pt>
    <dgm:pt modelId="{ADD9C41D-B279-EF4E-BADC-5AB087DF60E6}" type="pres">
      <dgm:prSet presAssocID="{0248BD51-3AAF-4A48-A39B-BCCB48CC257C}" presName="FlexibleEmptyPlaceHolder" presStyleCnt="0"/>
      <dgm:spPr/>
    </dgm:pt>
    <dgm:pt modelId="{FBBDE654-07B0-7248-A397-66593654DB20}" type="pres">
      <dgm:prSet presAssocID="{0248BD51-3AAF-4A48-A39B-BCCB48CC257C}" presName="ConnectLine" presStyleLbl="sibTrans1D1" presStyleIdx="3" presStyleCnt="5"/>
      <dgm:spPr/>
    </dgm:pt>
    <dgm:pt modelId="{A4ED206C-8E05-6B40-9082-D41B3166B8BE}" type="pres">
      <dgm:prSet presAssocID="{0248BD51-3AAF-4A48-A39B-BCCB48CC257C}" presName="ConnectorPoint" presStyleLbl="node1" presStyleIdx="3" presStyleCnt="5"/>
      <dgm:spPr>
        <a:solidFill>
          <a:schemeClr val="accent5">
            <a:hueOff val="-5068907"/>
            <a:satOff val="-13064"/>
            <a:lumOff val="-8824"/>
            <a:alphaOff val="0"/>
          </a:schemeClr>
        </a:solidFill>
        <a:ln w="6350" cap="flat" cmpd="sng" algn="ctr">
          <a:solidFill>
            <a:schemeClr val="lt1">
              <a:hueOff val="0"/>
              <a:satOff val="0"/>
              <a:lumOff val="0"/>
              <a:alphaOff val="0"/>
            </a:schemeClr>
          </a:solidFill>
          <a:prstDash val="solid"/>
          <a:miter lim="800000"/>
        </a:ln>
        <a:effectLst/>
      </dgm:spPr>
    </dgm:pt>
    <dgm:pt modelId="{EBC6A5F5-74A6-D444-936E-FD1C4F10A41F}" type="pres">
      <dgm:prSet presAssocID="{0248BD51-3AAF-4A48-A39B-BCCB48CC257C}" presName="EmptyPlaceHolder" presStyleCnt="0"/>
      <dgm:spPr/>
    </dgm:pt>
    <dgm:pt modelId="{3F78099C-2339-F04F-A120-5562E9B662CC}" type="pres">
      <dgm:prSet presAssocID="{3FC0B067-70A9-4CE0-8C0A-CF20A0520A45}" presName="spaceBetweenRectangles" presStyleCnt="0"/>
      <dgm:spPr/>
    </dgm:pt>
    <dgm:pt modelId="{454B06FA-8D23-8547-A7B0-D2DD9739B1CD}" type="pres">
      <dgm:prSet presAssocID="{8B9DF292-7F63-4114-9685-2810A2D93264}" presName="composite" presStyleCnt="0"/>
      <dgm:spPr/>
    </dgm:pt>
    <dgm:pt modelId="{7E924358-602D-BB4E-A8E8-8BDA639F2AC5}" type="pres">
      <dgm:prSet presAssocID="{8B9DF292-7F63-4114-9685-2810A2D93264}" presName="L1TextContainer" presStyleLbl="alignNode1" presStyleIdx="4" presStyleCnt="5">
        <dgm:presLayoutVars>
          <dgm:chMax val="1"/>
          <dgm:chPref val="1"/>
          <dgm:bulletEnabled val="1"/>
        </dgm:presLayoutVars>
      </dgm:prSet>
      <dgm:spPr/>
    </dgm:pt>
    <dgm:pt modelId="{09A48575-8CAF-334E-AD6F-FF6D8E2ECDBF}" type="pres">
      <dgm:prSet presAssocID="{8B9DF292-7F63-4114-9685-2810A2D93264}" presName="L2TextContainerWrapper" presStyleCnt="0">
        <dgm:presLayoutVars>
          <dgm:bulletEnabled val="1"/>
        </dgm:presLayoutVars>
      </dgm:prSet>
      <dgm:spPr/>
    </dgm:pt>
    <dgm:pt modelId="{CF1CF981-1081-A348-BC57-A78A59E69752}" type="pres">
      <dgm:prSet presAssocID="{8B9DF292-7F63-4114-9685-2810A2D93264}" presName="L2TextContainer" presStyleLbl="bgAccFollowNode1" presStyleIdx="4" presStyleCnt="5"/>
      <dgm:spPr/>
    </dgm:pt>
    <dgm:pt modelId="{11ED645A-6691-E44F-BA63-C13EDBFF35DB}" type="pres">
      <dgm:prSet presAssocID="{8B9DF292-7F63-4114-9685-2810A2D93264}" presName="FlexibleEmptyPlaceHolder" presStyleCnt="0"/>
      <dgm:spPr/>
    </dgm:pt>
    <dgm:pt modelId="{112749F0-E79E-9B44-B391-DCB6DC7155DF}" type="pres">
      <dgm:prSet presAssocID="{8B9DF292-7F63-4114-9685-2810A2D93264}" presName="ConnectLine" presStyleLbl="sibTrans1D1" presStyleIdx="4" presStyleCnt="5"/>
      <dgm:spPr/>
    </dgm:pt>
    <dgm:pt modelId="{352FE5B4-548D-6844-84FA-B9437C794E24}" type="pres">
      <dgm:prSet presAssocID="{8B9DF292-7F63-4114-9685-2810A2D93264}" presName="ConnectorPoint" presStyleLbl="node1" presStyleIdx="4" presStyleCnt="5"/>
      <dgm:spPr>
        <a:solidFill>
          <a:schemeClr val="accent5">
            <a:hueOff val="-6758543"/>
            <a:satOff val="-17419"/>
            <a:lumOff val="-11765"/>
            <a:alphaOff val="0"/>
          </a:schemeClr>
        </a:solidFill>
        <a:ln w="6350" cap="flat" cmpd="sng" algn="ctr">
          <a:solidFill>
            <a:schemeClr val="lt1">
              <a:hueOff val="0"/>
              <a:satOff val="0"/>
              <a:lumOff val="0"/>
              <a:alphaOff val="0"/>
            </a:schemeClr>
          </a:solidFill>
          <a:prstDash val="solid"/>
          <a:miter lim="800000"/>
        </a:ln>
        <a:effectLst/>
      </dgm:spPr>
    </dgm:pt>
    <dgm:pt modelId="{7FDFD70B-FEFD-7B4D-8A30-D58D1833F6AA}" type="pres">
      <dgm:prSet presAssocID="{8B9DF292-7F63-4114-9685-2810A2D93264}" presName="EmptyPlaceHolder" presStyleCnt="0"/>
      <dgm:spPr/>
    </dgm:pt>
  </dgm:ptLst>
  <dgm:cxnLst>
    <dgm:cxn modelId="{DC923009-B4F3-4EEA-88B6-6F3E026199AD}" srcId="{63F31E94-D4C4-4A06-AF9D-AAC90CCA25CA}" destId="{D5DD1B8B-B138-4191-BDB8-BA6496DF36D5}" srcOrd="0" destOrd="0" parTransId="{4E563E6B-E321-4B85-AD2E-610CE2E9BFAD}" sibTransId="{05B04499-2D5B-4EE5-BDC6-B976E4E5166F}"/>
    <dgm:cxn modelId="{EBC1F125-1891-4FBC-8482-FF55582A8A10}" srcId="{0248BD51-3AAF-4A48-A39B-BCCB48CC257C}" destId="{D25F3203-CD0B-433F-BDA2-7988FCE13337}" srcOrd="0" destOrd="0" parTransId="{515F662F-08B2-41CC-86BF-CF483B04A58E}" sibTransId="{44D4F3AA-111C-4F33-B14D-8CE35B87AF3F}"/>
    <dgm:cxn modelId="{D3A08033-20CE-C94E-A15B-18DDD7A1C29E}" type="presOf" srcId="{4F272685-4347-4627-A505-948B907F192D}" destId="{2EE0BDCA-B42B-414D-A2FA-C3AF05011C16}" srcOrd="0" destOrd="0" presId="urn:microsoft.com/office/officeart/2017/3/layout/HorizontalLabelsTimeline"/>
    <dgm:cxn modelId="{78D92D3A-C6A6-B942-BD8D-D3C6CD17AC46}" type="presOf" srcId="{0248BD51-3AAF-4A48-A39B-BCCB48CC257C}" destId="{FAEFB516-01BE-5A43-B2F5-C0727C9A8874}" srcOrd="0" destOrd="0" presId="urn:microsoft.com/office/officeart/2017/3/layout/HorizontalLabelsTimeline"/>
    <dgm:cxn modelId="{B80D1C52-5FA8-4000-878B-5E7DC0021D9E}" srcId="{C255D47C-5FB7-4FB8-9E70-F415E9AA51ED}" destId="{10A04070-80DE-437E-9842-F1CE71B8E366}" srcOrd="0" destOrd="0" parTransId="{9507E5BA-619A-41C9-B392-A2EF494E5405}" sibTransId="{141B0CC2-EDD2-4D9B-9567-ABDF45FAA1BE}"/>
    <dgm:cxn modelId="{401CFA5D-8578-4F89-A752-555A71F47E17}" srcId="{63F31E94-D4C4-4A06-AF9D-AAC90CCA25CA}" destId="{8B9DF292-7F63-4114-9685-2810A2D93264}" srcOrd="4" destOrd="0" parTransId="{78831684-54B0-434B-B73B-6F3742E63A61}" sibTransId="{95141A24-8E8C-4FEE-B8D3-3E1646A84944}"/>
    <dgm:cxn modelId="{4D7DF172-FDFA-7E48-AC33-BDB845CFB442}" type="presOf" srcId="{10A04070-80DE-437E-9842-F1CE71B8E366}" destId="{903DF429-FD3A-2E41-AD95-87AD5B6B8657}" srcOrd="0" destOrd="0" presId="urn:microsoft.com/office/officeart/2017/3/layout/HorizontalLabelsTimeline"/>
    <dgm:cxn modelId="{BDA6707C-810A-4596-B3D3-6AAFFC8D484D}" srcId="{D5DD1B8B-B138-4191-BDB8-BA6496DF36D5}" destId="{69C8AA6E-0DE1-4FA7-9938-0ADBFC32B881}" srcOrd="0" destOrd="0" parTransId="{9CB28C75-E37E-4E31-82B5-C187E24AB15B}" sibTransId="{2EDAD12A-88BD-447E-930E-FB275000EE71}"/>
    <dgm:cxn modelId="{6C19FD7C-EFB0-4DEA-A1A7-4D92D635FA0A}" srcId="{63F31E94-D4C4-4A06-AF9D-AAC90CCA25CA}" destId="{0248BD51-3AAF-4A48-A39B-BCCB48CC257C}" srcOrd="3" destOrd="0" parTransId="{6B8AAB10-272F-4DE3-BF29-6EFBB45B093E}" sibTransId="{3FC0B067-70A9-4CE0-8C0A-CF20A0520A45}"/>
    <dgm:cxn modelId="{42CE319C-1299-5A40-8890-BAA3F0ECD33C}" type="presOf" srcId="{D25F3203-CD0B-433F-BDA2-7988FCE13337}" destId="{B072441B-12BF-414B-829D-60E6998A3FB2}" srcOrd="0" destOrd="0" presId="urn:microsoft.com/office/officeart/2017/3/layout/HorizontalLabelsTimeline"/>
    <dgm:cxn modelId="{3888009D-6CAD-4A7A-8060-3B0CC7D67748}" srcId="{8B9DF292-7F63-4114-9685-2810A2D93264}" destId="{432CC294-8321-41A0-81FE-A741BCEFEBD2}" srcOrd="0" destOrd="0" parTransId="{F603AAD3-1892-4DF4-97CC-9CFA03F7AD69}" sibTransId="{0974FD07-3FD0-48A4-8F74-799419B8A03E}"/>
    <dgm:cxn modelId="{A43C50A6-764A-F24E-B3B6-FBD31A10131D}" type="presOf" srcId="{69C8AA6E-0DE1-4FA7-9938-0ADBFC32B881}" destId="{6C5F6381-F0E8-944F-8490-94EDA61D0E8E}" srcOrd="0" destOrd="0" presId="urn:microsoft.com/office/officeart/2017/3/layout/HorizontalLabelsTimeline"/>
    <dgm:cxn modelId="{644066B2-7749-6540-A016-582D705F8844}" type="presOf" srcId="{CE535067-D827-4597-A6C3-F0A44C23DE91}" destId="{4FE95300-C165-E548-9EEA-9023E14E925A}" srcOrd="0" destOrd="0" presId="urn:microsoft.com/office/officeart/2017/3/layout/HorizontalLabelsTimeline"/>
    <dgm:cxn modelId="{CC8482BD-8CC5-7D4D-9691-7C9577B674A2}" type="presOf" srcId="{63F31E94-D4C4-4A06-AF9D-AAC90CCA25CA}" destId="{48E1DD18-9B6A-154C-9433-7ACC3B729EB4}" srcOrd="0" destOrd="0" presId="urn:microsoft.com/office/officeart/2017/3/layout/HorizontalLabelsTimeline"/>
    <dgm:cxn modelId="{F189A5C2-79FD-8745-8B47-EAA110D82260}" type="presOf" srcId="{C255D47C-5FB7-4FB8-9E70-F415E9AA51ED}" destId="{58B59E66-BD78-CE4D-9D85-5A24332B220A}" srcOrd="0" destOrd="0" presId="urn:microsoft.com/office/officeart/2017/3/layout/HorizontalLabelsTimeline"/>
    <dgm:cxn modelId="{61A0ABCB-9AF3-E649-AC55-3C5C00874DA7}" type="presOf" srcId="{432CC294-8321-41A0-81FE-A741BCEFEBD2}" destId="{CF1CF981-1081-A348-BC57-A78A59E69752}" srcOrd="0" destOrd="0" presId="urn:microsoft.com/office/officeart/2017/3/layout/HorizontalLabelsTimeline"/>
    <dgm:cxn modelId="{933FABCE-4E19-2A4D-A502-286B71DD3766}" type="presOf" srcId="{D5DD1B8B-B138-4191-BDB8-BA6496DF36D5}" destId="{0650B0CA-E91C-8448-8AE1-D3FB2E41FBF7}" srcOrd="0" destOrd="0" presId="urn:microsoft.com/office/officeart/2017/3/layout/HorizontalLabelsTimeline"/>
    <dgm:cxn modelId="{A681AFD6-A8C9-427F-A2A9-429B750BE98E}" srcId="{4F272685-4347-4627-A505-948B907F192D}" destId="{CE535067-D827-4597-A6C3-F0A44C23DE91}" srcOrd="0" destOrd="0" parTransId="{9D4907A8-8FB9-46C9-9E69-B378BE2C0041}" sibTransId="{42620DE2-E4B7-4BFD-82CB-0A084AB80620}"/>
    <dgm:cxn modelId="{73DC1ADF-E0A9-4588-8F36-9A9289CC4C26}" srcId="{63F31E94-D4C4-4A06-AF9D-AAC90CCA25CA}" destId="{4F272685-4347-4627-A505-948B907F192D}" srcOrd="2" destOrd="0" parTransId="{3E939B70-4DCE-47E9-BBFF-3D4C5BF3A1CB}" sibTransId="{019881EF-C04F-4280-807C-AAD042BB0BDB}"/>
    <dgm:cxn modelId="{0D7A2CE5-2D27-8343-B800-8FB6BEB3FAA6}" type="presOf" srcId="{8B9DF292-7F63-4114-9685-2810A2D93264}" destId="{7E924358-602D-BB4E-A8E8-8BDA639F2AC5}" srcOrd="0" destOrd="0" presId="urn:microsoft.com/office/officeart/2017/3/layout/HorizontalLabelsTimeline"/>
    <dgm:cxn modelId="{1DB8CDFA-B389-4DF0-B250-4F885D618B32}" srcId="{63F31E94-D4C4-4A06-AF9D-AAC90CCA25CA}" destId="{C255D47C-5FB7-4FB8-9E70-F415E9AA51ED}" srcOrd="1" destOrd="0" parTransId="{7A29E5F9-A9A0-490D-BD25-F76C768B27D1}" sibTransId="{43FA9B9C-C1D6-43E1-886F-0A5AD9828CEA}"/>
    <dgm:cxn modelId="{1C9F600F-CDE4-7540-BE04-22089B6B3510}" type="presParOf" srcId="{48E1DD18-9B6A-154C-9433-7ACC3B729EB4}" destId="{EAEA8ECF-F0B7-5F4A-AA9B-A177BD85D7A4}" srcOrd="0" destOrd="0" presId="urn:microsoft.com/office/officeart/2017/3/layout/HorizontalLabelsTimeline"/>
    <dgm:cxn modelId="{1621A4B4-ADE6-8E4E-A690-9948568B25B8}" type="presParOf" srcId="{48E1DD18-9B6A-154C-9433-7ACC3B729EB4}" destId="{0360C44D-D93B-7C4D-9128-F1282339D774}" srcOrd="1" destOrd="0" presId="urn:microsoft.com/office/officeart/2017/3/layout/HorizontalLabelsTimeline"/>
    <dgm:cxn modelId="{8703BE30-4A3D-7448-95D4-33B0AE7F2404}" type="presParOf" srcId="{0360C44D-D93B-7C4D-9128-F1282339D774}" destId="{49EE5652-6839-7547-BADA-981F1CBD4CBD}" srcOrd="0" destOrd="0" presId="urn:microsoft.com/office/officeart/2017/3/layout/HorizontalLabelsTimeline"/>
    <dgm:cxn modelId="{BB01DBE7-A2A9-694B-809F-A9CEA763F171}" type="presParOf" srcId="{49EE5652-6839-7547-BADA-981F1CBD4CBD}" destId="{0650B0CA-E91C-8448-8AE1-D3FB2E41FBF7}" srcOrd="0" destOrd="0" presId="urn:microsoft.com/office/officeart/2017/3/layout/HorizontalLabelsTimeline"/>
    <dgm:cxn modelId="{BB2E6253-A044-A149-94BD-855DA2C9DE95}" type="presParOf" srcId="{49EE5652-6839-7547-BADA-981F1CBD4CBD}" destId="{C99DE7D2-5203-7E4C-97BF-6AB726C52848}" srcOrd="1" destOrd="0" presId="urn:microsoft.com/office/officeart/2017/3/layout/HorizontalLabelsTimeline"/>
    <dgm:cxn modelId="{FB17EB89-CC01-7C42-9F59-D7CD1B10E4E3}" type="presParOf" srcId="{C99DE7D2-5203-7E4C-97BF-6AB726C52848}" destId="{6C5F6381-F0E8-944F-8490-94EDA61D0E8E}" srcOrd="0" destOrd="0" presId="urn:microsoft.com/office/officeart/2017/3/layout/HorizontalLabelsTimeline"/>
    <dgm:cxn modelId="{85ADB86F-880D-074F-B86D-3BE79F8BAB4E}" type="presParOf" srcId="{C99DE7D2-5203-7E4C-97BF-6AB726C52848}" destId="{A5C4A14B-0CDD-F541-950C-DB33C9D786DD}" srcOrd="1" destOrd="0" presId="urn:microsoft.com/office/officeart/2017/3/layout/HorizontalLabelsTimeline"/>
    <dgm:cxn modelId="{A748173D-8ED1-3B4D-9768-63D3DE2B5F8F}" type="presParOf" srcId="{49EE5652-6839-7547-BADA-981F1CBD4CBD}" destId="{16F134DD-372B-6143-9B84-3B283F5166E0}" srcOrd="2" destOrd="0" presId="urn:microsoft.com/office/officeart/2017/3/layout/HorizontalLabelsTimeline"/>
    <dgm:cxn modelId="{DE052314-34AD-B247-925C-B807636CA6ED}" type="presParOf" srcId="{49EE5652-6839-7547-BADA-981F1CBD4CBD}" destId="{D314BBDA-3798-2F4E-84CB-85D3DC28370B}" srcOrd="3" destOrd="0" presId="urn:microsoft.com/office/officeart/2017/3/layout/HorizontalLabelsTimeline"/>
    <dgm:cxn modelId="{8510DB05-2B45-1441-97F5-DF96B4F2E61E}" type="presParOf" srcId="{49EE5652-6839-7547-BADA-981F1CBD4CBD}" destId="{0C0B88B5-8FB5-5344-B0E7-D31EBDD352FF}" srcOrd="4" destOrd="0" presId="urn:microsoft.com/office/officeart/2017/3/layout/HorizontalLabelsTimeline"/>
    <dgm:cxn modelId="{B93C37B3-752E-FB4C-BA2E-ABA67FEEFF14}" type="presParOf" srcId="{0360C44D-D93B-7C4D-9128-F1282339D774}" destId="{D350948E-0C01-A247-BF15-8020AB81FBD9}" srcOrd="1" destOrd="0" presId="urn:microsoft.com/office/officeart/2017/3/layout/HorizontalLabelsTimeline"/>
    <dgm:cxn modelId="{019A9072-634A-5F49-8B52-D84288116E48}" type="presParOf" srcId="{0360C44D-D93B-7C4D-9128-F1282339D774}" destId="{1F24281A-BCF0-BC46-89EF-43D6CCA1C123}" srcOrd="2" destOrd="0" presId="urn:microsoft.com/office/officeart/2017/3/layout/HorizontalLabelsTimeline"/>
    <dgm:cxn modelId="{33D5EA9C-3B24-374A-8380-166B1A70AD45}" type="presParOf" srcId="{1F24281A-BCF0-BC46-89EF-43D6CCA1C123}" destId="{58B59E66-BD78-CE4D-9D85-5A24332B220A}" srcOrd="0" destOrd="0" presId="urn:microsoft.com/office/officeart/2017/3/layout/HorizontalLabelsTimeline"/>
    <dgm:cxn modelId="{6CB3CA4B-04B4-C94F-8983-3D04C619BE3D}" type="presParOf" srcId="{1F24281A-BCF0-BC46-89EF-43D6CCA1C123}" destId="{529067F6-5739-2847-85AA-AE9DCC687647}" srcOrd="1" destOrd="0" presId="urn:microsoft.com/office/officeart/2017/3/layout/HorizontalLabelsTimeline"/>
    <dgm:cxn modelId="{75CD83B9-D448-FB4E-A2B6-81B6353CE560}" type="presParOf" srcId="{529067F6-5739-2847-85AA-AE9DCC687647}" destId="{903DF429-FD3A-2E41-AD95-87AD5B6B8657}" srcOrd="0" destOrd="0" presId="urn:microsoft.com/office/officeart/2017/3/layout/HorizontalLabelsTimeline"/>
    <dgm:cxn modelId="{C388574E-57C2-8E4A-B9E4-8D612EE23DA1}" type="presParOf" srcId="{529067F6-5739-2847-85AA-AE9DCC687647}" destId="{6E228FA5-40D2-5743-A106-843B0522AA71}" srcOrd="1" destOrd="0" presId="urn:microsoft.com/office/officeart/2017/3/layout/HorizontalLabelsTimeline"/>
    <dgm:cxn modelId="{2F6278CC-B80F-1240-8B45-2CD4B8973C6F}" type="presParOf" srcId="{1F24281A-BCF0-BC46-89EF-43D6CCA1C123}" destId="{E2F1F43A-5D2E-2749-91DA-087BE06D2940}" srcOrd="2" destOrd="0" presId="urn:microsoft.com/office/officeart/2017/3/layout/HorizontalLabelsTimeline"/>
    <dgm:cxn modelId="{A94CC276-C11D-C844-95A7-B4CE211F11A2}" type="presParOf" srcId="{1F24281A-BCF0-BC46-89EF-43D6CCA1C123}" destId="{F937159F-0A35-2340-A707-EF4480CD2400}" srcOrd="3" destOrd="0" presId="urn:microsoft.com/office/officeart/2017/3/layout/HorizontalLabelsTimeline"/>
    <dgm:cxn modelId="{BF21EE52-0ACF-514E-A1F8-B19D1F24F312}" type="presParOf" srcId="{1F24281A-BCF0-BC46-89EF-43D6CCA1C123}" destId="{54A245AE-B2A4-DF45-84CE-AF8865716268}" srcOrd="4" destOrd="0" presId="urn:microsoft.com/office/officeart/2017/3/layout/HorizontalLabelsTimeline"/>
    <dgm:cxn modelId="{5F3CFCE0-E2FA-0044-8B44-6BD1204C0334}" type="presParOf" srcId="{0360C44D-D93B-7C4D-9128-F1282339D774}" destId="{97CB43A4-CF91-4942-8178-50FC51B0DABF}" srcOrd="3" destOrd="0" presId="urn:microsoft.com/office/officeart/2017/3/layout/HorizontalLabelsTimeline"/>
    <dgm:cxn modelId="{769AE0FC-9AF4-D045-B5DE-EEF8695BCECF}" type="presParOf" srcId="{0360C44D-D93B-7C4D-9128-F1282339D774}" destId="{35EC4BF6-6DB6-F549-A9AA-914209232BA9}" srcOrd="4" destOrd="0" presId="urn:microsoft.com/office/officeart/2017/3/layout/HorizontalLabelsTimeline"/>
    <dgm:cxn modelId="{AC920063-9B91-7F48-A25F-678D2D1ED08D}" type="presParOf" srcId="{35EC4BF6-6DB6-F549-A9AA-914209232BA9}" destId="{2EE0BDCA-B42B-414D-A2FA-C3AF05011C16}" srcOrd="0" destOrd="0" presId="urn:microsoft.com/office/officeart/2017/3/layout/HorizontalLabelsTimeline"/>
    <dgm:cxn modelId="{84EE32B3-07BD-4C4B-AB29-A611CDA49C74}" type="presParOf" srcId="{35EC4BF6-6DB6-F549-A9AA-914209232BA9}" destId="{3CFA4FD0-1169-7742-AEE4-1B778F63DF7C}" srcOrd="1" destOrd="0" presId="urn:microsoft.com/office/officeart/2017/3/layout/HorizontalLabelsTimeline"/>
    <dgm:cxn modelId="{68B44BC1-E3CE-CE43-B303-916F60B72146}" type="presParOf" srcId="{3CFA4FD0-1169-7742-AEE4-1B778F63DF7C}" destId="{4FE95300-C165-E548-9EEA-9023E14E925A}" srcOrd="0" destOrd="0" presId="urn:microsoft.com/office/officeart/2017/3/layout/HorizontalLabelsTimeline"/>
    <dgm:cxn modelId="{83FC813A-47C1-2A45-B8F2-4AB19E055EBC}" type="presParOf" srcId="{3CFA4FD0-1169-7742-AEE4-1B778F63DF7C}" destId="{956D120E-D426-AE49-80FB-03EE1C6D937D}" srcOrd="1" destOrd="0" presId="urn:microsoft.com/office/officeart/2017/3/layout/HorizontalLabelsTimeline"/>
    <dgm:cxn modelId="{CFBC5C69-E8BE-A141-B588-DCED8EA663F1}" type="presParOf" srcId="{35EC4BF6-6DB6-F549-A9AA-914209232BA9}" destId="{7D16FE46-C430-CA47-8FC1-232E75521AF2}" srcOrd="2" destOrd="0" presId="urn:microsoft.com/office/officeart/2017/3/layout/HorizontalLabelsTimeline"/>
    <dgm:cxn modelId="{6833AD70-AF63-5B4C-8BAE-1F600F3A8422}" type="presParOf" srcId="{35EC4BF6-6DB6-F549-A9AA-914209232BA9}" destId="{1B04FEC6-0E09-964B-AE23-FEC30FBBF2DB}" srcOrd="3" destOrd="0" presId="urn:microsoft.com/office/officeart/2017/3/layout/HorizontalLabelsTimeline"/>
    <dgm:cxn modelId="{D116FD7F-1BDF-1A46-889D-5BFF285E08B9}" type="presParOf" srcId="{35EC4BF6-6DB6-F549-A9AA-914209232BA9}" destId="{696DCC5D-079E-224F-A023-580F36062ECD}" srcOrd="4" destOrd="0" presId="urn:microsoft.com/office/officeart/2017/3/layout/HorizontalLabelsTimeline"/>
    <dgm:cxn modelId="{E90E2B24-DCB7-6C4C-9909-36E4E10A99CA}" type="presParOf" srcId="{0360C44D-D93B-7C4D-9128-F1282339D774}" destId="{AC47C178-FCD8-5D43-98A9-A0F5BA99411A}" srcOrd="5" destOrd="0" presId="urn:microsoft.com/office/officeart/2017/3/layout/HorizontalLabelsTimeline"/>
    <dgm:cxn modelId="{EF46805B-6095-0E4B-A58F-4DFB0C7F7E96}" type="presParOf" srcId="{0360C44D-D93B-7C4D-9128-F1282339D774}" destId="{01F8CCAA-54BD-5C4E-9E3A-A524715D0657}" srcOrd="6" destOrd="0" presId="urn:microsoft.com/office/officeart/2017/3/layout/HorizontalLabelsTimeline"/>
    <dgm:cxn modelId="{067FA95D-7E73-C745-8334-BDF21F0EB55A}" type="presParOf" srcId="{01F8CCAA-54BD-5C4E-9E3A-A524715D0657}" destId="{FAEFB516-01BE-5A43-B2F5-C0727C9A8874}" srcOrd="0" destOrd="0" presId="urn:microsoft.com/office/officeart/2017/3/layout/HorizontalLabelsTimeline"/>
    <dgm:cxn modelId="{8D3A46B3-C1CC-F148-95A2-F865D231CB10}" type="presParOf" srcId="{01F8CCAA-54BD-5C4E-9E3A-A524715D0657}" destId="{95ACD10D-6EAC-C74C-B010-0CFA10B03A3A}" srcOrd="1" destOrd="0" presId="urn:microsoft.com/office/officeart/2017/3/layout/HorizontalLabelsTimeline"/>
    <dgm:cxn modelId="{FEA74CE3-E97E-2B46-8682-C219C2676954}" type="presParOf" srcId="{95ACD10D-6EAC-C74C-B010-0CFA10B03A3A}" destId="{B072441B-12BF-414B-829D-60E6998A3FB2}" srcOrd="0" destOrd="0" presId="urn:microsoft.com/office/officeart/2017/3/layout/HorizontalLabelsTimeline"/>
    <dgm:cxn modelId="{5A559EFE-6F50-3B4C-84F5-8956726DCFBB}" type="presParOf" srcId="{95ACD10D-6EAC-C74C-B010-0CFA10B03A3A}" destId="{ADD9C41D-B279-EF4E-BADC-5AB087DF60E6}" srcOrd="1" destOrd="0" presId="urn:microsoft.com/office/officeart/2017/3/layout/HorizontalLabelsTimeline"/>
    <dgm:cxn modelId="{A9B257C5-86AE-0E45-B721-95A98740AA6E}" type="presParOf" srcId="{01F8CCAA-54BD-5C4E-9E3A-A524715D0657}" destId="{FBBDE654-07B0-7248-A397-66593654DB20}" srcOrd="2" destOrd="0" presId="urn:microsoft.com/office/officeart/2017/3/layout/HorizontalLabelsTimeline"/>
    <dgm:cxn modelId="{3AAABD7E-B6CF-A24C-AAC9-165797F16C27}" type="presParOf" srcId="{01F8CCAA-54BD-5C4E-9E3A-A524715D0657}" destId="{A4ED206C-8E05-6B40-9082-D41B3166B8BE}" srcOrd="3" destOrd="0" presId="urn:microsoft.com/office/officeart/2017/3/layout/HorizontalLabelsTimeline"/>
    <dgm:cxn modelId="{440D8032-DAFC-5947-86C7-32DB56D0F3C6}" type="presParOf" srcId="{01F8CCAA-54BD-5C4E-9E3A-A524715D0657}" destId="{EBC6A5F5-74A6-D444-936E-FD1C4F10A41F}" srcOrd="4" destOrd="0" presId="urn:microsoft.com/office/officeart/2017/3/layout/HorizontalLabelsTimeline"/>
    <dgm:cxn modelId="{45C044B7-E074-E64F-AEFC-A937FD70C9AC}" type="presParOf" srcId="{0360C44D-D93B-7C4D-9128-F1282339D774}" destId="{3F78099C-2339-F04F-A120-5562E9B662CC}" srcOrd="7" destOrd="0" presId="urn:microsoft.com/office/officeart/2017/3/layout/HorizontalLabelsTimeline"/>
    <dgm:cxn modelId="{9FB788E3-EF66-A54A-97AD-DFC5CED28D1E}" type="presParOf" srcId="{0360C44D-D93B-7C4D-9128-F1282339D774}" destId="{454B06FA-8D23-8547-A7B0-D2DD9739B1CD}" srcOrd="8" destOrd="0" presId="urn:microsoft.com/office/officeart/2017/3/layout/HorizontalLabelsTimeline"/>
    <dgm:cxn modelId="{B10BF7D1-1129-4547-AAEE-60D92CF68624}" type="presParOf" srcId="{454B06FA-8D23-8547-A7B0-D2DD9739B1CD}" destId="{7E924358-602D-BB4E-A8E8-8BDA639F2AC5}" srcOrd="0" destOrd="0" presId="urn:microsoft.com/office/officeart/2017/3/layout/HorizontalLabelsTimeline"/>
    <dgm:cxn modelId="{3FD49F66-CF90-1B40-9580-CA590D4200F1}" type="presParOf" srcId="{454B06FA-8D23-8547-A7B0-D2DD9739B1CD}" destId="{09A48575-8CAF-334E-AD6F-FF6D8E2ECDBF}" srcOrd="1" destOrd="0" presId="urn:microsoft.com/office/officeart/2017/3/layout/HorizontalLabelsTimeline"/>
    <dgm:cxn modelId="{648F0B3D-026B-8548-8C40-3858DF1AFAE3}" type="presParOf" srcId="{09A48575-8CAF-334E-AD6F-FF6D8E2ECDBF}" destId="{CF1CF981-1081-A348-BC57-A78A59E69752}" srcOrd="0" destOrd="0" presId="urn:microsoft.com/office/officeart/2017/3/layout/HorizontalLabelsTimeline"/>
    <dgm:cxn modelId="{4C1EBD0D-6872-BF4E-937B-5083D1B4487F}" type="presParOf" srcId="{09A48575-8CAF-334E-AD6F-FF6D8E2ECDBF}" destId="{11ED645A-6691-E44F-BA63-C13EDBFF35DB}" srcOrd="1" destOrd="0" presId="urn:microsoft.com/office/officeart/2017/3/layout/HorizontalLabelsTimeline"/>
    <dgm:cxn modelId="{0FEBEF68-F03E-FE47-A665-C6F260605F83}" type="presParOf" srcId="{454B06FA-8D23-8547-A7B0-D2DD9739B1CD}" destId="{112749F0-E79E-9B44-B391-DCB6DC7155DF}" srcOrd="2" destOrd="0" presId="urn:microsoft.com/office/officeart/2017/3/layout/HorizontalLabelsTimeline"/>
    <dgm:cxn modelId="{15D59A68-F2B0-7E41-B5A4-455FC6B09152}" type="presParOf" srcId="{454B06FA-8D23-8547-A7B0-D2DD9739B1CD}" destId="{352FE5B4-548D-6844-84FA-B9437C794E24}" srcOrd="3" destOrd="0" presId="urn:microsoft.com/office/officeart/2017/3/layout/HorizontalLabelsTimeline"/>
    <dgm:cxn modelId="{B3CBEF67-34C7-A140-AD93-40C7FC816090}" type="presParOf" srcId="{454B06FA-8D23-8547-A7B0-D2DD9739B1CD}" destId="{7FDFD70B-FEFD-7B4D-8A30-D58D1833F6AA}" srcOrd="4" destOrd="0" presId="urn:microsoft.com/office/officeart/2017/3/layout/HorizontalLabels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D4DC4B-057A-45D9-99FB-3F7C4AE091ED}"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52DE833-E316-4169-9C27-BED599F91A40}">
      <dgm:prSet/>
      <dgm:spPr/>
      <dgm:t>
        <a:bodyPr/>
        <a:lstStyle/>
        <a:p>
          <a:r>
            <a:rPr lang="en-US"/>
            <a:t>The objectivitiy principle (so that subjective views are excluded)</a:t>
          </a:r>
        </a:p>
      </dgm:t>
    </dgm:pt>
    <dgm:pt modelId="{E162C4D4-DE09-41A6-A6F7-3574CB01ED25}" type="parTrans" cxnId="{56636FA4-8058-495B-B4EA-B32490B22A8A}">
      <dgm:prSet/>
      <dgm:spPr/>
      <dgm:t>
        <a:bodyPr/>
        <a:lstStyle/>
        <a:p>
          <a:endParaRPr lang="en-US"/>
        </a:p>
      </dgm:t>
    </dgm:pt>
    <dgm:pt modelId="{2CE46748-D5FC-4804-AB43-3AD10362973F}" type="sibTrans" cxnId="{56636FA4-8058-495B-B4EA-B32490B22A8A}">
      <dgm:prSet/>
      <dgm:spPr/>
      <dgm:t>
        <a:bodyPr/>
        <a:lstStyle/>
        <a:p>
          <a:endParaRPr lang="en-US"/>
        </a:p>
      </dgm:t>
    </dgm:pt>
    <dgm:pt modelId="{64E3DA55-FA12-4969-BB4D-76C22DA3A1B3}">
      <dgm:prSet/>
      <dgm:spPr/>
      <dgm:t>
        <a:bodyPr/>
        <a:lstStyle/>
        <a:p>
          <a:r>
            <a:rPr lang="en-US"/>
            <a:t>A term is not to be taken isolation but must be construed in context</a:t>
          </a:r>
        </a:p>
      </dgm:t>
    </dgm:pt>
    <dgm:pt modelId="{9CFD099D-5D48-4290-B123-2BFC409A57BC}" type="parTrans" cxnId="{08542A55-7901-4C2F-A5DE-F82B0EFC38FA}">
      <dgm:prSet/>
      <dgm:spPr/>
      <dgm:t>
        <a:bodyPr/>
        <a:lstStyle/>
        <a:p>
          <a:endParaRPr lang="en-US"/>
        </a:p>
      </dgm:t>
    </dgm:pt>
    <dgm:pt modelId="{2F9DD3B4-FA89-4320-9249-9FC4AEAC3864}" type="sibTrans" cxnId="{08542A55-7901-4C2F-A5DE-F82B0EFC38FA}">
      <dgm:prSet/>
      <dgm:spPr/>
      <dgm:t>
        <a:bodyPr/>
        <a:lstStyle/>
        <a:p>
          <a:endParaRPr lang="en-US"/>
        </a:p>
      </dgm:t>
    </dgm:pt>
    <dgm:pt modelId="{D95399AE-A270-4D37-8C37-4CE4D7CC11AE}">
      <dgm:prSet/>
      <dgm:spPr/>
      <dgm:t>
        <a:bodyPr/>
        <a:lstStyle/>
        <a:p>
          <a:r>
            <a:rPr lang="en-US"/>
            <a:t>Only circumstances known to the parties when the contract was made are material.</a:t>
          </a:r>
        </a:p>
      </dgm:t>
    </dgm:pt>
    <dgm:pt modelId="{2D9E3123-906E-4926-95D5-EF0DA102D691}" type="parTrans" cxnId="{4A8E990B-D512-489C-BB16-782FAB213BF4}">
      <dgm:prSet/>
      <dgm:spPr/>
      <dgm:t>
        <a:bodyPr/>
        <a:lstStyle/>
        <a:p>
          <a:endParaRPr lang="en-US"/>
        </a:p>
      </dgm:t>
    </dgm:pt>
    <dgm:pt modelId="{C6C59FEA-AB55-41CB-A937-836F812E0F14}" type="sibTrans" cxnId="{4A8E990B-D512-489C-BB16-782FAB213BF4}">
      <dgm:prSet/>
      <dgm:spPr/>
      <dgm:t>
        <a:bodyPr/>
        <a:lstStyle/>
        <a:p>
          <a:endParaRPr lang="en-US"/>
        </a:p>
      </dgm:t>
    </dgm:pt>
    <dgm:pt modelId="{E52D6499-97BF-1F4A-A084-BE686FAB8B4F}" type="pres">
      <dgm:prSet presAssocID="{98D4DC4B-057A-45D9-99FB-3F7C4AE091ED}" presName="linear" presStyleCnt="0">
        <dgm:presLayoutVars>
          <dgm:animLvl val="lvl"/>
          <dgm:resizeHandles val="exact"/>
        </dgm:presLayoutVars>
      </dgm:prSet>
      <dgm:spPr/>
    </dgm:pt>
    <dgm:pt modelId="{0BA6B79A-CBB4-BC44-83AA-78BCA14F1A28}" type="pres">
      <dgm:prSet presAssocID="{252DE833-E316-4169-9C27-BED599F91A40}" presName="parentText" presStyleLbl="node1" presStyleIdx="0" presStyleCnt="3">
        <dgm:presLayoutVars>
          <dgm:chMax val="0"/>
          <dgm:bulletEnabled val="1"/>
        </dgm:presLayoutVars>
      </dgm:prSet>
      <dgm:spPr/>
    </dgm:pt>
    <dgm:pt modelId="{57905371-546C-FC49-BA5E-C41718893C29}" type="pres">
      <dgm:prSet presAssocID="{2CE46748-D5FC-4804-AB43-3AD10362973F}" presName="spacer" presStyleCnt="0"/>
      <dgm:spPr/>
    </dgm:pt>
    <dgm:pt modelId="{C91CCCD4-0F84-4A4F-AC8B-FC855F8FCE7C}" type="pres">
      <dgm:prSet presAssocID="{64E3DA55-FA12-4969-BB4D-76C22DA3A1B3}" presName="parentText" presStyleLbl="node1" presStyleIdx="1" presStyleCnt="3">
        <dgm:presLayoutVars>
          <dgm:chMax val="0"/>
          <dgm:bulletEnabled val="1"/>
        </dgm:presLayoutVars>
      </dgm:prSet>
      <dgm:spPr/>
    </dgm:pt>
    <dgm:pt modelId="{6C9EDCB9-5E20-5A4D-9964-67E539F6A52D}" type="pres">
      <dgm:prSet presAssocID="{2F9DD3B4-FA89-4320-9249-9FC4AEAC3864}" presName="spacer" presStyleCnt="0"/>
      <dgm:spPr/>
    </dgm:pt>
    <dgm:pt modelId="{B217F024-6F6C-3640-A9F5-7C68075AFC59}" type="pres">
      <dgm:prSet presAssocID="{D95399AE-A270-4D37-8C37-4CE4D7CC11AE}" presName="parentText" presStyleLbl="node1" presStyleIdx="2" presStyleCnt="3">
        <dgm:presLayoutVars>
          <dgm:chMax val="0"/>
          <dgm:bulletEnabled val="1"/>
        </dgm:presLayoutVars>
      </dgm:prSet>
      <dgm:spPr/>
    </dgm:pt>
  </dgm:ptLst>
  <dgm:cxnLst>
    <dgm:cxn modelId="{B65CDD09-14A4-5643-9EC3-C55B2438DC40}" type="presOf" srcId="{252DE833-E316-4169-9C27-BED599F91A40}" destId="{0BA6B79A-CBB4-BC44-83AA-78BCA14F1A28}" srcOrd="0" destOrd="0" presId="urn:microsoft.com/office/officeart/2005/8/layout/vList2"/>
    <dgm:cxn modelId="{4A8E990B-D512-489C-BB16-782FAB213BF4}" srcId="{98D4DC4B-057A-45D9-99FB-3F7C4AE091ED}" destId="{D95399AE-A270-4D37-8C37-4CE4D7CC11AE}" srcOrd="2" destOrd="0" parTransId="{2D9E3123-906E-4926-95D5-EF0DA102D691}" sibTransId="{C6C59FEA-AB55-41CB-A937-836F812E0F14}"/>
    <dgm:cxn modelId="{282F9548-1F06-7B4F-B7A6-D128A1021EE6}" type="presOf" srcId="{D95399AE-A270-4D37-8C37-4CE4D7CC11AE}" destId="{B217F024-6F6C-3640-A9F5-7C68075AFC59}" srcOrd="0" destOrd="0" presId="urn:microsoft.com/office/officeart/2005/8/layout/vList2"/>
    <dgm:cxn modelId="{08542A55-7901-4C2F-A5DE-F82B0EFC38FA}" srcId="{98D4DC4B-057A-45D9-99FB-3F7C4AE091ED}" destId="{64E3DA55-FA12-4969-BB4D-76C22DA3A1B3}" srcOrd="1" destOrd="0" parTransId="{9CFD099D-5D48-4290-B123-2BFC409A57BC}" sibTransId="{2F9DD3B4-FA89-4320-9249-9FC4AEAC3864}"/>
    <dgm:cxn modelId="{56636FA4-8058-495B-B4EA-B32490B22A8A}" srcId="{98D4DC4B-057A-45D9-99FB-3F7C4AE091ED}" destId="{252DE833-E316-4169-9C27-BED599F91A40}" srcOrd="0" destOrd="0" parTransId="{E162C4D4-DE09-41A6-A6F7-3574CB01ED25}" sibTransId="{2CE46748-D5FC-4804-AB43-3AD10362973F}"/>
    <dgm:cxn modelId="{81BB33D8-A5E5-954A-99EF-EB6B55B03973}" type="presOf" srcId="{64E3DA55-FA12-4969-BB4D-76C22DA3A1B3}" destId="{C91CCCD4-0F84-4A4F-AC8B-FC855F8FCE7C}" srcOrd="0" destOrd="0" presId="urn:microsoft.com/office/officeart/2005/8/layout/vList2"/>
    <dgm:cxn modelId="{38A8CFEA-9E4C-F646-9A07-4F5A73036C32}" type="presOf" srcId="{98D4DC4B-057A-45D9-99FB-3F7C4AE091ED}" destId="{E52D6499-97BF-1F4A-A084-BE686FAB8B4F}" srcOrd="0" destOrd="0" presId="urn:microsoft.com/office/officeart/2005/8/layout/vList2"/>
    <dgm:cxn modelId="{EDEF1C24-D4A7-304C-88F4-5CC062493DF6}" type="presParOf" srcId="{E52D6499-97BF-1F4A-A084-BE686FAB8B4F}" destId="{0BA6B79A-CBB4-BC44-83AA-78BCA14F1A28}" srcOrd="0" destOrd="0" presId="urn:microsoft.com/office/officeart/2005/8/layout/vList2"/>
    <dgm:cxn modelId="{F2E43F76-70F2-2544-9C41-2C70B39767B5}" type="presParOf" srcId="{E52D6499-97BF-1F4A-A084-BE686FAB8B4F}" destId="{57905371-546C-FC49-BA5E-C41718893C29}" srcOrd="1" destOrd="0" presId="urn:microsoft.com/office/officeart/2005/8/layout/vList2"/>
    <dgm:cxn modelId="{C614043E-D6AF-E04C-B09C-F8BE41CBA28A}" type="presParOf" srcId="{E52D6499-97BF-1F4A-A084-BE686FAB8B4F}" destId="{C91CCCD4-0F84-4A4F-AC8B-FC855F8FCE7C}" srcOrd="2" destOrd="0" presId="urn:microsoft.com/office/officeart/2005/8/layout/vList2"/>
    <dgm:cxn modelId="{AAF39D55-75BF-6A4B-8BE3-F4E4EF4AD2B1}" type="presParOf" srcId="{E52D6499-97BF-1F4A-A084-BE686FAB8B4F}" destId="{6C9EDCB9-5E20-5A4D-9964-67E539F6A52D}" srcOrd="3" destOrd="0" presId="urn:microsoft.com/office/officeart/2005/8/layout/vList2"/>
    <dgm:cxn modelId="{A25C49A1-EB11-9A46-BDC6-C7E8739CBDAA}" type="presParOf" srcId="{E52D6499-97BF-1F4A-A084-BE686FAB8B4F}" destId="{B217F024-6F6C-3640-A9F5-7C68075AFC5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EA8ECF-F0B7-5F4A-AA9B-A177BD85D7A4}">
      <dsp:nvSpPr>
        <dsp:cNvPr id="0" name=""/>
        <dsp:cNvSpPr/>
      </dsp:nvSpPr>
      <dsp:spPr>
        <a:xfrm>
          <a:off x="0" y="2176272"/>
          <a:ext cx="10515600" cy="0"/>
        </a:xfrm>
        <a:prstGeom prst="line">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650B0CA-E91C-8448-8AE1-D3FB2E41FBF7}">
      <dsp:nvSpPr>
        <dsp:cNvPr id="0" name=""/>
        <dsp:cNvSpPr/>
      </dsp:nvSpPr>
      <dsp:spPr>
        <a:xfrm>
          <a:off x="215241" y="1349288"/>
          <a:ext cx="3081563" cy="522305"/>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a:t>10 Feb. 2020</a:t>
          </a:r>
        </a:p>
      </dsp:txBody>
      <dsp:txXfrm>
        <a:off x="215241" y="1349288"/>
        <a:ext cx="3081563" cy="522305"/>
      </dsp:txXfrm>
    </dsp:sp>
    <dsp:sp modelId="{6C5F6381-F0E8-944F-8490-94EDA61D0E8E}">
      <dsp:nvSpPr>
        <dsp:cNvPr id="0" name=""/>
        <dsp:cNvSpPr/>
      </dsp:nvSpPr>
      <dsp:spPr>
        <a:xfrm>
          <a:off x="215241" y="313287"/>
          <a:ext cx="3081563" cy="103600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a:t>Regs permit the detention and screening of persons suspected to have COVID-19.</a:t>
          </a:r>
        </a:p>
      </dsp:txBody>
      <dsp:txXfrm>
        <a:off x="215241" y="313287"/>
        <a:ext cx="3081563" cy="1036000"/>
      </dsp:txXfrm>
    </dsp:sp>
    <dsp:sp modelId="{16F134DD-372B-6143-9B84-3B283F5166E0}">
      <dsp:nvSpPr>
        <dsp:cNvPr id="0" name=""/>
        <dsp:cNvSpPr/>
      </dsp:nvSpPr>
      <dsp:spPr>
        <a:xfrm>
          <a:off x="1756023" y="1871593"/>
          <a:ext cx="0" cy="304678"/>
        </a:xfrm>
        <a:prstGeom prst="line">
          <a:avLst/>
        </a:pr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8B59E66-BD78-CE4D-9D85-5A24332B220A}">
      <dsp:nvSpPr>
        <dsp:cNvPr id="0" name=""/>
        <dsp:cNvSpPr/>
      </dsp:nvSpPr>
      <dsp:spPr>
        <a:xfrm>
          <a:off x="1966129" y="2480950"/>
          <a:ext cx="3081563" cy="522305"/>
        </a:xfrm>
        <a:prstGeom prst="rect">
          <a:avLst/>
        </a:prstGeom>
        <a:solidFill>
          <a:schemeClr val="accent5">
            <a:hueOff val="-1689636"/>
            <a:satOff val="-4355"/>
            <a:lumOff val="-2941"/>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a:t>5 Mar.</a:t>
          </a:r>
        </a:p>
      </dsp:txBody>
      <dsp:txXfrm>
        <a:off x="1966129" y="2480950"/>
        <a:ext cx="3081563" cy="522305"/>
      </dsp:txXfrm>
    </dsp:sp>
    <dsp:sp modelId="{903DF429-FD3A-2E41-AD95-87AD5B6B8657}">
      <dsp:nvSpPr>
        <dsp:cNvPr id="0" name=""/>
        <dsp:cNvSpPr/>
      </dsp:nvSpPr>
      <dsp:spPr>
        <a:xfrm>
          <a:off x="1966129" y="3003255"/>
          <a:ext cx="3081563" cy="805778"/>
        </a:xfrm>
        <a:prstGeom prst="rect">
          <a:avLst/>
        </a:prstGeom>
        <a:solidFill>
          <a:schemeClr val="accent5">
            <a:tint val="40000"/>
            <a:alpha val="90000"/>
            <a:hueOff val="-1684941"/>
            <a:satOff val="-5708"/>
            <a:lumOff val="-732"/>
            <a:alphaOff val="0"/>
          </a:schemeClr>
        </a:solidFill>
        <a:ln w="12700" cap="flat" cmpd="sng" algn="ctr">
          <a:solidFill>
            <a:schemeClr val="accent5">
              <a:tint val="40000"/>
              <a:alpha val="90000"/>
              <a:hueOff val="-1684941"/>
              <a:satOff val="-5708"/>
              <a:lumOff val="-73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a:t>COVID-19: COVID-19 was made a “notifiable disease”</a:t>
          </a:r>
        </a:p>
      </dsp:txBody>
      <dsp:txXfrm>
        <a:off x="1966129" y="3003255"/>
        <a:ext cx="3081563" cy="805778"/>
      </dsp:txXfrm>
    </dsp:sp>
    <dsp:sp modelId="{E2F1F43A-5D2E-2749-91DA-087BE06D2940}">
      <dsp:nvSpPr>
        <dsp:cNvPr id="0" name=""/>
        <dsp:cNvSpPr/>
      </dsp:nvSpPr>
      <dsp:spPr>
        <a:xfrm>
          <a:off x="3506911" y="2176271"/>
          <a:ext cx="0" cy="304678"/>
        </a:xfrm>
        <a:prstGeom prst="line">
          <a:avLst/>
        </a:prstGeom>
        <a:noFill/>
        <a:ln w="6350" cap="flat" cmpd="sng" algn="ctr">
          <a:solidFill>
            <a:schemeClr val="accent5">
              <a:hueOff val="-1689636"/>
              <a:satOff val="-4355"/>
              <a:lumOff val="-2941"/>
              <a:alphaOff val="0"/>
            </a:schemeClr>
          </a:solidFill>
          <a:prstDash val="solid"/>
          <a:miter lim="800000"/>
        </a:ln>
        <a:effectLst/>
      </dsp:spPr>
      <dsp:style>
        <a:lnRef idx="1">
          <a:scrgbClr r="0" g="0" b="0"/>
        </a:lnRef>
        <a:fillRef idx="0">
          <a:scrgbClr r="0" g="0" b="0"/>
        </a:fillRef>
        <a:effectRef idx="0">
          <a:scrgbClr r="0" g="0" b="0"/>
        </a:effectRef>
        <a:fontRef idx="minor"/>
      </dsp:style>
    </dsp:sp>
    <dsp:sp modelId="{D314BBDA-3798-2F4E-84CB-85D3DC28370B}">
      <dsp:nvSpPr>
        <dsp:cNvPr id="0" name=""/>
        <dsp:cNvSpPr/>
      </dsp:nvSpPr>
      <dsp:spPr>
        <a:xfrm rot="2700000">
          <a:off x="1722168" y="2142417"/>
          <a:ext cx="67709" cy="67709"/>
        </a:xfrm>
        <a:prstGeom prst="rect">
          <a:avLst/>
        </a:prstGeom>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37159F-0A35-2340-A707-EF4480CD2400}">
      <dsp:nvSpPr>
        <dsp:cNvPr id="0" name=""/>
        <dsp:cNvSpPr/>
      </dsp:nvSpPr>
      <dsp:spPr>
        <a:xfrm rot="2700000">
          <a:off x="3473056" y="2142417"/>
          <a:ext cx="67709" cy="67709"/>
        </a:xfrm>
        <a:prstGeom prst="rect">
          <a:avLst/>
        </a:prstGeom>
        <a:solidFill>
          <a:schemeClr val="accent5">
            <a:hueOff val="-1689636"/>
            <a:satOff val="-4355"/>
            <a:lumOff val="-2941"/>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E0BDCA-B42B-414D-A2FA-C3AF05011C16}">
      <dsp:nvSpPr>
        <dsp:cNvPr id="0" name=""/>
        <dsp:cNvSpPr/>
      </dsp:nvSpPr>
      <dsp:spPr>
        <a:xfrm>
          <a:off x="3717018" y="1349288"/>
          <a:ext cx="3081563" cy="522305"/>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a:t>16 Mar. 2020</a:t>
          </a:r>
        </a:p>
      </dsp:txBody>
      <dsp:txXfrm>
        <a:off x="3717018" y="1349288"/>
        <a:ext cx="3081563" cy="522305"/>
      </dsp:txXfrm>
    </dsp:sp>
    <dsp:sp modelId="{4FE95300-C165-E548-9EEA-9023E14E925A}">
      <dsp:nvSpPr>
        <dsp:cNvPr id="0" name=""/>
        <dsp:cNvSpPr/>
      </dsp:nvSpPr>
      <dsp:spPr>
        <a:xfrm>
          <a:off x="3717018" y="543510"/>
          <a:ext cx="3081563" cy="805778"/>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a:t>advice against the holding of large gatherings.</a:t>
          </a:r>
        </a:p>
      </dsp:txBody>
      <dsp:txXfrm>
        <a:off x="3717018" y="543510"/>
        <a:ext cx="3081563" cy="805778"/>
      </dsp:txXfrm>
    </dsp:sp>
    <dsp:sp modelId="{7D16FE46-C430-CA47-8FC1-232E75521AF2}">
      <dsp:nvSpPr>
        <dsp:cNvPr id="0" name=""/>
        <dsp:cNvSpPr/>
      </dsp:nvSpPr>
      <dsp:spPr>
        <a:xfrm>
          <a:off x="5257800" y="1871593"/>
          <a:ext cx="0" cy="304678"/>
        </a:xfrm>
        <a:prstGeom prst="line">
          <a:avLst/>
        </a:prstGeom>
        <a:noFill/>
        <a:ln w="6350" cap="flat" cmpd="sng" algn="ctr">
          <a:solidFill>
            <a:schemeClr val="accent5">
              <a:hueOff val="-3379271"/>
              <a:satOff val="-8710"/>
              <a:lumOff val="-5883"/>
              <a:alphaOff val="0"/>
            </a:schemeClr>
          </a:solidFill>
          <a:prstDash val="solid"/>
          <a:miter lim="800000"/>
        </a:ln>
        <a:effectLst/>
      </dsp:spPr>
      <dsp:style>
        <a:lnRef idx="1">
          <a:scrgbClr r="0" g="0" b="0"/>
        </a:lnRef>
        <a:fillRef idx="0">
          <a:scrgbClr r="0" g="0" b="0"/>
        </a:fillRef>
        <a:effectRef idx="0">
          <a:scrgbClr r="0" g="0" b="0"/>
        </a:effectRef>
        <a:fontRef idx="minor"/>
      </dsp:style>
    </dsp:sp>
    <dsp:sp modelId="{FAEFB516-01BE-5A43-B2F5-C0727C9A8874}">
      <dsp:nvSpPr>
        <dsp:cNvPr id="0" name=""/>
        <dsp:cNvSpPr/>
      </dsp:nvSpPr>
      <dsp:spPr>
        <a:xfrm>
          <a:off x="5467906" y="2480950"/>
          <a:ext cx="3081563" cy="522305"/>
        </a:xfrm>
        <a:prstGeom prst="rect">
          <a:avLst/>
        </a:prstGeom>
        <a:solidFill>
          <a:schemeClr val="accent5">
            <a:hueOff val="-5068907"/>
            <a:satOff val="-13064"/>
            <a:lumOff val="-8824"/>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a:t>24 Mar.</a:t>
          </a:r>
        </a:p>
      </dsp:txBody>
      <dsp:txXfrm>
        <a:off x="5467906" y="2480950"/>
        <a:ext cx="3081563" cy="522305"/>
      </dsp:txXfrm>
    </dsp:sp>
    <dsp:sp modelId="{B072441B-12BF-414B-829D-60E6998A3FB2}">
      <dsp:nvSpPr>
        <dsp:cNvPr id="0" name=""/>
        <dsp:cNvSpPr/>
      </dsp:nvSpPr>
      <dsp:spPr>
        <a:xfrm>
          <a:off x="5467906" y="3003255"/>
          <a:ext cx="3081563" cy="1282667"/>
        </a:xfrm>
        <a:prstGeom prst="rect">
          <a:avLst/>
        </a:prstGeom>
        <a:solidFill>
          <a:schemeClr val="accent5">
            <a:tint val="40000"/>
            <a:alpha val="90000"/>
            <a:hueOff val="-5054821"/>
            <a:satOff val="-17124"/>
            <a:lumOff val="-2196"/>
            <a:alphaOff val="0"/>
          </a:schemeClr>
        </a:solidFill>
        <a:ln w="12700" cap="flat" cmpd="sng" algn="ctr">
          <a:solidFill>
            <a:schemeClr val="accent5">
              <a:tint val="40000"/>
              <a:alpha val="90000"/>
              <a:hueOff val="-5054821"/>
              <a:satOff val="-17124"/>
              <a:lumOff val="-219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a:t>holiday accommodation providers were told to close their premises for commercial use and on</a:t>
          </a:r>
        </a:p>
      </dsp:txBody>
      <dsp:txXfrm>
        <a:off x="5467906" y="3003255"/>
        <a:ext cx="3081563" cy="1282667"/>
      </dsp:txXfrm>
    </dsp:sp>
    <dsp:sp modelId="{FBBDE654-07B0-7248-A397-66593654DB20}">
      <dsp:nvSpPr>
        <dsp:cNvPr id="0" name=""/>
        <dsp:cNvSpPr/>
      </dsp:nvSpPr>
      <dsp:spPr>
        <a:xfrm>
          <a:off x="7008688" y="2176271"/>
          <a:ext cx="0" cy="304678"/>
        </a:xfrm>
        <a:prstGeom prst="line">
          <a:avLst/>
        </a:prstGeom>
        <a:noFill/>
        <a:ln w="6350" cap="flat" cmpd="sng" algn="ctr">
          <a:solidFill>
            <a:schemeClr val="accent5">
              <a:hueOff val="-5068907"/>
              <a:satOff val="-13064"/>
              <a:lumOff val="-8824"/>
              <a:alphaOff val="0"/>
            </a:schemeClr>
          </a:solidFill>
          <a:prstDash val="solid"/>
          <a:miter lim="800000"/>
        </a:ln>
        <a:effectLst/>
      </dsp:spPr>
      <dsp:style>
        <a:lnRef idx="1">
          <a:scrgbClr r="0" g="0" b="0"/>
        </a:lnRef>
        <a:fillRef idx="0">
          <a:scrgbClr r="0" g="0" b="0"/>
        </a:fillRef>
        <a:effectRef idx="0">
          <a:scrgbClr r="0" g="0" b="0"/>
        </a:effectRef>
        <a:fontRef idx="minor"/>
      </dsp:style>
    </dsp:sp>
    <dsp:sp modelId="{1B04FEC6-0E09-964B-AE23-FEC30FBBF2DB}">
      <dsp:nvSpPr>
        <dsp:cNvPr id="0" name=""/>
        <dsp:cNvSpPr/>
      </dsp:nvSpPr>
      <dsp:spPr>
        <a:xfrm rot="2700000">
          <a:off x="5223945" y="2142417"/>
          <a:ext cx="67709" cy="67709"/>
        </a:xfrm>
        <a:prstGeom prst="rect">
          <a:avLst/>
        </a:prstGeom>
        <a:solidFill>
          <a:schemeClr val="accent5">
            <a:hueOff val="-3379271"/>
            <a:satOff val="-8710"/>
            <a:lumOff val="-5883"/>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ED206C-8E05-6B40-9082-D41B3166B8BE}">
      <dsp:nvSpPr>
        <dsp:cNvPr id="0" name=""/>
        <dsp:cNvSpPr/>
      </dsp:nvSpPr>
      <dsp:spPr>
        <a:xfrm rot="2700000">
          <a:off x="6974833" y="2142417"/>
          <a:ext cx="67709" cy="67709"/>
        </a:xfrm>
        <a:prstGeom prst="rect">
          <a:avLst/>
        </a:prstGeom>
        <a:solidFill>
          <a:schemeClr val="accent5">
            <a:hueOff val="-5068907"/>
            <a:satOff val="-13064"/>
            <a:lumOff val="-8824"/>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924358-602D-BB4E-A8E8-8BDA639F2AC5}">
      <dsp:nvSpPr>
        <dsp:cNvPr id="0" name=""/>
        <dsp:cNvSpPr/>
      </dsp:nvSpPr>
      <dsp:spPr>
        <a:xfrm>
          <a:off x="7218795" y="1349288"/>
          <a:ext cx="3081563" cy="522305"/>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a:t>26 Mar.</a:t>
          </a:r>
        </a:p>
      </dsp:txBody>
      <dsp:txXfrm>
        <a:off x="7218795" y="1349288"/>
        <a:ext cx="3081563" cy="522305"/>
      </dsp:txXfrm>
    </dsp:sp>
    <dsp:sp modelId="{CF1CF981-1081-A348-BC57-A78A59E69752}">
      <dsp:nvSpPr>
        <dsp:cNvPr id="0" name=""/>
        <dsp:cNvSpPr/>
      </dsp:nvSpPr>
      <dsp:spPr>
        <a:xfrm>
          <a:off x="7218795" y="66621"/>
          <a:ext cx="3081563" cy="1282667"/>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a:t>Regulations: The closure of pretty much all businesses and facilities offering goods and services to the public.</a:t>
          </a:r>
        </a:p>
      </dsp:txBody>
      <dsp:txXfrm>
        <a:off x="7218795" y="66621"/>
        <a:ext cx="3081563" cy="1282667"/>
      </dsp:txXfrm>
    </dsp:sp>
    <dsp:sp modelId="{112749F0-E79E-9B44-B391-DCB6DC7155DF}">
      <dsp:nvSpPr>
        <dsp:cNvPr id="0" name=""/>
        <dsp:cNvSpPr/>
      </dsp:nvSpPr>
      <dsp:spPr>
        <a:xfrm>
          <a:off x="8759576" y="1871593"/>
          <a:ext cx="0" cy="304678"/>
        </a:xfrm>
        <a:prstGeom prst="line">
          <a:avLst/>
        </a:prstGeom>
        <a:no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0">
          <a:scrgbClr r="0" g="0" b="0"/>
        </a:fillRef>
        <a:effectRef idx="0">
          <a:scrgbClr r="0" g="0" b="0"/>
        </a:effectRef>
        <a:fontRef idx="minor"/>
      </dsp:style>
    </dsp:sp>
    <dsp:sp modelId="{352FE5B4-548D-6844-84FA-B9437C794E24}">
      <dsp:nvSpPr>
        <dsp:cNvPr id="0" name=""/>
        <dsp:cNvSpPr/>
      </dsp:nvSpPr>
      <dsp:spPr>
        <a:xfrm rot="2700000">
          <a:off x="8725722" y="2142417"/>
          <a:ext cx="67709" cy="67709"/>
        </a:xfrm>
        <a:prstGeom prst="rect">
          <a:avLst/>
        </a:prstGeom>
        <a:solidFill>
          <a:schemeClr val="accent5">
            <a:hueOff val="-6758543"/>
            <a:satOff val="-17419"/>
            <a:lumOff val="-11765"/>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A6B79A-CBB4-BC44-83AA-78BCA14F1A28}">
      <dsp:nvSpPr>
        <dsp:cNvPr id="0" name=""/>
        <dsp:cNvSpPr/>
      </dsp:nvSpPr>
      <dsp:spPr>
        <a:xfrm>
          <a:off x="0" y="106028"/>
          <a:ext cx="5257800" cy="170469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The objectivitiy principle (so that subjective views are excluded)</a:t>
          </a:r>
        </a:p>
      </dsp:txBody>
      <dsp:txXfrm>
        <a:off x="83216" y="189244"/>
        <a:ext cx="5091368" cy="1538258"/>
      </dsp:txXfrm>
    </dsp:sp>
    <dsp:sp modelId="{C91CCCD4-0F84-4A4F-AC8B-FC855F8FCE7C}">
      <dsp:nvSpPr>
        <dsp:cNvPr id="0" name=""/>
        <dsp:cNvSpPr/>
      </dsp:nvSpPr>
      <dsp:spPr>
        <a:xfrm>
          <a:off x="0" y="1899998"/>
          <a:ext cx="5257800" cy="170469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A term is not to be taken isolation but must be construed in context</a:t>
          </a:r>
        </a:p>
      </dsp:txBody>
      <dsp:txXfrm>
        <a:off x="83216" y="1983214"/>
        <a:ext cx="5091368" cy="1538258"/>
      </dsp:txXfrm>
    </dsp:sp>
    <dsp:sp modelId="{B217F024-6F6C-3640-A9F5-7C68075AFC59}">
      <dsp:nvSpPr>
        <dsp:cNvPr id="0" name=""/>
        <dsp:cNvSpPr/>
      </dsp:nvSpPr>
      <dsp:spPr>
        <a:xfrm>
          <a:off x="0" y="3693969"/>
          <a:ext cx="5257800" cy="170469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Only circumstances known to the parties when the contract was made are material.</a:t>
          </a:r>
        </a:p>
      </dsp:txBody>
      <dsp:txXfrm>
        <a:off x="83216" y="3777185"/>
        <a:ext cx="5091368" cy="1538258"/>
      </dsp:txXfrm>
    </dsp:sp>
  </dsp:spTree>
</dsp:drawing>
</file>

<file path=ppt/diagrams/layout1.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dgm1612="http://schemas.microsoft.com/office/drawing/2016/12/diagram">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C7F8A6-D3A9-D64D-B256-E7163A6EE862}" type="datetimeFigureOut">
              <a:rPr lang="en-GB" smtClean="0"/>
              <a:t>15/10/2020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ED36CB-DDCE-8E40-9213-87E0C8F5EB75}" type="slidenum">
              <a:rPr lang="en-GB" smtClean="0"/>
              <a:t>‹#›</a:t>
            </a:fld>
            <a:endParaRPr lang="en-GB"/>
          </a:p>
        </p:txBody>
      </p:sp>
    </p:spTree>
    <p:extLst>
      <p:ext uri="{BB962C8B-B14F-4D97-AF65-F5344CB8AC3E}">
        <p14:creationId xmlns:p14="http://schemas.microsoft.com/office/powerpoint/2010/main" val="1778422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ED36CB-DDCE-8E40-9213-87E0C8F5EB75}" type="slidenum">
              <a:rPr lang="en-GB" smtClean="0"/>
              <a:t>1</a:t>
            </a:fld>
            <a:endParaRPr lang="en-GB"/>
          </a:p>
        </p:txBody>
      </p:sp>
    </p:spTree>
    <p:extLst>
      <p:ext uri="{BB962C8B-B14F-4D97-AF65-F5344CB8AC3E}">
        <p14:creationId xmlns:p14="http://schemas.microsoft.com/office/powerpoint/2010/main" val="3183427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5E11C-EFAD-294B-98B7-775ED08AA3E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F757E8C9-2537-7243-841A-AFCCFA0091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5630332B-97F7-364D-AB3D-F1DF99A71079}"/>
              </a:ext>
            </a:extLst>
          </p:cNvPr>
          <p:cNvSpPr>
            <a:spLocks noGrp="1"/>
          </p:cNvSpPr>
          <p:nvPr>
            <p:ph type="dt" sz="half" idx="10"/>
          </p:nvPr>
        </p:nvSpPr>
        <p:spPr/>
        <p:txBody>
          <a:bodyPr/>
          <a:lstStyle/>
          <a:p>
            <a:fld id="{89718D4D-E284-8745-82B9-742ADDA79425}" type="datetimeFigureOut">
              <a:rPr lang="en-GB" smtClean="0"/>
              <a:t>15/10/2020</a:t>
            </a:fld>
            <a:endParaRPr lang="en-GB"/>
          </a:p>
        </p:txBody>
      </p:sp>
      <p:sp>
        <p:nvSpPr>
          <p:cNvPr id="5" name="Footer Placeholder 4">
            <a:extLst>
              <a:ext uri="{FF2B5EF4-FFF2-40B4-BE49-F238E27FC236}">
                <a16:creationId xmlns:a16="http://schemas.microsoft.com/office/drawing/2014/main" id="{295A2515-9A4A-864E-B7F0-7AEE63919A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970D5D-EA17-B445-81A2-447A9B5AB68B}"/>
              </a:ext>
            </a:extLst>
          </p:cNvPr>
          <p:cNvSpPr>
            <a:spLocks noGrp="1"/>
          </p:cNvSpPr>
          <p:nvPr>
            <p:ph type="sldNum" sz="quarter" idx="12"/>
          </p:nvPr>
        </p:nvSpPr>
        <p:spPr/>
        <p:txBody>
          <a:bodyPr/>
          <a:lstStyle/>
          <a:p>
            <a:fld id="{FD81572A-CCE3-C147-93CB-4E590F1A406F}" type="slidenum">
              <a:rPr lang="en-GB" smtClean="0"/>
              <a:t>‹#›</a:t>
            </a:fld>
            <a:endParaRPr lang="en-GB"/>
          </a:p>
        </p:txBody>
      </p:sp>
    </p:spTree>
    <p:extLst>
      <p:ext uri="{BB962C8B-B14F-4D97-AF65-F5344CB8AC3E}">
        <p14:creationId xmlns:p14="http://schemas.microsoft.com/office/powerpoint/2010/main" val="2559695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E62D9-862A-1F43-BFE4-9E09F0747326}"/>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C947A21-6899-FD45-BC33-2020EFC9380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D368504-CD4D-154E-97F1-744DFA1C3F8F}"/>
              </a:ext>
            </a:extLst>
          </p:cNvPr>
          <p:cNvSpPr>
            <a:spLocks noGrp="1"/>
          </p:cNvSpPr>
          <p:nvPr>
            <p:ph type="dt" sz="half" idx="10"/>
          </p:nvPr>
        </p:nvSpPr>
        <p:spPr/>
        <p:txBody>
          <a:bodyPr/>
          <a:lstStyle/>
          <a:p>
            <a:fld id="{89718D4D-E284-8745-82B9-742ADDA79425}" type="datetimeFigureOut">
              <a:rPr lang="en-GB" smtClean="0"/>
              <a:t>15/10/2020</a:t>
            </a:fld>
            <a:endParaRPr lang="en-GB"/>
          </a:p>
        </p:txBody>
      </p:sp>
      <p:sp>
        <p:nvSpPr>
          <p:cNvPr id="5" name="Footer Placeholder 4">
            <a:extLst>
              <a:ext uri="{FF2B5EF4-FFF2-40B4-BE49-F238E27FC236}">
                <a16:creationId xmlns:a16="http://schemas.microsoft.com/office/drawing/2014/main" id="{32151071-2543-624A-AE24-EDD110E414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BD2115-B5EF-0E47-AF00-54A0E2F58B40}"/>
              </a:ext>
            </a:extLst>
          </p:cNvPr>
          <p:cNvSpPr>
            <a:spLocks noGrp="1"/>
          </p:cNvSpPr>
          <p:nvPr>
            <p:ph type="sldNum" sz="quarter" idx="12"/>
          </p:nvPr>
        </p:nvSpPr>
        <p:spPr/>
        <p:txBody>
          <a:bodyPr/>
          <a:lstStyle/>
          <a:p>
            <a:fld id="{FD81572A-CCE3-C147-93CB-4E590F1A406F}" type="slidenum">
              <a:rPr lang="en-GB" smtClean="0"/>
              <a:t>‹#›</a:t>
            </a:fld>
            <a:endParaRPr lang="en-GB"/>
          </a:p>
        </p:txBody>
      </p:sp>
    </p:spTree>
    <p:extLst>
      <p:ext uri="{BB962C8B-B14F-4D97-AF65-F5344CB8AC3E}">
        <p14:creationId xmlns:p14="http://schemas.microsoft.com/office/powerpoint/2010/main" val="3968613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2A3774-3765-4648-A0F7-FA3630641867}"/>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36DF0297-75EA-0244-8595-86B4E70D7BB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5952C48-0ACF-5C48-BD69-95B990203585}"/>
              </a:ext>
            </a:extLst>
          </p:cNvPr>
          <p:cNvSpPr>
            <a:spLocks noGrp="1"/>
          </p:cNvSpPr>
          <p:nvPr>
            <p:ph type="dt" sz="half" idx="10"/>
          </p:nvPr>
        </p:nvSpPr>
        <p:spPr/>
        <p:txBody>
          <a:bodyPr/>
          <a:lstStyle/>
          <a:p>
            <a:fld id="{89718D4D-E284-8745-82B9-742ADDA79425}" type="datetimeFigureOut">
              <a:rPr lang="en-GB" smtClean="0"/>
              <a:t>15/10/2020</a:t>
            </a:fld>
            <a:endParaRPr lang="en-GB"/>
          </a:p>
        </p:txBody>
      </p:sp>
      <p:sp>
        <p:nvSpPr>
          <p:cNvPr id="5" name="Footer Placeholder 4">
            <a:extLst>
              <a:ext uri="{FF2B5EF4-FFF2-40B4-BE49-F238E27FC236}">
                <a16:creationId xmlns:a16="http://schemas.microsoft.com/office/drawing/2014/main" id="{1929D670-2614-F448-A729-AF22EC06A6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562655-EA6F-3448-AB63-45C3DA8DD8A7}"/>
              </a:ext>
            </a:extLst>
          </p:cNvPr>
          <p:cNvSpPr>
            <a:spLocks noGrp="1"/>
          </p:cNvSpPr>
          <p:nvPr>
            <p:ph type="sldNum" sz="quarter" idx="12"/>
          </p:nvPr>
        </p:nvSpPr>
        <p:spPr/>
        <p:txBody>
          <a:bodyPr/>
          <a:lstStyle/>
          <a:p>
            <a:fld id="{FD81572A-CCE3-C147-93CB-4E590F1A406F}" type="slidenum">
              <a:rPr lang="en-GB" smtClean="0"/>
              <a:t>‹#›</a:t>
            </a:fld>
            <a:endParaRPr lang="en-GB"/>
          </a:p>
        </p:txBody>
      </p:sp>
    </p:spTree>
    <p:extLst>
      <p:ext uri="{BB962C8B-B14F-4D97-AF65-F5344CB8AC3E}">
        <p14:creationId xmlns:p14="http://schemas.microsoft.com/office/powerpoint/2010/main" val="925472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8D0FF-2621-224A-89AC-B7E51FB54A1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1B5566B-AB7D-7641-BFE4-22C1D336445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4EA2492-9FDB-D04B-9206-A8F01E3714ED}"/>
              </a:ext>
            </a:extLst>
          </p:cNvPr>
          <p:cNvSpPr>
            <a:spLocks noGrp="1"/>
          </p:cNvSpPr>
          <p:nvPr>
            <p:ph type="dt" sz="half" idx="10"/>
          </p:nvPr>
        </p:nvSpPr>
        <p:spPr/>
        <p:txBody>
          <a:bodyPr/>
          <a:lstStyle/>
          <a:p>
            <a:fld id="{89718D4D-E284-8745-82B9-742ADDA79425}" type="datetimeFigureOut">
              <a:rPr lang="en-GB" smtClean="0"/>
              <a:t>15/10/2020</a:t>
            </a:fld>
            <a:endParaRPr lang="en-GB"/>
          </a:p>
        </p:txBody>
      </p:sp>
      <p:sp>
        <p:nvSpPr>
          <p:cNvPr id="5" name="Footer Placeholder 4">
            <a:extLst>
              <a:ext uri="{FF2B5EF4-FFF2-40B4-BE49-F238E27FC236}">
                <a16:creationId xmlns:a16="http://schemas.microsoft.com/office/drawing/2014/main" id="{910F604A-AB3D-074D-B500-64F2CF9EA8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61734E-5139-5440-B00B-9CC5B98752F8}"/>
              </a:ext>
            </a:extLst>
          </p:cNvPr>
          <p:cNvSpPr>
            <a:spLocks noGrp="1"/>
          </p:cNvSpPr>
          <p:nvPr>
            <p:ph type="sldNum" sz="quarter" idx="12"/>
          </p:nvPr>
        </p:nvSpPr>
        <p:spPr/>
        <p:txBody>
          <a:bodyPr/>
          <a:lstStyle/>
          <a:p>
            <a:fld id="{FD81572A-CCE3-C147-93CB-4E590F1A406F}" type="slidenum">
              <a:rPr lang="en-GB" smtClean="0"/>
              <a:t>‹#›</a:t>
            </a:fld>
            <a:endParaRPr lang="en-GB"/>
          </a:p>
        </p:txBody>
      </p:sp>
    </p:spTree>
    <p:extLst>
      <p:ext uri="{BB962C8B-B14F-4D97-AF65-F5344CB8AC3E}">
        <p14:creationId xmlns:p14="http://schemas.microsoft.com/office/powerpoint/2010/main" val="1563506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C67A6-4101-CF47-A805-E152C4418C5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B4C3983C-9E3E-1542-9F74-85E0587165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3349D0C-6433-FA46-A732-278DCB799570}"/>
              </a:ext>
            </a:extLst>
          </p:cNvPr>
          <p:cNvSpPr>
            <a:spLocks noGrp="1"/>
          </p:cNvSpPr>
          <p:nvPr>
            <p:ph type="dt" sz="half" idx="10"/>
          </p:nvPr>
        </p:nvSpPr>
        <p:spPr/>
        <p:txBody>
          <a:bodyPr/>
          <a:lstStyle/>
          <a:p>
            <a:fld id="{89718D4D-E284-8745-82B9-742ADDA79425}" type="datetimeFigureOut">
              <a:rPr lang="en-GB" smtClean="0"/>
              <a:t>15/10/2020</a:t>
            </a:fld>
            <a:endParaRPr lang="en-GB"/>
          </a:p>
        </p:txBody>
      </p:sp>
      <p:sp>
        <p:nvSpPr>
          <p:cNvPr id="5" name="Footer Placeholder 4">
            <a:extLst>
              <a:ext uri="{FF2B5EF4-FFF2-40B4-BE49-F238E27FC236}">
                <a16:creationId xmlns:a16="http://schemas.microsoft.com/office/drawing/2014/main" id="{441B6A9C-9E1D-AF42-952B-A3B3CD8D60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062480-8175-8942-B129-1684CE5D5263}"/>
              </a:ext>
            </a:extLst>
          </p:cNvPr>
          <p:cNvSpPr>
            <a:spLocks noGrp="1"/>
          </p:cNvSpPr>
          <p:nvPr>
            <p:ph type="sldNum" sz="quarter" idx="12"/>
          </p:nvPr>
        </p:nvSpPr>
        <p:spPr/>
        <p:txBody>
          <a:bodyPr/>
          <a:lstStyle/>
          <a:p>
            <a:fld id="{FD81572A-CCE3-C147-93CB-4E590F1A406F}" type="slidenum">
              <a:rPr lang="en-GB" smtClean="0"/>
              <a:t>‹#›</a:t>
            </a:fld>
            <a:endParaRPr lang="en-GB"/>
          </a:p>
        </p:txBody>
      </p:sp>
    </p:spTree>
    <p:extLst>
      <p:ext uri="{BB962C8B-B14F-4D97-AF65-F5344CB8AC3E}">
        <p14:creationId xmlns:p14="http://schemas.microsoft.com/office/powerpoint/2010/main" val="3641435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008F6-BF30-0C4D-B969-55E30C80730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636FB76-2A13-164B-9A7F-61B6A35A251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C079FC96-EFDE-1A4B-A551-D2B08E0E348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84EAEC38-1F82-9842-86E2-08AC6F3DD086}"/>
              </a:ext>
            </a:extLst>
          </p:cNvPr>
          <p:cNvSpPr>
            <a:spLocks noGrp="1"/>
          </p:cNvSpPr>
          <p:nvPr>
            <p:ph type="dt" sz="half" idx="10"/>
          </p:nvPr>
        </p:nvSpPr>
        <p:spPr/>
        <p:txBody>
          <a:bodyPr/>
          <a:lstStyle/>
          <a:p>
            <a:fld id="{89718D4D-E284-8745-82B9-742ADDA79425}" type="datetimeFigureOut">
              <a:rPr lang="en-GB" smtClean="0"/>
              <a:t>15/10/2020</a:t>
            </a:fld>
            <a:endParaRPr lang="en-GB"/>
          </a:p>
        </p:txBody>
      </p:sp>
      <p:sp>
        <p:nvSpPr>
          <p:cNvPr id="6" name="Footer Placeholder 5">
            <a:extLst>
              <a:ext uri="{FF2B5EF4-FFF2-40B4-BE49-F238E27FC236}">
                <a16:creationId xmlns:a16="http://schemas.microsoft.com/office/drawing/2014/main" id="{BEA649EF-5146-C74E-9611-43FF9FAC45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29D1AE-8A02-B142-8FB2-9FFA916DD253}"/>
              </a:ext>
            </a:extLst>
          </p:cNvPr>
          <p:cNvSpPr>
            <a:spLocks noGrp="1"/>
          </p:cNvSpPr>
          <p:nvPr>
            <p:ph type="sldNum" sz="quarter" idx="12"/>
          </p:nvPr>
        </p:nvSpPr>
        <p:spPr/>
        <p:txBody>
          <a:bodyPr/>
          <a:lstStyle/>
          <a:p>
            <a:fld id="{FD81572A-CCE3-C147-93CB-4E590F1A406F}" type="slidenum">
              <a:rPr lang="en-GB" smtClean="0"/>
              <a:t>‹#›</a:t>
            </a:fld>
            <a:endParaRPr lang="en-GB"/>
          </a:p>
        </p:txBody>
      </p:sp>
    </p:spTree>
    <p:extLst>
      <p:ext uri="{BB962C8B-B14F-4D97-AF65-F5344CB8AC3E}">
        <p14:creationId xmlns:p14="http://schemas.microsoft.com/office/powerpoint/2010/main" val="4095836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27E16-4C06-4844-A365-898AF644E5BD}"/>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C1768D7C-AF4C-9047-8014-969FF341E4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3F5DEAC-7411-0D42-AA46-C461F615906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75DE733C-3551-8244-B23A-5B31BB8814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95E91A3-02F6-F940-9A98-3FCD156C473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8BB68C2A-03F2-A348-89B7-92F105ED8AFF}"/>
              </a:ext>
            </a:extLst>
          </p:cNvPr>
          <p:cNvSpPr>
            <a:spLocks noGrp="1"/>
          </p:cNvSpPr>
          <p:nvPr>
            <p:ph type="dt" sz="half" idx="10"/>
          </p:nvPr>
        </p:nvSpPr>
        <p:spPr/>
        <p:txBody>
          <a:bodyPr/>
          <a:lstStyle/>
          <a:p>
            <a:fld id="{89718D4D-E284-8745-82B9-742ADDA79425}" type="datetimeFigureOut">
              <a:rPr lang="en-GB" smtClean="0"/>
              <a:t>15/10/2020</a:t>
            </a:fld>
            <a:endParaRPr lang="en-GB"/>
          </a:p>
        </p:txBody>
      </p:sp>
      <p:sp>
        <p:nvSpPr>
          <p:cNvPr id="8" name="Footer Placeholder 7">
            <a:extLst>
              <a:ext uri="{FF2B5EF4-FFF2-40B4-BE49-F238E27FC236}">
                <a16:creationId xmlns:a16="http://schemas.microsoft.com/office/drawing/2014/main" id="{85E3564B-6A4E-8748-A46E-86E17C7DA76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0D64DB4-9358-4048-AF7C-41D3D790E890}"/>
              </a:ext>
            </a:extLst>
          </p:cNvPr>
          <p:cNvSpPr>
            <a:spLocks noGrp="1"/>
          </p:cNvSpPr>
          <p:nvPr>
            <p:ph type="sldNum" sz="quarter" idx="12"/>
          </p:nvPr>
        </p:nvSpPr>
        <p:spPr/>
        <p:txBody>
          <a:bodyPr/>
          <a:lstStyle/>
          <a:p>
            <a:fld id="{FD81572A-CCE3-C147-93CB-4E590F1A406F}" type="slidenum">
              <a:rPr lang="en-GB" smtClean="0"/>
              <a:t>‹#›</a:t>
            </a:fld>
            <a:endParaRPr lang="en-GB"/>
          </a:p>
        </p:txBody>
      </p:sp>
    </p:spTree>
    <p:extLst>
      <p:ext uri="{BB962C8B-B14F-4D97-AF65-F5344CB8AC3E}">
        <p14:creationId xmlns:p14="http://schemas.microsoft.com/office/powerpoint/2010/main" val="3371410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2F658-D9EC-A445-A567-01CBD7039831}"/>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3E8D602-B312-A942-9140-60A9F6A95A06}"/>
              </a:ext>
            </a:extLst>
          </p:cNvPr>
          <p:cNvSpPr>
            <a:spLocks noGrp="1"/>
          </p:cNvSpPr>
          <p:nvPr>
            <p:ph type="dt" sz="half" idx="10"/>
          </p:nvPr>
        </p:nvSpPr>
        <p:spPr/>
        <p:txBody>
          <a:bodyPr/>
          <a:lstStyle/>
          <a:p>
            <a:fld id="{89718D4D-E284-8745-82B9-742ADDA79425}" type="datetimeFigureOut">
              <a:rPr lang="en-GB" smtClean="0"/>
              <a:t>15/10/2020</a:t>
            </a:fld>
            <a:endParaRPr lang="en-GB"/>
          </a:p>
        </p:txBody>
      </p:sp>
      <p:sp>
        <p:nvSpPr>
          <p:cNvPr id="4" name="Footer Placeholder 3">
            <a:extLst>
              <a:ext uri="{FF2B5EF4-FFF2-40B4-BE49-F238E27FC236}">
                <a16:creationId xmlns:a16="http://schemas.microsoft.com/office/drawing/2014/main" id="{B581A497-68DD-9D45-B803-D6E504C1A05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9A89669-A3B6-2747-983F-22DDD5D294D0}"/>
              </a:ext>
            </a:extLst>
          </p:cNvPr>
          <p:cNvSpPr>
            <a:spLocks noGrp="1"/>
          </p:cNvSpPr>
          <p:nvPr>
            <p:ph type="sldNum" sz="quarter" idx="12"/>
          </p:nvPr>
        </p:nvSpPr>
        <p:spPr/>
        <p:txBody>
          <a:bodyPr/>
          <a:lstStyle/>
          <a:p>
            <a:fld id="{FD81572A-CCE3-C147-93CB-4E590F1A406F}" type="slidenum">
              <a:rPr lang="en-GB" smtClean="0"/>
              <a:t>‹#›</a:t>
            </a:fld>
            <a:endParaRPr lang="en-GB"/>
          </a:p>
        </p:txBody>
      </p:sp>
    </p:spTree>
    <p:extLst>
      <p:ext uri="{BB962C8B-B14F-4D97-AF65-F5344CB8AC3E}">
        <p14:creationId xmlns:p14="http://schemas.microsoft.com/office/powerpoint/2010/main" val="275681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C78E4A-3E67-1C4F-ADF2-92B8093A31E0}"/>
              </a:ext>
            </a:extLst>
          </p:cNvPr>
          <p:cNvSpPr>
            <a:spLocks noGrp="1"/>
          </p:cNvSpPr>
          <p:nvPr>
            <p:ph type="dt" sz="half" idx="10"/>
          </p:nvPr>
        </p:nvSpPr>
        <p:spPr/>
        <p:txBody>
          <a:bodyPr/>
          <a:lstStyle/>
          <a:p>
            <a:fld id="{89718D4D-E284-8745-82B9-742ADDA79425}" type="datetimeFigureOut">
              <a:rPr lang="en-GB" smtClean="0"/>
              <a:t>15/10/2020</a:t>
            </a:fld>
            <a:endParaRPr lang="en-GB"/>
          </a:p>
        </p:txBody>
      </p:sp>
      <p:sp>
        <p:nvSpPr>
          <p:cNvPr id="3" name="Footer Placeholder 2">
            <a:extLst>
              <a:ext uri="{FF2B5EF4-FFF2-40B4-BE49-F238E27FC236}">
                <a16:creationId xmlns:a16="http://schemas.microsoft.com/office/drawing/2014/main" id="{87AF2895-F4DE-1947-B0B2-DD9A48E1640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475873C-BF68-2343-8FB7-965BEABD3BCC}"/>
              </a:ext>
            </a:extLst>
          </p:cNvPr>
          <p:cNvSpPr>
            <a:spLocks noGrp="1"/>
          </p:cNvSpPr>
          <p:nvPr>
            <p:ph type="sldNum" sz="quarter" idx="12"/>
          </p:nvPr>
        </p:nvSpPr>
        <p:spPr/>
        <p:txBody>
          <a:bodyPr/>
          <a:lstStyle/>
          <a:p>
            <a:fld id="{FD81572A-CCE3-C147-93CB-4E590F1A406F}" type="slidenum">
              <a:rPr lang="en-GB" smtClean="0"/>
              <a:t>‹#›</a:t>
            </a:fld>
            <a:endParaRPr lang="en-GB"/>
          </a:p>
        </p:txBody>
      </p:sp>
    </p:spTree>
    <p:extLst>
      <p:ext uri="{BB962C8B-B14F-4D97-AF65-F5344CB8AC3E}">
        <p14:creationId xmlns:p14="http://schemas.microsoft.com/office/powerpoint/2010/main" val="1632565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10F03-0DFE-8047-A7E1-10862B99832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57C83932-D3E1-DE4C-B453-2F7048EC3F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D4F86E01-0E12-7F46-B3C1-F35CE018A3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4C02A95-43B5-744B-A4A3-872635F1AA6A}"/>
              </a:ext>
            </a:extLst>
          </p:cNvPr>
          <p:cNvSpPr>
            <a:spLocks noGrp="1"/>
          </p:cNvSpPr>
          <p:nvPr>
            <p:ph type="dt" sz="half" idx="10"/>
          </p:nvPr>
        </p:nvSpPr>
        <p:spPr/>
        <p:txBody>
          <a:bodyPr/>
          <a:lstStyle/>
          <a:p>
            <a:fld id="{89718D4D-E284-8745-82B9-742ADDA79425}" type="datetimeFigureOut">
              <a:rPr lang="en-GB" smtClean="0"/>
              <a:t>15/10/2020</a:t>
            </a:fld>
            <a:endParaRPr lang="en-GB"/>
          </a:p>
        </p:txBody>
      </p:sp>
      <p:sp>
        <p:nvSpPr>
          <p:cNvPr id="6" name="Footer Placeholder 5">
            <a:extLst>
              <a:ext uri="{FF2B5EF4-FFF2-40B4-BE49-F238E27FC236}">
                <a16:creationId xmlns:a16="http://schemas.microsoft.com/office/drawing/2014/main" id="{32FC4B6A-F3DA-A342-8460-4DE82A8CB0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22DE19-D9AE-874C-AF11-9CDB2EE34791}"/>
              </a:ext>
            </a:extLst>
          </p:cNvPr>
          <p:cNvSpPr>
            <a:spLocks noGrp="1"/>
          </p:cNvSpPr>
          <p:nvPr>
            <p:ph type="sldNum" sz="quarter" idx="12"/>
          </p:nvPr>
        </p:nvSpPr>
        <p:spPr/>
        <p:txBody>
          <a:bodyPr/>
          <a:lstStyle/>
          <a:p>
            <a:fld id="{FD81572A-CCE3-C147-93CB-4E590F1A406F}" type="slidenum">
              <a:rPr lang="en-GB" smtClean="0"/>
              <a:t>‹#›</a:t>
            </a:fld>
            <a:endParaRPr lang="en-GB"/>
          </a:p>
        </p:txBody>
      </p:sp>
    </p:spTree>
    <p:extLst>
      <p:ext uri="{BB962C8B-B14F-4D97-AF65-F5344CB8AC3E}">
        <p14:creationId xmlns:p14="http://schemas.microsoft.com/office/powerpoint/2010/main" val="2954572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3ED84-E779-FC40-AE6C-5C0E6E2ABA2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72828843-785D-A749-806B-08D18BC2E6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4675DDC-1566-2E40-A352-E766291E9C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ECE1A70-3FBA-7E4C-8C0D-13CB2E0E7DB8}"/>
              </a:ext>
            </a:extLst>
          </p:cNvPr>
          <p:cNvSpPr>
            <a:spLocks noGrp="1"/>
          </p:cNvSpPr>
          <p:nvPr>
            <p:ph type="dt" sz="half" idx="10"/>
          </p:nvPr>
        </p:nvSpPr>
        <p:spPr/>
        <p:txBody>
          <a:bodyPr/>
          <a:lstStyle/>
          <a:p>
            <a:fld id="{89718D4D-E284-8745-82B9-742ADDA79425}" type="datetimeFigureOut">
              <a:rPr lang="en-GB" smtClean="0"/>
              <a:t>15/10/2020</a:t>
            </a:fld>
            <a:endParaRPr lang="en-GB"/>
          </a:p>
        </p:txBody>
      </p:sp>
      <p:sp>
        <p:nvSpPr>
          <p:cNvPr id="6" name="Footer Placeholder 5">
            <a:extLst>
              <a:ext uri="{FF2B5EF4-FFF2-40B4-BE49-F238E27FC236}">
                <a16:creationId xmlns:a16="http://schemas.microsoft.com/office/drawing/2014/main" id="{1AC5799D-99C1-BD4C-9391-49B735B9C2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7A3A96-1674-164D-AEB3-FEB4825180AE}"/>
              </a:ext>
            </a:extLst>
          </p:cNvPr>
          <p:cNvSpPr>
            <a:spLocks noGrp="1"/>
          </p:cNvSpPr>
          <p:nvPr>
            <p:ph type="sldNum" sz="quarter" idx="12"/>
          </p:nvPr>
        </p:nvSpPr>
        <p:spPr/>
        <p:txBody>
          <a:bodyPr/>
          <a:lstStyle/>
          <a:p>
            <a:fld id="{FD81572A-CCE3-C147-93CB-4E590F1A406F}" type="slidenum">
              <a:rPr lang="en-GB" smtClean="0"/>
              <a:t>‹#›</a:t>
            </a:fld>
            <a:endParaRPr lang="en-GB"/>
          </a:p>
        </p:txBody>
      </p:sp>
    </p:spTree>
    <p:extLst>
      <p:ext uri="{BB962C8B-B14F-4D97-AF65-F5344CB8AC3E}">
        <p14:creationId xmlns:p14="http://schemas.microsoft.com/office/powerpoint/2010/main" val="1948279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D30C5D-1C58-B24C-AF7D-F8704C717A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55AA3641-745F-A54C-8835-5A65D58C12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F6E4298-1589-504A-A0A8-B91F793C64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18D4D-E284-8745-82B9-742ADDA79425}" type="datetimeFigureOut">
              <a:rPr lang="en-GB" smtClean="0"/>
              <a:t>15/10/2020</a:t>
            </a:fld>
            <a:endParaRPr lang="en-GB"/>
          </a:p>
        </p:txBody>
      </p:sp>
      <p:sp>
        <p:nvSpPr>
          <p:cNvPr id="5" name="Footer Placeholder 4">
            <a:extLst>
              <a:ext uri="{FF2B5EF4-FFF2-40B4-BE49-F238E27FC236}">
                <a16:creationId xmlns:a16="http://schemas.microsoft.com/office/drawing/2014/main" id="{8D75EFE1-45B7-5849-B886-44C057C44A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9DE7D74-7C17-5847-BBB9-63D29A064E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81572A-CCE3-C147-93CB-4E590F1A406F}" type="slidenum">
              <a:rPr lang="en-GB" smtClean="0"/>
              <a:t>‹#›</a:t>
            </a:fld>
            <a:endParaRPr lang="en-GB"/>
          </a:p>
        </p:txBody>
      </p:sp>
    </p:spTree>
    <p:extLst>
      <p:ext uri="{BB962C8B-B14F-4D97-AF65-F5344CB8AC3E}">
        <p14:creationId xmlns:p14="http://schemas.microsoft.com/office/powerpoint/2010/main" val="4069904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bailii.org/ew/cases/EWHC/Comm/2009/2787.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B22038-2429-F64C-B58B-B71EE11294A5}"/>
              </a:ext>
            </a:extLst>
          </p:cNvPr>
          <p:cNvSpPr>
            <a:spLocks noGrp="1"/>
          </p:cNvSpPr>
          <p:nvPr>
            <p:ph type="ctrTitle"/>
          </p:nvPr>
        </p:nvSpPr>
        <p:spPr>
          <a:xfrm>
            <a:off x="838199" y="1093788"/>
            <a:ext cx="10506455" cy="2967208"/>
          </a:xfrm>
        </p:spPr>
        <p:txBody>
          <a:bodyPr>
            <a:normAutofit/>
          </a:bodyPr>
          <a:lstStyle/>
          <a:p>
            <a:pPr algn="l"/>
            <a:r>
              <a:rPr lang="en-TR" sz="4000" b="1" i="1" dirty="0"/>
              <a:t>Financial Conduct Authority v Arch Insurance and Others </a:t>
            </a:r>
            <a:r>
              <a:rPr lang="en-TR" sz="4000" i="1" dirty="0"/>
              <a:t>[2020] EWHC 2448 (Comm)</a:t>
            </a:r>
            <a:endParaRPr lang="en-GB" sz="4000" i="1" dirty="0"/>
          </a:p>
        </p:txBody>
      </p:sp>
      <p:sp>
        <p:nvSpPr>
          <p:cNvPr id="3" name="Subtitle 2">
            <a:extLst>
              <a:ext uri="{FF2B5EF4-FFF2-40B4-BE49-F238E27FC236}">
                <a16:creationId xmlns:a16="http://schemas.microsoft.com/office/drawing/2014/main" id="{C45F1B8E-9D0C-6D42-B33D-81228011A2D3}"/>
              </a:ext>
            </a:extLst>
          </p:cNvPr>
          <p:cNvSpPr>
            <a:spLocks noGrp="1"/>
          </p:cNvSpPr>
          <p:nvPr>
            <p:ph type="subTitle" idx="1"/>
          </p:nvPr>
        </p:nvSpPr>
        <p:spPr>
          <a:xfrm>
            <a:off x="7400924" y="4619624"/>
            <a:ext cx="3946779" cy="1038225"/>
          </a:xfrm>
        </p:spPr>
        <p:txBody>
          <a:bodyPr>
            <a:normAutofit lnSpcReduction="10000"/>
          </a:bodyPr>
          <a:lstStyle/>
          <a:p>
            <a:pPr algn="r"/>
            <a:r>
              <a:rPr lang="en-GB" sz="3200" dirty="0"/>
              <a:t>Professor Rob </a:t>
            </a:r>
            <a:r>
              <a:rPr lang="en-GB" sz="3200" dirty="0" err="1"/>
              <a:t>Merkin</a:t>
            </a:r>
            <a:r>
              <a:rPr lang="en-GB" sz="3200" dirty="0"/>
              <a:t> </a:t>
            </a:r>
          </a:p>
          <a:p>
            <a:pPr algn="r"/>
            <a:r>
              <a:rPr lang="en-GB" sz="3200" dirty="0"/>
              <a:t>Dr </a:t>
            </a:r>
            <a:r>
              <a:rPr lang="en-GB" sz="3200" dirty="0" err="1"/>
              <a:t>Özlem</a:t>
            </a:r>
            <a:r>
              <a:rPr lang="en-GB" sz="3200" dirty="0"/>
              <a:t> </a:t>
            </a:r>
            <a:r>
              <a:rPr lang="en-GB" sz="3200" dirty="0" err="1"/>
              <a:t>Gürses</a:t>
            </a:r>
            <a:endParaRPr lang="en-GB" sz="3200" dirty="0"/>
          </a:p>
          <a:p>
            <a:pPr algn="r"/>
            <a:endParaRPr lang="en-GB" dirty="0"/>
          </a:p>
        </p:txBody>
      </p:sp>
      <p:sp>
        <p:nvSpPr>
          <p:cNvPr id="62" name="Rectangle 24">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3" name="Rectangle 26">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2537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6AEA72E-F164-B247-8A53-EDB7F0BFAB90}"/>
              </a:ext>
            </a:extLst>
          </p:cNvPr>
          <p:cNvSpPr>
            <a:spLocks noGrp="1"/>
          </p:cNvSpPr>
          <p:nvPr>
            <p:ph type="title"/>
          </p:nvPr>
        </p:nvSpPr>
        <p:spPr>
          <a:xfrm>
            <a:off x="643467" y="321734"/>
            <a:ext cx="10905066" cy="1135737"/>
          </a:xfrm>
        </p:spPr>
        <p:txBody>
          <a:bodyPr>
            <a:normAutofit/>
          </a:bodyPr>
          <a:lstStyle/>
          <a:p>
            <a:r>
              <a:rPr lang="en-TR" sz="3600" b="1"/>
              <a:t>Disease clauses: fixed locality II</a:t>
            </a:r>
            <a:br>
              <a:rPr lang="en-TR" sz="3600"/>
            </a:br>
            <a:endParaRPr lang="en-GB" sz="3600"/>
          </a:p>
        </p:txBody>
      </p:sp>
      <p:sp>
        <p:nvSpPr>
          <p:cNvPr id="3" name="Content Placeholder 2">
            <a:extLst>
              <a:ext uri="{FF2B5EF4-FFF2-40B4-BE49-F238E27FC236}">
                <a16:creationId xmlns:a16="http://schemas.microsoft.com/office/drawing/2014/main" id="{262FD4F3-683F-5846-AF4A-FB20D9663A6A}"/>
              </a:ext>
            </a:extLst>
          </p:cNvPr>
          <p:cNvSpPr>
            <a:spLocks noGrp="1"/>
          </p:cNvSpPr>
          <p:nvPr>
            <p:ph idx="1"/>
          </p:nvPr>
        </p:nvSpPr>
        <p:spPr>
          <a:xfrm>
            <a:off x="643467" y="1782981"/>
            <a:ext cx="10905066" cy="4393982"/>
          </a:xfrm>
        </p:spPr>
        <p:txBody>
          <a:bodyPr>
            <a:normAutofit/>
          </a:bodyPr>
          <a:lstStyle/>
          <a:p>
            <a:r>
              <a:rPr lang="en-TR" sz="2400" dirty="0"/>
              <a:t>Argenta policies, applied to holiday accommodation. </a:t>
            </a:r>
          </a:p>
          <a:p>
            <a:pPr lvl="1"/>
            <a:r>
              <a:rPr lang="en-TR" sz="2000" dirty="0"/>
              <a:t>“interruption as a result of … </a:t>
            </a:r>
            <a:r>
              <a:rPr lang="en-TR" sz="2000" dirty="0">
                <a:solidFill>
                  <a:srgbClr val="FF0000"/>
                </a:solidFill>
              </a:rPr>
              <a:t>any</a:t>
            </a:r>
            <a:r>
              <a:rPr lang="en-TR" sz="2000" dirty="0"/>
              <a:t> occurrence of a notifiable human disease within a radius of 25 miles of the premises.”</a:t>
            </a:r>
          </a:p>
          <a:p>
            <a:endParaRPr lang="en-TR" sz="2400" dirty="0"/>
          </a:p>
          <a:p>
            <a:r>
              <a:rPr lang="en-TR" sz="2400" dirty="0"/>
              <a:t>a local outbreak encompassed in a national response satisfies the clause</a:t>
            </a:r>
          </a:p>
          <a:p>
            <a:r>
              <a:rPr lang="en-GB" sz="2400" dirty="0"/>
              <a:t>Expresses: there being the disease within the 25 mile radius</a:t>
            </a:r>
            <a:r>
              <a:rPr lang="en-TR" sz="2400" dirty="0"/>
              <a:t> </a:t>
            </a:r>
          </a:p>
          <a:p>
            <a:r>
              <a:rPr lang="en-TR" sz="2400" u="sng" dirty="0"/>
              <a:t>proximate cause:</a:t>
            </a:r>
            <a:r>
              <a:rPr lang="en-TR" sz="2400" dirty="0"/>
              <a:t> the occurrence of the disease within the area was a part of an indivisible cause, or, </a:t>
            </a:r>
          </a:p>
          <a:p>
            <a:r>
              <a:rPr lang="en-TR" sz="2400" dirty="0"/>
              <a:t>in the alternative, that each of the cases of the disease was an independent cause, equally effective in producing the government response.</a:t>
            </a:r>
          </a:p>
          <a:p>
            <a:pPr marL="0" indent="0">
              <a:buNone/>
            </a:pPr>
            <a:endParaRPr lang="en-TR" sz="2000" dirty="0"/>
          </a:p>
          <a:p>
            <a:endParaRPr lang="en-GB" sz="2000" b="1"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903193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130059D-E568-D242-90D6-F2D461E85EA8}"/>
              </a:ext>
            </a:extLst>
          </p:cNvPr>
          <p:cNvSpPr>
            <a:spLocks noGrp="1"/>
          </p:cNvSpPr>
          <p:nvPr>
            <p:ph type="title"/>
          </p:nvPr>
        </p:nvSpPr>
        <p:spPr>
          <a:xfrm>
            <a:off x="643467" y="321734"/>
            <a:ext cx="10905066" cy="1135737"/>
          </a:xfrm>
        </p:spPr>
        <p:txBody>
          <a:bodyPr>
            <a:normAutofit/>
          </a:bodyPr>
          <a:lstStyle/>
          <a:p>
            <a:r>
              <a:rPr lang="en-TR" sz="3600" b="1"/>
              <a:t>Disease clauses: fixed locality III</a:t>
            </a:r>
            <a:br>
              <a:rPr lang="en-TR" sz="3600"/>
            </a:br>
            <a:endParaRPr lang="en-GB" sz="3600"/>
          </a:p>
        </p:txBody>
      </p:sp>
      <p:sp>
        <p:nvSpPr>
          <p:cNvPr id="3" name="Content Placeholder 2">
            <a:extLst>
              <a:ext uri="{FF2B5EF4-FFF2-40B4-BE49-F238E27FC236}">
                <a16:creationId xmlns:a16="http://schemas.microsoft.com/office/drawing/2014/main" id="{D7E49546-C5D7-B949-9270-2AF5BC36A095}"/>
              </a:ext>
            </a:extLst>
          </p:cNvPr>
          <p:cNvSpPr>
            <a:spLocks noGrp="1"/>
          </p:cNvSpPr>
          <p:nvPr>
            <p:ph idx="1"/>
          </p:nvPr>
        </p:nvSpPr>
        <p:spPr>
          <a:xfrm>
            <a:off x="643467" y="1782981"/>
            <a:ext cx="10905066" cy="4393982"/>
          </a:xfrm>
        </p:spPr>
        <p:txBody>
          <a:bodyPr>
            <a:normAutofit/>
          </a:bodyPr>
          <a:lstStyle/>
          <a:p>
            <a:r>
              <a:rPr lang="en-TR" sz="2400" dirty="0"/>
              <a:t>whether the interruption had to be the result of the disease in the agreed radius or </a:t>
            </a:r>
          </a:p>
          <a:p>
            <a:r>
              <a:rPr lang="en-TR" sz="2400" dirty="0"/>
              <a:t>whether it sufficed that there were occurrences outside the radius.</a:t>
            </a:r>
          </a:p>
          <a:p>
            <a:r>
              <a:rPr lang="en-TR" sz="2400" dirty="0"/>
              <a:t>QBE 1 :</a:t>
            </a:r>
          </a:p>
          <a:p>
            <a:pPr lvl="1"/>
            <a:r>
              <a:rPr lang="en-TR" sz="2000" dirty="0"/>
              <a:t> “interruption of or interference with the business arising from … any human infectious or human contagious disease … an outbreak of which the local authority has stipulated shall be notified to them manifested by any person whilst in the premises or within a twenty five (25) mile radius of it …”</a:t>
            </a:r>
            <a:endParaRPr lang="en-GB"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691302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27EC711-C880-D049-9BFF-C36B8DC7C4BF}"/>
              </a:ext>
            </a:extLst>
          </p:cNvPr>
          <p:cNvSpPr>
            <a:spLocks noGrp="1"/>
          </p:cNvSpPr>
          <p:nvPr>
            <p:ph type="title"/>
          </p:nvPr>
        </p:nvSpPr>
        <p:spPr>
          <a:xfrm>
            <a:off x="643467" y="321734"/>
            <a:ext cx="10905066" cy="1135737"/>
          </a:xfrm>
        </p:spPr>
        <p:txBody>
          <a:bodyPr>
            <a:normAutofit/>
          </a:bodyPr>
          <a:lstStyle/>
          <a:p>
            <a:r>
              <a:rPr lang="en-TR" sz="3600"/>
              <a:t>QBE 1</a:t>
            </a:r>
            <a:endParaRPr lang="en-GB" sz="3600"/>
          </a:p>
        </p:txBody>
      </p:sp>
      <p:sp>
        <p:nvSpPr>
          <p:cNvPr id="3" name="Content Placeholder 2">
            <a:extLst>
              <a:ext uri="{FF2B5EF4-FFF2-40B4-BE49-F238E27FC236}">
                <a16:creationId xmlns:a16="http://schemas.microsoft.com/office/drawing/2014/main" id="{234D5927-7C6A-8048-8992-FAA51D3A4CCB}"/>
              </a:ext>
            </a:extLst>
          </p:cNvPr>
          <p:cNvSpPr>
            <a:spLocks noGrp="1"/>
          </p:cNvSpPr>
          <p:nvPr>
            <p:ph idx="1"/>
          </p:nvPr>
        </p:nvSpPr>
        <p:spPr>
          <a:xfrm>
            <a:off x="643467" y="1782981"/>
            <a:ext cx="10905066" cy="4393982"/>
          </a:xfrm>
        </p:spPr>
        <p:txBody>
          <a:bodyPr>
            <a:normAutofit/>
          </a:bodyPr>
          <a:lstStyle/>
          <a:p>
            <a:r>
              <a:rPr lang="en-TR" sz="2400" dirty="0"/>
              <a:t>“manifested” required a display of symptoms or a diagnosis</a:t>
            </a:r>
          </a:p>
          <a:p>
            <a:pPr marL="0" indent="0">
              <a:buNone/>
            </a:pPr>
            <a:endParaRPr lang="en-TR" sz="2400" dirty="0"/>
          </a:p>
          <a:p>
            <a:r>
              <a:rPr lang="en-TR" sz="2400" dirty="0"/>
              <a:t>The “arising from” test applied to the link between the interruption or interference with the business and </a:t>
            </a:r>
            <a:r>
              <a:rPr lang="en-TR" sz="2400" dirty="0">
                <a:solidFill>
                  <a:srgbClr val="FF0000"/>
                </a:solidFill>
              </a:rPr>
              <a:t>a</a:t>
            </a:r>
            <a:r>
              <a:rPr lang="en-TR" sz="2400" dirty="0"/>
              <a:t> notifiable disease manifested by a person within a 25 mile radius</a:t>
            </a:r>
          </a:p>
          <a:p>
            <a:endParaRPr lang="en-TR" sz="2400" dirty="0"/>
          </a:p>
          <a:p>
            <a:r>
              <a:rPr lang="en-TR" sz="2400" dirty="0"/>
              <a:t> It did not require the interruption or interference to be the result of </a:t>
            </a:r>
            <a:r>
              <a:rPr lang="en-TR" sz="2400" dirty="0">
                <a:solidFill>
                  <a:srgbClr val="FF0000"/>
                </a:solidFill>
              </a:rPr>
              <a:t>the</a:t>
            </a:r>
            <a:r>
              <a:rPr lang="en-TR" sz="2400" dirty="0"/>
              <a:t> particular case manifested within a 25 mile radius.</a:t>
            </a:r>
            <a:endParaRPr lang="en-GB" sz="24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07594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6374797-1C39-5843-8952-0BFDA3B8FA51}"/>
              </a:ext>
            </a:extLst>
          </p:cNvPr>
          <p:cNvSpPr>
            <a:spLocks noGrp="1"/>
          </p:cNvSpPr>
          <p:nvPr>
            <p:ph type="title"/>
          </p:nvPr>
        </p:nvSpPr>
        <p:spPr>
          <a:xfrm>
            <a:off x="643467" y="321734"/>
            <a:ext cx="10905066" cy="1135737"/>
          </a:xfrm>
        </p:spPr>
        <p:txBody>
          <a:bodyPr>
            <a:normAutofit/>
          </a:bodyPr>
          <a:lstStyle/>
          <a:p>
            <a:r>
              <a:rPr lang="en-GB" sz="3600" dirty="0"/>
              <a:t>QBE 2</a:t>
            </a:r>
          </a:p>
        </p:txBody>
      </p:sp>
      <p:sp>
        <p:nvSpPr>
          <p:cNvPr id="3" name="Content Placeholder 2">
            <a:extLst>
              <a:ext uri="{FF2B5EF4-FFF2-40B4-BE49-F238E27FC236}">
                <a16:creationId xmlns:a16="http://schemas.microsoft.com/office/drawing/2014/main" id="{6BB5AC61-5AA3-1540-8A9C-B75F3FA80C8C}"/>
              </a:ext>
            </a:extLst>
          </p:cNvPr>
          <p:cNvSpPr>
            <a:spLocks noGrp="1"/>
          </p:cNvSpPr>
          <p:nvPr>
            <p:ph idx="1"/>
          </p:nvPr>
        </p:nvSpPr>
        <p:spPr>
          <a:xfrm>
            <a:off x="643467" y="1782981"/>
            <a:ext cx="10905066" cy="4393982"/>
          </a:xfrm>
        </p:spPr>
        <p:txBody>
          <a:bodyPr>
            <a:normAutofit/>
          </a:bodyPr>
          <a:lstStyle/>
          <a:p>
            <a:pPr lvl="1"/>
            <a:r>
              <a:rPr lang="en-TR" sz="2000" dirty="0"/>
              <a:t>“Loss resulting from interruption of or interference with the business in consequence of the </a:t>
            </a:r>
            <a:r>
              <a:rPr lang="en-TR" sz="2000" dirty="0">
                <a:highlight>
                  <a:srgbClr val="FFFF00"/>
                </a:highlight>
              </a:rPr>
              <a:t>following events</a:t>
            </a:r>
            <a:r>
              <a:rPr lang="en-TR" sz="2000" dirty="0"/>
              <a:t>” one of which was “any occurrence of a notifiable disease within a radius of 25 miles of the premises …”</a:t>
            </a:r>
          </a:p>
          <a:p>
            <a:pPr marL="457200" lvl="1" indent="0">
              <a:buNone/>
            </a:pPr>
            <a:endParaRPr lang="en-TR" sz="2000" dirty="0"/>
          </a:p>
          <a:p>
            <a:pPr marL="457200" lvl="1" indent="0">
              <a:buNone/>
            </a:pPr>
            <a:endParaRPr lang="en-TR" dirty="0"/>
          </a:p>
          <a:p>
            <a:r>
              <a:rPr lang="en-TR" sz="2400" dirty="0"/>
              <a:t>The interruption is required to be the result of that event. </a:t>
            </a:r>
          </a:p>
          <a:p>
            <a:r>
              <a:rPr lang="en-TR" sz="2400" dirty="0"/>
              <a:t>A distinction is to be drawn between the consequences of specific cases </a:t>
            </a:r>
            <a:r>
              <a:rPr lang="en-TR" sz="2400" dirty="0">
                <a:solidFill>
                  <a:srgbClr val="FF0000"/>
                </a:solidFill>
              </a:rPr>
              <a:t>within</a:t>
            </a:r>
            <a:r>
              <a:rPr lang="en-TR" sz="2400" dirty="0"/>
              <a:t> the radius and the consequence of other cases.</a:t>
            </a:r>
            <a:endParaRPr lang="en-GB" sz="24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34383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9FEA365-379E-E34F-A455-52487ACFE00D}"/>
              </a:ext>
            </a:extLst>
          </p:cNvPr>
          <p:cNvSpPr>
            <a:spLocks noGrp="1"/>
          </p:cNvSpPr>
          <p:nvPr>
            <p:ph type="title"/>
          </p:nvPr>
        </p:nvSpPr>
        <p:spPr>
          <a:xfrm>
            <a:off x="643467" y="321734"/>
            <a:ext cx="10905066" cy="1135737"/>
          </a:xfrm>
        </p:spPr>
        <p:txBody>
          <a:bodyPr>
            <a:normAutofit/>
          </a:bodyPr>
          <a:lstStyle/>
          <a:p>
            <a:r>
              <a:rPr lang="en-TR" sz="3600" b="1"/>
              <a:t>Disease clauses: vicinity</a:t>
            </a:r>
            <a:br>
              <a:rPr lang="en-TR" sz="3600"/>
            </a:br>
            <a:r>
              <a:rPr lang="en-TR" sz="3600"/>
              <a:t>RSA 4</a:t>
            </a:r>
            <a:endParaRPr lang="en-GB" sz="3600"/>
          </a:p>
        </p:txBody>
      </p:sp>
      <p:sp>
        <p:nvSpPr>
          <p:cNvPr id="3" name="Content Placeholder 2">
            <a:extLst>
              <a:ext uri="{FF2B5EF4-FFF2-40B4-BE49-F238E27FC236}">
                <a16:creationId xmlns:a16="http://schemas.microsoft.com/office/drawing/2014/main" id="{6D7D5859-BBF1-7A45-969D-38D2FB308BB4}"/>
              </a:ext>
            </a:extLst>
          </p:cNvPr>
          <p:cNvSpPr>
            <a:spLocks noGrp="1"/>
          </p:cNvSpPr>
          <p:nvPr>
            <p:ph idx="1"/>
          </p:nvPr>
        </p:nvSpPr>
        <p:spPr>
          <a:xfrm>
            <a:off x="643467" y="1782981"/>
            <a:ext cx="10905066" cy="4393982"/>
          </a:xfrm>
        </p:spPr>
        <p:txBody>
          <a:bodyPr>
            <a:normAutofit/>
          </a:bodyPr>
          <a:lstStyle/>
          <a:p>
            <a:pPr lvl="1"/>
            <a:endParaRPr lang="en-TR" sz="2000" dirty="0"/>
          </a:p>
          <a:p>
            <a:pPr lvl="1"/>
            <a:r>
              <a:rPr lang="en-TR" sz="2000" dirty="0"/>
              <a:t>“interruption or interference to the Insured's Business as a result of … Notifiable Diseases … occurring within the </a:t>
            </a:r>
            <a:r>
              <a:rPr lang="en-TR" sz="2000" dirty="0">
                <a:solidFill>
                  <a:srgbClr val="FF0000"/>
                </a:solidFill>
              </a:rPr>
              <a:t>Vicinity </a:t>
            </a:r>
            <a:r>
              <a:rPr lang="en-TR" sz="2000" dirty="0"/>
              <a:t>of an Insured Location, during the Period of Insurance …”</a:t>
            </a:r>
          </a:p>
          <a:p>
            <a:endParaRPr lang="en-TR" sz="2400" dirty="0"/>
          </a:p>
          <a:p>
            <a:r>
              <a:rPr lang="en-TR" sz="2400" b="1" dirty="0">
                <a:solidFill>
                  <a:srgbClr val="FF0000"/>
                </a:solidFill>
              </a:rPr>
              <a:t>?</a:t>
            </a:r>
            <a:r>
              <a:rPr lang="en-TR" sz="2400" dirty="0"/>
              <a:t> Where </a:t>
            </a:r>
            <a:r>
              <a:rPr lang="en-TR" sz="2400" dirty="0">
                <a:solidFill>
                  <a:srgbClr val="FF0000"/>
                </a:solidFill>
              </a:rPr>
              <a:t>a</a:t>
            </a:r>
            <a:r>
              <a:rPr lang="en-TR" sz="2400" dirty="0"/>
              <a:t> disease was of a such a nature that any occurrence in England and Wales would reasonably be expected to have an impact on assureds and their businesses, all occurrences of COVID-19 were within the relevant “Vicinity”. </a:t>
            </a:r>
          </a:p>
          <a:p>
            <a:r>
              <a:rPr lang="en-TR" sz="2400" dirty="0"/>
              <a:t>In any event there was cover for the effects of a Notifiable Disease that had come within the vicinity.</a:t>
            </a:r>
          </a:p>
          <a:p>
            <a:r>
              <a:rPr lang="en-GB" sz="2400" dirty="0"/>
              <a:t>a link within the definition of the insured peril; and accordingly not between the loss and the insured peril</a:t>
            </a:r>
            <a:r>
              <a:rPr lang="en-TR" sz="2400" dirty="0"/>
              <a:t> </a:t>
            </a:r>
            <a:endParaRPr lang="en-GB" sz="24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4137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C6CD7FE-6077-6A43-BDAD-ABBFFBA2C4B8}"/>
              </a:ext>
            </a:extLst>
          </p:cNvPr>
          <p:cNvSpPr>
            <a:spLocks noGrp="1"/>
          </p:cNvSpPr>
          <p:nvPr>
            <p:ph type="title"/>
          </p:nvPr>
        </p:nvSpPr>
        <p:spPr>
          <a:xfrm>
            <a:off x="643467" y="321734"/>
            <a:ext cx="10905066" cy="1135737"/>
          </a:xfrm>
        </p:spPr>
        <p:txBody>
          <a:bodyPr>
            <a:normAutofit/>
          </a:bodyPr>
          <a:lstStyle/>
          <a:p>
            <a:r>
              <a:rPr lang="en-TR" sz="3600" b="1"/>
              <a:t>Hybrid clauses I</a:t>
            </a:r>
            <a:br>
              <a:rPr lang="en-TR" sz="3600"/>
            </a:br>
            <a:r>
              <a:rPr lang="en-TR" sz="3600"/>
              <a:t>Hiscox 1-3 (nightclubs)</a:t>
            </a:r>
            <a:endParaRPr lang="en-GB" sz="3600"/>
          </a:p>
        </p:txBody>
      </p:sp>
      <p:sp>
        <p:nvSpPr>
          <p:cNvPr id="3" name="Content Placeholder 2">
            <a:extLst>
              <a:ext uri="{FF2B5EF4-FFF2-40B4-BE49-F238E27FC236}">
                <a16:creationId xmlns:a16="http://schemas.microsoft.com/office/drawing/2014/main" id="{80C6F82B-300F-AF4C-BD3A-1E8904895791}"/>
              </a:ext>
            </a:extLst>
          </p:cNvPr>
          <p:cNvSpPr>
            <a:spLocks noGrp="1"/>
          </p:cNvSpPr>
          <p:nvPr>
            <p:ph idx="1"/>
          </p:nvPr>
        </p:nvSpPr>
        <p:spPr>
          <a:xfrm>
            <a:off x="643467" y="1782981"/>
            <a:ext cx="10905066" cy="4393982"/>
          </a:xfrm>
        </p:spPr>
        <p:txBody>
          <a:bodyPr>
            <a:normAutofit/>
          </a:bodyPr>
          <a:lstStyle/>
          <a:p>
            <a:pPr lvl="1"/>
            <a:endParaRPr lang="en-TR" sz="2000" dirty="0"/>
          </a:p>
          <a:p>
            <a:pPr lvl="1"/>
            <a:r>
              <a:rPr lang="en-TR" sz="2000" dirty="0"/>
              <a:t>“financial losses … resulting solely and directly from an interruption to your activities caused by …. your </a:t>
            </a:r>
            <a:r>
              <a:rPr lang="en-TR" sz="2000" dirty="0">
                <a:solidFill>
                  <a:srgbClr val="FF0000"/>
                </a:solidFill>
              </a:rPr>
              <a:t>inability</a:t>
            </a:r>
            <a:r>
              <a:rPr lang="en-TR" sz="2000" dirty="0"/>
              <a:t> to use the insured premises due to </a:t>
            </a:r>
            <a:r>
              <a:rPr lang="en-TR" sz="2000" dirty="0">
                <a:solidFill>
                  <a:srgbClr val="FF0000"/>
                </a:solidFill>
              </a:rPr>
              <a:t>restrictions imposed </a:t>
            </a:r>
            <a:r>
              <a:rPr lang="en-TR" sz="2000" dirty="0"/>
              <a:t>by a public authority during the period of insurance following ….an occurrence of any human infectious or human contagious disease, an outbreak of which must be notified to the local authority.”</a:t>
            </a:r>
          </a:p>
          <a:p>
            <a:pPr marL="457200" lvl="1" indent="0">
              <a:buNone/>
            </a:pPr>
            <a:endParaRPr lang="en-TR" sz="2000" dirty="0"/>
          </a:p>
          <a:p>
            <a:r>
              <a:rPr lang="en-TR" sz="2400" dirty="0"/>
              <a:t>Mandatory and not advisory restrictions</a:t>
            </a:r>
          </a:p>
          <a:p>
            <a:r>
              <a:rPr lang="en-GB" sz="2400" dirty="0"/>
              <a:t>I</a:t>
            </a:r>
            <a:r>
              <a:rPr lang="en-TR" sz="2400" dirty="0"/>
              <a:t>nability to use: inability to put them to all of their normal uses</a:t>
            </a:r>
            <a:r>
              <a:rPr lang="en-TR" sz="2400" dirty="0">
                <a:effectLst/>
              </a:rPr>
              <a:t> </a:t>
            </a:r>
            <a:endParaRPr lang="en-TR" sz="2400" dirty="0"/>
          </a:p>
          <a:p>
            <a:endParaRPr lang="en-GB" sz="2000" dirty="0"/>
          </a:p>
        </p:txBody>
      </p:sp>
      <p:sp>
        <p:nvSpPr>
          <p:cNvPr id="17"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64728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D8A13CC-B452-144C-AF30-B9ACF1639F3C}"/>
              </a:ext>
            </a:extLst>
          </p:cNvPr>
          <p:cNvSpPr>
            <a:spLocks noGrp="1"/>
          </p:cNvSpPr>
          <p:nvPr>
            <p:ph type="title"/>
          </p:nvPr>
        </p:nvSpPr>
        <p:spPr>
          <a:xfrm>
            <a:off x="643467" y="321734"/>
            <a:ext cx="10905066" cy="1135737"/>
          </a:xfrm>
        </p:spPr>
        <p:txBody>
          <a:bodyPr>
            <a:normAutofit/>
          </a:bodyPr>
          <a:lstStyle/>
          <a:p>
            <a:r>
              <a:rPr lang="en-GB" sz="3600"/>
              <a:t>Hiscox 4</a:t>
            </a:r>
          </a:p>
        </p:txBody>
      </p:sp>
      <p:sp>
        <p:nvSpPr>
          <p:cNvPr id="3" name="Content Placeholder 2">
            <a:extLst>
              <a:ext uri="{FF2B5EF4-FFF2-40B4-BE49-F238E27FC236}">
                <a16:creationId xmlns:a16="http://schemas.microsoft.com/office/drawing/2014/main" id="{7E366E55-F67F-DF4F-B831-2122B99AA2EC}"/>
              </a:ext>
            </a:extLst>
          </p:cNvPr>
          <p:cNvSpPr>
            <a:spLocks noGrp="1"/>
          </p:cNvSpPr>
          <p:nvPr>
            <p:ph idx="1"/>
          </p:nvPr>
        </p:nvSpPr>
        <p:spPr>
          <a:xfrm>
            <a:off x="643467" y="1782981"/>
            <a:ext cx="10905066" cy="4393982"/>
          </a:xfrm>
        </p:spPr>
        <p:txBody>
          <a:bodyPr>
            <a:normAutofit/>
          </a:bodyPr>
          <a:lstStyle/>
          <a:p>
            <a:endParaRPr lang="en-TR" sz="2400" dirty="0"/>
          </a:p>
          <a:p>
            <a:pPr lvl="1"/>
            <a:r>
              <a:rPr lang="en-TR" sz="2000" dirty="0"/>
              <a:t>“financial losses … resulting solely and directly from an interruption to your business caused by …. your inability to use the insured premises due to restrictions imposed by a public authority during the period of insurance following ….an occurrence of a notifiable human disease </a:t>
            </a:r>
            <a:r>
              <a:rPr lang="en-TR" sz="2000" dirty="0">
                <a:highlight>
                  <a:srgbClr val="FFFF00"/>
                </a:highlight>
              </a:rPr>
              <a:t>within one mile </a:t>
            </a:r>
            <a:r>
              <a:rPr lang="en-TR" sz="2000" dirty="0"/>
              <a:t>of the business premises.”</a:t>
            </a:r>
          </a:p>
          <a:p>
            <a:endParaRPr lang="en-GB" sz="2000" dirty="0"/>
          </a:p>
          <a:p>
            <a:r>
              <a:rPr lang="en-TR" dirty="0"/>
              <a:t>A disease had a national impact, and unless there was clear wording to the contrary it was appropriate to regard a response as having “followed” the local occurrence.</a:t>
            </a:r>
          </a:p>
          <a:p>
            <a:endParaRPr lang="en-GB"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759980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383809F-960D-ED48-9F1F-C712947379D8}"/>
              </a:ext>
            </a:extLst>
          </p:cNvPr>
          <p:cNvSpPr>
            <a:spLocks noGrp="1"/>
          </p:cNvSpPr>
          <p:nvPr>
            <p:ph type="title"/>
          </p:nvPr>
        </p:nvSpPr>
        <p:spPr>
          <a:xfrm>
            <a:off x="643467" y="321734"/>
            <a:ext cx="10905066" cy="1135737"/>
          </a:xfrm>
        </p:spPr>
        <p:txBody>
          <a:bodyPr>
            <a:normAutofit/>
          </a:bodyPr>
          <a:lstStyle/>
          <a:p>
            <a:r>
              <a:rPr lang="en-TR" sz="3600" b="1"/>
              <a:t>RSA 1 and 4 (cottage owners)</a:t>
            </a:r>
            <a:endParaRPr lang="en-GB" sz="3600"/>
          </a:p>
        </p:txBody>
      </p:sp>
      <p:sp>
        <p:nvSpPr>
          <p:cNvPr id="3" name="Content Placeholder 2">
            <a:extLst>
              <a:ext uri="{FF2B5EF4-FFF2-40B4-BE49-F238E27FC236}">
                <a16:creationId xmlns:a16="http://schemas.microsoft.com/office/drawing/2014/main" id="{E58BE95A-8428-E14D-AD48-90B626ECE857}"/>
              </a:ext>
            </a:extLst>
          </p:cNvPr>
          <p:cNvSpPr>
            <a:spLocks noGrp="1"/>
          </p:cNvSpPr>
          <p:nvPr>
            <p:ph idx="1"/>
          </p:nvPr>
        </p:nvSpPr>
        <p:spPr>
          <a:xfrm>
            <a:off x="643467" y="1782981"/>
            <a:ext cx="10905066" cy="4393982"/>
          </a:xfrm>
        </p:spPr>
        <p:txBody>
          <a:bodyPr>
            <a:normAutofit/>
          </a:bodyPr>
          <a:lstStyle/>
          <a:p>
            <a:pPr lvl="1"/>
            <a:endParaRPr lang="en-TR" sz="2000" dirty="0"/>
          </a:p>
          <a:p>
            <a:pPr lvl="1"/>
            <a:r>
              <a:rPr lang="en-TR" sz="2000" dirty="0"/>
              <a:t>“Loss as a result of … closure or restrictions placed on the Premises as a result of a notifiable human disease manifesting itself at the Premises or within a radius of 25 miles of the Premises.”</a:t>
            </a:r>
          </a:p>
          <a:p>
            <a:endParaRPr lang="en-TR" sz="2400" dirty="0"/>
          </a:p>
          <a:p>
            <a:r>
              <a:rPr lang="en-GB" sz="2400" dirty="0"/>
              <a:t>The closure or restrictions should be mandatory</a:t>
            </a:r>
            <a:r>
              <a:rPr lang="en-TR" sz="2400" dirty="0"/>
              <a:t> : enforced closure </a:t>
            </a:r>
            <a:r>
              <a:rPr lang="en-TR" sz="2400" dirty="0">
                <a:highlight>
                  <a:srgbClr val="FFFF00"/>
                </a:highlight>
              </a:rPr>
              <a:t>v</a:t>
            </a:r>
            <a:r>
              <a:rPr lang="en-TR" sz="2400" dirty="0"/>
              <a:t> advisory closure </a:t>
            </a:r>
          </a:p>
          <a:p>
            <a:r>
              <a:rPr lang="en-GB" sz="2400" dirty="0"/>
              <a:t>If a person displayed the symptoms and/or was diagnosed, then there would be “manifestation” of the disease</a:t>
            </a:r>
            <a:r>
              <a:rPr lang="en-TR" sz="2400" dirty="0"/>
              <a:t> </a:t>
            </a:r>
          </a:p>
          <a:p>
            <a:r>
              <a:rPr lang="en-TR" sz="2400" dirty="0"/>
              <a:t>Whether the disease had manifested itself close to the premises, and if so then a national response based upon all manifestations brought the clause into play.</a:t>
            </a:r>
          </a:p>
          <a:p>
            <a:pPr marL="0" indent="0">
              <a:buNone/>
            </a:pPr>
            <a:endParaRPr lang="en-TR" sz="24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96867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CEE7A51-102B-7244-8F00-C8719C50CDD3}"/>
              </a:ext>
            </a:extLst>
          </p:cNvPr>
          <p:cNvSpPr>
            <a:spLocks noGrp="1"/>
          </p:cNvSpPr>
          <p:nvPr>
            <p:ph type="title"/>
          </p:nvPr>
        </p:nvSpPr>
        <p:spPr>
          <a:xfrm>
            <a:off x="643467" y="321734"/>
            <a:ext cx="10905066" cy="1135737"/>
          </a:xfrm>
        </p:spPr>
        <p:txBody>
          <a:bodyPr>
            <a:normAutofit/>
          </a:bodyPr>
          <a:lstStyle/>
          <a:p>
            <a:r>
              <a:rPr lang="en-TR" sz="2500" b="1" dirty="0"/>
              <a:t>Prevention of access I</a:t>
            </a:r>
            <a:br>
              <a:rPr lang="en-TR" sz="2500" dirty="0"/>
            </a:br>
            <a:r>
              <a:rPr lang="en-TR" sz="2500" dirty="0"/>
              <a:t>food retailers, pharmacies, petrol stations, banks, medical or other health services</a:t>
            </a:r>
            <a:endParaRPr lang="en-GB" sz="2500" dirty="0"/>
          </a:p>
        </p:txBody>
      </p:sp>
      <p:sp>
        <p:nvSpPr>
          <p:cNvPr id="3" name="Content Placeholder 2">
            <a:extLst>
              <a:ext uri="{FF2B5EF4-FFF2-40B4-BE49-F238E27FC236}">
                <a16:creationId xmlns:a16="http://schemas.microsoft.com/office/drawing/2014/main" id="{F16DB353-9BA5-4947-8DFE-E46CD1FF59D6}"/>
              </a:ext>
            </a:extLst>
          </p:cNvPr>
          <p:cNvSpPr>
            <a:spLocks noGrp="1"/>
          </p:cNvSpPr>
          <p:nvPr>
            <p:ph idx="1"/>
          </p:nvPr>
        </p:nvSpPr>
        <p:spPr>
          <a:xfrm>
            <a:off x="643467" y="1782981"/>
            <a:ext cx="10905066" cy="4393982"/>
          </a:xfrm>
        </p:spPr>
        <p:txBody>
          <a:bodyPr>
            <a:normAutofit/>
          </a:bodyPr>
          <a:lstStyle/>
          <a:p>
            <a:pPr lvl="1"/>
            <a:endParaRPr lang="en-TR" sz="2000" dirty="0"/>
          </a:p>
          <a:p>
            <a:pPr lvl="1"/>
            <a:r>
              <a:rPr lang="en-TR" sz="2000" dirty="0"/>
              <a:t>“reduction in Turnover and increase in cost of working as insured under this Section resulting from… prevention of access to The Premises due to the actions or advice of a government or local authority due to an emergency which is likely to endanger life or property.”</a:t>
            </a:r>
          </a:p>
          <a:p>
            <a:r>
              <a:rPr lang="en-GB" sz="2400" dirty="0"/>
              <a:t>Prevention </a:t>
            </a:r>
            <a:r>
              <a:rPr lang="en-GB" sz="2400" dirty="0">
                <a:highlight>
                  <a:srgbClr val="FFFF00"/>
                </a:highlight>
              </a:rPr>
              <a:t>v</a:t>
            </a:r>
            <a:r>
              <a:rPr lang="en-GB" sz="2400" dirty="0"/>
              <a:t> hindrance </a:t>
            </a:r>
          </a:p>
          <a:p>
            <a:r>
              <a:rPr lang="en-TR" sz="2400" dirty="0"/>
              <a:t>Anything short of complete closure will not constitute prevention of access. </a:t>
            </a:r>
          </a:p>
          <a:p>
            <a:pPr marL="0" indent="0">
              <a:buNone/>
            </a:pPr>
            <a:endParaRPr lang="en-GB" sz="2400" dirty="0"/>
          </a:p>
          <a:p>
            <a:pPr lvl="1"/>
            <a:r>
              <a:rPr lang="en-TR" dirty="0"/>
              <a:t>the business was </a:t>
            </a:r>
            <a:r>
              <a:rPr lang="en-TR" dirty="0">
                <a:highlight>
                  <a:srgbClr val="FFFF00"/>
                </a:highlight>
              </a:rPr>
              <a:t>solely</a:t>
            </a:r>
            <a:r>
              <a:rPr lang="en-TR" dirty="0"/>
              <a:t> that of a restaurant, and after the government restrictions operated only as a takeaway</a:t>
            </a:r>
          </a:p>
          <a:p>
            <a:pPr lvl="1"/>
            <a:r>
              <a:rPr lang="en-TR" dirty="0"/>
              <a:t>there was a </a:t>
            </a:r>
            <a:r>
              <a:rPr lang="en-TR" dirty="0">
                <a:highlight>
                  <a:srgbClr val="FFFF00"/>
                </a:highlight>
              </a:rPr>
              <a:t>pre-existing </a:t>
            </a:r>
            <a:r>
              <a:rPr lang="en-TR" dirty="0"/>
              <a:t>takeaway, carried on the insured business.</a:t>
            </a:r>
            <a:endParaRPr lang="en-GB"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255825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00BFC57-F5D4-1043-98F1-5A4DC97F31C0}"/>
              </a:ext>
            </a:extLst>
          </p:cNvPr>
          <p:cNvSpPr>
            <a:spLocks noGrp="1"/>
          </p:cNvSpPr>
          <p:nvPr>
            <p:ph type="title"/>
          </p:nvPr>
        </p:nvSpPr>
        <p:spPr>
          <a:xfrm>
            <a:off x="643467" y="321734"/>
            <a:ext cx="10905066" cy="1135737"/>
          </a:xfrm>
        </p:spPr>
        <p:txBody>
          <a:bodyPr>
            <a:normAutofit/>
          </a:bodyPr>
          <a:lstStyle/>
          <a:p>
            <a:r>
              <a:rPr lang="en-TR" sz="3100" b="1"/>
              <a:t>Prevention of access II</a:t>
            </a:r>
            <a:br>
              <a:rPr lang="en-TR" sz="3100"/>
            </a:br>
            <a:r>
              <a:rPr lang="en-TR" sz="3100"/>
              <a:t>churches, parish councils, charities and educational establishments</a:t>
            </a:r>
            <a:endParaRPr lang="en-GB" sz="3100"/>
          </a:p>
        </p:txBody>
      </p:sp>
      <p:sp>
        <p:nvSpPr>
          <p:cNvPr id="3" name="Content Placeholder 2">
            <a:extLst>
              <a:ext uri="{FF2B5EF4-FFF2-40B4-BE49-F238E27FC236}">
                <a16:creationId xmlns:a16="http://schemas.microsoft.com/office/drawing/2014/main" id="{DCE2B0C8-9B7B-2241-8631-AC766C762BD1}"/>
              </a:ext>
            </a:extLst>
          </p:cNvPr>
          <p:cNvSpPr>
            <a:spLocks noGrp="1"/>
          </p:cNvSpPr>
          <p:nvPr>
            <p:ph idx="1"/>
          </p:nvPr>
        </p:nvSpPr>
        <p:spPr>
          <a:xfrm>
            <a:off x="643467" y="1782981"/>
            <a:ext cx="10905066" cy="4393982"/>
          </a:xfrm>
        </p:spPr>
        <p:txBody>
          <a:bodyPr>
            <a:normAutofit/>
          </a:bodyPr>
          <a:lstStyle/>
          <a:p>
            <a:endParaRPr lang="en-TR" sz="2000" dirty="0"/>
          </a:p>
          <a:p>
            <a:r>
              <a:rPr lang="en-TR" sz="2000" dirty="0"/>
              <a:t>“loss resulting from interruption of or interference with your usual activities as a result of … access to or use of the premises being prevented or hindered by any action of Government Police or Local Authority due to an emergency which could endanger human life or neighbouring property.” </a:t>
            </a:r>
          </a:p>
          <a:p>
            <a:pPr marL="0" indent="0">
              <a:buNone/>
            </a:pPr>
            <a:endParaRPr lang="en-TR" sz="2000" dirty="0"/>
          </a:p>
          <a:p>
            <a:r>
              <a:rPr lang="en-TR" sz="2000" dirty="0"/>
              <a:t>There was an </a:t>
            </a:r>
            <a:r>
              <a:rPr lang="en-TR" sz="2000" dirty="0">
                <a:solidFill>
                  <a:srgbClr val="FF0000"/>
                </a:solidFill>
                <a:highlight>
                  <a:srgbClr val="FFFF00"/>
                </a:highlight>
              </a:rPr>
              <a:t>exclusion</a:t>
            </a:r>
            <a:r>
              <a:rPr lang="en-TR" sz="2000" dirty="0"/>
              <a:t> for “closure or restriction in the use of the premises due to the order or advice of the competent local authority as a result of an occurrence of an infectious disease.”</a:t>
            </a:r>
            <a:r>
              <a:rPr lang="en-TR" sz="2000" i="1" dirty="0"/>
              <a:t>  </a:t>
            </a:r>
          </a:p>
          <a:p>
            <a:endParaRPr lang="en-TR" sz="2000" i="1" dirty="0"/>
          </a:p>
          <a:p>
            <a:r>
              <a:rPr lang="en-TR" sz="2000" i="1" dirty="0">
                <a:solidFill>
                  <a:srgbClr val="FF0000"/>
                </a:solidFill>
              </a:rPr>
              <a:t>NO</a:t>
            </a:r>
            <a:r>
              <a:rPr lang="en-TR" sz="2000" i="1" dirty="0"/>
              <a:t> cover </a:t>
            </a:r>
            <a:endParaRPr lang="en-GB"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374081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 name="Rectangle 5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DADA3AC-7439-204B-9BEB-E419D39A632F}"/>
              </a:ext>
            </a:extLst>
          </p:cNvPr>
          <p:cNvSpPr>
            <a:spLocks noGrp="1"/>
          </p:cNvSpPr>
          <p:nvPr>
            <p:ph type="title"/>
          </p:nvPr>
        </p:nvSpPr>
        <p:spPr>
          <a:xfrm>
            <a:off x="643467" y="321734"/>
            <a:ext cx="10905066" cy="1135737"/>
          </a:xfrm>
        </p:spPr>
        <p:txBody>
          <a:bodyPr>
            <a:normAutofit/>
          </a:bodyPr>
          <a:lstStyle/>
          <a:p>
            <a:r>
              <a:rPr lang="en-GB" sz="3600"/>
              <a:t>Focal issues</a:t>
            </a:r>
          </a:p>
        </p:txBody>
      </p:sp>
      <p:sp>
        <p:nvSpPr>
          <p:cNvPr id="3" name="Content Placeholder 2">
            <a:extLst>
              <a:ext uri="{FF2B5EF4-FFF2-40B4-BE49-F238E27FC236}">
                <a16:creationId xmlns:a16="http://schemas.microsoft.com/office/drawing/2014/main" id="{4C1B78CF-2C58-6B44-A390-2CF01E2E78C9}"/>
              </a:ext>
            </a:extLst>
          </p:cNvPr>
          <p:cNvSpPr>
            <a:spLocks noGrp="1"/>
          </p:cNvSpPr>
          <p:nvPr>
            <p:ph idx="1"/>
          </p:nvPr>
        </p:nvSpPr>
        <p:spPr>
          <a:xfrm>
            <a:off x="643467" y="1782981"/>
            <a:ext cx="10905066" cy="4393982"/>
          </a:xfrm>
        </p:spPr>
        <p:txBody>
          <a:bodyPr>
            <a:normAutofit/>
          </a:bodyPr>
          <a:lstStyle/>
          <a:p>
            <a:r>
              <a:rPr lang="en-TR" sz="2000" i="1" dirty="0"/>
              <a:t>Trigger of cover independent of physical damage</a:t>
            </a:r>
            <a:r>
              <a:rPr lang="en-TR" sz="2000" dirty="0">
                <a:effectLst/>
              </a:rPr>
              <a:t> </a:t>
            </a:r>
          </a:p>
          <a:p>
            <a:r>
              <a:rPr lang="en-TR" sz="2000" i="1" dirty="0"/>
              <a:t>21 policies falling into three broad categories: </a:t>
            </a:r>
          </a:p>
          <a:p>
            <a:pPr marL="0" indent="0">
              <a:buNone/>
            </a:pPr>
            <a:endParaRPr lang="en-TR" sz="2000" i="1" dirty="0"/>
          </a:p>
          <a:p>
            <a:r>
              <a:rPr lang="en-TR" sz="2000" i="1" dirty="0"/>
              <a:t>(i) “Disease Clauses”; </a:t>
            </a:r>
          </a:p>
          <a:p>
            <a:pPr marL="0" indent="0">
              <a:buNone/>
            </a:pPr>
            <a:endParaRPr lang="en-TR" sz="2000" i="1" dirty="0"/>
          </a:p>
          <a:p>
            <a:r>
              <a:rPr lang="en-TR" sz="2000" i="1" dirty="0"/>
              <a:t>(ii) “Hybrid Clauses”; and </a:t>
            </a:r>
          </a:p>
          <a:p>
            <a:pPr marL="0" indent="0">
              <a:buNone/>
            </a:pPr>
            <a:endParaRPr lang="en-TR" sz="2000" i="1" dirty="0"/>
          </a:p>
          <a:p>
            <a:r>
              <a:rPr lang="en-TR" sz="2000" i="1" dirty="0"/>
              <a:t>(iii) clauses covering prevention of access and similar perils.</a:t>
            </a:r>
            <a:endParaRPr lang="en-TR" sz="2000" dirty="0"/>
          </a:p>
          <a:p>
            <a:endParaRPr lang="en-GB" sz="2000" dirty="0"/>
          </a:p>
        </p:txBody>
      </p:sp>
      <p:sp>
        <p:nvSpPr>
          <p:cNvPr id="89" name="Rectangle 5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Isosceles Triangle 56">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Isosceles Triangle 58">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Rectangle 6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45924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54C11BB-9A01-9949-B561-AD4486A3747D}"/>
              </a:ext>
            </a:extLst>
          </p:cNvPr>
          <p:cNvSpPr>
            <a:spLocks noGrp="1"/>
          </p:cNvSpPr>
          <p:nvPr>
            <p:ph type="title"/>
          </p:nvPr>
        </p:nvSpPr>
        <p:spPr>
          <a:xfrm>
            <a:off x="643467" y="321734"/>
            <a:ext cx="10905066" cy="1135737"/>
          </a:xfrm>
        </p:spPr>
        <p:txBody>
          <a:bodyPr>
            <a:normAutofit/>
          </a:bodyPr>
          <a:lstStyle/>
          <a:p>
            <a:r>
              <a:rPr lang="en-TR" sz="3600" b="1"/>
              <a:t>Prevention of access III</a:t>
            </a:r>
            <a:br>
              <a:rPr lang="en-TR" sz="3600"/>
            </a:br>
            <a:endParaRPr lang="en-GB" sz="3600"/>
          </a:p>
        </p:txBody>
      </p:sp>
      <p:sp>
        <p:nvSpPr>
          <p:cNvPr id="3" name="Content Placeholder 2">
            <a:extLst>
              <a:ext uri="{FF2B5EF4-FFF2-40B4-BE49-F238E27FC236}">
                <a16:creationId xmlns:a16="http://schemas.microsoft.com/office/drawing/2014/main" id="{91F393E8-1E16-F54B-BAD2-3F2A763D4874}"/>
              </a:ext>
            </a:extLst>
          </p:cNvPr>
          <p:cNvSpPr>
            <a:spLocks noGrp="1"/>
          </p:cNvSpPr>
          <p:nvPr>
            <p:ph idx="1"/>
          </p:nvPr>
        </p:nvSpPr>
        <p:spPr>
          <a:xfrm>
            <a:off x="643467" y="1782981"/>
            <a:ext cx="10905066" cy="4393982"/>
          </a:xfrm>
        </p:spPr>
        <p:txBody>
          <a:bodyPr>
            <a:normAutofit lnSpcReduction="10000"/>
          </a:bodyPr>
          <a:lstStyle/>
          <a:p>
            <a:pPr lvl="1"/>
            <a:r>
              <a:rPr lang="en-TR" sz="2000" dirty="0"/>
              <a:t>“We will insure you for your financial losses … resulting solely and directly from an interruption to your activities caused by … an </a:t>
            </a:r>
            <a:r>
              <a:rPr lang="en-TR" sz="2000" dirty="0">
                <a:solidFill>
                  <a:srgbClr val="FF0000"/>
                </a:solidFill>
                <a:highlight>
                  <a:srgbClr val="FFFF00"/>
                </a:highlight>
              </a:rPr>
              <a:t>incident </a:t>
            </a:r>
            <a:r>
              <a:rPr lang="en-TR" sz="2000" dirty="0"/>
              <a:t>occurring during the period of the insurance within a one mile radius of the insured premises which results in a denial of access or hindrance in access to the insured premises, imposed by any civil or statutory authority or by order of the government or any public authority, for more than 24 consecutive hours.”</a:t>
            </a:r>
          </a:p>
          <a:p>
            <a:endParaRPr lang="en-GB" sz="2400" dirty="0"/>
          </a:p>
          <a:p>
            <a:r>
              <a:rPr lang="en-TR" sz="2400" dirty="0"/>
              <a:t>An incident was </a:t>
            </a:r>
            <a:r>
              <a:rPr lang="en-TR" sz="2400" dirty="0">
                <a:solidFill>
                  <a:srgbClr val="FF0000"/>
                </a:solidFill>
              </a:rPr>
              <a:t>not</a:t>
            </a:r>
            <a:r>
              <a:rPr lang="en-TR" sz="2400" dirty="0"/>
              <a:t> the same as widespread danger</a:t>
            </a:r>
          </a:p>
          <a:p>
            <a:r>
              <a:rPr lang="en-GB" sz="2400" dirty="0"/>
              <a:t>“Incident” </a:t>
            </a:r>
            <a:r>
              <a:rPr lang="en-TR" sz="2400" dirty="0"/>
              <a:t>should be given the same essential meaning as “an event”: something which happens at a particular time, at a particular place, in a particular way</a:t>
            </a:r>
          </a:p>
          <a:p>
            <a:r>
              <a:rPr lang="en-TR" sz="2400" dirty="0"/>
              <a:t>A narrow, localised cover. </a:t>
            </a:r>
          </a:p>
          <a:p>
            <a:r>
              <a:rPr lang="en-TR" sz="2400" dirty="0"/>
              <a:t>No cover in respect of BI losses caused by the restrictions imposed by the government in response to the national pandemic.</a:t>
            </a:r>
          </a:p>
          <a:p>
            <a:endParaRPr lang="en-GB" sz="24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835515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4D4638F-3AE3-F54D-BF0F-52BE66957E01}"/>
              </a:ext>
            </a:extLst>
          </p:cNvPr>
          <p:cNvSpPr>
            <a:spLocks noGrp="1"/>
          </p:cNvSpPr>
          <p:nvPr>
            <p:ph type="title"/>
          </p:nvPr>
        </p:nvSpPr>
        <p:spPr>
          <a:xfrm>
            <a:off x="643467" y="321734"/>
            <a:ext cx="10905066" cy="1135737"/>
          </a:xfrm>
        </p:spPr>
        <p:txBody>
          <a:bodyPr>
            <a:normAutofit fontScale="90000"/>
          </a:bodyPr>
          <a:lstStyle/>
          <a:p>
            <a:br>
              <a:rPr lang="en-TR" sz="3600" b="1" dirty="0"/>
            </a:br>
            <a:r>
              <a:rPr lang="en-TR" sz="3600" b="1" dirty="0"/>
              <a:t>Prevention of access IV</a:t>
            </a:r>
            <a:br>
              <a:rPr lang="en-TR" sz="3600" b="1" dirty="0"/>
            </a:br>
            <a:r>
              <a:rPr lang="en-TR" sz="3600" dirty="0"/>
              <a:t>for the retail and leisure industries</a:t>
            </a:r>
            <a:br>
              <a:rPr lang="en-TR" sz="3600" dirty="0"/>
            </a:br>
            <a:endParaRPr lang="en-GB" sz="3600" dirty="0"/>
          </a:p>
        </p:txBody>
      </p:sp>
      <p:sp>
        <p:nvSpPr>
          <p:cNvPr id="3" name="Content Placeholder 2">
            <a:extLst>
              <a:ext uri="{FF2B5EF4-FFF2-40B4-BE49-F238E27FC236}">
                <a16:creationId xmlns:a16="http://schemas.microsoft.com/office/drawing/2014/main" id="{68BB42B0-4AE0-C445-8F11-5DB42E3C345F}"/>
              </a:ext>
            </a:extLst>
          </p:cNvPr>
          <p:cNvSpPr>
            <a:spLocks noGrp="1"/>
          </p:cNvSpPr>
          <p:nvPr>
            <p:ph idx="1"/>
          </p:nvPr>
        </p:nvSpPr>
        <p:spPr>
          <a:xfrm>
            <a:off x="643467" y="1782981"/>
            <a:ext cx="10905066" cy="4393982"/>
          </a:xfrm>
        </p:spPr>
        <p:txBody>
          <a:bodyPr>
            <a:normAutofit fontScale="92500" lnSpcReduction="20000"/>
          </a:bodyPr>
          <a:lstStyle/>
          <a:p>
            <a:endParaRPr lang="en-TR" sz="2400" dirty="0"/>
          </a:p>
          <a:p>
            <a:r>
              <a:rPr lang="en-TR" sz="2400" dirty="0"/>
              <a:t>(MSA) “Loss resulting from interruption of or interference with your business because of action by a competent public authority following threat or risk of damage or injury in the vicinity of the premises which will </a:t>
            </a:r>
            <a:r>
              <a:rPr lang="en-TR" sz="2400" dirty="0">
                <a:highlight>
                  <a:srgbClr val="FFFF00"/>
                </a:highlight>
              </a:rPr>
              <a:t>prevent or hinder use of the </a:t>
            </a:r>
            <a:r>
              <a:rPr lang="en-TR" sz="2400" dirty="0"/>
              <a:t>premises or access to them.”</a:t>
            </a:r>
          </a:p>
          <a:p>
            <a:pPr lvl="1"/>
            <a:r>
              <a:rPr lang="en-TR" dirty="0"/>
              <a:t>closure of the premises is sufficient to amount to access being prevented, even if the policyholder could still physically access the premises for other purposes than carrying on the business, such as essential maintenance</a:t>
            </a:r>
          </a:p>
          <a:p>
            <a:pPr lvl="1"/>
            <a:endParaRPr lang="en-TR" sz="2000" dirty="0"/>
          </a:p>
          <a:p>
            <a:r>
              <a:rPr lang="en-TR" sz="2600" dirty="0"/>
              <a:t>(Zurich) “Action by the police or other competent local, civil or military authority following a danger or disturbance in the vicinity of the premises whereby access thereto will be prevented …” </a:t>
            </a:r>
          </a:p>
          <a:p>
            <a:pPr marL="0" indent="0">
              <a:buNone/>
            </a:pPr>
            <a:endParaRPr lang="en-TR" sz="2600" dirty="0"/>
          </a:p>
          <a:p>
            <a:r>
              <a:rPr lang="en-TR" sz="2600" dirty="0"/>
              <a:t>The government action in imposing the Regulations in response to the national pandemic cannot be said to be following a danger in the vicinity, in the sense of in the neighbourhood, of the insured premises</a:t>
            </a:r>
            <a:r>
              <a:rPr lang="en-TR" dirty="0"/>
              <a:t>. </a:t>
            </a:r>
          </a:p>
          <a:p>
            <a:endParaRPr lang="en-TR" dirty="0"/>
          </a:p>
          <a:p>
            <a:endParaRPr lang="en-GB" sz="24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202344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8412971-EB33-6845-81C5-4B1E952934B9}"/>
              </a:ext>
            </a:extLst>
          </p:cNvPr>
          <p:cNvSpPr>
            <a:spLocks noGrp="1"/>
          </p:cNvSpPr>
          <p:nvPr>
            <p:ph type="title"/>
          </p:nvPr>
        </p:nvSpPr>
        <p:spPr>
          <a:xfrm>
            <a:off x="643467" y="321734"/>
            <a:ext cx="10905066" cy="1135737"/>
          </a:xfrm>
        </p:spPr>
        <p:txBody>
          <a:bodyPr>
            <a:normAutofit/>
          </a:bodyPr>
          <a:lstStyle/>
          <a:p>
            <a:r>
              <a:rPr lang="en-TR" sz="3600" b="1"/>
              <a:t>Prevention of access V</a:t>
            </a:r>
            <a:br>
              <a:rPr lang="en-TR" sz="3600"/>
            </a:br>
            <a:endParaRPr lang="en-GB" sz="3600"/>
          </a:p>
        </p:txBody>
      </p:sp>
      <p:sp>
        <p:nvSpPr>
          <p:cNvPr id="3" name="Content Placeholder 2">
            <a:extLst>
              <a:ext uri="{FF2B5EF4-FFF2-40B4-BE49-F238E27FC236}">
                <a16:creationId xmlns:a16="http://schemas.microsoft.com/office/drawing/2014/main" id="{FB189776-668C-8F45-89C7-9DCA60911E3F}"/>
              </a:ext>
            </a:extLst>
          </p:cNvPr>
          <p:cNvSpPr>
            <a:spLocks noGrp="1"/>
          </p:cNvSpPr>
          <p:nvPr>
            <p:ph idx="1"/>
          </p:nvPr>
        </p:nvSpPr>
        <p:spPr>
          <a:xfrm>
            <a:off x="643467" y="1782981"/>
            <a:ext cx="10905066" cy="4393982"/>
          </a:xfrm>
        </p:spPr>
        <p:txBody>
          <a:bodyPr>
            <a:normAutofit/>
          </a:bodyPr>
          <a:lstStyle/>
          <a:p>
            <a:pPr lvl="1"/>
            <a:endParaRPr lang="en-TR" sz="2000" dirty="0"/>
          </a:p>
          <a:p>
            <a:pPr lvl="1"/>
            <a:r>
              <a:rPr lang="en-TR" sz="2000" dirty="0"/>
              <a:t>“the actions or advice of a competent Public Authority due to an emergency likely to endanger life or property in the vicinity of the Premises which prevents or hinders the use or access to the Premises.” </a:t>
            </a:r>
          </a:p>
          <a:p>
            <a:pPr marL="457200" lvl="1" indent="0">
              <a:buNone/>
            </a:pPr>
            <a:endParaRPr lang="en-TR" sz="2000" dirty="0"/>
          </a:p>
          <a:p>
            <a:r>
              <a:rPr lang="en-TR" sz="2400" dirty="0"/>
              <a:t>Localised cover. There had to be an emergency in the vicinity of the premises, eg, a police cordon following a bomb threat. </a:t>
            </a:r>
            <a:endParaRPr lang="en-GB" sz="24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55815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CB54985-309B-494F-BDD8-530ED2CEB752}"/>
              </a:ext>
            </a:extLst>
          </p:cNvPr>
          <p:cNvSpPr>
            <a:spLocks noGrp="1"/>
          </p:cNvSpPr>
          <p:nvPr>
            <p:ph type="title"/>
          </p:nvPr>
        </p:nvSpPr>
        <p:spPr>
          <a:xfrm>
            <a:off x="643467" y="321734"/>
            <a:ext cx="10905066" cy="1135737"/>
          </a:xfrm>
        </p:spPr>
        <p:txBody>
          <a:bodyPr>
            <a:normAutofit/>
          </a:bodyPr>
          <a:lstStyle/>
          <a:p>
            <a:r>
              <a:rPr lang="en-GB" sz="3600" dirty="0"/>
              <a:t>Proof of COVID-19 in the locality of the insured premises</a:t>
            </a:r>
          </a:p>
        </p:txBody>
      </p:sp>
      <p:sp>
        <p:nvSpPr>
          <p:cNvPr id="3" name="Content Placeholder 2">
            <a:extLst>
              <a:ext uri="{FF2B5EF4-FFF2-40B4-BE49-F238E27FC236}">
                <a16:creationId xmlns:a16="http://schemas.microsoft.com/office/drawing/2014/main" id="{679455AF-0994-E54C-887F-934C28F52E47}"/>
              </a:ext>
            </a:extLst>
          </p:cNvPr>
          <p:cNvSpPr>
            <a:spLocks noGrp="1"/>
          </p:cNvSpPr>
          <p:nvPr>
            <p:ph idx="1"/>
          </p:nvPr>
        </p:nvSpPr>
        <p:spPr>
          <a:xfrm>
            <a:off x="643467" y="1782981"/>
            <a:ext cx="10905066" cy="4393982"/>
          </a:xfrm>
        </p:spPr>
        <p:txBody>
          <a:bodyPr>
            <a:normAutofit/>
          </a:bodyPr>
          <a:lstStyle/>
          <a:p>
            <a:r>
              <a:rPr lang="en-GB" sz="2400" dirty="0"/>
              <a:t>The Court’s interpretation of the policies requires at least one case of COVID-19 in the locality of the insured premises</a:t>
            </a:r>
          </a:p>
          <a:p>
            <a:r>
              <a:rPr lang="en-GB" sz="2400" dirty="0"/>
              <a:t>Statistics, but are they fully reliable?</a:t>
            </a:r>
          </a:p>
          <a:p>
            <a:pPr marL="0" indent="0">
              <a:buNone/>
            </a:pPr>
            <a:endParaRPr lang="en-GB" sz="2400" dirty="0"/>
          </a:p>
          <a:p>
            <a:r>
              <a:rPr lang="en-TR" sz="2400" dirty="0"/>
              <a:t>The Court in </a:t>
            </a:r>
            <a:r>
              <a:rPr lang="en-TR" sz="2400" i="1" dirty="0"/>
              <a:t>FCA </a:t>
            </a:r>
            <a:r>
              <a:rPr lang="en-TR" sz="2400" dirty="0"/>
              <a:t>did not come to any conclusion but noted that</a:t>
            </a:r>
          </a:p>
          <a:p>
            <a:pPr marL="0" indent="0">
              <a:buNone/>
            </a:pPr>
            <a:endParaRPr lang="en-TR" sz="2400" dirty="0"/>
          </a:p>
          <a:p>
            <a:r>
              <a:rPr lang="en-TR" sz="2400" i="1" dirty="0"/>
              <a:t>Equitas Ltd v R&amp;Q Reinsurance Company (UK) Ltd </a:t>
            </a:r>
            <a:r>
              <a:rPr lang="en-TR" sz="2400" dirty="0"/>
              <a:t>[2009] EWHC 2787 (Comm)</a:t>
            </a:r>
            <a:endParaRPr lang="en-TR" sz="2400" dirty="0">
              <a:hlinkClick r:id="rId2" tooltip="Link to BAILII version"/>
            </a:endParaRPr>
          </a:p>
          <a:p>
            <a:r>
              <a:rPr lang="en-GB" sz="2400" dirty="0"/>
              <a:t>Proof by actuarial modelling, accepting the least favourable model to the claimant</a:t>
            </a:r>
            <a:r>
              <a:rPr lang="en-GB" sz="2000" dirty="0"/>
              <a:t>. </a:t>
            </a:r>
            <a:endParaRPr lang="en-TR" sz="2000" dirty="0"/>
          </a:p>
          <a:p>
            <a:pPr marL="0" indent="0">
              <a:buNone/>
            </a:pPr>
            <a:endParaRPr lang="en-GB"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832054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4">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4E853D-E177-E34D-9B2D-E83745AF614E}"/>
              </a:ext>
            </a:extLst>
          </p:cNvPr>
          <p:cNvSpPr>
            <a:spLocks noGrp="1"/>
          </p:cNvSpPr>
          <p:nvPr>
            <p:ph type="title"/>
          </p:nvPr>
        </p:nvSpPr>
        <p:spPr>
          <a:xfrm>
            <a:off x="838200" y="557188"/>
            <a:ext cx="10515600" cy="1133499"/>
          </a:xfrm>
        </p:spPr>
        <p:txBody>
          <a:bodyPr>
            <a:normAutofit/>
          </a:bodyPr>
          <a:lstStyle/>
          <a:p>
            <a:pPr algn="ctr"/>
            <a:r>
              <a:rPr lang="en-GB" sz="5200"/>
              <a:t>Relevant background</a:t>
            </a:r>
          </a:p>
        </p:txBody>
      </p:sp>
      <p:graphicFrame>
        <p:nvGraphicFramePr>
          <p:cNvPr id="20" name="Content Placeholder 2">
            <a:extLst>
              <a:ext uri="{FF2B5EF4-FFF2-40B4-BE49-F238E27FC236}">
                <a16:creationId xmlns:a16="http://schemas.microsoft.com/office/drawing/2014/main" id="{47496D2A-1ACF-43AF-8925-5311E1E9DD20}"/>
              </a:ext>
            </a:extLst>
          </p:cNvPr>
          <p:cNvGraphicFramePr>
            <a:graphicFrameLocks noGrp="1"/>
          </p:cNvGraphicFramePr>
          <p:nvPr>
            <p:ph idx="1"/>
            <p:extLst>
              <p:ext uri="{D42A27DB-BD31-4B8C-83A1-F6EECF244321}">
                <p14:modId xmlns:p14="http://schemas.microsoft.com/office/powerpoint/2010/main" val="2131961560"/>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5575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69931-CD8F-1B4F-8BE3-86A4BA18C7B0}"/>
              </a:ext>
            </a:extLst>
          </p:cNvPr>
          <p:cNvSpPr>
            <a:spLocks noGrp="1"/>
          </p:cNvSpPr>
          <p:nvPr>
            <p:ph type="title"/>
          </p:nvPr>
        </p:nvSpPr>
        <p:spPr>
          <a:xfrm>
            <a:off x="519545" y="621792"/>
            <a:ext cx="5181503" cy="5504688"/>
          </a:xfrm>
        </p:spPr>
        <p:txBody>
          <a:bodyPr>
            <a:normAutofit/>
          </a:bodyPr>
          <a:lstStyle/>
          <a:p>
            <a:r>
              <a:rPr lang="en-GB" sz="4800"/>
              <a:t>Contractual construction</a:t>
            </a:r>
          </a:p>
        </p:txBody>
      </p:sp>
      <p:sp>
        <p:nvSpPr>
          <p:cNvPr id="11" name="Rectangle 8">
            <a:extLst>
              <a:ext uri="{FF2B5EF4-FFF2-40B4-BE49-F238E27FC236}">
                <a16:creationId xmlns:a16="http://schemas.microsoft.com/office/drawing/2014/main" id="{2F56F8EA-3356-4455-9899-320874F6E4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12" name="Content Placeholder 2">
            <a:extLst>
              <a:ext uri="{FF2B5EF4-FFF2-40B4-BE49-F238E27FC236}">
                <a16:creationId xmlns:a16="http://schemas.microsoft.com/office/drawing/2014/main" id="{CC8A554B-E664-4519-A036-1E4E6FD78E64}"/>
              </a:ext>
            </a:extLst>
          </p:cNvPr>
          <p:cNvGraphicFramePr>
            <a:graphicFrameLocks noGrp="1"/>
          </p:cNvGraphicFramePr>
          <p:nvPr>
            <p:ph idx="1"/>
            <p:extLst>
              <p:ext uri="{D42A27DB-BD31-4B8C-83A1-F6EECF244321}">
                <p14:modId xmlns:p14="http://schemas.microsoft.com/office/powerpoint/2010/main" val="1696100104"/>
              </p:ext>
            </p:extLst>
          </p:nvPr>
        </p:nvGraphicFramePr>
        <p:xfrm>
          <a:off x="6099048" y="621792"/>
          <a:ext cx="525780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2659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21F5C-DAFE-A847-84F2-FE38F35D83FD}"/>
              </a:ext>
            </a:extLst>
          </p:cNvPr>
          <p:cNvSpPr>
            <a:spLocks noGrp="1"/>
          </p:cNvSpPr>
          <p:nvPr>
            <p:ph type="title"/>
          </p:nvPr>
        </p:nvSpPr>
        <p:spPr>
          <a:xfrm>
            <a:off x="643467" y="321734"/>
            <a:ext cx="10905066" cy="1135737"/>
          </a:xfrm>
        </p:spPr>
        <p:txBody>
          <a:bodyPr>
            <a:normAutofit/>
          </a:bodyPr>
          <a:lstStyle/>
          <a:p>
            <a:r>
              <a:rPr lang="en-GB" sz="3600"/>
              <a:t>Trends clause </a:t>
            </a:r>
          </a:p>
        </p:txBody>
      </p:sp>
      <p:sp>
        <p:nvSpPr>
          <p:cNvPr id="3" name="Content Placeholder 2">
            <a:extLst>
              <a:ext uri="{FF2B5EF4-FFF2-40B4-BE49-F238E27FC236}">
                <a16:creationId xmlns:a16="http://schemas.microsoft.com/office/drawing/2014/main" id="{01D86E75-CCD9-E943-835F-0C6BC2546664}"/>
              </a:ext>
            </a:extLst>
          </p:cNvPr>
          <p:cNvSpPr>
            <a:spLocks noGrp="1"/>
          </p:cNvSpPr>
          <p:nvPr>
            <p:ph idx="1"/>
          </p:nvPr>
        </p:nvSpPr>
        <p:spPr>
          <a:xfrm>
            <a:off x="643467" y="1782981"/>
            <a:ext cx="10905066" cy="4393982"/>
          </a:xfrm>
        </p:spPr>
        <p:txBody>
          <a:bodyPr>
            <a:normAutofit/>
          </a:bodyPr>
          <a:lstStyle/>
          <a:p>
            <a:r>
              <a:rPr lang="en-TR" sz="2400" dirty="0"/>
              <a:t>Look </a:t>
            </a:r>
            <a:r>
              <a:rPr lang="en-TR" sz="2400" dirty="0">
                <a:highlight>
                  <a:srgbClr val="FFFF00"/>
                </a:highlight>
              </a:rPr>
              <a:t>backwards </a:t>
            </a:r>
            <a:r>
              <a:rPr lang="en-TR" sz="2400" dirty="0"/>
              <a:t>to see how the business had performed before the occurrence of the insured peril</a:t>
            </a:r>
          </a:p>
          <a:p>
            <a:r>
              <a:rPr lang="en-TR" sz="2400" dirty="0"/>
              <a:t>Trends clause: allows the Court to take account of </a:t>
            </a:r>
          </a:p>
          <a:p>
            <a:pPr lvl="1"/>
            <a:r>
              <a:rPr lang="en-TR" dirty="0"/>
              <a:t>exceptional events that may have depressed or increased revenue in the earlier comparator, and also </a:t>
            </a:r>
          </a:p>
          <a:p>
            <a:pPr lvl="1"/>
            <a:r>
              <a:rPr lang="en-TR" dirty="0"/>
              <a:t>to take account of anticipated exceptional events in the indemnity period.</a:t>
            </a:r>
          </a:p>
          <a:p>
            <a:endParaRPr lang="en-TR" sz="2400" dirty="0"/>
          </a:p>
          <a:p>
            <a:pPr lvl="1"/>
            <a:r>
              <a:rPr lang="en-TR" sz="2000" dirty="0"/>
              <a:t>“Standard Gross Revenue adjustments shall be made as may be necessary to provide for the trend of the Business ….”</a:t>
            </a:r>
            <a:endParaRPr lang="en-GB" sz="2000" dirty="0"/>
          </a:p>
        </p:txBody>
      </p:sp>
    </p:spTree>
    <p:extLst>
      <p:ext uri="{BB962C8B-B14F-4D97-AF65-F5344CB8AC3E}">
        <p14:creationId xmlns:p14="http://schemas.microsoft.com/office/powerpoint/2010/main" val="1733205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616E2-B727-5F4A-A826-5B2E0E56FD02}"/>
              </a:ext>
            </a:extLst>
          </p:cNvPr>
          <p:cNvSpPr>
            <a:spLocks noGrp="1"/>
          </p:cNvSpPr>
          <p:nvPr>
            <p:ph type="title"/>
          </p:nvPr>
        </p:nvSpPr>
        <p:spPr>
          <a:xfrm>
            <a:off x="643467" y="321734"/>
            <a:ext cx="10905066" cy="1135737"/>
          </a:xfrm>
        </p:spPr>
        <p:txBody>
          <a:bodyPr>
            <a:normAutofit/>
          </a:bodyPr>
          <a:lstStyle/>
          <a:p>
            <a:r>
              <a:rPr lang="en-TR" sz="3600"/>
              <a:t>Counterfactual</a:t>
            </a:r>
            <a:endParaRPr lang="en-GB" sz="3600"/>
          </a:p>
        </p:txBody>
      </p:sp>
      <p:sp>
        <p:nvSpPr>
          <p:cNvPr id="3" name="Content Placeholder 2">
            <a:extLst>
              <a:ext uri="{FF2B5EF4-FFF2-40B4-BE49-F238E27FC236}">
                <a16:creationId xmlns:a16="http://schemas.microsoft.com/office/drawing/2014/main" id="{84A9C960-11F7-844D-A8A9-84BA089E67BD}"/>
              </a:ext>
            </a:extLst>
          </p:cNvPr>
          <p:cNvSpPr>
            <a:spLocks noGrp="1"/>
          </p:cNvSpPr>
          <p:nvPr>
            <p:ph idx="1"/>
          </p:nvPr>
        </p:nvSpPr>
        <p:spPr>
          <a:xfrm>
            <a:off x="643467" y="1782981"/>
            <a:ext cx="10905066" cy="4393982"/>
          </a:xfrm>
        </p:spPr>
        <p:txBody>
          <a:bodyPr>
            <a:normAutofit lnSpcReduction="10000"/>
          </a:bodyPr>
          <a:lstStyle/>
          <a:p>
            <a:endParaRPr lang="en-TR" sz="2000" dirty="0"/>
          </a:p>
          <a:p>
            <a:r>
              <a:rPr lang="en-TR" sz="2000" dirty="0"/>
              <a:t>What would have happened but for the occurrence of the insured peril.</a:t>
            </a:r>
          </a:p>
          <a:p>
            <a:pPr marL="0" indent="0">
              <a:buNone/>
            </a:pPr>
            <a:endParaRPr lang="en-TR" sz="2000" dirty="0"/>
          </a:p>
          <a:p>
            <a:r>
              <a:rPr lang="en-TR" sz="2000" dirty="0"/>
              <a:t>“Strip out” from the counterfactual all elements of the insured peril – whether the disease or the lockdown or both.</a:t>
            </a:r>
          </a:p>
          <a:p>
            <a:pPr marL="0" indent="0">
              <a:buNone/>
            </a:pPr>
            <a:endParaRPr lang="en-TR" sz="2000" dirty="0"/>
          </a:p>
          <a:p>
            <a:r>
              <a:rPr lang="en-TR" sz="2000" dirty="0">
                <a:highlight>
                  <a:srgbClr val="FFFF00"/>
                </a:highlight>
              </a:rPr>
              <a:t>The relevant comparator</a:t>
            </a:r>
            <a:r>
              <a:rPr lang="en-TR" sz="2000" dirty="0"/>
              <a:t>: the difference between what would have earned but for the insured peril (including the disease) and what was actually earned in the indemnity period.</a:t>
            </a:r>
          </a:p>
          <a:p>
            <a:pPr marL="0" indent="0">
              <a:buNone/>
            </a:pPr>
            <a:endParaRPr lang="en-TR" sz="2000" dirty="0"/>
          </a:p>
          <a:p>
            <a:r>
              <a:rPr lang="en-TR" sz="2000" i="1" dirty="0">
                <a:highlight>
                  <a:srgbClr val="FFFF00"/>
                </a:highlight>
              </a:rPr>
              <a:t>Orient-Express Hotels Ltd v Assicurazioni Generali SpA</a:t>
            </a:r>
            <a:r>
              <a:rPr lang="en-TR" sz="2000" i="1" dirty="0"/>
              <a:t> </a:t>
            </a:r>
            <a:r>
              <a:rPr lang="en-TR" sz="2000" dirty="0"/>
              <a:t>[2010] Lloyd’s Rep IR 531 – DISTINGUISHED</a:t>
            </a:r>
          </a:p>
          <a:p>
            <a:pPr marL="0" indent="0">
              <a:buNone/>
            </a:pPr>
            <a:endParaRPr lang="en-TR" sz="2000" dirty="0"/>
          </a:p>
          <a:p>
            <a:r>
              <a:rPr lang="en-TR" sz="2000" i="1" dirty="0"/>
              <a:t>New World Harbourview</a:t>
            </a:r>
            <a:r>
              <a:rPr lang="en-TR" sz="2000" dirty="0"/>
              <a:t> </a:t>
            </a:r>
            <a:r>
              <a:rPr lang="en-TR" sz="2000" i="1" dirty="0"/>
              <a:t>Hotel v Ace Insurance </a:t>
            </a:r>
            <a:r>
              <a:rPr lang="en-TR" sz="2000" dirty="0"/>
              <a:t> [2012] Lloyd's Rep IR 537</a:t>
            </a:r>
          </a:p>
          <a:p>
            <a:pPr marL="0" indent="0">
              <a:buNone/>
            </a:pPr>
            <a:endParaRPr lang="en-GB" sz="2000" dirty="0"/>
          </a:p>
        </p:txBody>
      </p:sp>
    </p:spTree>
    <p:extLst>
      <p:ext uri="{BB962C8B-B14F-4D97-AF65-F5344CB8AC3E}">
        <p14:creationId xmlns:p14="http://schemas.microsoft.com/office/powerpoint/2010/main" val="2500759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B8A2D29-76DD-A64D-ABC2-E46892C0BC65}"/>
              </a:ext>
            </a:extLst>
          </p:cNvPr>
          <p:cNvSpPr>
            <a:spLocks noGrp="1"/>
          </p:cNvSpPr>
          <p:nvPr>
            <p:ph type="title"/>
          </p:nvPr>
        </p:nvSpPr>
        <p:spPr>
          <a:xfrm>
            <a:off x="643467" y="321734"/>
            <a:ext cx="10905066" cy="1135737"/>
          </a:xfrm>
        </p:spPr>
        <p:txBody>
          <a:bodyPr>
            <a:normAutofit/>
          </a:bodyPr>
          <a:lstStyle/>
          <a:p>
            <a:r>
              <a:rPr lang="en-TR" sz="3600" b="1"/>
              <a:t>Disease Clauses: fixed locality I</a:t>
            </a:r>
            <a:br>
              <a:rPr lang="en-TR" sz="3600"/>
            </a:br>
            <a:r>
              <a:rPr lang="en-TR" sz="3600"/>
              <a:t>RSA 3</a:t>
            </a:r>
            <a:endParaRPr lang="en-GB" sz="3600"/>
          </a:p>
        </p:txBody>
      </p:sp>
      <p:sp>
        <p:nvSpPr>
          <p:cNvPr id="3" name="Content Placeholder 2">
            <a:extLst>
              <a:ext uri="{FF2B5EF4-FFF2-40B4-BE49-F238E27FC236}">
                <a16:creationId xmlns:a16="http://schemas.microsoft.com/office/drawing/2014/main" id="{EB249D5D-8CB7-5D48-B4EF-93A5BD3D9ADC}"/>
              </a:ext>
            </a:extLst>
          </p:cNvPr>
          <p:cNvSpPr>
            <a:spLocks noGrp="1"/>
          </p:cNvSpPr>
          <p:nvPr>
            <p:ph idx="1"/>
          </p:nvPr>
        </p:nvSpPr>
        <p:spPr>
          <a:xfrm>
            <a:off x="643467" y="1782981"/>
            <a:ext cx="10905066" cy="4393982"/>
          </a:xfrm>
        </p:spPr>
        <p:txBody>
          <a:bodyPr>
            <a:normAutofit lnSpcReduction="10000"/>
          </a:bodyPr>
          <a:lstStyle/>
          <a:p>
            <a:pPr lvl="1"/>
            <a:endParaRPr lang="en-TR" sz="2000" dirty="0"/>
          </a:p>
          <a:p>
            <a:pPr lvl="1"/>
            <a:r>
              <a:rPr lang="en-TR" sz="2000" dirty="0"/>
              <a:t>“interruption of or interference with the Business during the Indemnity Period </a:t>
            </a:r>
            <a:r>
              <a:rPr lang="en-TR" sz="2000" dirty="0">
                <a:solidFill>
                  <a:srgbClr val="FF0000"/>
                </a:solidFill>
              </a:rPr>
              <a:t>following </a:t>
            </a:r>
            <a:r>
              <a:rPr lang="en-TR" sz="2000" dirty="0"/>
              <a:t>… any </a:t>
            </a:r>
            <a:r>
              <a:rPr lang="en-TR" sz="2000" dirty="0">
                <a:highlight>
                  <a:srgbClr val="FFFF00"/>
                </a:highlight>
              </a:rPr>
              <a:t>occurrence </a:t>
            </a:r>
            <a:r>
              <a:rPr lang="en-TR" sz="2000" dirty="0"/>
              <a:t>of a Notifiable Disease within a radius of 25 miles of the Premises …”</a:t>
            </a:r>
          </a:p>
          <a:p>
            <a:endParaRPr lang="en-GB" sz="2400" dirty="0"/>
          </a:p>
          <a:p>
            <a:r>
              <a:rPr lang="en-GB" sz="2200" dirty="0"/>
              <a:t>There will have been an “occurrence” of COVID-19 within an area when at least one person who was infected with COVID-19 was in the relevant area</a:t>
            </a:r>
            <a:r>
              <a:rPr lang="en-TR" sz="2200" dirty="0"/>
              <a:t> </a:t>
            </a:r>
          </a:p>
          <a:p>
            <a:r>
              <a:rPr lang="en-GB" sz="2200" dirty="0"/>
              <a:t>Such a Disease thus “occurs” when the illness is “sustained” by a person, </a:t>
            </a:r>
            <a:r>
              <a:rPr lang="en-GB" sz="2200" dirty="0" err="1"/>
              <a:t>ie</a:t>
            </a:r>
            <a:r>
              <a:rPr lang="en-GB" sz="2200" dirty="0"/>
              <a:t>, that they are suffering from it, not that they have been diagnosed with it. </a:t>
            </a:r>
            <a:endParaRPr lang="en-TR" sz="2200" dirty="0"/>
          </a:p>
          <a:p>
            <a:r>
              <a:rPr lang="en-GB" sz="2200" dirty="0"/>
              <a:t>“Follow”: </a:t>
            </a:r>
            <a:r>
              <a:rPr lang="en-TR" sz="2200" dirty="0"/>
              <a:t>a looser link than the ‘but for’ test sufficed</a:t>
            </a:r>
            <a:r>
              <a:rPr lang="en-TR" sz="2200" dirty="0">
                <a:effectLst/>
              </a:rPr>
              <a:t> </a:t>
            </a:r>
          </a:p>
          <a:p>
            <a:r>
              <a:rPr lang="en-TR" sz="2200" dirty="0"/>
              <a:t>Local outbreaks could not be separated from the overall national outbreak</a:t>
            </a:r>
          </a:p>
          <a:p>
            <a:r>
              <a:rPr lang="en-TR" sz="2200" dirty="0"/>
              <a:t>If there was </a:t>
            </a:r>
            <a:r>
              <a:rPr lang="en-TR" sz="2200" dirty="0">
                <a:solidFill>
                  <a:srgbClr val="FF0000"/>
                </a:solidFill>
              </a:rPr>
              <a:t>an</a:t>
            </a:r>
            <a:r>
              <a:rPr lang="en-TR" sz="2200" dirty="0"/>
              <a:t> occurrence within the 25-mile radius and there was a lockdown the cover applied</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53513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A80B0F9-3529-2A49-985E-D7768FF19775}"/>
              </a:ext>
            </a:extLst>
          </p:cNvPr>
          <p:cNvSpPr>
            <a:spLocks noGrp="1"/>
          </p:cNvSpPr>
          <p:nvPr>
            <p:ph type="title"/>
          </p:nvPr>
        </p:nvSpPr>
        <p:spPr>
          <a:xfrm>
            <a:off x="643467" y="321734"/>
            <a:ext cx="10905066" cy="1135737"/>
          </a:xfrm>
        </p:spPr>
        <p:txBody>
          <a:bodyPr>
            <a:normAutofit/>
          </a:bodyPr>
          <a:lstStyle/>
          <a:p>
            <a:r>
              <a:rPr lang="en-TR" sz="3600"/>
              <a:t>General Exclusion L in RSA 3</a:t>
            </a:r>
            <a:endParaRPr lang="en-GB" sz="3600"/>
          </a:p>
        </p:txBody>
      </p:sp>
      <p:sp>
        <p:nvSpPr>
          <p:cNvPr id="3" name="Content Placeholder 2">
            <a:extLst>
              <a:ext uri="{FF2B5EF4-FFF2-40B4-BE49-F238E27FC236}">
                <a16:creationId xmlns:a16="http://schemas.microsoft.com/office/drawing/2014/main" id="{012A02F4-8134-7740-8994-0FBEC6749FB4}"/>
              </a:ext>
            </a:extLst>
          </p:cNvPr>
          <p:cNvSpPr>
            <a:spLocks noGrp="1"/>
          </p:cNvSpPr>
          <p:nvPr>
            <p:ph idx="1"/>
          </p:nvPr>
        </p:nvSpPr>
        <p:spPr>
          <a:xfrm>
            <a:off x="643467" y="1782981"/>
            <a:ext cx="10905066" cy="4393982"/>
          </a:xfrm>
        </p:spPr>
        <p:txBody>
          <a:bodyPr>
            <a:normAutofit/>
          </a:bodyPr>
          <a:lstStyle/>
          <a:p>
            <a:pPr lvl="1"/>
            <a:r>
              <a:rPr lang="en-TR" dirty="0"/>
              <a:t>“The insurance by this Policy does not cover any loss or Damage due to …epidemic and disease ….” </a:t>
            </a:r>
          </a:p>
          <a:p>
            <a:endParaRPr lang="en-TR" dirty="0"/>
          </a:p>
          <a:p>
            <a:r>
              <a:rPr lang="en-TR" dirty="0"/>
              <a:t>This exclusion was included “without detailed consideration” </a:t>
            </a:r>
          </a:p>
          <a:p>
            <a:r>
              <a:rPr lang="en-TR" dirty="0"/>
              <a:t>The policy provided : “All other terms and conditions of this Policy shall be unaltered and especially the exclusions shall not be superseded by this clause”</a:t>
            </a:r>
          </a:p>
          <a:p>
            <a:r>
              <a:rPr lang="en-TR" dirty="0"/>
              <a:t>The court was willing to apply the </a:t>
            </a:r>
            <a:r>
              <a:rPr lang="en-TR" i="1" dirty="0"/>
              <a:t>contra proferentem </a:t>
            </a:r>
            <a:r>
              <a:rPr lang="en-TR" dirty="0"/>
              <a:t>principle</a:t>
            </a:r>
          </a:p>
          <a:p>
            <a:endParaRPr lang="en-GB"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624585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2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B905BC1-71AB-F849-B05F-FFB6E4C121F1}"/>
              </a:ext>
            </a:extLst>
          </p:cNvPr>
          <p:cNvSpPr>
            <a:spLocks noGrp="1"/>
          </p:cNvSpPr>
          <p:nvPr>
            <p:ph type="title"/>
          </p:nvPr>
        </p:nvSpPr>
        <p:spPr>
          <a:xfrm>
            <a:off x="643467" y="321734"/>
            <a:ext cx="10905066" cy="1135737"/>
          </a:xfrm>
        </p:spPr>
        <p:txBody>
          <a:bodyPr>
            <a:normAutofit/>
          </a:bodyPr>
          <a:lstStyle/>
          <a:p>
            <a:r>
              <a:rPr lang="en-TR" sz="3600" b="1"/>
              <a:t>Disease clauses: fixed locality II</a:t>
            </a:r>
            <a:endParaRPr lang="en-GB" sz="3600"/>
          </a:p>
        </p:txBody>
      </p:sp>
      <p:sp>
        <p:nvSpPr>
          <p:cNvPr id="3" name="Content Placeholder 2">
            <a:extLst>
              <a:ext uri="{FF2B5EF4-FFF2-40B4-BE49-F238E27FC236}">
                <a16:creationId xmlns:a16="http://schemas.microsoft.com/office/drawing/2014/main" id="{22A26BC7-5B20-BE4E-9DA6-20A3E62F622C}"/>
              </a:ext>
            </a:extLst>
          </p:cNvPr>
          <p:cNvSpPr>
            <a:spLocks noGrp="1"/>
          </p:cNvSpPr>
          <p:nvPr>
            <p:ph idx="1"/>
          </p:nvPr>
        </p:nvSpPr>
        <p:spPr>
          <a:xfrm>
            <a:off x="643467" y="1782981"/>
            <a:ext cx="10905066" cy="4393982"/>
          </a:xfrm>
        </p:spPr>
        <p:txBody>
          <a:bodyPr>
            <a:normAutofit/>
          </a:bodyPr>
          <a:lstStyle/>
          <a:p>
            <a:r>
              <a:rPr lang="en-TR" sz="2400" dirty="0"/>
              <a:t>The MS Amlin 1-2 policy wordings were much the same as RSA 3 </a:t>
            </a:r>
          </a:p>
          <a:p>
            <a:endParaRPr lang="en-TR" sz="2400" dirty="0"/>
          </a:p>
          <a:p>
            <a:pPr lvl="1"/>
            <a:r>
              <a:rPr lang="en-TR" dirty="0"/>
              <a:t>“we will pay you for … consequential loss as a result of interruption of or interference with the business carried on by you at the premises following … any notifiable disease within a radius of twenty five miles of the premises …”</a:t>
            </a:r>
          </a:p>
          <a:p>
            <a:endParaRPr lang="en-GB" sz="2000" dirty="0"/>
          </a:p>
        </p:txBody>
      </p:sp>
      <p:sp>
        <p:nvSpPr>
          <p:cNvPr id="40" name="Rectangle 2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Isosceles Triangle 2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30">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Rectangle 3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819514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2096</Words>
  <Application>Microsoft Macintosh PowerPoint</Application>
  <PresentationFormat>Widescreen</PresentationFormat>
  <Paragraphs>158</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Financial Conduct Authority v Arch Insurance and Others [2020] EWHC 2448 (Comm)</vt:lpstr>
      <vt:lpstr>Focal issues</vt:lpstr>
      <vt:lpstr>Relevant background</vt:lpstr>
      <vt:lpstr>Contractual construction</vt:lpstr>
      <vt:lpstr>Trends clause </vt:lpstr>
      <vt:lpstr>Counterfactual</vt:lpstr>
      <vt:lpstr>Disease Clauses: fixed locality I RSA 3</vt:lpstr>
      <vt:lpstr>General Exclusion L in RSA 3</vt:lpstr>
      <vt:lpstr>Disease clauses: fixed locality II</vt:lpstr>
      <vt:lpstr>Disease clauses: fixed locality II </vt:lpstr>
      <vt:lpstr>Disease clauses: fixed locality III </vt:lpstr>
      <vt:lpstr>QBE 1</vt:lpstr>
      <vt:lpstr>QBE 2</vt:lpstr>
      <vt:lpstr>Disease clauses: vicinity RSA 4</vt:lpstr>
      <vt:lpstr>Hybrid clauses I Hiscox 1-3 (nightclubs)</vt:lpstr>
      <vt:lpstr>Hiscox 4</vt:lpstr>
      <vt:lpstr>RSA 1 and 4 (cottage owners)</vt:lpstr>
      <vt:lpstr>Prevention of access I food retailers, pharmacies, petrol stations, banks, medical or other health services</vt:lpstr>
      <vt:lpstr>Prevention of access II churches, parish councils, charities and educational establishments</vt:lpstr>
      <vt:lpstr>Prevention of access III </vt:lpstr>
      <vt:lpstr> Prevention of access IV for the retail and leisure industries </vt:lpstr>
      <vt:lpstr>Prevention of access V </vt:lpstr>
      <vt:lpstr>Proof of COVID-19 in the locality of the insured premises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Conduct Authority v Arch Insurance and Others [2020] EWHC 2448 (Comm)</dc:title>
  <dc:creator>Gurses, Ozlem</dc:creator>
  <cp:lastModifiedBy>Gurses, Ozlem</cp:lastModifiedBy>
  <cp:revision>12</cp:revision>
  <dcterms:created xsi:type="dcterms:W3CDTF">2020-09-17T09:39:14Z</dcterms:created>
  <dcterms:modified xsi:type="dcterms:W3CDTF">2020-10-15T16:37:48Z</dcterms:modified>
</cp:coreProperties>
</file>