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684" r:id="rId2"/>
    <p:sldId id="689" r:id="rId3"/>
    <p:sldId id="692" r:id="rId4"/>
    <p:sldId id="256" r:id="rId5"/>
    <p:sldId id="257" r:id="rId6"/>
    <p:sldId id="311" r:id="rId7"/>
    <p:sldId id="278" r:id="rId8"/>
    <p:sldId id="275" r:id="rId9"/>
    <p:sldId id="328" r:id="rId10"/>
    <p:sldId id="329" r:id="rId11"/>
    <p:sldId id="331" r:id="rId12"/>
    <p:sldId id="330" r:id="rId13"/>
    <p:sldId id="289" r:id="rId14"/>
    <p:sldId id="280" r:id="rId15"/>
    <p:sldId id="262" r:id="rId16"/>
    <p:sldId id="293" r:id="rId17"/>
    <p:sldId id="291" r:id="rId18"/>
    <p:sldId id="292" r:id="rId19"/>
    <p:sldId id="294" r:id="rId20"/>
    <p:sldId id="271" r:id="rId21"/>
    <p:sldId id="295" r:id="rId22"/>
    <p:sldId id="306" r:id="rId23"/>
    <p:sldId id="334" r:id="rId24"/>
    <p:sldId id="308" r:id="rId25"/>
    <p:sldId id="315" r:id="rId26"/>
    <p:sldId id="335" r:id="rId27"/>
    <p:sldId id="309" r:id="rId28"/>
    <p:sldId id="322" r:id="rId29"/>
    <p:sldId id="690" r:id="rId30"/>
    <p:sldId id="323" r:id="rId31"/>
    <p:sldId id="327" r:id="rId32"/>
    <p:sldId id="336" r:id="rId33"/>
    <p:sldId id="307" r:id="rId34"/>
    <p:sldId id="683" r:id="rId35"/>
    <p:sldId id="6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DE860-93D1-DC4D-8C74-817CBC4F13BF}" type="datetimeFigureOut">
              <a:rPr lang="en-GB" smtClean="0"/>
              <a:t>15/05/2020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33643-75C3-694A-8C00-9EAB9F82C032}" type="slidenum">
              <a:rPr lang="en-GB" smtClean="0"/>
              <a:t>‹#›</a:t>
            </a:fld>
            <a:endParaRPr lang="en-GB"/>
          </a:p>
        </p:txBody>
      </p:sp>
    </p:spTree>
    <p:extLst>
      <p:ext uri="{BB962C8B-B14F-4D97-AF65-F5344CB8AC3E}">
        <p14:creationId xmlns:p14="http://schemas.microsoft.com/office/powerpoint/2010/main" val="336793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8B33643-75C3-694A-8C00-9EAB9F82C032}" type="slidenum">
              <a:rPr lang="en-GB" smtClean="0"/>
              <a:t>13</a:t>
            </a:fld>
            <a:endParaRPr lang="en-GB"/>
          </a:p>
        </p:txBody>
      </p:sp>
    </p:spTree>
    <p:extLst>
      <p:ext uri="{BB962C8B-B14F-4D97-AF65-F5344CB8AC3E}">
        <p14:creationId xmlns:p14="http://schemas.microsoft.com/office/powerpoint/2010/main" val="61671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B33643-75C3-694A-8C00-9EAB9F82C032}" type="slidenum">
              <a:rPr lang="en-GB" smtClean="0"/>
              <a:t>14</a:t>
            </a:fld>
            <a:endParaRPr lang="en-GB"/>
          </a:p>
        </p:txBody>
      </p:sp>
    </p:spTree>
    <p:extLst>
      <p:ext uri="{BB962C8B-B14F-4D97-AF65-F5344CB8AC3E}">
        <p14:creationId xmlns:p14="http://schemas.microsoft.com/office/powerpoint/2010/main" val="16348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CCBE300-9260-F64D-BB54-DE7187DAE8BD}" type="datetimeFigureOut">
              <a:rPr lang="en-GB" smtClean="0"/>
              <a:t>15/05/2020</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407935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CBE300-9260-F64D-BB54-DE7187DAE8BD}"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171320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CCBE300-9260-F64D-BB54-DE7187DAE8BD}" type="datetimeFigureOut">
              <a:rPr lang="en-GB" smtClean="0"/>
              <a:t>15/05/2020</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101307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mpact Picture">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bwMode="gray">
          <a:xfrm>
            <a:off x="0" y="0"/>
            <a:ext cx="12192000" cy="6858000"/>
          </a:xfrm>
        </p:spPr>
        <p:txBody>
          <a:bodyPr anchor="ctr" anchorCtr="1"/>
          <a:lstStyle>
            <a:lvl1pPr algn="ctr">
              <a:defRPr baseline="0"/>
            </a:lvl1pPr>
          </a:lstStyle>
          <a:p>
            <a:r>
              <a:rPr lang="en-GB" noProof="0" dirty="0"/>
              <a:t>Insert picture with ‘Kennedys Tools &gt; Insert Images &gt; Insert Image on Impact Slide’</a:t>
            </a:r>
          </a:p>
        </p:txBody>
      </p:sp>
      <p:sp>
        <p:nvSpPr>
          <p:cNvPr id="3"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25"/>
              <a:t>Impact Picture Only</a:t>
            </a:r>
          </a:p>
        </p:txBody>
      </p:sp>
    </p:spTree>
    <p:extLst>
      <p:ext uri="{BB962C8B-B14F-4D97-AF65-F5344CB8AC3E}">
        <p14:creationId xmlns:p14="http://schemas.microsoft.com/office/powerpoint/2010/main" val="18913752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CBE300-9260-F64D-BB54-DE7187DAE8BD}"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196437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CCBE300-9260-F64D-BB54-DE7187DAE8BD}" type="datetimeFigureOut">
              <a:rPr lang="en-GB" smtClean="0"/>
              <a:t>15/05/2020</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23682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CCBE300-9260-F64D-BB54-DE7187DAE8BD}" type="datetimeFigureOut">
              <a:rPr lang="en-GB" smtClean="0"/>
              <a:t>15/05/2020</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251197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CCBE300-9260-F64D-BB54-DE7187DAE8BD}" type="datetimeFigureOut">
              <a:rPr lang="en-GB" smtClean="0"/>
              <a:t>15/05/2020</a:t>
            </a:fld>
            <a:endParaRPr lang="en-GB"/>
          </a:p>
        </p:txBody>
      </p:sp>
      <p:sp>
        <p:nvSpPr>
          <p:cNvPr id="8" name="Footer Placeholder 7"/>
          <p:cNvSpPr>
            <a:spLocks noGrp="1"/>
          </p:cNvSpPr>
          <p:nvPr>
            <p:ph type="ftr" sz="quarter" idx="11"/>
          </p:nvPr>
        </p:nvSpPr>
        <p:spPr>
          <a:xfrm>
            <a:off x="804672" y="6227064"/>
            <a:ext cx="10588752" cy="320040"/>
          </a:xfrm>
        </p:spPr>
        <p:txBody>
          <a:bodyPr/>
          <a:lstStyle/>
          <a:p>
            <a:endParaRPr lang="en-GB"/>
          </a:p>
        </p:txBody>
      </p:sp>
      <p:sp>
        <p:nvSpPr>
          <p:cNvPr id="9" name="Slide Number Placeholder 8"/>
          <p:cNvSpPr>
            <a:spLocks noGrp="1"/>
          </p:cNvSpPr>
          <p:nvPr>
            <p:ph type="sldNum" sz="quarter" idx="12"/>
          </p:nvPr>
        </p:nvSpPr>
        <p:spPr>
          <a:xfrm>
            <a:off x="10469880"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202456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CCBE300-9260-F64D-BB54-DE7187DAE8BD}"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28735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CCBE300-9260-F64D-BB54-DE7187DAE8BD}" type="datetimeFigureOut">
              <a:rPr lang="en-GB" smtClean="0"/>
              <a:t>15/05/2020</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5045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CCBE300-9260-F64D-BB54-DE7187DAE8BD}"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146409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CCBE300-9260-F64D-BB54-DE7187DAE8BD}" type="datetimeFigureOut">
              <a:rPr lang="en-GB" smtClean="0"/>
              <a:t>15/05/2020</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C6E80F26-D723-0A43-A123-3C308BFD483E}" type="slidenum">
              <a:rPr lang="en-GB" smtClean="0"/>
              <a:t>‹#›</a:t>
            </a:fld>
            <a:endParaRPr lang="en-GB"/>
          </a:p>
        </p:txBody>
      </p:sp>
    </p:spTree>
    <p:extLst>
      <p:ext uri="{BB962C8B-B14F-4D97-AF65-F5344CB8AC3E}">
        <p14:creationId xmlns:p14="http://schemas.microsoft.com/office/powerpoint/2010/main" val="31740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CCBE300-9260-F64D-BB54-DE7187DAE8BD}" type="datetimeFigureOut">
              <a:rPr lang="en-GB" smtClean="0"/>
              <a:t>15/05/2020</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6E80F26-D723-0A43-A123-3C308BFD483E}" type="slidenum">
              <a:rPr lang="en-GB" smtClean="0"/>
              <a:t>‹#›</a:t>
            </a:fld>
            <a:endParaRPr lang="en-GB"/>
          </a:p>
        </p:txBody>
      </p:sp>
    </p:spTree>
    <p:extLst>
      <p:ext uri="{BB962C8B-B14F-4D97-AF65-F5344CB8AC3E}">
        <p14:creationId xmlns:p14="http://schemas.microsoft.com/office/powerpoint/2010/main" val="2882374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uk.westlaw.com/Document/IF93EA260E42711DA8FC2A0F0355337E9/View/FullText.html?originationContext=document&amp;transitionType=DocumentItem&amp;contextData=(sc.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k.westlaw.com/Document/I09805101E42811DA8FC2A0F0355337E9/View/FullText.html?originationContext=document&amp;transitionType=DocumentItem&amp;contextData=(sc.Search)" TargetMode="External"/><Relationship Id="rId2" Type="http://schemas.openxmlformats.org/officeDocument/2006/relationships/hyperlink" Target="https://uk.westlaw.com/Document/IF93EA260E42711DA8FC2A0F0355337E9/View/FullText.html?originationContext=document&amp;transitionType=DocumentItem&amp;contextData=(sc.Sear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C01E3B-B193-438E-A275-48281CED0178}"/>
              </a:ext>
            </a:extLst>
          </p:cNvPr>
          <p:cNvPicPr>
            <a:picLocks noChangeAspect="1"/>
          </p:cNvPicPr>
          <p:nvPr/>
        </p:nvPicPr>
        <p:blipFill>
          <a:blip r:embed="rId2"/>
          <a:stretch>
            <a:fillRect/>
          </a:stretch>
        </p:blipFill>
        <p:spPr>
          <a:xfrm>
            <a:off x="72523" y="-5444"/>
            <a:ext cx="12212241" cy="6817106"/>
          </a:xfrm>
          <a:prstGeom prst="rect">
            <a:avLst/>
          </a:prstGeom>
        </p:spPr>
      </p:pic>
      <p:pic>
        <p:nvPicPr>
          <p:cNvPr id="3" name="Picture 2">
            <a:extLst>
              <a:ext uri="{FF2B5EF4-FFF2-40B4-BE49-F238E27FC236}">
                <a16:creationId xmlns:a16="http://schemas.microsoft.com/office/drawing/2014/main" id="{020B4854-3929-4776-8950-77368BB8BA13}"/>
              </a:ext>
            </a:extLst>
          </p:cNvPr>
          <p:cNvPicPr>
            <a:picLocks noChangeAspect="1"/>
          </p:cNvPicPr>
          <p:nvPr/>
        </p:nvPicPr>
        <p:blipFill rotWithShape="1">
          <a:blip r:embed="rId3"/>
          <a:srcRect l="33286" t="2235" r="17387"/>
          <a:stretch/>
        </p:blipFill>
        <p:spPr>
          <a:xfrm>
            <a:off x="727784" y="1232452"/>
            <a:ext cx="5077994" cy="5032208"/>
          </a:xfrm>
          <a:prstGeom prst="rect">
            <a:avLst/>
          </a:prstGeom>
        </p:spPr>
      </p:pic>
    </p:spTree>
    <p:extLst>
      <p:ext uri="{BB962C8B-B14F-4D97-AF65-F5344CB8AC3E}">
        <p14:creationId xmlns:p14="http://schemas.microsoft.com/office/powerpoint/2010/main" val="102333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5F692-B846-E948-8321-EB1DD30FE6DC}"/>
              </a:ext>
            </a:extLst>
          </p:cNvPr>
          <p:cNvSpPr>
            <a:spLocks noGrp="1"/>
          </p:cNvSpPr>
          <p:nvPr>
            <p:ph type="title"/>
          </p:nvPr>
        </p:nvSpPr>
        <p:spPr>
          <a:xfrm>
            <a:off x="2880485" y="841375"/>
            <a:ext cx="6230857" cy="1230570"/>
          </a:xfrm>
        </p:spPr>
        <p:txBody>
          <a:bodyPr anchor="t">
            <a:normAutofit/>
          </a:bodyPr>
          <a:lstStyle/>
          <a:p>
            <a:pPr algn="l"/>
            <a:r>
              <a:rPr lang="en-GB" sz="2800">
                <a:solidFill>
                  <a:schemeClr val="accent1"/>
                </a:solidFill>
              </a:rPr>
              <a:t>contingent business interruption extensions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4016E7F-30A2-EA43-BE1D-B179B95FA0A5}"/>
              </a:ext>
            </a:extLst>
          </p:cNvPr>
          <p:cNvSpPr>
            <a:spLocks noGrp="1"/>
          </p:cNvSpPr>
          <p:nvPr>
            <p:ph idx="1"/>
          </p:nvPr>
        </p:nvSpPr>
        <p:spPr>
          <a:xfrm>
            <a:off x="2880487" y="2249046"/>
            <a:ext cx="6123783" cy="3802762"/>
          </a:xfrm>
        </p:spPr>
        <p:txBody>
          <a:bodyPr anchor="t">
            <a:normAutofit/>
          </a:bodyPr>
          <a:lstStyle/>
          <a:p>
            <a:r>
              <a:rPr lang="en-GB" dirty="0"/>
              <a:t>generally require there to have been damage at the premises of (named or unnamed) customers or suppliers.</a:t>
            </a:r>
          </a:p>
        </p:txBody>
      </p:sp>
    </p:spTree>
    <p:extLst>
      <p:ext uri="{BB962C8B-B14F-4D97-AF65-F5344CB8AC3E}">
        <p14:creationId xmlns:p14="http://schemas.microsoft.com/office/powerpoint/2010/main" val="186458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2E386-5B00-A845-8FE7-6E96051885F0}"/>
              </a:ext>
            </a:extLst>
          </p:cNvPr>
          <p:cNvSpPr>
            <a:spLocks noGrp="1"/>
          </p:cNvSpPr>
          <p:nvPr>
            <p:ph type="title"/>
          </p:nvPr>
        </p:nvSpPr>
        <p:spPr>
          <a:xfrm>
            <a:off x="2880485" y="841375"/>
            <a:ext cx="6230857" cy="1230570"/>
          </a:xfrm>
        </p:spPr>
        <p:txBody>
          <a:bodyPr anchor="t">
            <a:normAutofit/>
          </a:bodyPr>
          <a:lstStyle/>
          <a:p>
            <a:pPr algn="l"/>
            <a:r>
              <a:rPr lang="en-GB" sz="3600" dirty="0">
                <a:solidFill>
                  <a:schemeClr val="accent1"/>
                </a:solidFill>
              </a:rPr>
              <a:t>Sample clause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4AE718E-075C-164E-B2ED-FB80D6F1DF5D}"/>
              </a:ext>
            </a:extLst>
          </p:cNvPr>
          <p:cNvSpPr>
            <a:spLocks noGrp="1"/>
          </p:cNvSpPr>
          <p:nvPr>
            <p:ph idx="1"/>
          </p:nvPr>
        </p:nvSpPr>
        <p:spPr>
          <a:xfrm>
            <a:off x="2880487" y="2249046"/>
            <a:ext cx="6123783" cy="3802762"/>
          </a:xfrm>
        </p:spPr>
        <p:txBody>
          <a:bodyPr anchor="t">
            <a:normAutofit fontScale="92500" lnSpcReduction="10000"/>
          </a:bodyPr>
          <a:lstStyle/>
          <a:p>
            <a:r>
              <a:rPr lang="en-GB" sz="2800" i="1" dirty="0"/>
              <a:t>“We will insure you against loss of earnings as a consequence of interruption to your business that commences during the period of insurance as a result of damage to property used by you at the business premises occurring during the period of insurance.”</a:t>
            </a:r>
          </a:p>
          <a:p>
            <a:endParaRPr lang="en-GB" sz="1600" dirty="0"/>
          </a:p>
        </p:txBody>
      </p:sp>
    </p:spTree>
    <p:extLst>
      <p:ext uri="{BB962C8B-B14F-4D97-AF65-F5344CB8AC3E}">
        <p14:creationId xmlns:p14="http://schemas.microsoft.com/office/powerpoint/2010/main" val="403491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2F5E4-F479-7642-9006-9F03E27E950A}"/>
              </a:ext>
            </a:extLst>
          </p:cNvPr>
          <p:cNvSpPr>
            <a:spLocks noGrp="1"/>
          </p:cNvSpPr>
          <p:nvPr>
            <p:ph type="title"/>
          </p:nvPr>
        </p:nvSpPr>
        <p:spPr>
          <a:xfrm>
            <a:off x="2880485" y="841375"/>
            <a:ext cx="6230857" cy="1230570"/>
          </a:xfrm>
        </p:spPr>
        <p:txBody>
          <a:bodyPr anchor="t">
            <a:normAutofit/>
          </a:bodyPr>
          <a:lstStyle/>
          <a:p>
            <a:pPr algn="l"/>
            <a:r>
              <a:rPr lang="en-GB" sz="2400" i="1" dirty="0">
                <a:solidFill>
                  <a:schemeClr val="accent1"/>
                </a:solidFill>
              </a:rPr>
              <a:t>New World </a:t>
            </a:r>
            <a:r>
              <a:rPr lang="en-GB" sz="2400" i="1" dirty="0" err="1">
                <a:solidFill>
                  <a:schemeClr val="accent1"/>
                </a:solidFill>
              </a:rPr>
              <a:t>Harbourview</a:t>
            </a:r>
            <a:r>
              <a:rPr lang="en-GB" sz="2400" i="1" dirty="0">
                <a:solidFill>
                  <a:schemeClr val="accent1"/>
                </a:solidFill>
              </a:rPr>
              <a:t> Hotel co Ltd v ACE Insurance Ltd</a:t>
            </a:r>
            <a:r>
              <a:rPr lang="en-TR" sz="2400" dirty="0">
                <a:solidFill>
                  <a:schemeClr val="accent1"/>
                </a:solidFill>
              </a:rPr>
              <a:t> [2012] Lloyd's Rep. IR 537</a:t>
            </a:r>
            <a:endParaRPr lang="en-GB" sz="24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3C4379F-9F09-8841-ACC7-50F3A500E6A0}"/>
              </a:ext>
            </a:extLst>
          </p:cNvPr>
          <p:cNvSpPr>
            <a:spLocks noGrp="1"/>
          </p:cNvSpPr>
          <p:nvPr>
            <p:ph idx="1"/>
          </p:nvPr>
        </p:nvSpPr>
        <p:spPr>
          <a:xfrm>
            <a:off x="2880487" y="2249046"/>
            <a:ext cx="6123783" cy="3802762"/>
          </a:xfrm>
        </p:spPr>
        <p:txBody>
          <a:bodyPr anchor="t">
            <a:normAutofit/>
          </a:bodyPr>
          <a:lstStyle/>
          <a:p>
            <a:r>
              <a:rPr lang="en-GB" dirty="0"/>
              <a:t>"This Policy is extended to insure actual loss sustained by the Insured, resulting from a Reduction in Revenue and increase in Cost of Working as a result of murder, suicide, infectious or contagious disease, food or drink poisoning or contamination, and closure by a competent authority due to vermin or pests all occurring on the Premises of the Insured or of notifiable human infectious or contagious disease occurring within 25 miles of the Premises."</a:t>
            </a:r>
          </a:p>
        </p:txBody>
      </p:sp>
    </p:spTree>
    <p:extLst>
      <p:ext uri="{BB962C8B-B14F-4D97-AF65-F5344CB8AC3E}">
        <p14:creationId xmlns:p14="http://schemas.microsoft.com/office/powerpoint/2010/main" val="243110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2E68A-CD89-584A-8E67-F387260213B4}"/>
              </a:ext>
            </a:extLst>
          </p:cNvPr>
          <p:cNvSpPr>
            <a:spLocks noGrp="1"/>
          </p:cNvSpPr>
          <p:nvPr>
            <p:ph type="title"/>
          </p:nvPr>
        </p:nvSpPr>
        <p:spPr>
          <a:xfrm>
            <a:off x="1993901" y="641131"/>
            <a:ext cx="7117441" cy="1430814"/>
          </a:xfrm>
        </p:spPr>
        <p:txBody>
          <a:bodyPr anchor="t">
            <a:normAutofit/>
          </a:bodyPr>
          <a:lstStyle/>
          <a:p>
            <a:pPr algn="l"/>
            <a:r>
              <a:rPr lang="en-GB" sz="3600" dirty="0">
                <a:solidFill>
                  <a:schemeClr val="accent1"/>
                </a:solidFill>
              </a:rPr>
              <a:t>Causation (damage to reputation)</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138D1CB-79F7-BE41-BDCA-01345D5936C7}"/>
              </a:ext>
            </a:extLst>
          </p:cNvPr>
          <p:cNvSpPr>
            <a:spLocks noGrp="1"/>
          </p:cNvSpPr>
          <p:nvPr>
            <p:ph idx="1"/>
          </p:nvPr>
        </p:nvSpPr>
        <p:spPr>
          <a:xfrm>
            <a:off x="2132013" y="1870841"/>
            <a:ext cx="6872258" cy="4180967"/>
          </a:xfrm>
        </p:spPr>
        <p:txBody>
          <a:bodyPr anchor="t">
            <a:normAutofit lnSpcReduction="10000"/>
          </a:bodyPr>
          <a:lstStyle/>
          <a:p>
            <a:pPr>
              <a:lnSpc>
                <a:spcPct val="110000"/>
              </a:lnSpc>
            </a:pPr>
            <a:r>
              <a:rPr lang="en-AU" sz="2000" dirty="0"/>
              <a:t>The E Tavern was run by the assured. </a:t>
            </a:r>
          </a:p>
          <a:p>
            <a:pPr>
              <a:lnSpc>
                <a:spcPct val="110000"/>
              </a:lnSpc>
            </a:pPr>
            <a:r>
              <a:rPr lang="en-AU" sz="2000" dirty="0"/>
              <a:t>In the early hours of 21 February, some customers and bar staff were confronted by a group who had been thrown out of the Tavern, rocks were being hurled at the building.</a:t>
            </a:r>
          </a:p>
          <a:p>
            <a:pPr>
              <a:lnSpc>
                <a:spcPct val="110000"/>
              </a:lnSpc>
            </a:pPr>
            <a:r>
              <a:rPr lang="en-AU" sz="2000" dirty="0"/>
              <a:t>The insured claimed a loss of trade as people became reluctant to attend the Tavern.  </a:t>
            </a:r>
          </a:p>
          <a:p>
            <a:pPr>
              <a:lnSpc>
                <a:spcPct val="110000"/>
              </a:lnSpc>
            </a:pPr>
            <a:r>
              <a:rPr lang="en-AU" sz="2000" dirty="0"/>
              <a:t>The definition of "damage" in the policy referred to the physical loss, destruction or damage to the insured's property </a:t>
            </a:r>
          </a:p>
          <a:p>
            <a:pPr>
              <a:lnSpc>
                <a:spcPct val="110000"/>
              </a:lnSpc>
            </a:pPr>
            <a:r>
              <a:rPr lang="en-AU" sz="2000" dirty="0"/>
              <a:t>A successful BI claim? </a:t>
            </a:r>
          </a:p>
        </p:txBody>
      </p:sp>
    </p:spTree>
    <p:extLst>
      <p:ext uri="{BB962C8B-B14F-4D97-AF65-F5344CB8AC3E}">
        <p14:creationId xmlns:p14="http://schemas.microsoft.com/office/powerpoint/2010/main" val="392100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A8909-D466-A84B-81EF-595B0D6A64A3}"/>
              </a:ext>
            </a:extLst>
          </p:cNvPr>
          <p:cNvSpPr>
            <a:spLocks noGrp="1"/>
          </p:cNvSpPr>
          <p:nvPr>
            <p:ph type="title"/>
          </p:nvPr>
        </p:nvSpPr>
        <p:spPr>
          <a:xfrm>
            <a:off x="2880485" y="841375"/>
            <a:ext cx="6230857" cy="1230570"/>
          </a:xfrm>
        </p:spPr>
        <p:txBody>
          <a:bodyPr anchor="t">
            <a:normAutofit/>
          </a:bodyPr>
          <a:lstStyle/>
          <a:p>
            <a:pPr algn="l"/>
            <a:r>
              <a:rPr lang="en-GB" sz="3600" dirty="0">
                <a:solidFill>
                  <a:schemeClr val="accent1"/>
                </a:solidFill>
              </a:rPr>
              <a:t>Causation (the build up of snow)</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09702B4-B932-B14F-980C-63D0F94927FC}"/>
              </a:ext>
            </a:extLst>
          </p:cNvPr>
          <p:cNvSpPr>
            <a:spLocks noGrp="1"/>
          </p:cNvSpPr>
          <p:nvPr>
            <p:ph idx="1"/>
          </p:nvPr>
        </p:nvSpPr>
        <p:spPr>
          <a:xfrm>
            <a:off x="2880487" y="2249046"/>
            <a:ext cx="6123783" cy="3802762"/>
          </a:xfrm>
        </p:spPr>
        <p:txBody>
          <a:bodyPr anchor="t">
            <a:normAutofit/>
          </a:bodyPr>
          <a:lstStyle/>
          <a:p>
            <a:r>
              <a:rPr lang="en-GB" dirty="0"/>
              <a:t>A snowstorm has damaged the assured’s car dealership building </a:t>
            </a:r>
          </a:p>
          <a:p>
            <a:r>
              <a:rPr lang="en-GB" dirty="0"/>
              <a:t>also caused the dealership to be inaccessible for one week. </a:t>
            </a:r>
          </a:p>
          <a:p>
            <a:r>
              <a:rPr lang="en-GB" dirty="0"/>
              <a:t>The policy: coverage is only provided when the loss resulted from the suspension of operations due to damage to, or destruction of, the business' property by reason of a peril insured against. </a:t>
            </a:r>
          </a:p>
          <a:p>
            <a:r>
              <a:rPr lang="en-GB" dirty="0"/>
              <a:t>BI claim? </a:t>
            </a:r>
          </a:p>
        </p:txBody>
      </p:sp>
    </p:spTree>
    <p:extLst>
      <p:ext uri="{BB962C8B-B14F-4D97-AF65-F5344CB8AC3E}">
        <p14:creationId xmlns:p14="http://schemas.microsoft.com/office/powerpoint/2010/main" val="143231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C951C-2F89-AE47-9C8C-C29621EF9436}"/>
              </a:ext>
            </a:extLst>
          </p:cNvPr>
          <p:cNvSpPr>
            <a:spLocks noGrp="1"/>
          </p:cNvSpPr>
          <p:nvPr>
            <p:ph type="title"/>
          </p:nvPr>
        </p:nvSpPr>
        <p:spPr>
          <a:xfrm>
            <a:off x="2880485" y="841375"/>
            <a:ext cx="6230857" cy="1230570"/>
          </a:xfrm>
        </p:spPr>
        <p:txBody>
          <a:bodyPr anchor="t">
            <a:normAutofit/>
          </a:bodyPr>
          <a:lstStyle/>
          <a:p>
            <a:pPr algn="l"/>
            <a:r>
              <a:rPr lang="en-GB" sz="3600" dirty="0">
                <a:solidFill>
                  <a:schemeClr val="accent1"/>
                </a:solidFill>
              </a:rPr>
              <a:t>“Loss” and “damage”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85DA16B-A744-E146-9CF1-EF9FA1D75EE7}"/>
              </a:ext>
            </a:extLst>
          </p:cNvPr>
          <p:cNvSpPr>
            <a:spLocks noGrp="1"/>
          </p:cNvSpPr>
          <p:nvPr>
            <p:ph idx="1"/>
          </p:nvPr>
        </p:nvSpPr>
        <p:spPr>
          <a:xfrm>
            <a:off x="2378939" y="1870841"/>
            <a:ext cx="6625331" cy="4180967"/>
          </a:xfrm>
        </p:spPr>
        <p:txBody>
          <a:bodyPr anchor="t">
            <a:normAutofit/>
          </a:bodyPr>
          <a:lstStyle/>
          <a:p>
            <a:r>
              <a:rPr lang="en-GB" sz="1600" dirty="0"/>
              <a:t>The word “loss” implies that </a:t>
            </a:r>
          </a:p>
          <a:p>
            <a:pPr lvl="1"/>
            <a:r>
              <a:rPr lang="en-GB" dirty="0"/>
              <a:t>the insured subject-matter has disappeared or </a:t>
            </a:r>
          </a:p>
          <a:p>
            <a:pPr lvl="1"/>
            <a:r>
              <a:rPr lang="en-GB" dirty="0"/>
              <a:t>is otherwise unavailable for use by the assured. </a:t>
            </a:r>
          </a:p>
          <a:p>
            <a:pPr marL="0" indent="0">
              <a:buNone/>
            </a:pPr>
            <a:endParaRPr lang="en-GB" sz="1600" dirty="0"/>
          </a:p>
          <a:p>
            <a:r>
              <a:rPr lang="en-GB" sz="1600" dirty="0"/>
              <a:t>The word “damage” implies </a:t>
            </a:r>
          </a:p>
          <a:p>
            <a:pPr lvl="1"/>
            <a:r>
              <a:rPr lang="en-GB" dirty="0"/>
              <a:t>some form of physical change to the insured subject-matter but not necessarily its seizure or destruction: </a:t>
            </a:r>
          </a:p>
          <a:p>
            <a:pPr lvl="1"/>
            <a:r>
              <a:rPr lang="en-GB" dirty="0"/>
              <a:t>that is the case whether the policy refers to “physical damage” or just “damage</a:t>
            </a:r>
          </a:p>
        </p:txBody>
      </p:sp>
    </p:spTree>
    <p:extLst>
      <p:ext uri="{BB962C8B-B14F-4D97-AF65-F5344CB8AC3E}">
        <p14:creationId xmlns:p14="http://schemas.microsoft.com/office/powerpoint/2010/main" val="22513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50727-D750-264A-85FC-175584AD7746}"/>
              </a:ext>
            </a:extLst>
          </p:cNvPr>
          <p:cNvSpPr>
            <a:spLocks noGrp="1"/>
          </p:cNvSpPr>
          <p:nvPr>
            <p:ph type="title"/>
          </p:nvPr>
        </p:nvSpPr>
        <p:spPr>
          <a:xfrm>
            <a:off x="2880485" y="841375"/>
            <a:ext cx="6230857" cy="1230570"/>
          </a:xfrm>
        </p:spPr>
        <p:txBody>
          <a:bodyPr anchor="t">
            <a:normAutofit fontScale="90000"/>
          </a:bodyPr>
          <a:lstStyle/>
          <a:p>
            <a:pPr algn="l"/>
            <a:r>
              <a:rPr lang="en-GB" sz="3100" dirty="0">
                <a:solidFill>
                  <a:schemeClr val="accent1"/>
                </a:solidFill>
              </a:rPr>
              <a:t>Radioactive material deposited in a house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44E193A-AFFD-E446-A129-DB295A0EE3AD}"/>
              </a:ext>
            </a:extLst>
          </p:cNvPr>
          <p:cNvSpPr>
            <a:spLocks noGrp="1"/>
          </p:cNvSpPr>
          <p:nvPr>
            <p:ph idx="1"/>
          </p:nvPr>
        </p:nvSpPr>
        <p:spPr>
          <a:xfrm>
            <a:off x="2403091" y="1776248"/>
            <a:ext cx="6601180" cy="4275560"/>
          </a:xfrm>
        </p:spPr>
        <p:txBody>
          <a:bodyPr anchor="t">
            <a:noAutofit/>
          </a:bodyPr>
          <a:lstStyle/>
          <a:p>
            <a:pPr>
              <a:lnSpc>
                <a:spcPct val="110000"/>
              </a:lnSpc>
            </a:pPr>
            <a:r>
              <a:rPr lang="en-GB" sz="1600" i="1" dirty="0">
                <a:hlinkClick r:id="rId2"/>
              </a:rPr>
              <a:t>Merlin v. British Nuclear Fuels Plc. [1990] 2 Q.B. 557</a:t>
            </a:r>
            <a:r>
              <a:rPr lang="en-GB" sz="1600" dirty="0"/>
              <a:t> </a:t>
            </a:r>
          </a:p>
          <a:p>
            <a:pPr>
              <a:lnSpc>
                <a:spcPct val="110000"/>
              </a:lnSpc>
            </a:pPr>
            <a:r>
              <a:rPr lang="en-GB" sz="1600" dirty="0"/>
              <a:t>The defendants:  owners and occupiers of the nuclear fuel reprocessing plant at Sellafield</a:t>
            </a:r>
          </a:p>
          <a:p>
            <a:pPr>
              <a:lnSpc>
                <a:spcPct val="110000"/>
              </a:lnSpc>
            </a:pPr>
            <a:r>
              <a:rPr lang="en-GB" sz="1600" dirty="0"/>
              <a:t>The claimant: their house had been damaged by radioactive material that had been discharged into the Irish Sea from Sellafield which had subsequently become deposited in their house as dust. </a:t>
            </a:r>
          </a:p>
          <a:p>
            <a:pPr>
              <a:lnSpc>
                <a:spcPct val="110000"/>
              </a:lnSpc>
            </a:pPr>
            <a:r>
              <a:rPr lang="en-GB" sz="1600" dirty="0"/>
              <a:t>Held: the presence of radioactive material had resulted in the house being rendered less valuable and </a:t>
            </a:r>
          </a:p>
          <a:p>
            <a:pPr>
              <a:lnSpc>
                <a:spcPct val="110000"/>
              </a:lnSpc>
            </a:pPr>
            <a:r>
              <a:rPr lang="en-GB" sz="1600" dirty="0"/>
              <a:t>such contamination increased risk to the health of its occupants</a:t>
            </a:r>
          </a:p>
          <a:p>
            <a:pPr>
              <a:lnSpc>
                <a:spcPct val="110000"/>
              </a:lnSpc>
            </a:pPr>
            <a:r>
              <a:rPr lang="en-GB" sz="1600" dirty="0"/>
              <a:t>But  the fact that the house was less valuable was the economic result of the presence of radioactive material, not the result of damage to the house from the radioactive properties of the material</a:t>
            </a:r>
          </a:p>
        </p:txBody>
      </p:sp>
    </p:spTree>
    <p:extLst>
      <p:ext uri="{BB962C8B-B14F-4D97-AF65-F5344CB8AC3E}">
        <p14:creationId xmlns:p14="http://schemas.microsoft.com/office/powerpoint/2010/main" val="22673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C98B0-18ED-D540-9576-BF3DBB3C1C7A}"/>
              </a:ext>
            </a:extLst>
          </p:cNvPr>
          <p:cNvSpPr>
            <a:spLocks noGrp="1"/>
          </p:cNvSpPr>
          <p:nvPr>
            <p:ph type="title"/>
          </p:nvPr>
        </p:nvSpPr>
        <p:spPr>
          <a:xfrm>
            <a:off x="2880485" y="841375"/>
            <a:ext cx="6230857" cy="1230570"/>
          </a:xfrm>
        </p:spPr>
        <p:txBody>
          <a:bodyPr anchor="t">
            <a:normAutofit/>
          </a:bodyPr>
          <a:lstStyle/>
          <a:p>
            <a:pPr algn="l"/>
            <a:r>
              <a:rPr lang="en-GB" sz="2800" dirty="0">
                <a:solidFill>
                  <a:schemeClr val="tx1"/>
                </a:solidFill>
              </a:rPr>
              <a:t>Contamination with radioactive material</a:t>
            </a:r>
            <a:br>
              <a:rPr lang="en-GB" sz="2800" dirty="0">
                <a:solidFill>
                  <a:schemeClr val="tx1"/>
                </a:solidFill>
              </a:rPr>
            </a:br>
            <a:endParaRPr lang="en-GB" sz="2800" dirty="0">
              <a:solidFill>
                <a:schemeClr val="tx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107962E-585D-9343-8B8D-D30675A6064F}"/>
              </a:ext>
            </a:extLst>
          </p:cNvPr>
          <p:cNvSpPr>
            <a:spLocks noGrp="1"/>
          </p:cNvSpPr>
          <p:nvPr>
            <p:ph idx="1"/>
          </p:nvPr>
        </p:nvSpPr>
        <p:spPr>
          <a:xfrm>
            <a:off x="2403091" y="1513490"/>
            <a:ext cx="6601180" cy="4538318"/>
          </a:xfrm>
        </p:spPr>
        <p:txBody>
          <a:bodyPr anchor="t">
            <a:normAutofit/>
          </a:bodyPr>
          <a:lstStyle/>
          <a:p>
            <a:pPr>
              <a:lnSpc>
                <a:spcPct val="110000"/>
              </a:lnSpc>
            </a:pPr>
            <a:r>
              <a:rPr lang="en-GB" i="1" dirty="0">
                <a:solidFill>
                  <a:schemeClr val="accent1"/>
                </a:solidFill>
              </a:rPr>
              <a:t>Blue Circle Industries Plc. v Ministry of Defence </a:t>
            </a:r>
            <a:r>
              <a:rPr lang="en-GB" dirty="0"/>
              <a:t>[1999] Ch. 289</a:t>
            </a:r>
            <a:br>
              <a:rPr lang="en-TR" i="1" dirty="0">
                <a:solidFill>
                  <a:schemeClr val="accent1"/>
                </a:solidFill>
              </a:rPr>
            </a:br>
            <a:endParaRPr lang="en-TR" i="1" dirty="0">
              <a:solidFill>
                <a:schemeClr val="accent1"/>
              </a:solidFill>
            </a:endParaRPr>
          </a:p>
          <a:p>
            <a:pPr>
              <a:lnSpc>
                <a:spcPct val="110000"/>
              </a:lnSpc>
            </a:pPr>
            <a:r>
              <a:rPr lang="en-GB" dirty="0"/>
              <a:t>The rain caused ponds situated on the land of the Atomic Weapons Establishment (A.W.E.) at Aldermaston to overflow</a:t>
            </a:r>
          </a:p>
          <a:p>
            <a:pPr>
              <a:lnSpc>
                <a:spcPct val="110000"/>
              </a:lnSpc>
            </a:pPr>
            <a:r>
              <a:rPr lang="en-GB" dirty="0"/>
              <a:t>That overflow passed down a stream through marshland into a lake on the Aldermaston Court Estate that was owned by Blue Circle Industries Plc. (B.C.L.). </a:t>
            </a:r>
          </a:p>
          <a:p>
            <a:pPr>
              <a:lnSpc>
                <a:spcPct val="110000"/>
              </a:lnSpc>
            </a:pPr>
            <a:r>
              <a:rPr lang="en-GB" dirty="0"/>
              <a:t>The marshland became contaminated with radioactive material. </a:t>
            </a:r>
          </a:p>
        </p:txBody>
      </p:sp>
    </p:spTree>
    <p:extLst>
      <p:ext uri="{BB962C8B-B14F-4D97-AF65-F5344CB8AC3E}">
        <p14:creationId xmlns:p14="http://schemas.microsoft.com/office/powerpoint/2010/main" val="211800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168C7-45F6-934C-8684-3B8ADC9BE08A}"/>
              </a:ext>
            </a:extLst>
          </p:cNvPr>
          <p:cNvSpPr>
            <a:spLocks noGrp="1"/>
          </p:cNvSpPr>
          <p:nvPr>
            <p:ph type="title"/>
          </p:nvPr>
        </p:nvSpPr>
        <p:spPr>
          <a:xfrm>
            <a:off x="2047877" y="565150"/>
            <a:ext cx="7063466" cy="1506795"/>
          </a:xfrm>
        </p:spPr>
        <p:txBody>
          <a:bodyPr anchor="t">
            <a:normAutofit/>
          </a:bodyPr>
          <a:lstStyle/>
          <a:p>
            <a:pPr algn="l"/>
            <a:r>
              <a:rPr lang="en-GB" sz="2800" dirty="0">
                <a:solidFill>
                  <a:schemeClr val="tx1"/>
                </a:solidFill>
              </a:rPr>
              <a:t>Contamination with radioactive material</a:t>
            </a:r>
            <a:endParaRPr lang="en-GB" sz="28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9785CA9-0606-5D4B-88B5-45977B5D08D8}"/>
              </a:ext>
            </a:extLst>
          </p:cNvPr>
          <p:cNvSpPr>
            <a:spLocks noGrp="1"/>
          </p:cNvSpPr>
          <p:nvPr>
            <p:ph idx="1"/>
          </p:nvPr>
        </p:nvSpPr>
        <p:spPr>
          <a:xfrm>
            <a:off x="2378939" y="1639614"/>
            <a:ext cx="6625331" cy="4412194"/>
          </a:xfrm>
        </p:spPr>
        <p:txBody>
          <a:bodyPr anchor="t">
            <a:noAutofit/>
          </a:bodyPr>
          <a:lstStyle/>
          <a:p>
            <a:pPr>
              <a:lnSpc>
                <a:spcPct val="110000"/>
              </a:lnSpc>
            </a:pPr>
            <a:r>
              <a:rPr lang="en-GB" sz="2000" i="1" dirty="0">
                <a:solidFill>
                  <a:schemeClr val="accent1"/>
                </a:solidFill>
              </a:rPr>
              <a:t>Blue Circle Industries Plc. v Ministry of Defence </a:t>
            </a:r>
          </a:p>
          <a:p>
            <a:pPr>
              <a:lnSpc>
                <a:spcPct val="110000"/>
              </a:lnSpc>
            </a:pPr>
            <a:r>
              <a:rPr lang="en-GB" sz="2000" dirty="0"/>
              <a:t>The physical change is evident from the fact that decontamination required a major engineering operation </a:t>
            </a:r>
            <a:r>
              <a:rPr lang="en-GB" sz="2000" i="1" dirty="0"/>
              <a:t>involving the removal of large quantities of earth</a:t>
            </a:r>
            <a:r>
              <a:rPr lang="en-GB" sz="2000" dirty="0"/>
              <a:t> from the site.</a:t>
            </a:r>
          </a:p>
          <a:p>
            <a:pPr>
              <a:lnSpc>
                <a:spcPct val="110000"/>
              </a:lnSpc>
            </a:pPr>
            <a:r>
              <a:rPr lang="en-GB" sz="2000" dirty="0"/>
              <a:t>The plutonium intermingled with the soil in the marsh to such an extent that it could not be separated from the soil by any practical process. </a:t>
            </a:r>
          </a:p>
          <a:p>
            <a:pPr>
              <a:lnSpc>
                <a:spcPct val="110000"/>
              </a:lnSpc>
            </a:pPr>
            <a:r>
              <a:rPr lang="en-GB" sz="2000" dirty="0"/>
              <a:t>The marshland became radioactive with the result that it was "radioactive waste" as defined in the Radioactive Substances Act 1960. </a:t>
            </a:r>
          </a:p>
        </p:txBody>
      </p:sp>
    </p:spTree>
    <p:extLst>
      <p:ext uri="{BB962C8B-B14F-4D97-AF65-F5344CB8AC3E}">
        <p14:creationId xmlns:p14="http://schemas.microsoft.com/office/powerpoint/2010/main" val="198911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2A22C-CCC2-9D4A-B73E-E9EC9165E8B5}"/>
              </a:ext>
            </a:extLst>
          </p:cNvPr>
          <p:cNvSpPr>
            <a:spLocks noGrp="1"/>
          </p:cNvSpPr>
          <p:nvPr>
            <p:ph type="title"/>
          </p:nvPr>
        </p:nvSpPr>
        <p:spPr>
          <a:xfrm>
            <a:off x="2171701" y="841375"/>
            <a:ext cx="6939642" cy="945384"/>
          </a:xfrm>
        </p:spPr>
        <p:txBody>
          <a:bodyPr anchor="t">
            <a:normAutofit/>
          </a:bodyPr>
          <a:lstStyle/>
          <a:p>
            <a:pPr algn="l"/>
            <a:r>
              <a:rPr lang="en-GB" sz="2400" i="1" dirty="0">
                <a:solidFill>
                  <a:schemeClr val="accent1"/>
                </a:solidFill>
              </a:rPr>
              <a:t>Blue Circle Industries Plc. v Ministry of Defence</a:t>
            </a:r>
            <a:endParaRPr lang="en-GB" sz="24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2B7C56D-BAD4-344A-86DF-68A6ADCFEA56}"/>
              </a:ext>
            </a:extLst>
          </p:cNvPr>
          <p:cNvSpPr>
            <a:spLocks noGrp="1"/>
          </p:cNvSpPr>
          <p:nvPr>
            <p:ph idx="1"/>
          </p:nvPr>
        </p:nvSpPr>
        <p:spPr>
          <a:xfrm>
            <a:off x="2123689" y="1786759"/>
            <a:ext cx="7995036" cy="4265049"/>
          </a:xfrm>
        </p:spPr>
        <p:txBody>
          <a:bodyPr anchor="t">
            <a:normAutofit/>
          </a:bodyPr>
          <a:lstStyle/>
          <a:p>
            <a:pPr>
              <a:lnSpc>
                <a:spcPct val="110000"/>
              </a:lnSpc>
            </a:pPr>
            <a:r>
              <a:rPr lang="en-GB" dirty="0"/>
              <a:t>In Blue Circle it was held :</a:t>
            </a:r>
          </a:p>
          <a:p>
            <a:pPr>
              <a:lnSpc>
                <a:spcPct val="110000"/>
              </a:lnSpc>
            </a:pPr>
            <a:r>
              <a:rPr lang="en-GB" dirty="0"/>
              <a:t>In the </a:t>
            </a:r>
            <a:r>
              <a:rPr lang="en-GB" i="1" dirty="0">
                <a:hlinkClick r:id="rId2"/>
              </a:rPr>
              <a:t>Merlin</a:t>
            </a:r>
            <a:r>
              <a:rPr lang="en-GB" dirty="0"/>
              <a:t> case the characteristics of the house had not in any way altered. The cause of the reduction in the value of the plaintiffs' house resulted from </a:t>
            </a:r>
            <a:r>
              <a:rPr lang="en-GB" i="1" dirty="0"/>
              <a:t>stigma</a:t>
            </a:r>
            <a:r>
              <a:rPr lang="en-GB" dirty="0"/>
              <a:t>, not from damage to the house itself. </a:t>
            </a:r>
          </a:p>
          <a:p>
            <a:pPr marL="0" indent="0">
              <a:lnSpc>
                <a:spcPct val="110000"/>
              </a:lnSpc>
              <a:buNone/>
            </a:pPr>
            <a:endParaRPr lang="en-GB" dirty="0"/>
          </a:p>
          <a:p>
            <a:pPr>
              <a:lnSpc>
                <a:spcPct val="110000"/>
              </a:lnSpc>
            </a:pPr>
            <a:r>
              <a:rPr lang="en-GB" i="1" dirty="0">
                <a:hlinkClick r:id="rId3"/>
              </a:rPr>
              <a:t>Murphy v. Brentwood District Council [1991] 1 A.C. 398</a:t>
            </a:r>
            <a:r>
              <a:rPr lang="en-GB" dirty="0"/>
              <a:t> does not apply. </a:t>
            </a:r>
          </a:p>
          <a:p>
            <a:pPr marL="0" indent="0">
              <a:lnSpc>
                <a:spcPct val="110000"/>
              </a:lnSpc>
              <a:buNone/>
            </a:pPr>
            <a:endParaRPr lang="en-GB" dirty="0"/>
          </a:p>
          <a:p>
            <a:pPr>
              <a:lnSpc>
                <a:spcPct val="110000"/>
              </a:lnSpc>
            </a:pPr>
            <a:r>
              <a:rPr lang="en-GB" dirty="0"/>
              <a:t>The consequence (Blue Circle) was economic, in the sense that the property was worth less and required the owner to expend money to remove the topsoil, but the damage was physical.</a:t>
            </a:r>
            <a:endParaRPr lang="en-TR" dirty="0"/>
          </a:p>
          <a:p>
            <a:pPr>
              <a:lnSpc>
                <a:spcPct val="110000"/>
              </a:lnSpc>
            </a:pPr>
            <a:endParaRPr lang="en-TR" sz="1400" dirty="0"/>
          </a:p>
          <a:p>
            <a:pPr>
              <a:lnSpc>
                <a:spcPct val="110000"/>
              </a:lnSpc>
            </a:pPr>
            <a:endParaRPr lang="en-GB" sz="1400" dirty="0"/>
          </a:p>
        </p:txBody>
      </p:sp>
    </p:spTree>
    <p:extLst>
      <p:ext uri="{BB962C8B-B14F-4D97-AF65-F5344CB8AC3E}">
        <p14:creationId xmlns:p14="http://schemas.microsoft.com/office/powerpoint/2010/main" val="156955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10;&#10;Description generated with high confidence">
            <a:extLst>
              <a:ext uri="{FF2B5EF4-FFF2-40B4-BE49-F238E27FC236}">
                <a16:creationId xmlns:a16="http://schemas.microsoft.com/office/drawing/2014/main" id="{1668C91C-07D1-4A1C-AC2D-DE294961237E}"/>
              </a:ext>
            </a:extLst>
          </p:cNvPr>
          <p:cNvPicPr>
            <a:picLocks noChangeAspect="1"/>
          </p:cNvPicPr>
          <p:nvPr/>
        </p:nvPicPr>
        <p:blipFill rotWithShape="1">
          <a:blip r:embed="rId2">
            <a:extLst>
              <a:ext uri="{28A0092B-C50C-407E-A947-70E740481C1C}">
                <a14:useLocalDpi xmlns:a14="http://schemas.microsoft.com/office/drawing/2010/main" val="0"/>
              </a:ext>
            </a:extLst>
          </a:blip>
          <a:srcRect r="888" b="-1"/>
          <a:stretch/>
        </p:blipFill>
        <p:spPr>
          <a:xfrm>
            <a:off x="0" y="-2"/>
            <a:ext cx="12192000" cy="6858002"/>
          </a:xfrm>
          <a:prstGeom prst="rect">
            <a:avLst/>
          </a:prstGeom>
        </p:spPr>
      </p:pic>
      <p:sp>
        <p:nvSpPr>
          <p:cNvPr id="6" name="TextBox 5">
            <a:extLst>
              <a:ext uri="{FF2B5EF4-FFF2-40B4-BE49-F238E27FC236}">
                <a16:creationId xmlns:a16="http://schemas.microsoft.com/office/drawing/2014/main" id="{0D74F1FD-1BF8-4BD8-97CE-1AF17AB6BE7F}"/>
              </a:ext>
            </a:extLst>
          </p:cNvPr>
          <p:cNvSpPr txBox="1"/>
          <p:nvPr/>
        </p:nvSpPr>
        <p:spPr>
          <a:xfrm>
            <a:off x="6096000" y="1634059"/>
            <a:ext cx="6049108" cy="4524315"/>
          </a:xfrm>
          <a:prstGeom prst="rect">
            <a:avLst/>
          </a:prstGeom>
          <a:noFill/>
        </p:spPr>
        <p:txBody>
          <a:bodyPr wrap="square" rtlCol="0">
            <a:spAutoFit/>
          </a:bodyPr>
          <a:lstStyle/>
          <a:p>
            <a:r>
              <a:rPr lang="en-GB" b="1" dirty="0"/>
              <a:t>Please note</a:t>
            </a:r>
          </a:p>
          <a:p>
            <a:pPr algn="ctr"/>
            <a:endParaRPr lang="en-GB" dirty="0"/>
          </a:p>
          <a:p>
            <a:r>
              <a:rPr lang="en-GB" dirty="0"/>
              <a:t>Upon entry please note that all delegates will be put on mute.</a:t>
            </a:r>
          </a:p>
          <a:p>
            <a:endParaRPr lang="en-GB" dirty="0"/>
          </a:p>
          <a:p>
            <a:r>
              <a:rPr lang="en-GB" dirty="0"/>
              <a:t>Please send all questions by chat message as these    </a:t>
            </a:r>
          </a:p>
          <a:p>
            <a:r>
              <a:rPr lang="en-GB" dirty="0"/>
              <a:t>will be answered at the end.</a:t>
            </a:r>
          </a:p>
          <a:p>
            <a:endParaRPr lang="en-GB" dirty="0"/>
          </a:p>
          <a:p>
            <a:r>
              <a:rPr lang="en-GB" dirty="0"/>
              <a:t>A recording will be made available to all BILA </a:t>
            </a:r>
          </a:p>
          <a:p>
            <a:r>
              <a:rPr lang="en-GB" dirty="0"/>
              <a:t>members so by participating delegates are  </a:t>
            </a:r>
          </a:p>
          <a:p>
            <a:r>
              <a:rPr lang="en-GB" dirty="0"/>
              <a:t>agreeing to be recorded.</a:t>
            </a:r>
          </a:p>
          <a:p>
            <a:endParaRPr lang="en-GB" dirty="0"/>
          </a:p>
          <a:p>
            <a:r>
              <a:rPr lang="en-GB" dirty="0"/>
              <a:t>A survey will be sent by email to all delegates </a:t>
            </a:r>
          </a:p>
          <a:p>
            <a:r>
              <a:rPr lang="en-GB" dirty="0"/>
              <a:t>and your response would be very much </a:t>
            </a:r>
          </a:p>
          <a:p>
            <a:r>
              <a:rPr lang="en-GB" dirty="0"/>
              <a:t>appreciated.</a:t>
            </a:r>
          </a:p>
          <a:p>
            <a:pPr algn="ctr"/>
            <a:endParaRPr lang="en-GB" dirty="0"/>
          </a:p>
        </p:txBody>
      </p:sp>
      <p:pic>
        <p:nvPicPr>
          <p:cNvPr id="7" name="Picture 6">
            <a:extLst>
              <a:ext uri="{FF2B5EF4-FFF2-40B4-BE49-F238E27FC236}">
                <a16:creationId xmlns:a16="http://schemas.microsoft.com/office/drawing/2014/main" id="{252651CE-DA93-4CF3-AEF3-B169FA177E60}"/>
              </a:ext>
            </a:extLst>
          </p:cNvPr>
          <p:cNvPicPr>
            <a:picLocks noChangeAspect="1"/>
          </p:cNvPicPr>
          <p:nvPr/>
        </p:nvPicPr>
        <p:blipFill rotWithShape="1">
          <a:blip r:embed="rId3"/>
          <a:srcRect l="34039" t="294" r="14188" b="-640"/>
          <a:stretch/>
        </p:blipFill>
        <p:spPr>
          <a:xfrm>
            <a:off x="596347" y="1308957"/>
            <a:ext cx="5247861" cy="5085700"/>
          </a:xfrm>
          <a:prstGeom prst="rect">
            <a:avLst/>
          </a:prstGeom>
        </p:spPr>
      </p:pic>
    </p:spTree>
    <p:extLst>
      <p:ext uri="{BB962C8B-B14F-4D97-AF65-F5344CB8AC3E}">
        <p14:creationId xmlns:p14="http://schemas.microsoft.com/office/powerpoint/2010/main" val="342978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AFBA6-06C2-414E-A2AB-C2372F7B9C8B}"/>
              </a:ext>
            </a:extLst>
          </p:cNvPr>
          <p:cNvSpPr>
            <a:spLocks noGrp="1"/>
          </p:cNvSpPr>
          <p:nvPr>
            <p:ph type="title"/>
          </p:nvPr>
        </p:nvSpPr>
        <p:spPr>
          <a:xfrm>
            <a:off x="1923665" y="376238"/>
            <a:ext cx="7187678" cy="1080903"/>
          </a:xfrm>
        </p:spPr>
        <p:txBody>
          <a:bodyPr anchor="t">
            <a:normAutofit fontScale="90000"/>
          </a:bodyPr>
          <a:lstStyle/>
          <a:p>
            <a:pPr algn="l"/>
            <a:r>
              <a:rPr lang="en-GB" sz="2800" dirty="0">
                <a:solidFill>
                  <a:schemeClr val="accent1"/>
                </a:solidFill>
              </a:rPr>
              <a:t>The consequences for the assured are purely economic</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1B33873-AF91-1F4C-9FD8-2EC74D6B6E24}"/>
              </a:ext>
            </a:extLst>
          </p:cNvPr>
          <p:cNvSpPr>
            <a:spLocks noGrp="1"/>
          </p:cNvSpPr>
          <p:nvPr>
            <p:ph idx="1"/>
          </p:nvPr>
        </p:nvSpPr>
        <p:spPr>
          <a:xfrm>
            <a:off x="1985962" y="1457141"/>
            <a:ext cx="9439276" cy="4645025"/>
          </a:xfrm>
        </p:spPr>
        <p:txBody>
          <a:bodyPr anchor="t">
            <a:normAutofit/>
          </a:bodyPr>
          <a:lstStyle/>
          <a:p>
            <a:pPr>
              <a:lnSpc>
                <a:spcPct val="110000"/>
              </a:lnSpc>
            </a:pPr>
            <a:r>
              <a:rPr lang="en-GB" dirty="0"/>
              <a:t>Scallops intended for export were stored at a higher temperature than permitted by export regulations, and accordingly were rejected for overseas use and had to be sold locally</a:t>
            </a:r>
          </a:p>
          <a:p>
            <a:pPr>
              <a:lnSpc>
                <a:spcPct val="110000"/>
              </a:lnSpc>
            </a:pPr>
            <a:r>
              <a:rPr lang="en-GB" dirty="0"/>
              <a:t>HELD: storing shellfish at a safe-for-domestic-consumption temperature but above a temperature prescribed for export meant that there had been "damage". </a:t>
            </a:r>
          </a:p>
          <a:p>
            <a:pPr>
              <a:lnSpc>
                <a:spcPct val="110000"/>
              </a:lnSpc>
            </a:pPr>
            <a:r>
              <a:rPr lang="en-GB" dirty="0"/>
              <a:t>"damage" requires:</a:t>
            </a:r>
          </a:p>
          <a:p>
            <a:pPr lvl="1">
              <a:lnSpc>
                <a:spcPct val="110000"/>
              </a:lnSpc>
            </a:pPr>
            <a:r>
              <a:rPr lang="en-GB" sz="1800" dirty="0"/>
              <a:t>physical alteration in the product</a:t>
            </a:r>
          </a:p>
          <a:p>
            <a:pPr lvl="1">
              <a:lnSpc>
                <a:spcPct val="110000"/>
              </a:lnSpc>
            </a:pPr>
            <a:r>
              <a:rPr lang="en-GB" sz="1800" dirty="0"/>
              <a:t>impaired value or usefulness of a property</a:t>
            </a:r>
          </a:p>
          <a:p>
            <a:pPr>
              <a:lnSpc>
                <a:spcPct val="110000"/>
              </a:lnSpc>
            </a:pPr>
            <a:r>
              <a:rPr lang="en-GB" dirty="0"/>
              <a:t>The change in temperature had "undeniably involve[d] a physical change to a substance and... that change had the effect of removing one of the primary qualities which the scallops had - their exportability."</a:t>
            </a:r>
          </a:p>
        </p:txBody>
      </p:sp>
    </p:spTree>
    <p:extLst>
      <p:ext uri="{BB962C8B-B14F-4D97-AF65-F5344CB8AC3E}">
        <p14:creationId xmlns:p14="http://schemas.microsoft.com/office/powerpoint/2010/main" val="365546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10206-5E12-B04F-AA20-557022263BBC}"/>
              </a:ext>
            </a:extLst>
          </p:cNvPr>
          <p:cNvSpPr>
            <a:spLocks noGrp="1"/>
          </p:cNvSpPr>
          <p:nvPr>
            <p:ph type="title"/>
          </p:nvPr>
        </p:nvSpPr>
        <p:spPr>
          <a:xfrm>
            <a:off x="1923665" y="662152"/>
            <a:ext cx="7187677" cy="1072055"/>
          </a:xfrm>
        </p:spPr>
        <p:txBody>
          <a:bodyPr anchor="t">
            <a:normAutofit/>
          </a:bodyPr>
          <a:lstStyle/>
          <a:p>
            <a:pPr algn="l"/>
            <a:r>
              <a:rPr lang="en-GB" sz="2400" i="1" dirty="0">
                <a:solidFill>
                  <a:schemeClr val="accent1"/>
                </a:solidFill>
              </a:rPr>
              <a:t>The </a:t>
            </a:r>
            <a:r>
              <a:rPr lang="en-GB" sz="2400" i="1" dirty="0" err="1">
                <a:solidFill>
                  <a:schemeClr val="accent1"/>
                </a:solidFill>
              </a:rPr>
              <a:t>Orjula</a:t>
            </a:r>
            <a:r>
              <a:rPr lang="en-GB" sz="2400" i="1" dirty="0">
                <a:solidFill>
                  <a:schemeClr val="accent1"/>
                </a:solidFill>
              </a:rPr>
              <a:t> </a:t>
            </a:r>
            <a:r>
              <a:rPr lang="en-GB" sz="2400" dirty="0">
                <a:solidFill>
                  <a:schemeClr val="accent1"/>
                </a:solidFill>
              </a:rPr>
              <a:t>[1995] 2 Lloyd's Rep. 395</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2C404C2-E1D3-664B-954B-0655CC29154E}"/>
              </a:ext>
            </a:extLst>
          </p:cNvPr>
          <p:cNvSpPr>
            <a:spLocks noGrp="1"/>
          </p:cNvSpPr>
          <p:nvPr>
            <p:ph idx="1"/>
          </p:nvPr>
        </p:nvSpPr>
        <p:spPr>
          <a:xfrm>
            <a:off x="2142741" y="1355834"/>
            <a:ext cx="9244395" cy="4660791"/>
          </a:xfrm>
        </p:spPr>
        <p:txBody>
          <a:bodyPr anchor="t">
            <a:normAutofit/>
          </a:bodyPr>
          <a:lstStyle/>
          <a:p>
            <a:pPr>
              <a:lnSpc>
                <a:spcPct val="110000"/>
              </a:lnSpc>
            </a:pPr>
            <a:r>
              <a:rPr lang="en-GB" dirty="0"/>
              <a:t>During voyage the ship was contaminated as a result of a leakage from the containers (stowed 72 drums of hydrochloric acid and 72 drums of sodium hypochlorite). </a:t>
            </a:r>
          </a:p>
          <a:p>
            <a:pPr>
              <a:lnSpc>
                <a:spcPct val="110000"/>
              </a:lnSpc>
            </a:pPr>
            <a:r>
              <a:rPr lang="en-GB" dirty="0"/>
              <a:t>Before resuming to her liner service specialist contractors were engaged in undertaking the decontamination work using soda to neutralise the acid before washing the deck and hatch covers down with fresh water</a:t>
            </a:r>
          </a:p>
          <a:p>
            <a:pPr marL="0" indent="0">
              <a:lnSpc>
                <a:spcPct val="110000"/>
              </a:lnSpc>
              <a:buNone/>
            </a:pPr>
            <a:endParaRPr lang="en-TR" dirty="0"/>
          </a:p>
          <a:p>
            <a:pPr>
              <a:lnSpc>
                <a:spcPct val="110000"/>
              </a:lnSpc>
            </a:pPr>
            <a:r>
              <a:rPr lang="en-GB" dirty="0"/>
              <a:t>Relevant considerations:</a:t>
            </a:r>
          </a:p>
          <a:p>
            <a:pPr lvl="1">
              <a:lnSpc>
                <a:spcPct val="110000"/>
              </a:lnSpc>
            </a:pPr>
            <a:r>
              <a:rPr lang="en-GB" sz="1800" dirty="0"/>
              <a:t>had there been "injury impairing value and usefulness" of the property in question, and </a:t>
            </a:r>
          </a:p>
          <a:p>
            <a:pPr lvl="1">
              <a:lnSpc>
                <a:spcPct val="110000"/>
              </a:lnSpc>
            </a:pPr>
            <a:r>
              <a:rPr lang="en-GB" sz="1800" dirty="0"/>
              <a:t>the need for work and the expenditure of money to restore the property to its former usable condition </a:t>
            </a:r>
          </a:p>
          <a:p>
            <a:pPr marL="457200" lvl="1" indent="0">
              <a:lnSpc>
                <a:spcPct val="110000"/>
              </a:lnSpc>
              <a:buNone/>
            </a:pPr>
            <a:r>
              <a:rPr lang="en-GB" sz="1800" dirty="0"/>
              <a:t>(Reference to: </a:t>
            </a:r>
            <a:r>
              <a:rPr lang="en-GB" sz="1800" i="1" dirty="0"/>
              <a:t>R v Henderson and Batley (29 November 1984-</a:t>
            </a:r>
            <a:r>
              <a:rPr lang="en-GB" sz="1800" dirty="0"/>
              <a:t> criminal case)</a:t>
            </a:r>
          </a:p>
          <a:p>
            <a:pPr>
              <a:lnSpc>
                <a:spcPct val="110000"/>
              </a:lnSpc>
            </a:pPr>
            <a:endParaRPr lang="en-GB" sz="600" dirty="0"/>
          </a:p>
        </p:txBody>
      </p:sp>
    </p:spTree>
    <p:extLst>
      <p:ext uri="{BB962C8B-B14F-4D97-AF65-F5344CB8AC3E}">
        <p14:creationId xmlns:p14="http://schemas.microsoft.com/office/powerpoint/2010/main" val="155256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D5919-D579-AB49-895D-E06BD1DA4F78}"/>
              </a:ext>
            </a:extLst>
          </p:cNvPr>
          <p:cNvSpPr>
            <a:spLocks noGrp="1"/>
          </p:cNvSpPr>
          <p:nvPr>
            <p:ph type="title"/>
          </p:nvPr>
        </p:nvSpPr>
        <p:spPr>
          <a:xfrm>
            <a:off x="1923664" y="266701"/>
            <a:ext cx="7187679" cy="968144"/>
          </a:xfrm>
        </p:spPr>
        <p:txBody>
          <a:bodyPr anchor="t">
            <a:normAutofit fontScale="90000"/>
          </a:bodyPr>
          <a:lstStyle/>
          <a:p>
            <a:pPr algn="l"/>
            <a:r>
              <a:rPr lang="en-GB" sz="2200" i="1" dirty="0">
                <a:solidFill>
                  <a:schemeClr val="accent1"/>
                </a:solidFill>
              </a:rPr>
              <a:t>Kraal v The Earthquake Commission</a:t>
            </a:r>
            <a:r>
              <a:rPr lang="en-GB" sz="2200" dirty="0">
                <a:solidFill>
                  <a:schemeClr val="accent1"/>
                </a:solidFill>
              </a:rPr>
              <a:t> [2014] NZHC 919</a:t>
            </a:r>
            <a:br>
              <a:rPr lang="en-GB" dirty="0">
                <a:solidFill>
                  <a:schemeClr val="accent1"/>
                </a:solidFill>
              </a:rPr>
            </a:br>
            <a:endParaRPr lang="en-GB" sz="36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405ABF2-9985-1B40-A7C8-AF3392919A28}"/>
              </a:ext>
            </a:extLst>
          </p:cNvPr>
          <p:cNvSpPr>
            <a:spLocks noGrp="1"/>
          </p:cNvSpPr>
          <p:nvPr>
            <p:ph idx="1"/>
          </p:nvPr>
        </p:nvSpPr>
        <p:spPr>
          <a:xfrm>
            <a:off x="1985962" y="1232519"/>
            <a:ext cx="9607549" cy="4819289"/>
          </a:xfrm>
        </p:spPr>
        <p:txBody>
          <a:bodyPr anchor="t">
            <a:normAutofit/>
          </a:bodyPr>
          <a:lstStyle/>
          <a:p>
            <a:r>
              <a:rPr lang="en-GB" dirty="0"/>
              <a:t>The assured’s house was in an area of the city badly affected by the earthquakes in 2010 and 2011. </a:t>
            </a:r>
          </a:p>
          <a:p>
            <a:r>
              <a:rPr lang="en-GB" dirty="0"/>
              <a:t>The house was dangerous to occupy: it faced the danger that rocks on a cliff above the house would be dislodged in the event of further seismic activity.</a:t>
            </a:r>
          </a:p>
          <a:p>
            <a:r>
              <a:rPr lang="en-GB" dirty="0"/>
              <a:t>The key point: unlike many other houses in the vicinity, it was not damaged by falling boulders.</a:t>
            </a:r>
          </a:p>
        </p:txBody>
      </p:sp>
    </p:spTree>
    <p:extLst>
      <p:ext uri="{BB962C8B-B14F-4D97-AF65-F5344CB8AC3E}">
        <p14:creationId xmlns:p14="http://schemas.microsoft.com/office/powerpoint/2010/main" val="163017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CDBAA-2198-CF42-A845-654AB4C6E0B3}"/>
              </a:ext>
            </a:extLst>
          </p:cNvPr>
          <p:cNvSpPr>
            <a:spLocks noGrp="1"/>
          </p:cNvSpPr>
          <p:nvPr>
            <p:ph type="title"/>
          </p:nvPr>
        </p:nvSpPr>
        <p:spPr>
          <a:xfrm>
            <a:off x="2880485" y="841375"/>
            <a:ext cx="6230857" cy="1230570"/>
          </a:xfrm>
        </p:spPr>
        <p:txBody>
          <a:bodyPr anchor="t">
            <a:normAutofit fontScale="90000"/>
          </a:bodyPr>
          <a:lstStyle/>
          <a:p>
            <a:pPr algn="l"/>
            <a:r>
              <a:rPr lang="en-GB" sz="3600" i="1" dirty="0">
                <a:solidFill>
                  <a:schemeClr val="accent1"/>
                </a:solidFill>
              </a:rPr>
              <a:t>Kraal v The Earthquake Commission</a:t>
            </a:r>
            <a:endParaRPr lang="en-GB" sz="36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6BC278F-E70F-7241-91D4-765B0DC4AF3C}"/>
              </a:ext>
            </a:extLst>
          </p:cNvPr>
          <p:cNvSpPr>
            <a:spLocks noGrp="1"/>
          </p:cNvSpPr>
          <p:nvPr>
            <p:ph idx="1"/>
          </p:nvPr>
        </p:nvSpPr>
        <p:spPr>
          <a:xfrm>
            <a:off x="2880487" y="2249046"/>
            <a:ext cx="6123783" cy="3802762"/>
          </a:xfrm>
        </p:spPr>
        <p:txBody>
          <a:bodyPr anchor="t">
            <a:normAutofit/>
          </a:bodyPr>
          <a:lstStyle/>
          <a:p>
            <a:pPr>
              <a:lnSpc>
                <a:spcPct val="110000"/>
              </a:lnSpc>
            </a:pPr>
            <a:r>
              <a:rPr lang="en-GB" dirty="0"/>
              <a:t>Held: the physical deprivation loss K referred to did not relate to any material loss or damage to the body of the property. </a:t>
            </a:r>
          </a:p>
          <a:p>
            <a:pPr>
              <a:lnSpc>
                <a:spcPct val="110000"/>
              </a:lnSpc>
            </a:pPr>
            <a:r>
              <a:rPr lang="en-GB" dirty="0"/>
              <a:t>Conceptually, the word “loss” is broad enough to cover K’s loss of the ability to use her property. </a:t>
            </a:r>
          </a:p>
          <a:p>
            <a:pPr>
              <a:lnSpc>
                <a:spcPct val="110000"/>
              </a:lnSpc>
            </a:pPr>
            <a:r>
              <a:rPr lang="en-GB" dirty="0"/>
              <a:t>However, the ECQ Act 1993 definition refers to loss “to the property”, and not loss to the insured person. </a:t>
            </a:r>
          </a:p>
        </p:txBody>
      </p:sp>
    </p:spTree>
    <p:extLst>
      <p:ext uri="{BB962C8B-B14F-4D97-AF65-F5344CB8AC3E}">
        <p14:creationId xmlns:p14="http://schemas.microsoft.com/office/powerpoint/2010/main" val="250114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A8082-CF2B-A84E-B3C0-7133B5FCFD84}"/>
              </a:ext>
            </a:extLst>
          </p:cNvPr>
          <p:cNvSpPr>
            <a:spLocks noGrp="1"/>
          </p:cNvSpPr>
          <p:nvPr>
            <p:ph type="title"/>
          </p:nvPr>
        </p:nvSpPr>
        <p:spPr>
          <a:xfrm>
            <a:off x="1985963" y="806192"/>
            <a:ext cx="7125380" cy="1265753"/>
          </a:xfrm>
        </p:spPr>
        <p:txBody>
          <a:bodyPr anchor="t">
            <a:normAutofit/>
          </a:bodyPr>
          <a:lstStyle/>
          <a:p>
            <a:pPr algn="l"/>
            <a:r>
              <a:rPr lang="en-GB" sz="2400" i="1" dirty="0">
                <a:solidFill>
                  <a:schemeClr val="accent1"/>
                </a:solidFill>
              </a:rPr>
              <a:t>Transfield Constructions Pty Ltd v GIO Australia Holdings Pty Ltd </a:t>
            </a:r>
            <a:r>
              <a:rPr lang="en-GB" sz="2400" dirty="0">
                <a:solidFill>
                  <a:schemeClr val="accent1"/>
                </a:solidFill>
              </a:rPr>
              <a:t>[1996] NSWCA 538</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996B3D1-CAA3-2547-8CE7-F4917065B959}"/>
              </a:ext>
            </a:extLst>
          </p:cNvPr>
          <p:cNvSpPr>
            <a:spLocks noGrp="1"/>
          </p:cNvSpPr>
          <p:nvPr>
            <p:ph idx="1"/>
          </p:nvPr>
        </p:nvSpPr>
        <p:spPr>
          <a:xfrm>
            <a:off x="2076451" y="1986455"/>
            <a:ext cx="6927820" cy="4065353"/>
          </a:xfrm>
        </p:spPr>
        <p:txBody>
          <a:bodyPr anchor="t">
            <a:normAutofit/>
          </a:bodyPr>
          <a:lstStyle/>
          <a:p>
            <a:pPr>
              <a:lnSpc>
                <a:spcPct val="110000"/>
              </a:lnSpc>
            </a:pPr>
            <a:r>
              <a:rPr lang="en-GB" dirty="0"/>
              <a:t>The appellant had constructed grain silos and insured them against physical loss or damage. </a:t>
            </a:r>
          </a:p>
          <a:p>
            <a:pPr>
              <a:lnSpc>
                <a:spcPct val="110000"/>
              </a:lnSpc>
            </a:pPr>
            <a:r>
              <a:rPr lang="en-GB" dirty="0"/>
              <a:t>The fumigation pipes were blocked by grain, with the effect that the fumigants could not escape from the pipes into the silos, and had to be repaired. </a:t>
            </a:r>
          </a:p>
          <a:p>
            <a:pPr>
              <a:lnSpc>
                <a:spcPct val="110000"/>
              </a:lnSpc>
            </a:pPr>
            <a:r>
              <a:rPr lang="en-GB" dirty="0"/>
              <a:t>The question: whether this constituted physical loss or damage?. </a:t>
            </a:r>
          </a:p>
          <a:p>
            <a:pPr>
              <a:lnSpc>
                <a:spcPct val="110000"/>
              </a:lnSpc>
            </a:pPr>
            <a:r>
              <a:rPr lang="en-GB" dirty="0"/>
              <a:t>Held: the fact that the parts were rendered useless by the blockage did not constitute physical damage within the meaning of the policy. </a:t>
            </a:r>
          </a:p>
        </p:txBody>
      </p:sp>
    </p:spTree>
    <p:extLst>
      <p:ext uri="{BB962C8B-B14F-4D97-AF65-F5344CB8AC3E}">
        <p14:creationId xmlns:p14="http://schemas.microsoft.com/office/powerpoint/2010/main" val="414261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E232-1561-724E-9130-683E0E101A06}"/>
              </a:ext>
            </a:extLst>
          </p:cNvPr>
          <p:cNvSpPr>
            <a:spLocks noGrp="1"/>
          </p:cNvSpPr>
          <p:nvPr>
            <p:ph type="title"/>
          </p:nvPr>
        </p:nvSpPr>
        <p:spPr>
          <a:xfrm>
            <a:off x="1923665" y="266701"/>
            <a:ext cx="7187678" cy="968144"/>
          </a:xfrm>
        </p:spPr>
        <p:txBody>
          <a:bodyPr anchor="t">
            <a:normAutofit/>
          </a:bodyPr>
          <a:lstStyle/>
          <a:p>
            <a:pPr algn="l"/>
            <a:r>
              <a:rPr lang="en-GB" sz="2000" i="1" dirty="0">
                <a:solidFill>
                  <a:schemeClr val="accent1"/>
                </a:solidFill>
              </a:rPr>
              <a:t>PMB Australia Ltd v MMI Insurance Ltd </a:t>
            </a:r>
            <a:r>
              <a:rPr lang="en-GB" sz="2000" dirty="0">
                <a:solidFill>
                  <a:schemeClr val="accent1"/>
                </a:solidFill>
              </a:rPr>
              <a:t>[2002] QCA 361.</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2252B44-2572-0543-A509-BC75362C3C9A}"/>
              </a:ext>
            </a:extLst>
          </p:cNvPr>
          <p:cNvSpPr>
            <a:spLocks noGrp="1"/>
          </p:cNvSpPr>
          <p:nvPr>
            <p:ph idx="1"/>
          </p:nvPr>
        </p:nvSpPr>
        <p:spPr>
          <a:xfrm>
            <a:off x="1985962" y="1135117"/>
            <a:ext cx="8450557" cy="4916691"/>
          </a:xfrm>
        </p:spPr>
        <p:txBody>
          <a:bodyPr anchor="t">
            <a:normAutofit/>
          </a:bodyPr>
          <a:lstStyle/>
          <a:p>
            <a:pPr>
              <a:lnSpc>
                <a:spcPct val="110000"/>
              </a:lnSpc>
            </a:pPr>
            <a:r>
              <a:rPr lang="en-GB" sz="1600" dirty="0"/>
              <a:t>P provided roasted shelled peanuts to K. </a:t>
            </a:r>
          </a:p>
          <a:p>
            <a:pPr>
              <a:lnSpc>
                <a:spcPct val="110000"/>
              </a:lnSpc>
            </a:pPr>
            <a:r>
              <a:rPr lang="en-GB" sz="1600" dirty="0"/>
              <a:t>Between March and June 1996, salmonella was discovered in K's peanut butter and traced back to the peanuts that P had provided. </a:t>
            </a:r>
          </a:p>
          <a:p>
            <a:pPr>
              <a:lnSpc>
                <a:spcPct val="110000"/>
              </a:lnSpc>
            </a:pPr>
            <a:r>
              <a:rPr lang="en-GB" sz="1600" dirty="0"/>
              <a:t>Peanut butter products were recalled by P's customers, Health Department prohibited P from dispatching peanuts to any customers until they had met certain testing requirements. </a:t>
            </a:r>
          </a:p>
          <a:p>
            <a:pPr>
              <a:lnSpc>
                <a:spcPct val="110000"/>
              </a:lnSpc>
            </a:pPr>
            <a:r>
              <a:rPr lang="en-GB" sz="1600" dirty="0"/>
              <a:t>P took steps to clean, test, reclean and retest the plant.</a:t>
            </a:r>
          </a:p>
          <a:p>
            <a:pPr>
              <a:lnSpc>
                <a:spcPct val="110000"/>
              </a:lnSpc>
            </a:pPr>
            <a:r>
              <a:rPr lang="en-GB" sz="1600" dirty="0"/>
              <a:t>P’s BI cover: in consequence of loss, destruction or damage to its property by any cause or event not excluded. </a:t>
            </a:r>
          </a:p>
          <a:p>
            <a:pPr>
              <a:lnSpc>
                <a:spcPct val="110000"/>
              </a:lnSpc>
            </a:pPr>
            <a:r>
              <a:rPr lang="en-GB" sz="1600" dirty="0"/>
              <a:t>The original outbreak of salmonella was an insured event. </a:t>
            </a:r>
          </a:p>
          <a:p>
            <a:pPr>
              <a:lnSpc>
                <a:spcPct val="110000"/>
              </a:lnSpc>
            </a:pPr>
            <a:r>
              <a:rPr lang="en-GB" sz="1600" dirty="0"/>
              <a:t>What extent of business interruption was proximately caused by the original outbreak.?</a:t>
            </a:r>
          </a:p>
          <a:p>
            <a:pPr>
              <a:lnSpc>
                <a:spcPct val="110000"/>
              </a:lnSpc>
            </a:pPr>
            <a:endParaRPr lang="en-TR" sz="1600" dirty="0"/>
          </a:p>
          <a:p>
            <a:pPr>
              <a:lnSpc>
                <a:spcPct val="110000"/>
              </a:lnSpc>
            </a:pPr>
            <a:endParaRPr lang="en-GB" sz="400" dirty="0"/>
          </a:p>
        </p:txBody>
      </p:sp>
    </p:spTree>
    <p:extLst>
      <p:ext uri="{BB962C8B-B14F-4D97-AF65-F5344CB8AC3E}">
        <p14:creationId xmlns:p14="http://schemas.microsoft.com/office/powerpoint/2010/main" val="168621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87FC5-E9B5-3E44-AD98-39925854AF4C}"/>
              </a:ext>
            </a:extLst>
          </p:cNvPr>
          <p:cNvSpPr>
            <a:spLocks noGrp="1"/>
          </p:cNvSpPr>
          <p:nvPr>
            <p:ph type="title"/>
          </p:nvPr>
        </p:nvSpPr>
        <p:spPr>
          <a:xfrm>
            <a:off x="1898651" y="331059"/>
            <a:ext cx="7146618" cy="903785"/>
          </a:xfrm>
        </p:spPr>
        <p:txBody>
          <a:bodyPr anchor="t">
            <a:normAutofit/>
          </a:bodyPr>
          <a:lstStyle/>
          <a:p>
            <a:pPr algn="l"/>
            <a:r>
              <a:rPr lang="en-GB" sz="2800" i="1" dirty="0">
                <a:solidFill>
                  <a:schemeClr val="accent1"/>
                </a:solidFill>
              </a:rPr>
              <a:t>PMB Australia Ltd v MMI Insurance Ltd</a:t>
            </a:r>
            <a:endParaRPr lang="en-GB" sz="28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0A9B3EC-FF03-7D47-BFC2-1E58D5655484}"/>
              </a:ext>
            </a:extLst>
          </p:cNvPr>
          <p:cNvSpPr>
            <a:spLocks noGrp="1"/>
          </p:cNvSpPr>
          <p:nvPr>
            <p:ph idx="1"/>
          </p:nvPr>
        </p:nvSpPr>
        <p:spPr>
          <a:xfrm>
            <a:off x="1985963" y="1481959"/>
            <a:ext cx="7018308" cy="4569849"/>
          </a:xfrm>
        </p:spPr>
        <p:txBody>
          <a:bodyPr anchor="t">
            <a:normAutofit/>
          </a:bodyPr>
          <a:lstStyle/>
          <a:p>
            <a:pPr>
              <a:lnSpc>
                <a:spcPct val="110000"/>
              </a:lnSpc>
            </a:pPr>
            <a:r>
              <a:rPr lang="en-GB" sz="1600" dirty="0"/>
              <a:t>PMB submitted that its business was interrupted for 12 months.</a:t>
            </a:r>
          </a:p>
          <a:p>
            <a:pPr>
              <a:lnSpc>
                <a:spcPct val="110000"/>
              </a:lnSpc>
            </a:pPr>
            <a:r>
              <a:rPr lang="en-GB" sz="1600" dirty="0"/>
              <a:t>HELD: PMB was indemnified under the policy only for losses up until 31 March 1997, the end of the peanut season. </a:t>
            </a:r>
          </a:p>
          <a:p>
            <a:pPr>
              <a:lnSpc>
                <a:spcPct val="110000"/>
              </a:lnSpc>
            </a:pPr>
            <a:r>
              <a:rPr lang="en-GB" sz="1600" dirty="0"/>
              <a:t>It was necessary to look at the consequences of the new appreciation of the risk (which were not covered) separately from the consequences of the outbreak (which were covered).</a:t>
            </a:r>
          </a:p>
          <a:p>
            <a:pPr>
              <a:lnSpc>
                <a:spcPct val="110000"/>
              </a:lnSpc>
            </a:pPr>
            <a:r>
              <a:rPr lang="en-GB" sz="1600" dirty="0"/>
              <a:t>It was not a case of two proximate causes acting together to produce the same loss. </a:t>
            </a:r>
          </a:p>
          <a:p>
            <a:pPr>
              <a:lnSpc>
                <a:spcPct val="110000"/>
              </a:lnSpc>
            </a:pPr>
            <a:r>
              <a:rPr lang="en-GB" sz="1600" dirty="0"/>
              <a:t>Each operative "cause" of the loss led to separate losses and PMB chose to combine those losses into one claim against the respondents</a:t>
            </a:r>
          </a:p>
          <a:p>
            <a:endParaRPr lang="en-GB" sz="1600" dirty="0"/>
          </a:p>
        </p:txBody>
      </p:sp>
    </p:spTree>
    <p:extLst>
      <p:ext uri="{BB962C8B-B14F-4D97-AF65-F5344CB8AC3E}">
        <p14:creationId xmlns:p14="http://schemas.microsoft.com/office/powerpoint/2010/main" val="85601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C9EC2-C18B-C846-9F4C-9EDED662AB3C}"/>
              </a:ext>
            </a:extLst>
          </p:cNvPr>
          <p:cNvSpPr>
            <a:spLocks noGrp="1"/>
          </p:cNvSpPr>
          <p:nvPr>
            <p:ph type="title"/>
          </p:nvPr>
        </p:nvSpPr>
        <p:spPr>
          <a:xfrm>
            <a:off x="2880485" y="841375"/>
            <a:ext cx="6230857" cy="1230570"/>
          </a:xfrm>
        </p:spPr>
        <p:txBody>
          <a:bodyPr anchor="t">
            <a:normAutofit fontScale="90000"/>
          </a:bodyPr>
          <a:lstStyle/>
          <a:p>
            <a:pPr algn="l"/>
            <a:r>
              <a:rPr lang="en-GB" sz="3600" dirty="0">
                <a:solidFill>
                  <a:schemeClr val="accent1"/>
                </a:solidFill>
              </a:rPr>
              <a:t>The consequences of infectious diseases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DF1CBFDF-79EB-AC4D-ACC0-EF1F61DE2B26}"/>
              </a:ext>
            </a:extLst>
          </p:cNvPr>
          <p:cNvSpPr>
            <a:spLocks noGrp="1"/>
          </p:cNvSpPr>
          <p:nvPr>
            <p:ph idx="1"/>
          </p:nvPr>
        </p:nvSpPr>
        <p:spPr>
          <a:xfrm>
            <a:off x="2880487" y="2249046"/>
            <a:ext cx="6123783" cy="3802762"/>
          </a:xfrm>
        </p:spPr>
        <p:txBody>
          <a:bodyPr anchor="t">
            <a:normAutofit/>
          </a:bodyPr>
          <a:lstStyle/>
          <a:p>
            <a:r>
              <a:rPr lang="en-GB" sz="1500" dirty="0"/>
              <a:t>Does the policy provide cover for losses caused by </a:t>
            </a:r>
          </a:p>
          <a:p>
            <a:pPr lvl="1"/>
            <a:r>
              <a:rPr lang="en-GB" sz="1300" b="1" dirty="0"/>
              <a:t>any </a:t>
            </a:r>
            <a:r>
              <a:rPr lang="en-GB" sz="1300" dirty="0"/>
              <a:t>infectious disease. </a:t>
            </a:r>
          </a:p>
          <a:p>
            <a:pPr lvl="1"/>
            <a:r>
              <a:rPr lang="en-GB" sz="1500" dirty="0"/>
              <a:t>in respect of a </a:t>
            </a:r>
            <a:r>
              <a:rPr lang="en-GB" sz="1500" b="1" dirty="0"/>
              <a:t>defined</a:t>
            </a:r>
            <a:r>
              <a:rPr lang="en-GB" sz="1500" dirty="0"/>
              <a:t> list of infectious diseases or </a:t>
            </a:r>
          </a:p>
          <a:p>
            <a:pPr lvl="1"/>
            <a:r>
              <a:rPr lang="en-GB" sz="1500" dirty="0"/>
              <a:t>in respect of </a:t>
            </a:r>
            <a:r>
              <a:rPr lang="en-GB" sz="1500" b="1" dirty="0"/>
              <a:t>notifiable</a:t>
            </a:r>
            <a:r>
              <a:rPr lang="en-GB" sz="1500" dirty="0"/>
              <a:t> infectious diseases. </a:t>
            </a:r>
          </a:p>
          <a:p>
            <a:pPr marL="457200" lvl="1" indent="0">
              <a:buNone/>
            </a:pPr>
            <a:r>
              <a:rPr lang="en-GB" sz="1500" dirty="0"/>
              <a:t>notification has to be compulsory as a matter of law to satisfy the requirement of being notifiable for BI cover (</a:t>
            </a:r>
            <a:r>
              <a:rPr lang="en-GB" sz="1500" b="1" i="1" dirty="0"/>
              <a:t>New World </a:t>
            </a:r>
            <a:r>
              <a:rPr lang="en-GB" sz="1500" b="1" i="1" dirty="0" err="1"/>
              <a:t>Harbourview</a:t>
            </a:r>
            <a:r>
              <a:rPr lang="en-GB" sz="1500" b="1" i="1" dirty="0"/>
              <a:t> Hotel Co. Ltd v. Ace Insurance Ltd</a:t>
            </a:r>
            <a:r>
              <a:rPr lang="en-GB" sz="1500" dirty="0"/>
              <a:t> [2012]). </a:t>
            </a:r>
          </a:p>
          <a:p>
            <a:pPr marL="457200" lvl="1" indent="0">
              <a:buNone/>
            </a:pPr>
            <a:endParaRPr lang="en-GB" sz="1500" dirty="0"/>
          </a:p>
          <a:p>
            <a:pPr marL="457200" lvl="1" indent="0">
              <a:buNone/>
            </a:pPr>
            <a:r>
              <a:rPr lang="en-GB" sz="1500" dirty="0"/>
              <a:t>Covid-19 was made a notifiable disease in England on 05 March 2020 (Health Protection (Notification) Regulations 2010).</a:t>
            </a:r>
            <a:endParaRPr lang="en-TR" sz="1500" dirty="0"/>
          </a:p>
          <a:p>
            <a:endParaRPr lang="en-GB" sz="1500" dirty="0"/>
          </a:p>
        </p:txBody>
      </p:sp>
    </p:spTree>
    <p:extLst>
      <p:ext uri="{BB962C8B-B14F-4D97-AF65-F5344CB8AC3E}">
        <p14:creationId xmlns:p14="http://schemas.microsoft.com/office/powerpoint/2010/main" val="398644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6481D-29EE-7B4C-B8A5-C78BA4913A9D}"/>
              </a:ext>
            </a:extLst>
          </p:cNvPr>
          <p:cNvSpPr>
            <a:spLocks noGrp="1"/>
          </p:cNvSpPr>
          <p:nvPr>
            <p:ph type="title"/>
          </p:nvPr>
        </p:nvSpPr>
        <p:spPr>
          <a:xfrm>
            <a:off x="2246405" y="376238"/>
            <a:ext cx="6230857" cy="1230570"/>
          </a:xfrm>
        </p:spPr>
        <p:txBody>
          <a:bodyPr anchor="t">
            <a:noAutofit/>
          </a:bodyPr>
          <a:lstStyle/>
          <a:p>
            <a:pPr algn="l"/>
            <a:r>
              <a:rPr lang="en-GB" sz="2400" i="1" dirty="0">
                <a:solidFill>
                  <a:schemeClr val="accent1"/>
                </a:solidFill>
              </a:rPr>
              <a:t>Cajun Conti LLC et al. v. Certain Underwriters at Lloyd’s, London et al.</a:t>
            </a:r>
            <a:r>
              <a:rPr lang="en-GB" sz="2400" dirty="0">
                <a:solidFill>
                  <a:schemeClr val="accent1"/>
                </a:solidFill>
              </a:rPr>
              <a:t>, No. 2020-02558 (La. Dist. Ct., Orleans Parish, Mar. 16, 2020).</a:t>
            </a:r>
            <a:br>
              <a:rPr lang="en-GB" sz="2400" dirty="0">
                <a:solidFill>
                  <a:schemeClr val="accent1"/>
                </a:solidFill>
              </a:rPr>
            </a:br>
            <a:endParaRPr lang="en-GB" sz="24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CBF52297-4F90-3843-AE65-EA12C2413883}"/>
              </a:ext>
            </a:extLst>
          </p:cNvPr>
          <p:cNvSpPr>
            <a:spLocks noGrp="1"/>
          </p:cNvSpPr>
          <p:nvPr>
            <p:ph idx="1"/>
          </p:nvPr>
        </p:nvSpPr>
        <p:spPr>
          <a:xfrm>
            <a:off x="2470911" y="1818290"/>
            <a:ext cx="6533359" cy="4233518"/>
          </a:xfrm>
        </p:spPr>
        <p:txBody>
          <a:bodyPr anchor="t">
            <a:normAutofit/>
          </a:bodyPr>
          <a:lstStyle/>
          <a:p>
            <a:pPr fontAlgn="base">
              <a:lnSpc>
                <a:spcPct val="110000"/>
              </a:lnSpc>
            </a:pPr>
            <a:r>
              <a:rPr lang="en-GB" sz="1600" dirty="0" err="1"/>
              <a:t>Oceana</a:t>
            </a:r>
            <a:r>
              <a:rPr lang="en-GB" sz="1600" dirty="0"/>
              <a:t> Grill, a New Orleans-based, filed a petition in Louisiana state court seeking a declaratory judgment that their business interruption coverage would cover COVID-19-related damages. </a:t>
            </a:r>
          </a:p>
          <a:p>
            <a:pPr fontAlgn="base">
              <a:lnSpc>
                <a:spcPct val="110000"/>
              </a:lnSpc>
            </a:pPr>
            <a:r>
              <a:rPr lang="en-GB" sz="1600" dirty="0"/>
              <a:t>Contamination by the coronavirus “would be a direct physical loss” requiring remediation to clean the surfaces of the establishment</a:t>
            </a:r>
          </a:p>
          <a:p>
            <a:pPr fontAlgn="base">
              <a:lnSpc>
                <a:spcPct val="110000"/>
              </a:lnSpc>
            </a:pPr>
            <a:r>
              <a:rPr lang="en-GB" sz="1600" dirty="0"/>
              <a:t>Restrictions on restaurants issued by the Mayor of New Orleans trigger the civil authority provision of the policy. </a:t>
            </a:r>
            <a:br>
              <a:rPr lang="en-GB" sz="1600" dirty="0"/>
            </a:br>
            <a:endParaRPr lang="en-GB" sz="1600" dirty="0"/>
          </a:p>
        </p:txBody>
      </p:sp>
    </p:spTree>
    <p:extLst>
      <p:ext uri="{BB962C8B-B14F-4D97-AF65-F5344CB8AC3E}">
        <p14:creationId xmlns:p14="http://schemas.microsoft.com/office/powerpoint/2010/main" val="394047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ADA38-185E-974E-8B71-DC25DE68674B}"/>
              </a:ext>
            </a:extLst>
          </p:cNvPr>
          <p:cNvSpPr>
            <a:spLocks noGrp="1"/>
          </p:cNvSpPr>
          <p:nvPr>
            <p:ph type="title"/>
          </p:nvPr>
        </p:nvSpPr>
        <p:spPr>
          <a:xfrm>
            <a:off x="1866900" y="266700"/>
            <a:ext cx="7244443" cy="1190441"/>
          </a:xfrm>
        </p:spPr>
        <p:txBody>
          <a:bodyPr anchor="t">
            <a:noAutofit/>
          </a:bodyPr>
          <a:lstStyle/>
          <a:p>
            <a:pPr algn="l"/>
            <a:r>
              <a:rPr lang="en-GB" sz="2800" i="1" dirty="0">
                <a:solidFill>
                  <a:schemeClr val="accent1"/>
                </a:solidFill>
              </a:rPr>
              <a:t>Cajun Conti LLC et al. v. Certain Underwriters at Lloyd’s</a:t>
            </a:r>
            <a:endParaRPr lang="en-GB" sz="28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4940665-17D4-4A45-A525-9BA39B20C5A1}"/>
              </a:ext>
            </a:extLst>
          </p:cNvPr>
          <p:cNvSpPr>
            <a:spLocks noGrp="1"/>
          </p:cNvSpPr>
          <p:nvPr>
            <p:ph idx="1"/>
          </p:nvPr>
        </p:nvSpPr>
        <p:spPr>
          <a:xfrm>
            <a:off x="1993901" y="1232520"/>
            <a:ext cx="9004300" cy="4819288"/>
          </a:xfrm>
        </p:spPr>
        <p:txBody>
          <a:bodyPr anchor="t">
            <a:normAutofit/>
          </a:bodyPr>
          <a:lstStyle/>
          <a:p>
            <a:r>
              <a:rPr lang="en-GB" dirty="0"/>
              <a:t>Claimants: </a:t>
            </a:r>
          </a:p>
          <a:p>
            <a:r>
              <a:rPr lang="en-GB" dirty="0"/>
              <a:t>The restaurant carries an all-risk commercial general liability policy with Lloyd’s, meaning coverage is available for losses unless a loss is specifically excluded.</a:t>
            </a:r>
            <a:endParaRPr lang="en-GB" sz="1600" dirty="0"/>
          </a:p>
          <a:p>
            <a:r>
              <a:rPr lang="en-GB" dirty="0"/>
              <a:t>There is no exclusion for losses due to a virus or global pandemic and that an exclusion for losses due to pathogens applies only to terrorism or malicious use.</a:t>
            </a:r>
            <a:endParaRPr lang="en-GB" sz="1600" dirty="0"/>
          </a:p>
          <a:p>
            <a:r>
              <a:rPr lang="en-GB" dirty="0"/>
              <a:t>The policy contains an extension for business coverage in the case of closure by civil authority, the suit says.</a:t>
            </a:r>
            <a:endParaRPr lang="en-GB" sz="1600" dirty="0"/>
          </a:p>
          <a:p>
            <a:r>
              <a:rPr lang="en-GB" dirty="0"/>
              <a:t>Coverage is necessary to ensure the survival of the business.</a:t>
            </a:r>
            <a:endParaRPr lang="en-GB" sz="1600" dirty="0"/>
          </a:p>
        </p:txBody>
      </p:sp>
    </p:spTree>
    <p:extLst>
      <p:ext uri="{BB962C8B-B14F-4D97-AF65-F5344CB8AC3E}">
        <p14:creationId xmlns:p14="http://schemas.microsoft.com/office/powerpoint/2010/main" val="265793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54FACB-2F6D-4F6A-96DE-8E6FFBD20981}"/>
              </a:ext>
            </a:extLst>
          </p:cNvPr>
          <p:cNvPicPr>
            <a:picLocks noChangeAspect="1"/>
          </p:cNvPicPr>
          <p:nvPr/>
        </p:nvPicPr>
        <p:blipFill>
          <a:blip r:embed="rId2"/>
          <a:stretch>
            <a:fillRect/>
          </a:stretch>
        </p:blipFill>
        <p:spPr>
          <a:xfrm>
            <a:off x="946040" y="1013455"/>
            <a:ext cx="3625960" cy="4831090"/>
          </a:xfrm>
          <a:prstGeom prst="rect">
            <a:avLst/>
          </a:prstGeom>
        </p:spPr>
      </p:pic>
      <p:sp>
        <p:nvSpPr>
          <p:cNvPr id="4" name="TextBox 3">
            <a:extLst>
              <a:ext uri="{FF2B5EF4-FFF2-40B4-BE49-F238E27FC236}">
                <a16:creationId xmlns:a16="http://schemas.microsoft.com/office/drawing/2014/main" id="{8E110985-5DEC-41E5-B2E1-0996A0D2EA11}"/>
              </a:ext>
            </a:extLst>
          </p:cNvPr>
          <p:cNvSpPr txBox="1"/>
          <p:nvPr/>
        </p:nvSpPr>
        <p:spPr>
          <a:xfrm>
            <a:off x="5141843" y="1013455"/>
            <a:ext cx="5844209" cy="4801314"/>
          </a:xfrm>
          <a:prstGeom prst="rect">
            <a:avLst/>
          </a:prstGeom>
          <a:noFill/>
        </p:spPr>
        <p:txBody>
          <a:bodyPr wrap="square" rtlCol="0">
            <a:spAutoFit/>
          </a:bodyPr>
          <a:lstStyle/>
          <a:p>
            <a:r>
              <a:rPr lang="en-GB" b="1" dirty="0" err="1"/>
              <a:t>Ozlem</a:t>
            </a:r>
            <a:r>
              <a:rPr lang="en-GB" b="1" dirty="0"/>
              <a:t> </a:t>
            </a:r>
            <a:r>
              <a:rPr lang="en-GB" b="1" dirty="0" err="1"/>
              <a:t>Gurses</a:t>
            </a:r>
            <a:r>
              <a:rPr lang="en-GB" b="1" dirty="0"/>
              <a:t> </a:t>
            </a:r>
          </a:p>
          <a:p>
            <a:endParaRPr lang="en-GB" dirty="0"/>
          </a:p>
          <a:p>
            <a:r>
              <a:rPr lang="en-GB" dirty="0" err="1"/>
              <a:t>Ozlem</a:t>
            </a:r>
            <a:r>
              <a:rPr lang="en-GB" dirty="0"/>
              <a:t> </a:t>
            </a:r>
            <a:r>
              <a:rPr lang="en-GB" dirty="0" err="1"/>
              <a:t>Gurses</a:t>
            </a:r>
            <a:r>
              <a:rPr lang="en-GB" dirty="0"/>
              <a:t> is an academic at King’s College London where she teaches insurance and reinsurance law. She studied law at Istanbul University, and completed her masters’ degree in Maritime Law and PhD in Reinsurance Law at the University of Southampton. </a:t>
            </a:r>
            <a:r>
              <a:rPr lang="en-GB" dirty="0" err="1"/>
              <a:t>Ozlem</a:t>
            </a:r>
            <a:r>
              <a:rPr lang="en-GB" dirty="0"/>
              <a:t> is the author of Reinsuring Clauses (Informa, 2010), Marine Insurance Law (Routledge, 2016, 2</a:t>
            </a:r>
            <a:r>
              <a:rPr lang="en-GB" baseline="30000" dirty="0"/>
              <a:t>nd</a:t>
            </a:r>
            <a:r>
              <a:rPr lang="en-GB" dirty="0"/>
              <a:t> ed), The Law of Compulsory Motor Vehicle Insurance (Informa, 2019) and she is the updating author of The Insurance of Commercial Risks (Sweet and Maxwell, 2016 5</a:t>
            </a:r>
            <a:r>
              <a:rPr lang="en-GB" baseline="30000" dirty="0"/>
              <a:t>th</a:t>
            </a:r>
            <a:r>
              <a:rPr lang="en-GB" dirty="0"/>
              <a:t> ed). She is a Committee Member of BILA, she sits on the Presidential Council of AIDA and she is the Vice-Chair of the Reinsurance Working Party of AIDA. </a:t>
            </a:r>
          </a:p>
          <a:p>
            <a:endParaRPr lang="en-GB" dirty="0"/>
          </a:p>
        </p:txBody>
      </p:sp>
    </p:spTree>
    <p:extLst>
      <p:ext uri="{BB962C8B-B14F-4D97-AF65-F5344CB8AC3E}">
        <p14:creationId xmlns:p14="http://schemas.microsoft.com/office/powerpoint/2010/main" val="1885268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971A0-CE67-9048-853F-E900CB1212EE}"/>
              </a:ext>
            </a:extLst>
          </p:cNvPr>
          <p:cNvSpPr>
            <a:spLocks noGrp="1"/>
          </p:cNvSpPr>
          <p:nvPr>
            <p:ph type="title"/>
          </p:nvPr>
        </p:nvSpPr>
        <p:spPr>
          <a:xfrm>
            <a:off x="2133215" y="841375"/>
            <a:ext cx="6978127" cy="300774"/>
          </a:xfrm>
        </p:spPr>
        <p:txBody>
          <a:bodyPr anchor="t">
            <a:normAutofit fontScale="90000"/>
          </a:bodyPr>
          <a:lstStyle/>
          <a:p>
            <a:pPr algn="l"/>
            <a:endParaRPr lang="en-GB" sz="36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C152C841-2789-EC47-925B-F939C391DEE5}"/>
              </a:ext>
            </a:extLst>
          </p:cNvPr>
          <p:cNvSpPr>
            <a:spLocks noGrp="1"/>
          </p:cNvSpPr>
          <p:nvPr>
            <p:ph idx="1"/>
          </p:nvPr>
        </p:nvSpPr>
        <p:spPr>
          <a:xfrm>
            <a:off x="2098675" y="1019503"/>
            <a:ext cx="6905596" cy="5559974"/>
          </a:xfrm>
        </p:spPr>
        <p:txBody>
          <a:bodyPr anchor="t">
            <a:normAutofit lnSpcReduction="10000"/>
          </a:bodyPr>
          <a:lstStyle/>
          <a:p>
            <a:pPr fontAlgn="base">
              <a:lnSpc>
                <a:spcPct val="110000"/>
              </a:lnSpc>
            </a:pPr>
            <a:endParaRPr lang="en-GB" sz="1200" dirty="0"/>
          </a:p>
          <a:p>
            <a:pPr fontAlgn="base">
              <a:lnSpc>
                <a:spcPct val="110000"/>
              </a:lnSpc>
            </a:pPr>
            <a:r>
              <a:rPr lang="en-GB" sz="1600" dirty="0"/>
              <a:t>The New York Department of Financial Services (DFS) (similarly Washington) directed all property/casualty insurers authorised in New York to provide policyholders under commercial property policies with an explanation</a:t>
            </a:r>
          </a:p>
          <a:p>
            <a:pPr lvl="1" fontAlgn="base">
              <a:lnSpc>
                <a:spcPct val="110000"/>
              </a:lnSpc>
            </a:pPr>
            <a:r>
              <a:rPr lang="en-GB" dirty="0"/>
              <a:t>about the covered perils under the policy, </a:t>
            </a:r>
          </a:p>
          <a:p>
            <a:pPr lvl="1" fontAlgn="base">
              <a:lnSpc>
                <a:spcPct val="110000"/>
              </a:lnSpc>
            </a:pPr>
            <a:r>
              <a:rPr lang="en-GB" dirty="0"/>
              <a:t>whether contamination related to a pandemic may constitute physical damage  </a:t>
            </a:r>
          </a:p>
          <a:p>
            <a:pPr lvl="1" fontAlgn="base">
              <a:lnSpc>
                <a:spcPct val="110000"/>
              </a:lnSpc>
            </a:pPr>
            <a:r>
              <a:rPr lang="en-GB" dirty="0"/>
              <a:t>whether a government order prohibiting or impairing the policyholder’s access to its covered property in connection with COVID-19 would be sufficient to trigger civil authority coverage under the policy.</a:t>
            </a:r>
            <a:endParaRPr lang="en-GB" i="1" dirty="0"/>
          </a:p>
          <a:p>
            <a:pPr fontAlgn="base">
              <a:lnSpc>
                <a:spcPct val="110000"/>
              </a:lnSpc>
            </a:pPr>
            <a:r>
              <a:rPr lang="en-GB" sz="1600" dirty="0"/>
              <a:t>The National Association of Insurance Commissioners (NAIC) has issued a data call to all US property/casualty insurers that wrote BI coverage in the US in 2019 or 2020. </a:t>
            </a:r>
          </a:p>
          <a:p>
            <a:pPr fontAlgn="base">
              <a:lnSpc>
                <a:spcPct val="110000"/>
              </a:lnSpc>
            </a:pPr>
            <a:r>
              <a:rPr lang="en-GB" sz="1600" dirty="0"/>
              <a:t>The data call is intended to assist state insurance regulators in analysing the financial condition of commercial insurers to understand which insurers are writing business interruption coverage, the size of the market, the extent of exclusions related to COVID-19, and claims and losses related to COVID-19</a:t>
            </a:r>
          </a:p>
        </p:txBody>
      </p:sp>
    </p:spTree>
    <p:extLst>
      <p:ext uri="{BB962C8B-B14F-4D97-AF65-F5344CB8AC3E}">
        <p14:creationId xmlns:p14="http://schemas.microsoft.com/office/powerpoint/2010/main" val="2863746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1D107-DAB5-B54C-917F-197F8B0A7278}"/>
              </a:ext>
            </a:extLst>
          </p:cNvPr>
          <p:cNvSpPr>
            <a:spLocks noGrp="1"/>
          </p:cNvSpPr>
          <p:nvPr>
            <p:ph type="title"/>
          </p:nvPr>
        </p:nvSpPr>
        <p:spPr>
          <a:xfrm>
            <a:off x="1985962" y="451945"/>
            <a:ext cx="7125381" cy="979701"/>
          </a:xfrm>
        </p:spPr>
        <p:txBody>
          <a:bodyPr anchor="t">
            <a:normAutofit/>
          </a:bodyPr>
          <a:lstStyle/>
          <a:p>
            <a:pPr algn="l"/>
            <a:r>
              <a:rPr lang="en-GB" sz="3600" dirty="0">
                <a:solidFill>
                  <a:schemeClr val="accent1"/>
                </a:solidFill>
              </a:rPr>
              <a:t>Notifiable disease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D6214C0C-D78B-F340-86E4-C69C43C71E6D}"/>
              </a:ext>
            </a:extLst>
          </p:cNvPr>
          <p:cNvSpPr>
            <a:spLocks noGrp="1"/>
          </p:cNvSpPr>
          <p:nvPr>
            <p:ph idx="1"/>
          </p:nvPr>
        </p:nvSpPr>
        <p:spPr>
          <a:xfrm>
            <a:off x="2000251" y="1431646"/>
            <a:ext cx="7004020" cy="4620162"/>
          </a:xfrm>
        </p:spPr>
        <p:txBody>
          <a:bodyPr anchor="t">
            <a:normAutofit/>
          </a:bodyPr>
          <a:lstStyle/>
          <a:p>
            <a:pPr>
              <a:lnSpc>
                <a:spcPct val="110000"/>
              </a:lnSpc>
            </a:pPr>
            <a:r>
              <a:rPr lang="en-GB" dirty="0"/>
              <a:t>Wordings often provide cover for loss in consequence of </a:t>
            </a:r>
          </a:p>
          <a:p>
            <a:pPr>
              <a:lnSpc>
                <a:spcPct val="110000"/>
              </a:lnSpc>
            </a:pPr>
            <a:endParaRPr lang="en-GB" dirty="0"/>
          </a:p>
          <a:p>
            <a:pPr>
              <a:lnSpc>
                <a:spcPct val="110000"/>
              </a:lnSpc>
            </a:pPr>
            <a:r>
              <a:rPr lang="en-GB" dirty="0"/>
              <a:t>“any occurrence of a Notifiable Disease at the Premises”</a:t>
            </a:r>
          </a:p>
          <a:p>
            <a:pPr marL="0" indent="0">
              <a:lnSpc>
                <a:spcPct val="110000"/>
              </a:lnSpc>
              <a:buNone/>
            </a:pPr>
            <a:endParaRPr lang="en-GB" dirty="0"/>
          </a:p>
          <a:p>
            <a:pPr>
              <a:lnSpc>
                <a:spcPct val="110000"/>
              </a:lnSpc>
            </a:pPr>
            <a:r>
              <a:rPr lang="en-GB" dirty="0"/>
              <a:t>“the discovery of an organism at the premises which is likely to give rise to the occurrence of a notifiable disease”; or </a:t>
            </a:r>
          </a:p>
          <a:p>
            <a:pPr marL="0" indent="0">
              <a:lnSpc>
                <a:spcPct val="110000"/>
              </a:lnSpc>
              <a:buNone/>
            </a:pPr>
            <a:endParaRPr lang="en-GB" dirty="0"/>
          </a:p>
          <a:p>
            <a:pPr>
              <a:lnSpc>
                <a:spcPct val="110000"/>
              </a:lnSpc>
            </a:pPr>
            <a:r>
              <a:rPr lang="en-GB" dirty="0"/>
              <a:t>“any occurrence of a Notifiable Disease within a radius of 25 miles from the premises”.</a:t>
            </a:r>
          </a:p>
          <a:p>
            <a:pPr>
              <a:lnSpc>
                <a:spcPct val="110000"/>
              </a:lnSpc>
            </a:pPr>
            <a:endParaRPr lang="en-GB" sz="900" dirty="0"/>
          </a:p>
        </p:txBody>
      </p:sp>
    </p:spTree>
    <p:extLst>
      <p:ext uri="{BB962C8B-B14F-4D97-AF65-F5344CB8AC3E}">
        <p14:creationId xmlns:p14="http://schemas.microsoft.com/office/powerpoint/2010/main" val="218908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B4C99-F4E7-9844-A26E-A830EDA2AD97}"/>
              </a:ext>
            </a:extLst>
          </p:cNvPr>
          <p:cNvSpPr>
            <a:spLocks noGrp="1"/>
          </p:cNvSpPr>
          <p:nvPr>
            <p:ph type="title"/>
          </p:nvPr>
        </p:nvSpPr>
        <p:spPr>
          <a:xfrm>
            <a:off x="2880485" y="841375"/>
            <a:ext cx="6230857" cy="1230570"/>
          </a:xfrm>
        </p:spPr>
        <p:txBody>
          <a:bodyPr anchor="t">
            <a:normAutofit/>
          </a:bodyPr>
          <a:lstStyle/>
          <a:p>
            <a:pPr algn="l"/>
            <a:r>
              <a:rPr lang="en-GB" sz="3600" dirty="0">
                <a:solidFill>
                  <a:schemeClr val="accent1"/>
                </a:solidFill>
              </a:rPr>
              <a:t>Evidential issues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FAB237E-8B2E-D740-B34E-2685AE2E2CC4}"/>
              </a:ext>
            </a:extLst>
          </p:cNvPr>
          <p:cNvSpPr>
            <a:spLocks noGrp="1"/>
          </p:cNvSpPr>
          <p:nvPr>
            <p:ph idx="1"/>
          </p:nvPr>
        </p:nvSpPr>
        <p:spPr>
          <a:xfrm>
            <a:off x="2162175" y="1713186"/>
            <a:ext cx="6842096" cy="4338622"/>
          </a:xfrm>
        </p:spPr>
        <p:txBody>
          <a:bodyPr anchor="t">
            <a:normAutofit fontScale="85000" lnSpcReduction="10000"/>
          </a:bodyPr>
          <a:lstStyle/>
          <a:p>
            <a:pPr marL="0" indent="0">
              <a:lnSpc>
                <a:spcPct val="110000"/>
              </a:lnSpc>
              <a:buNone/>
            </a:pPr>
            <a:r>
              <a:rPr lang="en-GB" sz="1600" dirty="0"/>
              <a:t>Proof of </a:t>
            </a:r>
          </a:p>
          <a:p>
            <a:pPr>
              <a:lnSpc>
                <a:spcPct val="110000"/>
              </a:lnSpc>
              <a:buFontTx/>
              <a:buChar char="-"/>
            </a:pPr>
            <a:r>
              <a:rPr lang="en-GB" sz="1600" dirty="0"/>
              <a:t>the existence or occurrence of the virus at the relevant premises. </a:t>
            </a:r>
          </a:p>
          <a:p>
            <a:pPr>
              <a:lnSpc>
                <a:spcPct val="110000"/>
              </a:lnSpc>
              <a:buFontTx/>
              <a:buChar char="-"/>
            </a:pPr>
            <a:r>
              <a:rPr lang="en-GB" sz="1600" dirty="0"/>
              <a:t>the virus is or was present or occurred at the premises. </a:t>
            </a:r>
          </a:p>
          <a:p>
            <a:pPr>
              <a:lnSpc>
                <a:spcPct val="110000"/>
              </a:lnSpc>
              <a:buFontTx/>
              <a:buChar char="-"/>
            </a:pPr>
            <a:r>
              <a:rPr lang="en-GB" sz="1600" dirty="0"/>
              <a:t>people who work in a particular premises have contracted the virus: they could have contracted the virus outside the premises and spread it between themselves</a:t>
            </a:r>
          </a:p>
          <a:p>
            <a:pPr>
              <a:lnSpc>
                <a:spcPct val="110000"/>
              </a:lnSpc>
              <a:buFontTx/>
              <a:buChar char="-"/>
            </a:pPr>
            <a:r>
              <a:rPr lang="en-GB" sz="1600" dirty="0"/>
              <a:t>the virus would appear to survive for up to only a few days on an inanimate surfaces and so may have disappeared by the time any tests are done for its presence, leaving aside any surface cleaning that may already have killed it.</a:t>
            </a:r>
          </a:p>
          <a:p>
            <a:pPr>
              <a:lnSpc>
                <a:spcPct val="110000"/>
              </a:lnSpc>
            </a:pPr>
            <a:r>
              <a:rPr lang="en-GB" sz="1600" dirty="0"/>
              <a:t>The policy may require a “notifiable” disease manifests itself at the insured’s premises and “directly” and “solely” results in the restriction of use of the premises (whether partial or total) by the order of a competent public authority. </a:t>
            </a:r>
          </a:p>
          <a:p>
            <a:pPr>
              <a:lnSpc>
                <a:spcPct val="110000"/>
              </a:lnSpc>
            </a:pPr>
            <a:r>
              <a:rPr lang="en-GB" sz="1600" dirty="0"/>
              <a:t>Pre-emptive closure of hotels, casinos and leisure parks where there has not been a case of a notifiable disease at the premises would not therefore be likely to trigger cover.</a:t>
            </a:r>
          </a:p>
          <a:p>
            <a:endParaRPr lang="en-GB" sz="1600" dirty="0"/>
          </a:p>
        </p:txBody>
      </p:sp>
    </p:spTree>
    <p:extLst>
      <p:ext uri="{BB962C8B-B14F-4D97-AF65-F5344CB8AC3E}">
        <p14:creationId xmlns:p14="http://schemas.microsoft.com/office/powerpoint/2010/main" val="1827181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99C5A-851C-2440-BFEF-FF879648D2BD}"/>
              </a:ext>
            </a:extLst>
          </p:cNvPr>
          <p:cNvSpPr>
            <a:spLocks noGrp="1"/>
          </p:cNvSpPr>
          <p:nvPr>
            <p:ph type="title"/>
          </p:nvPr>
        </p:nvSpPr>
        <p:spPr>
          <a:xfrm>
            <a:off x="2880485" y="841375"/>
            <a:ext cx="6230857" cy="1230570"/>
          </a:xfrm>
        </p:spPr>
        <p:txBody>
          <a:bodyPr anchor="t">
            <a:normAutofit/>
          </a:bodyPr>
          <a:lstStyle/>
          <a:p>
            <a:pPr algn="l"/>
            <a:r>
              <a:rPr lang="en-GB" sz="3600">
                <a:solidFill>
                  <a:schemeClr val="accent1"/>
                </a:solidFill>
              </a:rPr>
              <a:t>Conclusion</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4222590-C7FE-E946-B14F-8E04BDCA7152}"/>
              </a:ext>
            </a:extLst>
          </p:cNvPr>
          <p:cNvSpPr>
            <a:spLocks noGrp="1"/>
          </p:cNvSpPr>
          <p:nvPr>
            <p:ph idx="1"/>
          </p:nvPr>
        </p:nvSpPr>
        <p:spPr>
          <a:xfrm>
            <a:off x="2880487" y="2249046"/>
            <a:ext cx="6123783" cy="3802762"/>
          </a:xfrm>
        </p:spPr>
        <p:txBody>
          <a:bodyPr anchor="t">
            <a:normAutofit fontScale="92500" lnSpcReduction="10000"/>
          </a:bodyPr>
          <a:lstStyle/>
          <a:p>
            <a:pPr>
              <a:lnSpc>
                <a:spcPct val="110000"/>
              </a:lnSpc>
            </a:pPr>
            <a:r>
              <a:rPr lang="en-GB" dirty="0"/>
              <a:t>What are the insured interest and insured risks </a:t>
            </a:r>
          </a:p>
          <a:p>
            <a:pPr>
              <a:lnSpc>
                <a:spcPct val="110000"/>
              </a:lnSpc>
            </a:pPr>
            <a:r>
              <a:rPr lang="en-GB" dirty="0"/>
              <a:t>What caused the loss that the assured claims against the insurer? </a:t>
            </a:r>
          </a:p>
          <a:p>
            <a:pPr>
              <a:lnSpc>
                <a:spcPct val="110000"/>
              </a:lnSpc>
            </a:pPr>
            <a:r>
              <a:rPr lang="en-GB" dirty="0"/>
              <a:t>Causation is proved </a:t>
            </a:r>
          </a:p>
          <a:p>
            <a:pPr lvl="1">
              <a:lnSpc>
                <a:spcPct val="110000"/>
              </a:lnSpc>
            </a:pPr>
            <a:r>
              <a:rPr lang="en-GB" dirty="0"/>
              <a:t>As a matter of fact </a:t>
            </a:r>
          </a:p>
          <a:p>
            <a:pPr lvl="1">
              <a:lnSpc>
                <a:spcPct val="110000"/>
              </a:lnSpc>
            </a:pPr>
            <a:r>
              <a:rPr lang="en-GB" dirty="0"/>
              <a:t>Burden of proof: on the assured</a:t>
            </a:r>
          </a:p>
          <a:p>
            <a:r>
              <a:rPr lang="en-GB" dirty="0"/>
              <a:t>‘Damage’ usually refers to a ‘changed physical state’</a:t>
            </a:r>
          </a:p>
          <a:p>
            <a:pPr>
              <a:lnSpc>
                <a:spcPct val="110000"/>
              </a:lnSpc>
            </a:pPr>
            <a:r>
              <a:rPr lang="en-GB" dirty="0"/>
              <a:t>Loss can be interpreted more broadly </a:t>
            </a:r>
          </a:p>
          <a:p>
            <a:pPr>
              <a:lnSpc>
                <a:spcPct val="110000"/>
              </a:lnSpc>
            </a:pPr>
            <a:r>
              <a:rPr lang="en-GB" dirty="0"/>
              <a:t>But policy wordings may qualify ‘loss’ ‘damage’ with the word ‘physical’</a:t>
            </a:r>
          </a:p>
          <a:p>
            <a:pPr>
              <a:lnSpc>
                <a:spcPct val="110000"/>
              </a:lnSpc>
            </a:pPr>
            <a:r>
              <a:rPr lang="en-GB" dirty="0"/>
              <a:t>Notifiable disease… at the premises of the assured? </a:t>
            </a:r>
          </a:p>
          <a:p>
            <a:pPr marL="0" indent="0">
              <a:lnSpc>
                <a:spcPct val="110000"/>
              </a:lnSpc>
              <a:buNone/>
            </a:pPr>
            <a:endParaRPr lang="en-GB" dirty="0"/>
          </a:p>
          <a:p>
            <a:pPr marL="457200" lvl="1" indent="0">
              <a:lnSpc>
                <a:spcPct val="110000"/>
              </a:lnSpc>
              <a:buNone/>
            </a:pPr>
            <a:endParaRPr lang="en-GB" dirty="0"/>
          </a:p>
        </p:txBody>
      </p:sp>
    </p:spTree>
    <p:extLst>
      <p:ext uri="{BB962C8B-B14F-4D97-AF65-F5344CB8AC3E}">
        <p14:creationId xmlns:p14="http://schemas.microsoft.com/office/powerpoint/2010/main" val="249205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10;&#10;Description generated with high confidence">
            <a:extLst>
              <a:ext uri="{FF2B5EF4-FFF2-40B4-BE49-F238E27FC236}">
                <a16:creationId xmlns:a16="http://schemas.microsoft.com/office/drawing/2014/main" id="{1668C91C-07D1-4A1C-AC2D-DE294961237E}"/>
              </a:ext>
            </a:extLst>
          </p:cNvPr>
          <p:cNvPicPr>
            <a:picLocks noChangeAspect="1"/>
          </p:cNvPicPr>
          <p:nvPr/>
        </p:nvPicPr>
        <p:blipFill rotWithShape="1">
          <a:blip r:embed="rId2">
            <a:extLst>
              <a:ext uri="{28A0092B-C50C-407E-A947-70E740481C1C}">
                <a14:useLocalDpi xmlns:a14="http://schemas.microsoft.com/office/drawing/2010/main" val="0"/>
              </a:ext>
            </a:extLst>
          </a:blip>
          <a:srcRect r="888" b="-1"/>
          <a:stretch/>
        </p:blipFill>
        <p:spPr>
          <a:xfrm>
            <a:off x="1524017" y="857258"/>
            <a:ext cx="9143985" cy="5143493"/>
          </a:xfrm>
          <a:prstGeom prst="rect">
            <a:avLst/>
          </a:prstGeom>
        </p:spPr>
      </p:pic>
      <p:sp>
        <p:nvSpPr>
          <p:cNvPr id="6" name="TextBox 5">
            <a:extLst>
              <a:ext uri="{FF2B5EF4-FFF2-40B4-BE49-F238E27FC236}">
                <a16:creationId xmlns:a16="http://schemas.microsoft.com/office/drawing/2014/main" id="{0D74F1FD-1BF8-4BD8-97CE-1AF17AB6BE7F}"/>
              </a:ext>
            </a:extLst>
          </p:cNvPr>
          <p:cNvSpPr txBox="1"/>
          <p:nvPr/>
        </p:nvSpPr>
        <p:spPr>
          <a:xfrm>
            <a:off x="6285475" y="2695576"/>
            <a:ext cx="3248025" cy="1477328"/>
          </a:xfrm>
          <a:prstGeom prst="rect">
            <a:avLst/>
          </a:prstGeom>
          <a:noFill/>
        </p:spPr>
        <p:txBody>
          <a:bodyPr wrap="square" rtlCol="0">
            <a:spAutoFit/>
          </a:bodyPr>
          <a:lstStyle/>
          <a:p>
            <a:pPr algn="ctr"/>
            <a:endParaRPr lang="en-GB" sz="2400" b="1" dirty="0"/>
          </a:p>
          <a:p>
            <a:pPr algn="ctr"/>
            <a:endParaRPr lang="en-GB" sz="1400" dirty="0"/>
          </a:p>
          <a:p>
            <a:pPr algn="ctr"/>
            <a:r>
              <a:rPr lang="en-GB" sz="2000" dirty="0"/>
              <a:t>Questions and Answers</a:t>
            </a:r>
          </a:p>
          <a:p>
            <a:pPr algn="ctr"/>
            <a:endParaRPr lang="en-GB" dirty="0"/>
          </a:p>
          <a:p>
            <a:pPr algn="ctr"/>
            <a:endParaRPr lang="en-GB" sz="1400" dirty="0"/>
          </a:p>
        </p:txBody>
      </p:sp>
      <p:pic>
        <p:nvPicPr>
          <p:cNvPr id="3" name="Picture 2">
            <a:extLst>
              <a:ext uri="{FF2B5EF4-FFF2-40B4-BE49-F238E27FC236}">
                <a16:creationId xmlns:a16="http://schemas.microsoft.com/office/drawing/2014/main" id="{914ECFA3-7F3C-44EB-BA31-5FF922C3A9CD}"/>
              </a:ext>
            </a:extLst>
          </p:cNvPr>
          <p:cNvPicPr>
            <a:picLocks noChangeAspect="1"/>
          </p:cNvPicPr>
          <p:nvPr/>
        </p:nvPicPr>
        <p:blipFill rotWithShape="1">
          <a:blip r:embed="rId3"/>
          <a:srcRect l="26627" t="3323" r="24180"/>
          <a:stretch/>
        </p:blipFill>
        <p:spPr>
          <a:xfrm>
            <a:off x="2067339" y="1868556"/>
            <a:ext cx="3753102" cy="3688065"/>
          </a:xfrm>
          <a:prstGeom prst="rect">
            <a:avLst/>
          </a:prstGeom>
        </p:spPr>
      </p:pic>
    </p:spTree>
    <p:extLst>
      <p:ext uri="{BB962C8B-B14F-4D97-AF65-F5344CB8AC3E}">
        <p14:creationId xmlns:p14="http://schemas.microsoft.com/office/powerpoint/2010/main" val="2243786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10;&#10;Description generated with high confidence">
            <a:extLst>
              <a:ext uri="{FF2B5EF4-FFF2-40B4-BE49-F238E27FC236}">
                <a16:creationId xmlns:a16="http://schemas.microsoft.com/office/drawing/2014/main" id="{1668C91C-07D1-4A1C-AC2D-DE294961237E}"/>
              </a:ext>
            </a:extLst>
          </p:cNvPr>
          <p:cNvPicPr>
            <a:picLocks noChangeAspect="1"/>
          </p:cNvPicPr>
          <p:nvPr/>
        </p:nvPicPr>
        <p:blipFill rotWithShape="1">
          <a:blip r:embed="rId2">
            <a:extLst>
              <a:ext uri="{28A0092B-C50C-407E-A947-70E740481C1C}">
                <a14:useLocalDpi xmlns:a14="http://schemas.microsoft.com/office/drawing/2010/main" val="0"/>
              </a:ext>
            </a:extLst>
          </a:blip>
          <a:srcRect r="888" b="-1"/>
          <a:stretch/>
        </p:blipFill>
        <p:spPr>
          <a:xfrm>
            <a:off x="1524017" y="857258"/>
            <a:ext cx="9143985" cy="5143493"/>
          </a:xfrm>
          <a:prstGeom prst="rect">
            <a:avLst/>
          </a:prstGeom>
        </p:spPr>
      </p:pic>
      <p:sp>
        <p:nvSpPr>
          <p:cNvPr id="6" name="TextBox 5">
            <a:extLst>
              <a:ext uri="{FF2B5EF4-FFF2-40B4-BE49-F238E27FC236}">
                <a16:creationId xmlns:a16="http://schemas.microsoft.com/office/drawing/2014/main" id="{0D74F1FD-1BF8-4BD8-97CE-1AF17AB6BE7F}"/>
              </a:ext>
            </a:extLst>
          </p:cNvPr>
          <p:cNvSpPr txBox="1"/>
          <p:nvPr/>
        </p:nvSpPr>
        <p:spPr>
          <a:xfrm>
            <a:off x="6524626" y="2695576"/>
            <a:ext cx="5031270" cy="2308324"/>
          </a:xfrm>
          <a:prstGeom prst="rect">
            <a:avLst/>
          </a:prstGeom>
          <a:noFill/>
        </p:spPr>
        <p:txBody>
          <a:bodyPr wrap="square" rtlCol="0">
            <a:spAutoFit/>
          </a:bodyPr>
          <a:lstStyle/>
          <a:p>
            <a:pPr algn="ctr"/>
            <a:endParaRPr lang="en-GB" sz="2400" b="1" dirty="0"/>
          </a:p>
          <a:p>
            <a:pPr algn="ctr"/>
            <a:r>
              <a:rPr lang="en-GB" sz="2000" dirty="0"/>
              <a:t>Our Next Virtual Lecture:</a:t>
            </a:r>
          </a:p>
          <a:p>
            <a:pPr algn="ctr"/>
            <a:r>
              <a:rPr lang="en-GB" sz="2000" dirty="0"/>
              <a:t>The Reinstatement on Liability Insurance </a:t>
            </a:r>
          </a:p>
          <a:p>
            <a:pPr algn="ctr"/>
            <a:endParaRPr lang="en-GB" sz="2000" dirty="0"/>
          </a:p>
          <a:p>
            <a:pPr algn="ctr"/>
            <a:r>
              <a:rPr lang="en-GB" sz="2000" dirty="0"/>
              <a:t>Professor Tom Baker</a:t>
            </a:r>
          </a:p>
          <a:p>
            <a:pPr algn="ctr"/>
            <a:endParaRPr lang="en-GB" sz="2000" dirty="0"/>
          </a:p>
          <a:p>
            <a:pPr algn="ctr"/>
            <a:r>
              <a:rPr lang="en-GB" sz="2000" dirty="0"/>
              <a:t>22</a:t>
            </a:r>
            <a:r>
              <a:rPr lang="en-GB" sz="2000" baseline="30000" dirty="0"/>
              <a:t>nd</a:t>
            </a:r>
            <a:r>
              <a:rPr lang="en-GB" sz="2000" dirty="0"/>
              <a:t> May 2020 </a:t>
            </a:r>
          </a:p>
        </p:txBody>
      </p:sp>
      <p:pic>
        <p:nvPicPr>
          <p:cNvPr id="2" name="Picture 1">
            <a:extLst>
              <a:ext uri="{FF2B5EF4-FFF2-40B4-BE49-F238E27FC236}">
                <a16:creationId xmlns:a16="http://schemas.microsoft.com/office/drawing/2014/main" id="{28E308D2-9D49-484C-AEE3-A46BF04ED8FB}"/>
              </a:ext>
            </a:extLst>
          </p:cNvPr>
          <p:cNvPicPr>
            <a:picLocks noChangeAspect="1"/>
          </p:cNvPicPr>
          <p:nvPr/>
        </p:nvPicPr>
        <p:blipFill>
          <a:blip r:embed="rId3"/>
          <a:stretch>
            <a:fillRect/>
          </a:stretch>
        </p:blipFill>
        <p:spPr>
          <a:xfrm>
            <a:off x="2031661" y="1851650"/>
            <a:ext cx="3755461" cy="3688400"/>
          </a:xfrm>
          <a:prstGeom prst="rect">
            <a:avLst/>
          </a:prstGeom>
        </p:spPr>
      </p:pic>
    </p:spTree>
    <p:extLst>
      <p:ext uri="{BB962C8B-B14F-4D97-AF65-F5344CB8AC3E}">
        <p14:creationId xmlns:p14="http://schemas.microsoft.com/office/powerpoint/2010/main" val="65804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9" name="Freeform: Shape 58">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0E36E-F351-E040-A134-DAA1FC6050E9}"/>
              </a:ext>
            </a:extLst>
          </p:cNvPr>
          <p:cNvSpPr>
            <a:spLocks noGrp="1"/>
          </p:cNvSpPr>
          <p:nvPr>
            <p:ph type="ctrTitle"/>
          </p:nvPr>
        </p:nvSpPr>
        <p:spPr>
          <a:xfrm>
            <a:off x="2616277" y="2061838"/>
            <a:ext cx="6959446" cy="1662475"/>
          </a:xfrm>
        </p:spPr>
        <p:txBody>
          <a:bodyPr>
            <a:normAutofit/>
          </a:bodyPr>
          <a:lstStyle/>
          <a:p>
            <a:r>
              <a:rPr lang="en-GB" sz="4800" dirty="0"/>
              <a:t>Business </a:t>
            </a:r>
            <a:r>
              <a:rPr lang="en-GB" sz="4800"/>
              <a:t>interruption Insurance and COVID-19 </a:t>
            </a:r>
            <a:endParaRPr lang="en-GB" sz="4800" dirty="0"/>
          </a:p>
        </p:txBody>
      </p:sp>
      <p:sp>
        <p:nvSpPr>
          <p:cNvPr id="3" name="Subtitle 2">
            <a:extLst>
              <a:ext uri="{FF2B5EF4-FFF2-40B4-BE49-F238E27FC236}">
                <a16:creationId xmlns:a16="http://schemas.microsoft.com/office/drawing/2014/main" id="{8212465E-7D58-0D46-8C61-CF299A9E53CA}"/>
              </a:ext>
            </a:extLst>
          </p:cNvPr>
          <p:cNvSpPr>
            <a:spLocks noGrp="1"/>
          </p:cNvSpPr>
          <p:nvPr>
            <p:ph type="subTitle" idx="1"/>
          </p:nvPr>
        </p:nvSpPr>
        <p:spPr>
          <a:xfrm>
            <a:off x="3388938" y="3783690"/>
            <a:ext cx="5414125" cy="1196717"/>
          </a:xfrm>
        </p:spPr>
        <p:txBody>
          <a:bodyPr>
            <a:normAutofit/>
          </a:bodyPr>
          <a:lstStyle/>
          <a:p>
            <a:r>
              <a:rPr lang="en-GB" b="1" dirty="0"/>
              <a:t>Dr </a:t>
            </a:r>
            <a:r>
              <a:rPr lang="en-GB" b="1" dirty="0" err="1"/>
              <a:t>Özlem</a:t>
            </a:r>
            <a:r>
              <a:rPr lang="en-GB" b="1" dirty="0"/>
              <a:t> </a:t>
            </a:r>
            <a:r>
              <a:rPr lang="en-GB" b="1" dirty="0" err="1"/>
              <a:t>Gürses</a:t>
            </a:r>
            <a:r>
              <a:rPr lang="en-GB" b="1" dirty="0"/>
              <a:t> </a:t>
            </a:r>
          </a:p>
          <a:p>
            <a:r>
              <a:rPr lang="en-GB" sz="2000" dirty="0"/>
              <a:t>King’s College London </a:t>
            </a:r>
          </a:p>
          <a:p>
            <a:r>
              <a:rPr lang="en-GB" sz="2000" dirty="0" err="1"/>
              <a:t>ozlem.gurses@kcl.ac.uk</a:t>
            </a:r>
            <a:endParaRPr lang="en-GB" sz="2000" dirty="0"/>
          </a:p>
        </p:txBody>
      </p:sp>
    </p:spTree>
    <p:extLst>
      <p:ext uri="{BB962C8B-B14F-4D97-AF65-F5344CB8AC3E}">
        <p14:creationId xmlns:p14="http://schemas.microsoft.com/office/powerpoint/2010/main" val="96984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1" name="Rectangle 60">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A8721-5631-8042-AF2D-97B8A6E89A26}"/>
              </a:ext>
            </a:extLst>
          </p:cNvPr>
          <p:cNvSpPr>
            <a:spLocks noGrp="1"/>
          </p:cNvSpPr>
          <p:nvPr>
            <p:ph type="title"/>
          </p:nvPr>
        </p:nvSpPr>
        <p:spPr>
          <a:xfrm>
            <a:off x="2880485" y="841375"/>
            <a:ext cx="6230857" cy="1230570"/>
          </a:xfrm>
        </p:spPr>
        <p:txBody>
          <a:bodyPr anchor="t">
            <a:normAutofit/>
          </a:bodyPr>
          <a:lstStyle/>
          <a:p>
            <a:pPr algn="l"/>
            <a:r>
              <a:rPr lang="en-GB" sz="3600">
                <a:solidFill>
                  <a:schemeClr val="accent1"/>
                </a:solidFill>
              </a:rPr>
              <a:t>Business interruption insurance</a:t>
            </a:r>
          </a:p>
        </p:txBody>
      </p:sp>
      <p:sp>
        <p:nvSpPr>
          <p:cNvPr id="63" name="Isosceles Triangle 62">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36B890E-8282-D84F-AB6F-E1A0B0828139}"/>
              </a:ext>
            </a:extLst>
          </p:cNvPr>
          <p:cNvSpPr>
            <a:spLocks noGrp="1"/>
          </p:cNvSpPr>
          <p:nvPr>
            <p:ph idx="1"/>
          </p:nvPr>
        </p:nvSpPr>
        <p:spPr>
          <a:xfrm>
            <a:off x="2880487" y="2249046"/>
            <a:ext cx="6123783" cy="3802762"/>
          </a:xfrm>
        </p:spPr>
        <p:txBody>
          <a:bodyPr anchor="t">
            <a:normAutofit/>
          </a:bodyPr>
          <a:lstStyle/>
          <a:p>
            <a:pPr>
              <a:lnSpc>
                <a:spcPct val="110000"/>
              </a:lnSpc>
            </a:pPr>
            <a:r>
              <a:rPr lang="en-GB" sz="1500" dirty="0"/>
              <a:t>The purpose : to return to the insured the amount of profit it would have earned had there been no interruption to the business's operations.</a:t>
            </a:r>
          </a:p>
          <a:p>
            <a:pPr marL="0" indent="0">
              <a:lnSpc>
                <a:spcPct val="110000"/>
              </a:lnSpc>
              <a:buNone/>
            </a:pPr>
            <a:endParaRPr lang="en-GB" sz="1500" dirty="0"/>
          </a:p>
          <a:p>
            <a:pPr>
              <a:lnSpc>
                <a:spcPct val="110000"/>
              </a:lnSpc>
            </a:pPr>
            <a:r>
              <a:rPr lang="en-GB" sz="1500" dirty="0"/>
              <a:t>Such insurance may form part of a material damage policy, or </a:t>
            </a:r>
          </a:p>
          <a:p>
            <a:pPr marL="0" indent="0">
              <a:lnSpc>
                <a:spcPct val="110000"/>
              </a:lnSpc>
              <a:buNone/>
            </a:pPr>
            <a:endParaRPr lang="en-GB" sz="1500" dirty="0"/>
          </a:p>
          <a:p>
            <a:pPr>
              <a:lnSpc>
                <a:spcPct val="110000"/>
              </a:lnSpc>
            </a:pPr>
            <a:r>
              <a:rPr lang="en-GB" sz="1500" dirty="0"/>
              <a:t>It may be a separate insurance which relates to a material damage policy</a:t>
            </a:r>
          </a:p>
          <a:p>
            <a:pPr marL="0" indent="0">
              <a:lnSpc>
                <a:spcPct val="110000"/>
              </a:lnSpc>
              <a:buNone/>
            </a:pPr>
            <a:r>
              <a:rPr lang="en-GB" sz="1500" dirty="0"/>
              <a:t> </a:t>
            </a:r>
          </a:p>
          <a:p>
            <a:pPr>
              <a:lnSpc>
                <a:spcPct val="110000"/>
              </a:lnSpc>
            </a:pPr>
            <a:r>
              <a:rPr lang="en-GB" sz="1500" dirty="0"/>
              <a:t>The wording of the relevant clauses will vary from policy to policy.</a:t>
            </a:r>
          </a:p>
        </p:txBody>
      </p:sp>
    </p:spTree>
    <p:extLst>
      <p:ext uri="{BB962C8B-B14F-4D97-AF65-F5344CB8AC3E}">
        <p14:creationId xmlns:p14="http://schemas.microsoft.com/office/powerpoint/2010/main" val="9720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3"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0"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95" name="Rectangle 94">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9EBBF-BA71-6B4B-B4EF-309778E6340C}"/>
              </a:ext>
            </a:extLst>
          </p:cNvPr>
          <p:cNvSpPr>
            <a:spLocks noGrp="1"/>
          </p:cNvSpPr>
          <p:nvPr>
            <p:ph type="title"/>
          </p:nvPr>
        </p:nvSpPr>
        <p:spPr>
          <a:xfrm>
            <a:off x="1818645" y="266700"/>
            <a:ext cx="7292697" cy="1805245"/>
          </a:xfrm>
        </p:spPr>
        <p:txBody>
          <a:bodyPr anchor="t">
            <a:normAutofit/>
          </a:bodyPr>
          <a:lstStyle/>
          <a:p>
            <a:pPr algn="l"/>
            <a:r>
              <a:rPr lang="en-GB" sz="3600" dirty="0">
                <a:solidFill>
                  <a:schemeClr val="accent1"/>
                </a:solidFill>
              </a:rPr>
              <a:t>BI cover:</a:t>
            </a:r>
          </a:p>
        </p:txBody>
      </p:sp>
      <p:sp>
        <p:nvSpPr>
          <p:cNvPr id="97" name="Isosceles Triangle 96">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9941308-C2FA-134F-9390-55A4DEB53FCE}"/>
              </a:ext>
            </a:extLst>
          </p:cNvPr>
          <p:cNvSpPr>
            <a:spLocks noGrp="1"/>
          </p:cNvSpPr>
          <p:nvPr>
            <p:ph idx="1"/>
          </p:nvPr>
        </p:nvSpPr>
        <p:spPr>
          <a:xfrm>
            <a:off x="1931989" y="1713187"/>
            <a:ext cx="8388350" cy="4338622"/>
          </a:xfrm>
        </p:spPr>
        <p:txBody>
          <a:bodyPr anchor="t">
            <a:normAutofit fontScale="85000" lnSpcReduction="20000"/>
          </a:bodyPr>
          <a:lstStyle/>
          <a:p>
            <a:pPr fontAlgn="base">
              <a:lnSpc>
                <a:spcPct val="110000"/>
              </a:lnSpc>
            </a:pPr>
            <a:r>
              <a:rPr lang="en-GB" sz="2200" b="1" i="1" dirty="0"/>
              <a:t>Business income</a:t>
            </a:r>
            <a:r>
              <a:rPr lang="en-GB" sz="2200" dirty="0"/>
              <a:t>:  net profits that the insured would have earned absent a suspension of operations.</a:t>
            </a:r>
          </a:p>
          <a:p>
            <a:pPr fontAlgn="base">
              <a:lnSpc>
                <a:spcPct val="110000"/>
              </a:lnSpc>
            </a:pPr>
            <a:r>
              <a:rPr lang="en-GB" sz="2200" b="1" i="1" dirty="0"/>
              <a:t>Extra Expense</a:t>
            </a:r>
            <a:r>
              <a:rPr lang="en-GB" sz="2200" dirty="0"/>
              <a:t>: the costs associated with arranging, equipping and operating out of temporary quarters due to property damage at the insured’s premises.</a:t>
            </a:r>
          </a:p>
          <a:p>
            <a:pPr fontAlgn="base">
              <a:lnSpc>
                <a:spcPct val="110000"/>
              </a:lnSpc>
            </a:pPr>
            <a:r>
              <a:rPr lang="en-GB" sz="2200" b="1" i="1" dirty="0"/>
              <a:t>Contingent business income and extra expense</a:t>
            </a:r>
            <a:r>
              <a:rPr lang="en-GB" sz="2200" i="1" dirty="0"/>
              <a:t>:</a:t>
            </a:r>
            <a:r>
              <a:rPr lang="en-GB" sz="2200" dirty="0"/>
              <a:t>  an interruption of the insured’s business and extra expense due to property damage suffered by a key supplier or customer. </a:t>
            </a:r>
          </a:p>
          <a:p>
            <a:pPr fontAlgn="base">
              <a:lnSpc>
                <a:spcPct val="110000"/>
              </a:lnSpc>
            </a:pPr>
            <a:r>
              <a:rPr lang="en-GB" sz="2200" b="1" i="1" dirty="0"/>
              <a:t>Civil authority</a:t>
            </a:r>
            <a:r>
              <a:rPr lang="en-GB" sz="2200" b="1" dirty="0"/>
              <a:t>:</a:t>
            </a:r>
            <a:r>
              <a:rPr lang="en-GB" sz="2200" dirty="0"/>
              <a:t> an interruption of the insured’s business when authorities prohibit access to the insured’s property. </a:t>
            </a:r>
          </a:p>
          <a:p>
            <a:pPr fontAlgn="base">
              <a:lnSpc>
                <a:spcPct val="110000"/>
              </a:lnSpc>
            </a:pPr>
            <a:r>
              <a:rPr lang="en-GB" sz="2200" b="1" i="1" dirty="0"/>
              <a:t>Ingress/Egress</a:t>
            </a:r>
            <a:r>
              <a:rPr lang="en-GB" sz="2200" b="1" dirty="0"/>
              <a:t>: </a:t>
            </a:r>
            <a:r>
              <a:rPr lang="en-GB" sz="2200" dirty="0"/>
              <a:t>an interruption of the insured’s business when physical access to the insured’s premises is physically hindered by property damage resulting from a covered cause of loss</a:t>
            </a:r>
          </a:p>
          <a:p>
            <a:pPr>
              <a:lnSpc>
                <a:spcPct val="110000"/>
              </a:lnSpc>
            </a:pPr>
            <a:endParaRPr lang="en-GB" sz="800" dirty="0"/>
          </a:p>
        </p:txBody>
      </p:sp>
    </p:spTree>
    <p:extLst>
      <p:ext uri="{BB962C8B-B14F-4D97-AF65-F5344CB8AC3E}">
        <p14:creationId xmlns:p14="http://schemas.microsoft.com/office/powerpoint/2010/main" val="85315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4B7E1-465D-424A-A7ED-50B01BF6B61D}"/>
              </a:ext>
            </a:extLst>
          </p:cNvPr>
          <p:cNvSpPr>
            <a:spLocks noGrp="1"/>
          </p:cNvSpPr>
          <p:nvPr>
            <p:ph type="title"/>
          </p:nvPr>
        </p:nvSpPr>
        <p:spPr>
          <a:xfrm>
            <a:off x="2880487" y="841375"/>
            <a:ext cx="6230855" cy="740290"/>
          </a:xfrm>
        </p:spPr>
        <p:txBody>
          <a:bodyPr anchor="t">
            <a:normAutofit fontScale="90000"/>
          </a:bodyPr>
          <a:lstStyle/>
          <a:p>
            <a:pPr algn="l"/>
            <a:r>
              <a:rPr lang="en-GB" sz="3600" dirty="0">
                <a:solidFill>
                  <a:schemeClr val="accent1"/>
                </a:solidFill>
              </a:rPr>
              <a:t>Key issues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1E9EBA0-07E4-784A-A4CE-B8437AF88401}"/>
              </a:ext>
            </a:extLst>
          </p:cNvPr>
          <p:cNvSpPr>
            <a:spLocks noGrp="1"/>
          </p:cNvSpPr>
          <p:nvPr>
            <p:ph idx="1"/>
          </p:nvPr>
        </p:nvSpPr>
        <p:spPr>
          <a:xfrm>
            <a:off x="2588491" y="1581665"/>
            <a:ext cx="6415779" cy="4470143"/>
          </a:xfrm>
        </p:spPr>
        <p:txBody>
          <a:bodyPr anchor="t">
            <a:normAutofit lnSpcReduction="10000"/>
          </a:bodyPr>
          <a:lstStyle/>
          <a:p>
            <a:pPr marL="514350" indent="-514350">
              <a:lnSpc>
                <a:spcPct val="110000"/>
              </a:lnSpc>
              <a:buAutoNum type="arabicParenR"/>
            </a:pPr>
            <a:r>
              <a:rPr lang="en-GB" sz="2000" dirty="0"/>
              <a:t>Causation</a:t>
            </a:r>
          </a:p>
          <a:p>
            <a:pPr marL="514350" indent="-514350">
              <a:lnSpc>
                <a:spcPct val="110000"/>
              </a:lnSpc>
              <a:buAutoNum type="arabicParenR"/>
            </a:pPr>
            <a:r>
              <a:rPr lang="en-GB" sz="2000" dirty="0"/>
              <a:t>What are the insured perils under the BI cover?</a:t>
            </a:r>
          </a:p>
          <a:p>
            <a:pPr marL="514350" indent="-514350">
              <a:lnSpc>
                <a:spcPct val="110000"/>
              </a:lnSpc>
              <a:buAutoNum type="arabicParenR"/>
            </a:pPr>
            <a:r>
              <a:rPr lang="en-GB" sz="2000" dirty="0"/>
              <a:t>The trigger for the operation of the business interruption policy </a:t>
            </a:r>
          </a:p>
          <a:p>
            <a:pPr marL="514350" indent="-514350">
              <a:lnSpc>
                <a:spcPct val="110000"/>
              </a:lnSpc>
              <a:buAutoNum type="arabicParenR"/>
            </a:pPr>
            <a:r>
              <a:rPr lang="en-GB" sz="2000" dirty="0"/>
              <a:t>Material damage</a:t>
            </a:r>
          </a:p>
          <a:p>
            <a:pPr marL="0" indent="0">
              <a:lnSpc>
                <a:spcPct val="110000"/>
              </a:lnSpc>
              <a:buNone/>
            </a:pPr>
            <a:r>
              <a:rPr lang="en-GB" sz="2000" dirty="0"/>
              <a:t>	a) Linked to physical loss </a:t>
            </a:r>
          </a:p>
          <a:p>
            <a:pPr marL="0" indent="0">
              <a:lnSpc>
                <a:spcPct val="110000"/>
              </a:lnSpc>
              <a:buNone/>
            </a:pPr>
            <a:r>
              <a:rPr lang="en-GB" sz="2000" dirty="0"/>
              <a:t>	b) What amounts to "Property"?</a:t>
            </a:r>
            <a:r>
              <a:rPr lang="en-TR" sz="2000" dirty="0">
                <a:effectLst/>
              </a:rPr>
              <a:t> </a:t>
            </a:r>
          </a:p>
          <a:p>
            <a:pPr marL="0" indent="0">
              <a:lnSpc>
                <a:spcPct val="110000"/>
              </a:lnSpc>
              <a:buNone/>
            </a:pPr>
            <a:r>
              <a:rPr lang="en-TR" sz="2000" dirty="0"/>
              <a:t>	c) </a:t>
            </a:r>
            <a:r>
              <a:rPr lang="en-GB" sz="2000" dirty="0"/>
              <a:t>What amounts to ”damage"?</a:t>
            </a:r>
            <a:r>
              <a:rPr lang="en-TR" sz="2000" dirty="0">
                <a:effectLst/>
              </a:rPr>
              <a:t> </a:t>
            </a:r>
          </a:p>
          <a:p>
            <a:pPr marL="0" indent="0">
              <a:lnSpc>
                <a:spcPct val="110000"/>
              </a:lnSpc>
              <a:buNone/>
            </a:pPr>
            <a:r>
              <a:rPr lang="en-TR" sz="2000" dirty="0">
                <a:solidFill>
                  <a:srgbClr val="FF0000"/>
                </a:solidFill>
              </a:rPr>
              <a:t>5) </a:t>
            </a:r>
            <a:r>
              <a:rPr lang="en-TR" sz="2000" dirty="0"/>
              <a:t>Some other  triggers eg infectious or notifiable disease</a:t>
            </a:r>
            <a:endParaRPr lang="en-TR" sz="2000" dirty="0">
              <a:effectLst/>
            </a:endParaRPr>
          </a:p>
          <a:p>
            <a:pPr marL="0" indent="0">
              <a:lnSpc>
                <a:spcPct val="110000"/>
              </a:lnSpc>
              <a:buNone/>
            </a:pPr>
            <a:r>
              <a:rPr lang="en-TR" dirty="0"/>
              <a:t>	</a:t>
            </a:r>
            <a:endParaRPr lang="en-GB" dirty="0"/>
          </a:p>
        </p:txBody>
      </p:sp>
    </p:spTree>
    <p:extLst>
      <p:ext uri="{BB962C8B-B14F-4D97-AF65-F5344CB8AC3E}">
        <p14:creationId xmlns:p14="http://schemas.microsoft.com/office/powerpoint/2010/main" val="304440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2B5-9EEA-4F4E-B3DD-43C319A26D00}"/>
              </a:ext>
            </a:extLst>
          </p:cNvPr>
          <p:cNvSpPr>
            <a:spLocks noGrp="1"/>
          </p:cNvSpPr>
          <p:nvPr>
            <p:ph type="title"/>
          </p:nvPr>
        </p:nvSpPr>
        <p:spPr>
          <a:xfrm>
            <a:off x="2880485" y="841375"/>
            <a:ext cx="6230857" cy="1230570"/>
          </a:xfrm>
        </p:spPr>
        <p:txBody>
          <a:bodyPr anchor="t">
            <a:normAutofit/>
          </a:bodyPr>
          <a:lstStyle/>
          <a:p>
            <a:pPr algn="l"/>
            <a:r>
              <a:rPr lang="en-GB" sz="3600" dirty="0">
                <a:solidFill>
                  <a:schemeClr val="accent1"/>
                </a:solidFill>
              </a:rPr>
              <a:t>BI cover</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2F7FFE-CBAE-D646-9365-55CABA73388A}"/>
              </a:ext>
            </a:extLst>
          </p:cNvPr>
          <p:cNvSpPr>
            <a:spLocks noGrp="1"/>
          </p:cNvSpPr>
          <p:nvPr>
            <p:ph idx="1"/>
          </p:nvPr>
        </p:nvSpPr>
        <p:spPr>
          <a:xfrm>
            <a:off x="2333239" y="1556951"/>
            <a:ext cx="7909311" cy="4494857"/>
          </a:xfrm>
        </p:spPr>
        <p:txBody>
          <a:bodyPr anchor="t">
            <a:normAutofit/>
          </a:bodyPr>
          <a:lstStyle/>
          <a:p>
            <a:endParaRPr lang="en-GB" sz="1600" dirty="0"/>
          </a:p>
          <a:p>
            <a:r>
              <a:rPr lang="en-GB" dirty="0"/>
              <a:t>Two basic requirements (where a physical damage is a pre-requisite) : </a:t>
            </a:r>
          </a:p>
          <a:p>
            <a:pPr marL="0" indent="0">
              <a:buNone/>
            </a:pPr>
            <a:endParaRPr lang="en-GB" dirty="0"/>
          </a:p>
          <a:p>
            <a:pPr>
              <a:buFont typeface="Wingdings" pitchFamily="2" charset="2"/>
              <a:buChar char="Ø"/>
            </a:pPr>
            <a:r>
              <a:rPr lang="en-GB" dirty="0"/>
              <a:t> the insured must sustain a direct physical loss (i.e. damage to its property) as a result of an insured event; and </a:t>
            </a:r>
          </a:p>
          <a:p>
            <a:pPr>
              <a:buFont typeface="Wingdings" pitchFamily="2" charset="2"/>
              <a:buChar char="Ø"/>
            </a:pPr>
            <a:r>
              <a:rPr lang="en-GB" dirty="0"/>
              <a:t> there must be an interruption to the insured’s business as a result of that direct physical loss. </a:t>
            </a:r>
          </a:p>
          <a:p>
            <a:pPr marL="0" indent="0">
              <a:buNone/>
            </a:pPr>
            <a:endParaRPr lang="en-GB" dirty="0"/>
          </a:p>
          <a:p>
            <a:pPr>
              <a:buFont typeface="Wingdings" pitchFamily="2" charset="2"/>
              <a:buChar char="Ø"/>
            </a:pPr>
            <a:r>
              <a:rPr lang="en-GB" dirty="0"/>
              <a:t>The proximate cause of a loss is the “real”, the “effective” or the “dominant cause”. </a:t>
            </a:r>
          </a:p>
          <a:p>
            <a:pPr marL="0" indent="0">
              <a:buNone/>
            </a:pPr>
            <a:endParaRPr lang="en-GB" sz="1600" dirty="0"/>
          </a:p>
          <a:p>
            <a:endParaRPr lang="en-GB" sz="1600" dirty="0"/>
          </a:p>
        </p:txBody>
      </p:sp>
    </p:spTree>
    <p:extLst>
      <p:ext uri="{BB962C8B-B14F-4D97-AF65-F5344CB8AC3E}">
        <p14:creationId xmlns:p14="http://schemas.microsoft.com/office/powerpoint/2010/main" val="89004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6BAD6-0FBA-FE43-ACDF-56A8063AAC03}"/>
              </a:ext>
            </a:extLst>
          </p:cNvPr>
          <p:cNvSpPr>
            <a:spLocks noGrp="1"/>
          </p:cNvSpPr>
          <p:nvPr>
            <p:ph type="title"/>
          </p:nvPr>
        </p:nvSpPr>
        <p:spPr>
          <a:xfrm>
            <a:off x="2880485" y="841375"/>
            <a:ext cx="6230857" cy="1230570"/>
          </a:xfrm>
        </p:spPr>
        <p:txBody>
          <a:bodyPr anchor="t">
            <a:normAutofit/>
          </a:bodyPr>
          <a:lstStyle/>
          <a:p>
            <a:pPr algn="l"/>
            <a:r>
              <a:rPr lang="en-GB" sz="2800" dirty="0">
                <a:solidFill>
                  <a:schemeClr val="accent1"/>
                </a:solidFill>
              </a:rPr>
              <a:t>“non-damage” cover for “denial of access” to premises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2D3757A-1EB8-2E4E-8348-8176F0FE94F3}"/>
              </a:ext>
            </a:extLst>
          </p:cNvPr>
          <p:cNvSpPr>
            <a:spLocks noGrp="1"/>
          </p:cNvSpPr>
          <p:nvPr>
            <p:ph idx="1"/>
          </p:nvPr>
        </p:nvSpPr>
        <p:spPr>
          <a:xfrm>
            <a:off x="2880487" y="2249046"/>
            <a:ext cx="6123783" cy="3802762"/>
          </a:xfrm>
        </p:spPr>
        <p:txBody>
          <a:bodyPr anchor="t">
            <a:normAutofit/>
          </a:bodyPr>
          <a:lstStyle/>
          <a:p>
            <a:r>
              <a:rPr lang="en-GB" sz="2000" dirty="0"/>
              <a:t>These typically require mandatory closure of premises by law enforcement or government agencies exercising statutory powers as a result of certain defined infectious disease(s). </a:t>
            </a:r>
          </a:p>
        </p:txBody>
      </p:sp>
    </p:spTree>
    <p:extLst>
      <p:ext uri="{BB962C8B-B14F-4D97-AF65-F5344CB8AC3E}">
        <p14:creationId xmlns:p14="http://schemas.microsoft.com/office/powerpoint/2010/main" val="45375126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2959</Words>
  <Application>Microsoft Office PowerPoint</Application>
  <PresentationFormat>Widescreen</PresentationFormat>
  <Paragraphs>209</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Calibri Light</vt:lpstr>
      <vt:lpstr>Rockwell</vt:lpstr>
      <vt:lpstr>Wingdings</vt:lpstr>
      <vt:lpstr>Atlas</vt:lpstr>
      <vt:lpstr>PowerPoint Presentation</vt:lpstr>
      <vt:lpstr>PowerPoint Presentation</vt:lpstr>
      <vt:lpstr>PowerPoint Presentation</vt:lpstr>
      <vt:lpstr>Business interruption Insurance and COVID-19 </vt:lpstr>
      <vt:lpstr>Business interruption insurance</vt:lpstr>
      <vt:lpstr>BI cover:</vt:lpstr>
      <vt:lpstr>Key issues </vt:lpstr>
      <vt:lpstr>BI cover</vt:lpstr>
      <vt:lpstr>“non-damage” cover for “denial of access” to premises</vt:lpstr>
      <vt:lpstr>contingent business interruption extensions</vt:lpstr>
      <vt:lpstr>Sample clause</vt:lpstr>
      <vt:lpstr>New World Harbourview Hotel co Ltd v ACE Insurance Ltd [2012] Lloyd's Rep. IR 537</vt:lpstr>
      <vt:lpstr>Causation (damage to reputation)</vt:lpstr>
      <vt:lpstr>Causation (the build up of snow)</vt:lpstr>
      <vt:lpstr>“Loss” and “damage”</vt:lpstr>
      <vt:lpstr>Radioactive material deposited in a house</vt:lpstr>
      <vt:lpstr>Contamination with radioactive material </vt:lpstr>
      <vt:lpstr>Contamination with radioactive material</vt:lpstr>
      <vt:lpstr>Blue Circle Industries Plc. v Ministry of Defence</vt:lpstr>
      <vt:lpstr>The consequences for the assured are purely economic</vt:lpstr>
      <vt:lpstr>The Orjula [1995] 2 Lloyd's Rep. 395</vt:lpstr>
      <vt:lpstr>Kraal v The Earthquake Commission [2014] NZHC 919 </vt:lpstr>
      <vt:lpstr>Kraal v The Earthquake Commission</vt:lpstr>
      <vt:lpstr>Transfield Constructions Pty Ltd v GIO Australia Holdings Pty Ltd [1996] NSWCA 538</vt:lpstr>
      <vt:lpstr>PMB Australia Ltd v MMI Insurance Ltd [2002] QCA 361.</vt:lpstr>
      <vt:lpstr>PMB Australia Ltd v MMI Insurance Ltd</vt:lpstr>
      <vt:lpstr>The consequences of infectious diseases</vt:lpstr>
      <vt:lpstr>Cajun Conti LLC et al. v. Certain Underwriters at Lloyd’s, London et al., No. 2020-02558 (La. Dist. Ct., Orleans Parish, Mar. 16, 2020). </vt:lpstr>
      <vt:lpstr>Cajun Conti LLC et al. v. Certain Underwriters at Lloyd’s</vt:lpstr>
      <vt:lpstr>PowerPoint Presentation</vt:lpstr>
      <vt:lpstr>Notifiable disease </vt:lpstr>
      <vt:lpstr>Evidential issues</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Gurses, Ozlem</dc:creator>
  <cp:lastModifiedBy>BSAS BSAS</cp:lastModifiedBy>
  <cp:revision>6</cp:revision>
  <dcterms:created xsi:type="dcterms:W3CDTF">2020-05-15T10:13:07Z</dcterms:created>
  <dcterms:modified xsi:type="dcterms:W3CDTF">2020-05-15T11:30:48Z</dcterms:modified>
</cp:coreProperties>
</file>