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343" r:id="rId3"/>
    <p:sldId id="345" r:id="rId4"/>
    <p:sldId id="346" r:id="rId5"/>
    <p:sldId id="342" r:id="rId6"/>
    <p:sldId id="341" r:id="rId7"/>
  </p:sldIdLst>
  <p:sldSz cx="9144000" cy="6858000" type="screen4x3"/>
  <p:notesSz cx="6815138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CCFF"/>
    <a:srgbClr val="FFFF66"/>
    <a:srgbClr val="CCFF99"/>
    <a:srgbClr val="CCFFFF"/>
    <a:srgbClr val="BEBC85"/>
    <a:srgbClr val="C2CFE7"/>
    <a:srgbClr val="787D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24" autoAdjust="0"/>
    <p:restoredTop sz="94384" autoAdjust="0"/>
  </p:normalViewPr>
  <p:slideViewPr>
    <p:cSldViewPr>
      <p:cViewPr>
        <p:scale>
          <a:sx n="60" d="100"/>
          <a:sy n="60" d="100"/>
        </p:scale>
        <p:origin x="-172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t" anchorCtr="0" compatLnSpc="1">
            <a:prstTxWarp prst="textNoShape">
              <a:avLst/>
            </a:prstTxWarp>
          </a:bodyPr>
          <a:lstStyle>
            <a:lvl1pPr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578" y="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t" anchorCtr="0" compatLnSpc="1">
            <a:prstTxWarp prst="textNoShape">
              <a:avLst/>
            </a:prstTxWarp>
          </a:bodyPr>
          <a:lstStyle>
            <a:lvl1pPr algn="r"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83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b" anchorCtr="0" compatLnSpc="1">
            <a:prstTxWarp prst="textNoShape">
              <a:avLst/>
            </a:prstTxWarp>
          </a:bodyPr>
          <a:lstStyle>
            <a:lvl1pPr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578" y="944483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b" anchorCtr="0" compatLnSpc="1">
            <a:prstTxWarp prst="textNoShape">
              <a:avLst/>
            </a:prstTxWarp>
          </a:bodyPr>
          <a:lstStyle>
            <a:lvl1pPr algn="r" defTabSz="928861">
              <a:defRPr sz="1200"/>
            </a:lvl1pPr>
          </a:lstStyle>
          <a:p>
            <a:pPr>
              <a:defRPr/>
            </a:pPr>
            <a:fld id="{A8FF8733-259C-49E8-BBC1-B53025A7EC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t" anchorCtr="0" compatLnSpc="1">
            <a:prstTxWarp prst="textNoShape">
              <a:avLst/>
            </a:prstTxWarp>
          </a:bodyPr>
          <a:lstStyle>
            <a:lvl1pPr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578" y="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t" anchorCtr="0" compatLnSpc="1">
            <a:prstTxWarp prst="textNoShape">
              <a:avLst/>
            </a:prstTxWarp>
          </a:bodyPr>
          <a:lstStyle>
            <a:lvl1pPr algn="r"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6" y="4722416"/>
            <a:ext cx="5452747" cy="447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83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b" anchorCtr="0" compatLnSpc="1">
            <a:prstTxWarp prst="textNoShape">
              <a:avLst/>
            </a:prstTxWarp>
          </a:bodyPr>
          <a:lstStyle>
            <a:lvl1pPr defTabSz="928861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578" y="9444830"/>
            <a:ext cx="2953969" cy="496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0" tIns="46430" rIns="92860" bIns="46430" numCol="1" anchor="b" anchorCtr="0" compatLnSpc="1">
            <a:prstTxWarp prst="textNoShape">
              <a:avLst/>
            </a:prstTxWarp>
          </a:bodyPr>
          <a:lstStyle>
            <a:lvl1pPr algn="r" defTabSz="928861">
              <a:defRPr sz="1200"/>
            </a:lvl1pPr>
          </a:lstStyle>
          <a:p>
            <a:pPr>
              <a:defRPr/>
            </a:pPr>
            <a:fld id="{8224E419-11A2-4896-A597-3AE2E7A7CF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1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55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03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88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34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88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9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86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103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1535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25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UHH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5" descr="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16"/>
          <p:cNvSpPr>
            <a:spLocks noChangeShapeType="1"/>
          </p:cNvSpPr>
          <p:nvPr userDrawn="1"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Text Box 18"/>
          <p:cNvSpPr txBox="1">
            <a:spLocks noChangeArrowheads="1"/>
          </p:cNvSpPr>
          <p:nvPr userDrawn="1"/>
        </p:nvSpPr>
        <p:spPr bwMode="auto">
          <a:xfrm>
            <a:off x="0" y="188913"/>
            <a:ext cx="838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esicuba.c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381000" y="990600"/>
            <a:ext cx="7467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52" name="Text Box 21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dirty="0"/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381000" y="1987550"/>
            <a:ext cx="8582025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30000"/>
              </a:spcBef>
            </a:pPr>
            <a:endParaRPr lang="en-US" sz="2200" b="1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ctr">
              <a:spcBef>
                <a:spcPct val="30000"/>
              </a:spcBef>
            </a:pPr>
            <a:endParaRPr lang="en-US" sz="2200" b="1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ctr">
              <a:spcBef>
                <a:spcPct val="30000"/>
              </a:spcBef>
            </a:pPr>
            <a:r>
              <a:rPr lang="en-US" sz="2800" b="1" dirty="0" smtClean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AIDA </a:t>
            </a:r>
            <a:r>
              <a:rPr lang="en-US" sz="28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XIV World Congress 2014</a:t>
            </a:r>
          </a:p>
          <a:p>
            <a:pPr algn="ctr">
              <a:spcBef>
                <a:spcPct val="30000"/>
              </a:spcBef>
            </a:pPr>
            <a:r>
              <a:rPr lang="en-US" sz="26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Working Party „Marine Insurance“</a:t>
            </a:r>
          </a:p>
          <a:p>
            <a:pPr algn="ctr">
              <a:spcBef>
                <a:spcPct val="30000"/>
              </a:spcBef>
            </a:pPr>
            <a:r>
              <a:rPr lang="en-US" sz="22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30 September 2014, 15h15 – 17h15</a:t>
            </a:r>
          </a:p>
          <a:p>
            <a:pPr algn="ctr">
              <a:spcBef>
                <a:spcPct val="30000"/>
              </a:spcBef>
            </a:pPr>
            <a:r>
              <a:rPr lang="en-US" sz="18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EUROPEAN UNIVERSITY OF ROME</a:t>
            </a:r>
          </a:p>
          <a:p>
            <a:pPr algn="ctr">
              <a:spcBef>
                <a:spcPct val="30000"/>
              </a:spcBef>
            </a:pPr>
            <a:r>
              <a:rPr lang="en-US" sz="18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Via </a:t>
            </a:r>
            <a:r>
              <a:rPr lang="en-US" sz="1800" b="1" dirty="0" err="1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degli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1800" b="1" dirty="0" err="1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Aldobrandeschi</a:t>
            </a:r>
            <a:r>
              <a:rPr lang="en-US" sz="1800" b="1" dirty="0">
                <a:solidFill>
                  <a:schemeClr val="tx2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190, Rome</a:t>
            </a:r>
          </a:p>
          <a:p>
            <a:pPr algn="ctr">
              <a:spcBef>
                <a:spcPct val="30000"/>
              </a:spcBef>
            </a:pPr>
            <a:endParaRPr lang="en-US" sz="2200" b="1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algn="ctr">
              <a:spcBef>
                <a:spcPct val="30000"/>
              </a:spcBef>
            </a:pPr>
            <a:endParaRPr lang="de-DE" sz="2000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055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" name="Grafik 7" descr="C:\Dokumente und Einstellungen\xp\Desktop\Aida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07" y="990600"/>
            <a:ext cx="1506081" cy="961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81000" y="260648"/>
            <a:ext cx="82232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  <a:defRPr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2" descr="UHH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55650" y="1987550"/>
            <a:ext cx="7848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2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12224"/>
              </p:ext>
            </p:extLst>
          </p:nvPr>
        </p:nvGraphicFramePr>
        <p:xfrm>
          <a:off x="467544" y="1514088"/>
          <a:ext cx="8439471" cy="2438400"/>
        </p:xfrm>
        <a:graphic>
          <a:graphicData uri="http://schemas.openxmlformats.org/drawingml/2006/table">
            <a:tbl>
              <a:tblPr firstRow="1" firstCol="1" bandRow="1"/>
              <a:tblGrid>
                <a:gridCol w="1094656"/>
                <a:gridCol w="4392488"/>
                <a:gridCol w="2952327"/>
              </a:tblGrid>
              <a:tr h="3573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15h15- 15h20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Welcome and introductory remarks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Robert Koch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Chairman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University </a:t>
                      </a: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Hamburg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Hamburg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Dieter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Schwampe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Vice-Chairman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Europe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Dabelstein&amp;Passehl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Hamburg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95535" y="580618"/>
            <a:ext cx="8567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AIDA </a:t>
            </a:r>
            <a:r>
              <a:rPr lang="en-US" sz="2000" b="1" dirty="0">
                <a:latin typeface="+mj-lt"/>
              </a:rPr>
              <a:t>XIV World Congress </a:t>
            </a:r>
            <a:r>
              <a:rPr lang="en-US" sz="2000" b="1" dirty="0" smtClean="0">
                <a:latin typeface="+mj-lt"/>
              </a:rPr>
              <a:t>2014 - </a:t>
            </a:r>
            <a:r>
              <a:rPr lang="en-US" sz="2000" b="1" dirty="0" smtClean="0">
                <a:latin typeface="+mj-lt"/>
              </a:rPr>
              <a:t>Working </a:t>
            </a:r>
            <a:r>
              <a:rPr lang="en-US" sz="2000" b="1" dirty="0">
                <a:latin typeface="+mj-lt"/>
              </a:rPr>
              <a:t>Party „Marine Insurance</a:t>
            </a:r>
            <a:r>
              <a:rPr lang="en-US" sz="2000" b="1" dirty="0" smtClean="0">
                <a:latin typeface="+mj-lt"/>
              </a:rPr>
              <a:t>“ </a:t>
            </a:r>
            <a:endParaRPr lang="de-DE" sz="2000" b="1" dirty="0">
              <a:latin typeface="+mj-lt"/>
            </a:endParaRPr>
          </a:p>
        </p:txBody>
      </p:sp>
      <p:pic>
        <p:nvPicPr>
          <p:cNvPr id="10" name="Grafik 9" descr="C:\Dokumente und Einstellungen\xp\Desktop\Aida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15" y="5769694"/>
            <a:ext cx="128397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84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81000" y="260648"/>
            <a:ext cx="82232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  <a:defRPr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2" descr="UHH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55650" y="1987550"/>
            <a:ext cx="7848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2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38334"/>
              </p:ext>
            </p:extLst>
          </p:nvPr>
        </p:nvGraphicFramePr>
        <p:xfrm>
          <a:off x="381000" y="764704"/>
          <a:ext cx="8439471" cy="4495800"/>
        </p:xfrm>
        <a:graphic>
          <a:graphicData uri="http://schemas.openxmlformats.org/drawingml/2006/table">
            <a:tbl>
              <a:tblPr firstRow="1" firstCol="1" bandRow="1"/>
              <a:tblGrid>
                <a:gridCol w="8439471"/>
              </a:tblGrid>
              <a:tr h="35731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General Topic: Preventive Measures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6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730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Costs for searching for lost anchors: Hull or P&amp;I?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Costs for removing lost cargo: Cargo or P&amp;I? Or none of it, because incurred to avoid a criminal liability?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Whether the subsidiarity rule in P&amp;I covers prevent recovery of sue and labor from P&amp;I if one and the same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act avoids H&amp;M and P&amp;I damage?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Whether sue and labor requires the primary intention, at least a "co-intention" or no intention at all to save insured property?</a:t>
                      </a:r>
                    </a:p>
                    <a:p>
                      <a:pPr marL="34290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Costs for sacrificing of insured property to prevent further loss (such as oil pollution, or ransom fee for the piracy)</a:t>
                      </a: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95535" y="188640"/>
            <a:ext cx="8567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AIDA </a:t>
            </a:r>
            <a:r>
              <a:rPr lang="en-US" sz="2000" b="1" dirty="0">
                <a:latin typeface="+mj-lt"/>
              </a:rPr>
              <a:t>XIV World Congress </a:t>
            </a:r>
            <a:r>
              <a:rPr lang="en-US" sz="2000" b="1" dirty="0" smtClean="0">
                <a:latin typeface="+mj-lt"/>
              </a:rPr>
              <a:t>2014 - </a:t>
            </a:r>
            <a:r>
              <a:rPr lang="en-US" sz="2000" b="1" dirty="0" smtClean="0">
                <a:latin typeface="+mj-lt"/>
              </a:rPr>
              <a:t>Working </a:t>
            </a:r>
            <a:r>
              <a:rPr lang="en-US" sz="2000" b="1" dirty="0">
                <a:latin typeface="+mj-lt"/>
              </a:rPr>
              <a:t>Party „Marine Insurance</a:t>
            </a:r>
            <a:r>
              <a:rPr lang="en-US" sz="2000" b="1" dirty="0" smtClean="0">
                <a:latin typeface="+mj-lt"/>
              </a:rPr>
              <a:t>“ </a:t>
            </a:r>
            <a:endParaRPr lang="de-DE" sz="2000" b="1" dirty="0">
              <a:latin typeface="+mj-lt"/>
            </a:endParaRPr>
          </a:p>
        </p:txBody>
      </p:sp>
      <p:pic>
        <p:nvPicPr>
          <p:cNvPr id="10" name="Grafik 9" descr="C:\Dokumente und Einstellungen\xp\Desktop\Aida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15" y="5769694"/>
            <a:ext cx="128397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209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81000" y="260648"/>
            <a:ext cx="82232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  <a:defRPr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2" descr="UHH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55650" y="1987550"/>
            <a:ext cx="7848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2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38100"/>
              </p:ext>
            </p:extLst>
          </p:nvPr>
        </p:nvGraphicFramePr>
        <p:xfrm>
          <a:off x="467544" y="1078592"/>
          <a:ext cx="8439471" cy="4084320"/>
        </p:xfrm>
        <a:graphic>
          <a:graphicData uri="http://schemas.openxmlformats.org/drawingml/2006/table">
            <a:tbl>
              <a:tblPr firstRow="1" firstCol="1" bandRow="1"/>
              <a:tblGrid>
                <a:gridCol w="1094656"/>
                <a:gridCol w="4392488"/>
                <a:gridCol w="2952327"/>
              </a:tblGrid>
              <a:tr h="5955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15h20- 15h45 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Costs for removing lost cargo: cargo or P&amp;I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Satoshi </a:t>
                      </a:r>
                      <a:r>
                        <a:rPr lang="de-DE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Nakaide</a:t>
                      </a:r>
                      <a:endParaRPr lang="de-DE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Vice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-Chairman </a:t>
                      </a: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Asia</a:t>
                      </a:r>
                      <a:endParaRPr lang="de-DE" sz="18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Waseda</a:t>
                      </a:r>
                      <a:r>
                        <a:rPr lang="de-DE" sz="18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University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Tokyo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10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15h45-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16h10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The character of sue and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labour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- is it necessary to act with the intention to save the subject matter insured?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Ozlem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Gurses</a:t>
                      </a:r>
                      <a:endParaRPr lang="de-DE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University </a:t>
                      </a: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Southampton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Southampton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16h10- 16h35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Sue and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labour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expenses - H&amp;M on German terms or P&amp;I?</a:t>
                      </a: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Maximilian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Guth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Dabelstein&amp;Passehl</a:t>
                      </a:r>
                      <a:endParaRPr lang="de-DE" sz="18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Hamburg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95535" y="188640"/>
            <a:ext cx="85674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AIDA </a:t>
            </a:r>
            <a:r>
              <a:rPr lang="en-US" sz="2000" b="1" dirty="0">
                <a:latin typeface="+mj-lt"/>
              </a:rPr>
              <a:t>XIV World Congress </a:t>
            </a:r>
            <a:r>
              <a:rPr lang="en-US" sz="2000" b="1" dirty="0" smtClean="0">
                <a:latin typeface="+mj-lt"/>
              </a:rPr>
              <a:t>2014</a:t>
            </a:r>
          </a:p>
          <a:p>
            <a:r>
              <a:rPr lang="en-US" sz="2000" b="1" dirty="0" smtClean="0">
                <a:latin typeface="+mj-lt"/>
              </a:rPr>
              <a:t>Working </a:t>
            </a:r>
            <a:r>
              <a:rPr lang="en-US" sz="2000" b="1" dirty="0">
                <a:latin typeface="+mj-lt"/>
              </a:rPr>
              <a:t>Party „Marine Insurance</a:t>
            </a:r>
            <a:r>
              <a:rPr lang="en-US" sz="2000" b="1" dirty="0" smtClean="0">
                <a:latin typeface="+mj-lt"/>
              </a:rPr>
              <a:t>“ </a:t>
            </a:r>
            <a:endParaRPr lang="de-DE" sz="2000" b="1" dirty="0">
              <a:latin typeface="+mj-lt"/>
            </a:endParaRPr>
          </a:p>
        </p:txBody>
      </p:sp>
      <p:pic>
        <p:nvPicPr>
          <p:cNvPr id="10" name="Grafik 9" descr="C:\Dokumente und Einstellungen\xp\Desktop\Aida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15" y="5769694"/>
            <a:ext cx="128397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7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81000" y="260648"/>
            <a:ext cx="82232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  <a:defRPr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2" descr="UHH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55650" y="1987550"/>
            <a:ext cx="7848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2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5087"/>
              </p:ext>
            </p:extLst>
          </p:nvPr>
        </p:nvGraphicFramePr>
        <p:xfrm>
          <a:off x="395536" y="764704"/>
          <a:ext cx="8439471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1382688"/>
                <a:gridCol w="4430213"/>
                <a:gridCol w="2626570"/>
              </a:tblGrid>
              <a:tr h="816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16h35- 17h00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Costs for sacrificing of insured property to prevent further loss (such as oil pollution, or ransom fee for the piracy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Rodrigo </a:t>
                      </a: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Hayvard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Zurich</a:t>
                      </a: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Insurance Group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Santiago de</a:t>
                      </a:r>
                      <a:r>
                        <a:rPr lang="de-DE" sz="18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Chile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17h00-17h10 </a:t>
                      </a: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Discussion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5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17h10-17h15</a:t>
                      </a:r>
                      <a:endParaRPr lang="de-DE" sz="2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Closing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40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remarks&amp;</a:t>
                      </a:r>
                      <a:r>
                        <a:rPr lang="de-DE" sz="2400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de-DE" sz="24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400" baseline="0" dirty="0" err="1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Activities</a:t>
                      </a:r>
                      <a:endParaRPr lang="de-DE" sz="2400" baseline="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de-DE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Robert Koch</a:t>
                      </a: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395535" y="260648"/>
            <a:ext cx="85674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AIDA </a:t>
            </a:r>
            <a:r>
              <a:rPr lang="en-US" sz="2000" b="1" dirty="0">
                <a:latin typeface="+mj-lt"/>
              </a:rPr>
              <a:t>XIV World Congress </a:t>
            </a:r>
            <a:r>
              <a:rPr lang="en-US" sz="2000" b="1" dirty="0" smtClean="0">
                <a:latin typeface="+mj-lt"/>
              </a:rPr>
              <a:t>2014 </a:t>
            </a:r>
            <a:r>
              <a:rPr lang="en-US" sz="2000" b="1" dirty="0" smtClean="0">
                <a:latin typeface="+mj-lt"/>
              </a:rPr>
              <a:t>- Working </a:t>
            </a:r>
            <a:r>
              <a:rPr lang="en-US" sz="2000" b="1" dirty="0">
                <a:latin typeface="+mj-lt"/>
              </a:rPr>
              <a:t>Party „Marine Insurance“</a:t>
            </a:r>
            <a:endParaRPr lang="de-DE" sz="2000" b="1" dirty="0">
              <a:latin typeface="+mj-lt"/>
            </a:endParaRPr>
          </a:p>
        </p:txBody>
      </p:sp>
      <p:pic>
        <p:nvPicPr>
          <p:cNvPr id="10" name="Grafik 9" descr="C:\Dokumente und Einstellungen\xp\Desktop\Aida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15" y="5769694"/>
            <a:ext cx="128397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89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ChangeArrowheads="1"/>
          </p:cNvSpPr>
          <p:nvPr/>
        </p:nvSpPr>
        <p:spPr bwMode="auto">
          <a:xfrm>
            <a:off x="381000" y="260648"/>
            <a:ext cx="82232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  <a:defRPr/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5" name="Picture 18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1222375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2" descr="UHH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6563"/>
            <a:ext cx="2700338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55650" y="1987550"/>
            <a:ext cx="7848600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de-DE" dirty="0">
              <a:solidFill>
                <a:schemeClr val="tx2"/>
              </a:solidFill>
              <a:latin typeface="+mj-lt"/>
              <a:ea typeface="Times New Roman" pitchFamily="18" charset="0"/>
              <a:cs typeface="Arial" charset="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0" y="5589588"/>
            <a:ext cx="9144000" cy="0"/>
          </a:xfrm>
          <a:prstGeom prst="line">
            <a:avLst/>
          </a:prstGeom>
          <a:noFill/>
          <a:ln w="9525">
            <a:solidFill>
              <a:srgbClr val="C2CFE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717921"/>
              </p:ext>
            </p:extLst>
          </p:nvPr>
        </p:nvGraphicFramePr>
        <p:xfrm>
          <a:off x="381001" y="980728"/>
          <a:ext cx="8582024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1238671"/>
                <a:gridCol w="7343353"/>
              </a:tblGrid>
              <a:tr h="238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 Seminario Internacional 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Seguros y Reaseguros</a:t>
                      </a:r>
                      <a:r>
                        <a:rPr lang="es-ES" sz="2400" b="1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de-DE" sz="24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ESICUBA 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  <a:hlinkClick r:id="rId4"/>
                        </a:rPr>
                        <a:t>www.esicuba.cu</a:t>
                      </a:r>
                      <a:r>
                        <a:rPr lang="de-DE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Hotel Nacional de Cuba – 8</a:t>
                      </a:r>
                      <a:r>
                        <a:rPr lang="es-ES" sz="2400" baseline="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 to 11 April 2013</a:t>
                      </a:r>
                      <a:endParaRPr lang="es-E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Vth AIDA EUROPE CONFERENCE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COPENHAGEN – 11/12 JUNE 2015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SCANDIC COPENHAGEN HOTEL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2400" dirty="0" smtClean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Joint Dinner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Vineria “Il Chianti”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effectLst/>
                          <a:latin typeface="Calibri" panose="020F0502020204030204" pitchFamily="34" charset="0"/>
                          <a:ea typeface="Times New Roman"/>
                          <a:cs typeface="Calibri" panose="020F0502020204030204" pitchFamily="34" charset="0"/>
                        </a:rPr>
                        <a:t>Via del Lavatore 81</a:t>
                      </a:r>
                    </a:p>
                  </a:txBody>
                  <a:tcPr marL="44664" marR="446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hteck 8"/>
          <p:cNvSpPr/>
          <p:nvPr/>
        </p:nvSpPr>
        <p:spPr>
          <a:xfrm>
            <a:off x="323528" y="116632"/>
            <a:ext cx="61023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AIDA Europe Conference London</a:t>
            </a:r>
          </a:p>
          <a:p>
            <a:r>
              <a:rPr lang="en-US" sz="2000" b="1" dirty="0">
                <a:latin typeface="+mj-lt"/>
              </a:rPr>
              <a:t>Working Party „Marine Insurance“</a:t>
            </a:r>
            <a:endParaRPr lang="de-DE" sz="2000" b="1" dirty="0">
              <a:latin typeface="+mj-lt"/>
            </a:endParaRPr>
          </a:p>
        </p:txBody>
      </p:sp>
      <p:pic>
        <p:nvPicPr>
          <p:cNvPr id="11" name="Grafik 10" descr="C:\Dokumente und Einstellungen\xp\Desktop\AidaLogo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015" y="5769694"/>
            <a:ext cx="1283970" cy="755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84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Bildschirmpräsentation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dahmer + dörner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Joerg</dc:creator>
  <cp:lastModifiedBy>xp</cp:lastModifiedBy>
  <cp:revision>317</cp:revision>
  <cp:lastPrinted>2012-05-01T11:05:06Z</cp:lastPrinted>
  <dcterms:created xsi:type="dcterms:W3CDTF">2007-11-15T07:47:50Z</dcterms:created>
  <dcterms:modified xsi:type="dcterms:W3CDTF">2014-09-30T10:48:14Z</dcterms:modified>
</cp:coreProperties>
</file>