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4" r:id="rId9"/>
    <p:sldId id="263" r:id="rId10"/>
    <p:sldId id="265" r:id="rId11"/>
    <p:sldId id="271" r:id="rId12"/>
    <p:sldId id="267" r:id="rId13"/>
    <p:sldId id="268" r:id="rId14"/>
    <p:sldId id="269" r:id="rId15"/>
    <p:sldId id="270" r:id="rId16"/>
    <p:sldId id="272" r:id="rId17"/>
    <p:sldId id="273" r:id="rId18"/>
    <p:sldId id="266" r:id="rId19"/>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7" d="100"/>
          <a:sy n="57" d="100"/>
        </p:scale>
        <p:origin x="-1075" y="19"/>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it-IT" smtClean="0"/>
              <a:t>Fare clic per modificare lo stile del titolo</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E0AC71E2-A92A-4F34-A797-015FAF699EC4}" type="datetimeFigureOut">
              <a:rPr lang="it-IT" smtClean="0"/>
              <a:t>25/05/2014</a:t>
            </a:fld>
            <a:endParaRPr lang="it-IT"/>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it-IT"/>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75ABB760-8D0F-4C52-857F-94481C9B3C2D}" type="slidenum">
              <a:rPr lang="it-IT" smtClean="0"/>
              <a:t>‹#›</a:t>
            </a:fld>
            <a:endParaRPr lang="it-IT"/>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E0AC71E2-A92A-4F34-A797-015FAF699EC4}" type="datetimeFigureOut">
              <a:rPr lang="it-IT" smtClean="0"/>
              <a:t>25/05/2014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5ABB760-8D0F-4C52-857F-94481C9B3C2D}" type="slidenum">
              <a:rPr lang="it-IT" smtClean="0"/>
              <a:t>‹#›</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it-IT" smtClean="0"/>
              <a:t>Fare clic per modificare lo stile del titolo</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E0AC71E2-A92A-4F34-A797-015FAF699EC4}" type="datetimeFigureOut">
              <a:rPr lang="it-IT" smtClean="0"/>
              <a:t>25/05/2014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5ABB760-8D0F-4C52-857F-94481C9B3C2D}" type="slidenum">
              <a:rPr lang="it-IT" smtClean="0"/>
              <a:t>‹#›</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E0AC71E2-A92A-4F34-A797-015FAF699EC4}" type="datetimeFigureOut">
              <a:rPr lang="it-IT" smtClean="0"/>
              <a:t>25/05/2014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5ABB760-8D0F-4C52-857F-94481C9B3C2D}" type="slidenum">
              <a:rPr lang="it-IT" smtClean="0"/>
              <a:t>‹#›</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E0AC71E2-A92A-4F34-A797-015FAF699EC4}" type="datetimeFigureOut">
              <a:rPr lang="it-IT" smtClean="0"/>
              <a:t>25/05/2014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5ABB760-8D0F-4C52-857F-94481C9B3C2D}" type="slidenum">
              <a:rPr lang="it-IT" smtClean="0"/>
              <a:t>‹#›</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5" name="Date Placeholder 4"/>
          <p:cNvSpPr>
            <a:spLocks noGrp="1"/>
          </p:cNvSpPr>
          <p:nvPr>
            <p:ph type="dt" sz="half" idx="10"/>
          </p:nvPr>
        </p:nvSpPr>
        <p:spPr/>
        <p:txBody>
          <a:bodyPr/>
          <a:lstStyle/>
          <a:p>
            <a:fld id="{E0AC71E2-A92A-4F34-A797-015FAF699EC4}" type="datetimeFigureOut">
              <a:rPr lang="it-IT" smtClean="0"/>
              <a:t>25/05/2014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75ABB760-8D0F-4C52-857F-94481C9B3C2D}" type="slidenum">
              <a:rPr lang="it-IT" smtClean="0"/>
              <a:t>‹#›</a:t>
            </a:fld>
            <a:endParaRPr lang="it-IT"/>
          </a:p>
        </p:txBody>
      </p:sp>
      <p:sp>
        <p:nvSpPr>
          <p:cNvPr id="9" name="Content Placeholder 8"/>
          <p:cNvSpPr>
            <a:spLocks noGrp="1"/>
          </p:cNvSpPr>
          <p:nvPr>
            <p:ph sz="quarter" idx="13"/>
          </p:nvPr>
        </p:nvSpPr>
        <p:spPr>
          <a:xfrm>
            <a:off x="1042416" y="2313432"/>
            <a:ext cx="3419856" cy="349300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E0AC71E2-A92A-4F34-A797-015FAF699EC4}" type="datetimeFigureOut">
              <a:rPr lang="it-IT" smtClean="0"/>
              <a:t>25/05/2014</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75ABB760-8D0F-4C52-857F-94481C9B3C2D}" type="slidenum">
              <a:rPr lang="it-IT" smtClean="0"/>
              <a:t>‹#›</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Date Placeholder 2"/>
          <p:cNvSpPr>
            <a:spLocks noGrp="1"/>
          </p:cNvSpPr>
          <p:nvPr>
            <p:ph type="dt" sz="half" idx="10"/>
          </p:nvPr>
        </p:nvSpPr>
        <p:spPr/>
        <p:txBody>
          <a:bodyPr/>
          <a:lstStyle/>
          <a:p>
            <a:fld id="{E0AC71E2-A92A-4F34-A797-015FAF699EC4}" type="datetimeFigureOut">
              <a:rPr lang="it-IT" smtClean="0"/>
              <a:t>25/05/2014</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75ABB760-8D0F-4C52-857F-94481C9B3C2D}" type="slidenum">
              <a:rPr lang="it-IT" smtClean="0"/>
              <a:t>‹#›</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AC71E2-A92A-4F34-A797-015FAF699EC4}" type="datetimeFigureOut">
              <a:rPr lang="it-IT" smtClean="0"/>
              <a:t>25/05/2014</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75ABB760-8D0F-4C52-857F-94481C9B3C2D}" type="slidenum">
              <a:rPr lang="it-IT" smtClean="0"/>
              <a:t>‹#›</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E0AC71E2-A92A-4F34-A797-015FAF699EC4}" type="datetimeFigureOut">
              <a:rPr lang="it-IT" smtClean="0"/>
              <a:t>25/05/2014</a:t>
            </a:fld>
            <a:endParaRPr lang="it-IT"/>
          </a:p>
        </p:txBody>
      </p:sp>
      <p:sp>
        <p:nvSpPr>
          <p:cNvPr id="7" name="Slide Number Placeholder 6"/>
          <p:cNvSpPr>
            <a:spLocks noGrp="1"/>
          </p:cNvSpPr>
          <p:nvPr>
            <p:ph type="sldNum" sz="quarter" idx="12"/>
          </p:nvPr>
        </p:nvSpPr>
        <p:spPr/>
        <p:txBody>
          <a:bodyPr/>
          <a:lstStyle/>
          <a:p>
            <a:fld id="{75ABB760-8D0F-4C52-857F-94481C9B3C2D}" type="slidenum">
              <a:rPr lang="it-IT" smtClean="0"/>
              <a:t>‹#›</a:t>
            </a:fld>
            <a:endParaRPr lang="it-IT"/>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it-IT"/>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it-IT" smtClean="0"/>
              <a:t>Fare clic per modificare lo stile del titolo</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it-IT" smtClean="0"/>
              <a:t>Fare clic per modificare lo stile del titolo</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E0AC71E2-A92A-4F34-A797-015FAF699EC4}" type="datetimeFigureOut">
              <a:rPr lang="it-IT" smtClean="0"/>
              <a:t>25/05/2014</a:t>
            </a:fld>
            <a:endParaRPr lang="it-IT"/>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it-IT"/>
          </a:p>
        </p:txBody>
      </p:sp>
      <p:sp>
        <p:nvSpPr>
          <p:cNvPr id="7" name="Slide Number Placeholder 6"/>
          <p:cNvSpPr>
            <a:spLocks noGrp="1"/>
          </p:cNvSpPr>
          <p:nvPr>
            <p:ph type="sldNum" sz="quarter" idx="12"/>
          </p:nvPr>
        </p:nvSpPr>
        <p:spPr/>
        <p:txBody>
          <a:bodyPr/>
          <a:lstStyle/>
          <a:p>
            <a:fld id="{75ABB760-8D0F-4C52-857F-94481C9B3C2D}" type="slidenum">
              <a:rPr lang="it-IT" smtClean="0"/>
              <a:t>‹#›</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E0AC71E2-A92A-4F34-A797-015FAF699EC4}" type="datetimeFigureOut">
              <a:rPr lang="it-IT" smtClean="0"/>
              <a:t>25/05/2014</a:t>
            </a:fld>
            <a:endParaRPr lang="it-IT"/>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it-IT"/>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75ABB760-8D0F-4C52-857F-94481C9B3C2D}" type="slidenum">
              <a:rPr lang="it-IT" smtClean="0"/>
              <a:t>‹#›</a:t>
            </a:fld>
            <a:endParaRPr lang="it-IT"/>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Layout" Target="../slideLayouts/slideLayout2.xml"/><Relationship Id="rId4" Type="http://schemas.openxmlformats.org/officeDocument/2006/relationships/image" Target="../media/image5.gi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Green Car &amp; </a:t>
            </a:r>
            <a:r>
              <a:rPr lang="it-IT" dirty="0" err="1" smtClean="0"/>
              <a:t>Insurance</a:t>
            </a:r>
            <a:endParaRPr lang="it-IT" dirty="0"/>
          </a:p>
        </p:txBody>
      </p:sp>
      <p:sp>
        <p:nvSpPr>
          <p:cNvPr id="3" name="Sottotitolo 2"/>
          <p:cNvSpPr>
            <a:spLocks noGrp="1"/>
          </p:cNvSpPr>
          <p:nvPr>
            <p:ph type="subTitle" idx="1"/>
          </p:nvPr>
        </p:nvSpPr>
        <p:spPr>
          <a:xfrm>
            <a:off x="4733365" y="4421080"/>
            <a:ext cx="3309803" cy="1600208"/>
          </a:xfrm>
        </p:spPr>
        <p:txBody>
          <a:bodyPr/>
          <a:lstStyle/>
          <a:p>
            <a:r>
              <a:rPr lang="it-IT" dirty="0" smtClean="0"/>
              <a:t>By Sara Landini</a:t>
            </a:r>
            <a:endParaRPr lang="it-IT" dirty="0"/>
          </a:p>
        </p:txBody>
      </p:sp>
      <p:pic>
        <p:nvPicPr>
          <p:cNvPr id="4" name="Immagine 3" descr="https://encrypted-tbn2.gstatic.com/images?q=tbn:ANd9GcT1wyGqAPnZeF3FYOUPTODLuKWiF6_a4_Z8IO_COv1MfuzJ0T9Ddg"/>
          <p:cNvPicPr/>
          <p:nvPr/>
        </p:nvPicPr>
        <p:blipFill>
          <a:blip r:embed="rId2">
            <a:extLst>
              <a:ext uri="{28A0092B-C50C-407E-A947-70E740481C1C}">
                <a14:useLocalDpi xmlns:a14="http://schemas.microsoft.com/office/drawing/2010/main" val="0"/>
              </a:ext>
            </a:extLst>
          </a:blip>
          <a:srcRect/>
          <a:stretch>
            <a:fillRect/>
          </a:stretch>
        </p:blipFill>
        <p:spPr bwMode="auto">
          <a:xfrm>
            <a:off x="4788024" y="4830663"/>
            <a:ext cx="2520280" cy="1190625"/>
          </a:xfrm>
          <a:prstGeom prst="rect">
            <a:avLst/>
          </a:prstGeom>
          <a:noFill/>
          <a:ln>
            <a:noFill/>
          </a:ln>
        </p:spPr>
      </p:pic>
    </p:spTree>
    <p:extLst>
      <p:ext uri="{BB962C8B-B14F-4D97-AF65-F5344CB8AC3E}">
        <p14:creationId xmlns:p14="http://schemas.microsoft.com/office/powerpoint/2010/main" val="5918648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Eco-</a:t>
            </a:r>
            <a:r>
              <a:rPr lang="it-IT" dirty="0" err="1" smtClean="0"/>
              <a:t>driving</a:t>
            </a:r>
            <a:r>
              <a:rPr lang="it-IT" dirty="0" smtClean="0"/>
              <a:t> and Motor </a:t>
            </a:r>
            <a:r>
              <a:rPr lang="it-IT" dirty="0" err="1" smtClean="0"/>
              <a:t>Insurance</a:t>
            </a:r>
            <a:endParaRPr lang="it-IT" dirty="0"/>
          </a:p>
        </p:txBody>
      </p:sp>
      <p:sp>
        <p:nvSpPr>
          <p:cNvPr id="3" name="Segnaposto contenuto 2"/>
          <p:cNvSpPr>
            <a:spLocks noGrp="1"/>
          </p:cNvSpPr>
          <p:nvPr>
            <p:ph idx="1"/>
          </p:nvPr>
        </p:nvSpPr>
        <p:spPr/>
        <p:txBody>
          <a:bodyPr>
            <a:normAutofit fontScale="62500" lnSpcReduction="20000"/>
          </a:bodyPr>
          <a:lstStyle/>
          <a:p>
            <a:pPr algn="just">
              <a:lnSpc>
                <a:spcPct val="170000"/>
              </a:lnSpc>
              <a:spcBef>
                <a:spcPts val="0"/>
              </a:spcBef>
              <a:spcAft>
                <a:spcPts val="0"/>
              </a:spcAft>
            </a:pPr>
            <a:r>
              <a:rPr lang="en-GB" dirty="0">
                <a:latin typeface="Century Gothic" pitchFamily="34" charset="0"/>
                <a:ea typeface="Times New Roman"/>
              </a:rPr>
              <a:t>It’s possible to control eco-driving habits trough a black box installed in the car and through car inspection. </a:t>
            </a:r>
            <a:endParaRPr lang="it-IT" dirty="0">
              <a:latin typeface="Century Gothic" pitchFamily="34" charset="0"/>
              <a:ea typeface="Times New Roman"/>
            </a:endParaRPr>
          </a:p>
          <a:p>
            <a:pPr algn="just">
              <a:lnSpc>
                <a:spcPct val="170000"/>
              </a:lnSpc>
              <a:spcBef>
                <a:spcPts val="0"/>
              </a:spcBef>
              <a:spcAft>
                <a:spcPts val="0"/>
              </a:spcAft>
            </a:pPr>
            <a:r>
              <a:rPr lang="en-GB" dirty="0">
                <a:latin typeface="Century Gothic" pitchFamily="34" charset="0"/>
                <a:ea typeface="Times New Roman"/>
              </a:rPr>
              <a:t>We think that such models need to be implemented and widely diffused, but we have to consider some limits arising from privacy regulation.</a:t>
            </a:r>
            <a:endParaRPr lang="it-IT" dirty="0">
              <a:latin typeface="Century Gothic" pitchFamily="34" charset="0"/>
              <a:ea typeface="Times New Roman"/>
            </a:endParaRPr>
          </a:p>
          <a:p>
            <a:pPr>
              <a:lnSpc>
                <a:spcPct val="170000"/>
              </a:lnSpc>
              <a:spcBef>
                <a:spcPts val="0"/>
              </a:spcBef>
            </a:pPr>
            <a:r>
              <a:rPr lang="en-GB" dirty="0">
                <a:latin typeface="Century Gothic" pitchFamily="34" charset="0"/>
                <a:ea typeface="Times New Roman"/>
              </a:rPr>
              <a:t>About black boxes privacy lawyers say that government regulators and insurers are spreading an intrusive technology without first putting in place policies to prevent misuse of the information collected. </a:t>
            </a:r>
            <a:endParaRPr lang="it-IT" dirty="0">
              <a:latin typeface="Century Gothic" pitchFamily="34" charset="0"/>
            </a:endParaRPr>
          </a:p>
        </p:txBody>
      </p:sp>
    </p:spTree>
    <p:extLst>
      <p:ext uri="{BB962C8B-B14F-4D97-AF65-F5344CB8AC3E}">
        <p14:creationId xmlns:p14="http://schemas.microsoft.com/office/powerpoint/2010/main" val="19098127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Last </a:t>
            </a:r>
            <a:r>
              <a:rPr lang="it-IT" dirty="0" err="1" smtClean="0"/>
              <a:t>answers</a:t>
            </a:r>
            <a:r>
              <a:rPr lang="it-IT" dirty="0" smtClean="0"/>
              <a:t> </a:t>
            </a:r>
            <a:r>
              <a:rPr lang="it-IT" dirty="0" err="1" smtClean="0"/>
              <a:t>received</a:t>
            </a:r>
            <a:endParaRPr lang="it-IT" dirty="0"/>
          </a:p>
        </p:txBody>
      </p:sp>
      <p:pic>
        <p:nvPicPr>
          <p:cNvPr id="3074" name="Picture 2" descr="http://www.33ff.com/flags/XL_flags_embossed/Brazil_flag.gif"/>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03648" y="2348880"/>
            <a:ext cx="2376264" cy="1368152"/>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www.33ff.com/flags/XL_flags_embossed/Argentina_flag.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13680" y="2672916"/>
            <a:ext cx="2558671" cy="1512168"/>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http://www.rbvex.it/americagif/uruguay9.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58378" y="4687336"/>
            <a:ext cx="2150497" cy="1405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46738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87624" y="620688"/>
            <a:ext cx="7024744" cy="1431032"/>
          </a:xfrm>
        </p:spPr>
        <p:txBody>
          <a:bodyPr>
            <a:normAutofit fontScale="90000"/>
          </a:bodyPr>
          <a:lstStyle/>
          <a:p>
            <a:r>
              <a:rPr lang="it-IT" dirty="0" err="1" smtClean="0"/>
              <a:t>Brazilian</a:t>
            </a:r>
            <a:r>
              <a:rPr lang="it-IT" dirty="0" smtClean="0"/>
              <a:t> </a:t>
            </a:r>
            <a:r>
              <a:rPr lang="it-IT" dirty="0" err="1" smtClean="0"/>
              <a:t>answers</a:t>
            </a:r>
            <a:r>
              <a:rPr lang="it-IT" dirty="0" smtClean="0"/>
              <a:t> to the </a:t>
            </a:r>
            <a:r>
              <a:rPr lang="it-IT" dirty="0" err="1" smtClean="0"/>
              <a:t>questionnaire</a:t>
            </a:r>
            <a:r>
              <a:rPr lang="it-IT" dirty="0" smtClean="0"/>
              <a:t> </a:t>
            </a:r>
            <a:r>
              <a:rPr lang="it-IT" sz="1600" dirty="0" smtClean="0"/>
              <a:t>(</a:t>
            </a:r>
            <a:r>
              <a:rPr lang="it-IT" sz="1800" dirty="0" smtClean="0"/>
              <a:t>by</a:t>
            </a:r>
            <a:r>
              <a:rPr lang="en-US" sz="1800" b="1" dirty="0"/>
              <a:t>MARCUS FERNANDES and MARCO AURÉLIO MELLO </a:t>
            </a:r>
            <a:r>
              <a:rPr lang="it-IT" sz="1800" dirty="0" smtClean="0"/>
              <a:t>)</a:t>
            </a:r>
            <a:endParaRPr lang="it-IT" sz="1800"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2553638681"/>
              </p:ext>
            </p:extLst>
          </p:nvPr>
        </p:nvGraphicFramePr>
        <p:xfrm>
          <a:off x="1259632" y="2170664"/>
          <a:ext cx="5868670" cy="4166616"/>
        </p:xfrm>
        <a:graphic>
          <a:graphicData uri="http://schemas.openxmlformats.org/drawingml/2006/table">
            <a:tbl>
              <a:tblPr firstRow="1" firstCol="1" bandRow="1" bandCol="1"/>
              <a:tblGrid>
                <a:gridCol w="1844040"/>
                <a:gridCol w="4024630"/>
              </a:tblGrid>
              <a:tr h="457200">
                <a:tc>
                  <a:txBody>
                    <a:bodyPr/>
                    <a:lstStyle/>
                    <a:p>
                      <a:pPr>
                        <a:lnSpc>
                          <a:spcPct val="115000"/>
                        </a:lnSpc>
                        <a:spcAft>
                          <a:spcPts val="1000"/>
                        </a:spcAft>
                      </a:pPr>
                      <a:r>
                        <a:rPr lang="en-AU" sz="2000" b="1" dirty="0" smtClean="0">
                          <a:effectLst/>
                          <a:latin typeface="Calibri" panose="020F0502020204030204" pitchFamily="34" charset="0"/>
                          <a:ea typeface="Times New Roman" panose="02020603050405020304" pitchFamily="18" charset="0"/>
                          <a:cs typeface="Calibri" panose="020F0502020204030204" pitchFamily="34" charset="0"/>
                        </a:rPr>
                        <a:t>Do motor insurers provide </a:t>
                      </a:r>
                      <a:r>
                        <a:rPr lang="en-AU" sz="2000" b="1" dirty="0">
                          <a:effectLst/>
                          <a:latin typeface="Calibri" panose="020F0502020204030204" pitchFamily="34" charset="0"/>
                          <a:ea typeface="Times New Roman" panose="02020603050405020304" pitchFamily="18" charset="0"/>
                          <a:cs typeface="Calibri" panose="020F0502020204030204" pitchFamily="34" charset="0"/>
                        </a:rPr>
                        <a:t>special contractual conditions (such as “pay as you drive” formula) to improve eco-driving habits?</a:t>
                      </a:r>
                      <a:endParaRPr lang="it-IT"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AU" sz="2400" dirty="0">
                          <a:effectLst/>
                          <a:latin typeface="Calibri" panose="020F0502020204030204" pitchFamily="34" charset="0"/>
                          <a:ea typeface="Times New Roman" panose="02020603050405020304" pitchFamily="18" charset="0"/>
                          <a:cs typeface="Times New Roman" panose="02020603050405020304" pitchFamily="18" charset="0"/>
                        </a:rPr>
                        <a:t>Basically not.</a:t>
                      </a:r>
                      <a:endParaRPr lang="it-IT" sz="2400" dirty="0">
                        <a:effectLst/>
                        <a:latin typeface="Calibri" panose="020F0502020204030204" pitchFamily="34" charset="0"/>
                        <a:ea typeface="Times New Roman" panose="02020603050405020304" pitchFamily="18" charset="0"/>
                        <a:cs typeface="Calibri" panose="020F0502020204030204" pitchFamily="34" charset="0"/>
                      </a:endParaRPr>
                    </a:p>
                    <a:p>
                      <a:pPr>
                        <a:lnSpc>
                          <a:spcPct val="115000"/>
                        </a:lnSpc>
                        <a:spcAft>
                          <a:spcPts val="1000"/>
                        </a:spcAft>
                      </a:pPr>
                      <a:r>
                        <a:rPr lang="en-AU" sz="2400" dirty="0">
                          <a:effectLst/>
                          <a:latin typeface="Calibri" panose="020F0502020204030204" pitchFamily="34" charset="0"/>
                          <a:ea typeface="Times New Roman" panose="02020603050405020304" pitchFamily="18" charset="0"/>
                          <a:cs typeface="Times New Roman" panose="02020603050405020304" pitchFamily="18" charset="0"/>
                        </a:rPr>
                        <a:t>The contractual conditions known as "PAYD" are not offered in the </a:t>
                      </a:r>
                      <a:r>
                        <a:rPr lang="en-AU" sz="2400" dirty="0" err="1">
                          <a:effectLst/>
                          <a:latin typeface="Calibri" panose="020F0502020204030204" pitchFamily="34" charset="0"/>
                          <a:ea typeface="Times New Roman" panose="02020603050405020304" pitchFamily="18" charset="0"/>
                          <a:cs typeface="Times New Roman" panose="02020603050405020304" pitchFamily="18" charset="0"/>
                        </a:rPr>
                        <a:t>brazilian</a:t>
                      </a:r>
                      <a:r>
                        <a:rPr lang="en-AU" sz="2400" dirty="0">
                          <a:effectLst/>
                          <a:latin typeface="Calibri" panose="020F0502020204030204" pitchFamily="34" charset="0"/>
                          <a:ea typeface="Times New Roman" panose="02020603050405020304" pitchFamily="18" charset="0"/>
                          <a:cs typeface="Times New Roman" panose="02020603050405020304" pitchFamily="18" charset="0"/>
                        </a:rPr>
                        <a:t> market.</a:t>
                      </a:r>
                      <a:endParaRPr lang="it-IT" sz="2400" dirty="0">
                        <a:effectLst/>
                        <a:latin typeface="Calibri" panose="020F0502020204030204" pitchFamily="34" charset="0"/>
                        <a:ea typeface="Times New Roman" panose="02020603050405020304" pitchFamily="18" charset="0"/>
                        <a:cs typeface="Calibri" panose="020F0502020204030204" pitchFamily="34" charset="0"/>
                      </a:endParaRPr>
                    </a:p>
                    <a:p>
                      <a:pPr>
                        <a:lnSpc>
                          <a:spcPct val="115000"/>
                        </a:lnSpc>
                        <a:spcAft>
                          <a:spcPts val="1000"/>
                        </a:spcAft>
                      </a:pPr>
                      <a:r>
                        <a:rPr lang="en-AU" sz="2400" dirty="0">
                          <a:effectLst/>
                          <a:latin typeface="Calibri" panose="020F0502020204030204" pitchFamily="34" charset="0"/>
                          <a:ea typeface="Times New Roman" panose="02020603050405020304" pitchFamily="18" charset="0"/>
                          <a:cs typeface="Times New Roman" panose="02020603050405020304" pitchFamily="18" charset="0"/>
                        </a:rPr>
                        <a:t>It is widely believed that consumers would reject this kind of condition, mainly because of privacy concerns.</a:t>
                      </a:r>
                      <a:endParaRPr lang="it-IT" sz="2400" dirty="0">
                        <a:effectLst/>
                        <a:latin typeface="Calibri" panose="020F0502020204030204" pitchFamily="34" charset="0"/>
                        <a:ea typeface="Times New Roman" panose="02020603050405020304" pitchFamily="18" charset="0"/>
                        <a:cs typeface="Calibri" panose="020F0502020204030204" pitchFamily="34" charset="0"/>
                      </a:endParaRPr>
                    </a:p>
                    <a:p>
                      <a:pPr>
                        <a:lnSpc>
                          <a:spcPct val="115000"/>
                        </a:lnSpc>
                        <a:spcAft>
                          <a:spcPts val="1000"/>
                        </a:spcAft>
                      </a:pPr>
                      <a:r>
                        <a:rPr lang="en-AU" sz="24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it-IT" sz="2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715613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600" dirty="0" err="1">
                <a:solidFill>
                  <a:srgbClr val="94C600"/>
                </a:solidFill>
              </a:rPr>
              <a:t>Brazilian</a:t>
            </a:r>
            <a:r>
              <a:rPr lang="it-IT" sz="3600" dirty="0">
                <a:solidFill>
                  <a:srgbClr val="94C600"/>
                </a:solidFill>
              </a:rPr>
              <a:t> </a:t>
            </a:r>
            <a:r>
              <a:rPr lang="it-IT" sz="3600" dirty="0" err="1" smtClean="0">
                <a:solidFill>
                  <a:srgbClr val="94C600"/>
                </a:solidFill>
              </a:rPr>
              <a:t>Chapter’s</a:t>
            </a:r>
            <a:r>
              <a:rPr lang="it-IT" sz="3600" dirty="0" smtClean="0">
                <a:solidFill>
                  <a:srgbClr val="94C600"/>
                </a:solidFill>
              </a:rPr>
              <a:t> </a:t>
            </a:r>
            <a:r>
              <a:rPr lang="it-IT" sz="3600" dirty="0" err="1">
                <a:solidFill>
                  <a:srgbClr val="94C600"/>
                </a:solidFill>
              </a:rPr>
              <a:t>A</a:t>
            </a:r>
            <a:r>
              <a:rPr lang="it-IT" sz="3600" dirty="0" err="1" smtClean="0">
                <a:solidFill>
                  <a:srgbClr val="94C600"/>
                </a:solidFill>
              </a:rPr>
              <a:t>nswers</a:t>
            </a:r>
            <a:r>
              <a:rPr lang="it-IT" sz="3600" dirty="0" smtClean="0">
                <a:solidFill>
                  <a:srgbClr val="94C600"/>
                </a:solidFill>
              </a:rPr>
              <a:t> </a:t>
            </a:r>
            <a:r>
              <a:rPr lang="it-IT" sz="3600" dirty="0">
                <a:solidFill>
                  <a:srgbClr val="94C600"/>
                </a:solidFill>
              </a:rPr>
              <a:t>to the </a:t>
            </a:r>
            <a:r>
              <a:rPr lang="it-IT" sz="3600" dirty="0" err="1" smtClean="0">
                <a:solidFill>
                  <a:srgbClr val="94C600"/>
                </a:solidFill>
              </a:rPr>
              <a:t>Questionnaire</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4158964365"/>
              </p:ext>
            </p:extLst>
          </p:nvPr>
        </p:nvGraphicFramePr>
        <p:xfrm>
          <a:off x="827584" y="2170664"/>
          <a:ext cx="7344816" cy="4101084"/>
        </p:xfrm>
        <a:graphic>
          <a:graphicData uri="http://schemas.openxmlformats.org/drawingml/2006/table">
            <a:tbl>
              <a:tblPr firstRow="1" firstCol="1" bandRow="1" bandCol="1"/>
              <a:tblGrid>
                <a:gridCol w="2307871"/>
                <a:gridCol w="5036945"/>
              </a:tblGrid>
              <a:tr h="457200">
                <a:tc>
                  <a:txBody>
                    <a:bodyPr/>
                    <a:lstStyle/>
                    <a:p>
                      <a:pPr>
                        <a:lnSpc>
                          <a:spcPct val="115000"/>
                        </a:lnSpc>
                        <a:spcAft>
                          <a:spcPts val="1000"/>
                        </a:spcAft>
                      </a:pPr>
                      <a:r>
                        <a:rPr lang="en-AU" sz="1800" b="1" dirty="0" smtClean="0">
                          <a:effectLst/>
                          <a:latin typeface="Calibri" panose="020F0502020204030204" pitchFamily="34" charset="0"/>
                          <a:ea typeface="Times New Roman" panose="02020603050405020304" pitchFamily="18" charset="0"/>
                          <a:cs typeface="Times New Roman" panose="02020603050405020304" pitchFamily="18" charset="0"/>
                        </a:rPr>
                        <a:t> </a:t>
                      </a:r>
                      <a:r>
                        <a:rPr lang="en-AU" sz="1800" b="1" dirty="0">
                          <a:effectLst/>
                          <a:latin typeface="Calibri" panose="020F0502020204030204" pitchFamily="34" charset="0"/>
                          <a:ea typeface="Times New Roman" panose="02020603050405020304" pitchFamily="18" charset="0"/>
                          <a:cs typeface="Times New Roman" panose="02020603050405020304" pitchFamily="18" charset="0"/>
                        </a:rPr>
                        <a:t>Has UBI (usage-based insurance) been offered in your country either by way of self-reporting or by use of data gathering (“black box” telematics)? Is this meeting with success or resistance and are there any concerns/controls re privacy issues?</a:t>
                      </a:r>
                      <a:endParaRPr lang="it-IT"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AU" sz="1800" dirty="0">
                          <a:effectLst/>
                          <a:latin typeface="Calibri" panose="020F0502020204030204" pitchFamily="34" charset="0"/>
                          <a:ea typeface="Times New Roman" panose="02020603050405020304" pitchFamily="18" charset="0"/>
                          <a:cs typeface="Times New Roman" panose="02020603050405020304" pitchFamily="18" charset="0"/>
                        </a:rPr>
                        <a:t>The "usage" is a important factor in the definition of the insurance premium.</a:t>
                      </a:r>
                      <a:endParaRPr lang="it-IT" sz="1800" dirty="0">
                        <a:effectLst/>
                        <a:latin typeface="Calibri" panose="020F0502020204030204" pitchFamily="34" charset="0"/>
                        <a:ea typeface="Times New Roman" panose="02020603050405020304" pitchFamily="18" charset="0"/>
                        <a:cs typeface="Calibri" panose="020F0502020204030204" pitchFamily="34" charset="0"/>
                      </a:endParaRPr>
                    </a:p>
                    <a:p>
                      <a:pPr>
                        <a:lnSpc>
                          <a:spcPct val="115000"/>
                        </a:lnSpc>
                        <a:spcAft>
                          <a:spcPts val="1000"/>
                        </a:spcAft>
                      </a:pPr>
                      <a:r>
                        <a:rPr lang="en-AU" sz="1800" dirty="0">
                          <a:effectLst/>
                          <a:latin typeface="Calibri" panose="020F0502020204030204" pitchFamily="34" charset="0"/>
                          <a:ea typeface="Times New Roman" panose="02020603050405020304" pitchFamily="18" charset="0"/>
                          <a:cs typeface="Times New Roman" panose="02020603050405020304" pitchFamily="18" charset="0"/>
                        </a:rPr>
                        <a:t>Almost all motor insurance companies collect this data through self-reporting.</a:t>
                      </a:r>
                      <a:endParaRPr lang="it-IT" sz="1800" dirty="0">
                        <a:effectLst/>
                        <a:latin typeface="Calibri" panose="020F0502020204030204" pitchFamily="34" charset="0"/>
                        <a:ea typeface="Times New Roman" panose="02020603050405020304" pitchFamily="18" charset="0"/>
                        <a:cs typeface="Calibri" panose="020F0502020204030204" pitchFamily="34" charset="0"/>
                      </a:endParaRPr>
                    </a:p>
                    <a:p>
                      <a:pPr>
                        <a:lnSpc>
                          <a:spcPct val="115000"/>
                        </a:lnSpc>
                        <a:spcAft>
                          <a:spcPts val="1000"/>
                        </a:spcAft>
                      </a:pPr>
                      <a:r>
                        <a:rPr lang="en-AU" sz="1800" dirty="0">
                          <a:effectLst/>
                          <a:latin typeface="Calibri" panose="020F0502020204030204" pitchFamily="34" charset="0"/>
                          <a:ea typeface="Times New Roman" panose="02020603050405020304" pitchFamily="18" charset="0"/>
                          <a:cs typeface="Times New Roman" panose="02020603050405020304" pitchFamily="18" charset="0"/>
                        </a:rPr>
                        <a:t>A few motor insurance companies have adopted  telemetry devices, including black-boxes, in order to identify the usage of the vehicle.</a:t>
                      </a:r>
                      <a:endParaRPr lang="it-IT" sz="1800" dirty="0">
                        <a:effectLst/>
                        <a:latin typeface="Calibri" panose="020F0502020204030204" pitchFamily="34" charset="0"/>
                        <a:ea typeface="Times New Roman" panose="02020603050405020304" pitchFamily="18" charset="0"/>
                        <a:cs typeface="Calibri" panose="020F0502020204030204" pitchFamily="34" charset="0"/>
                      </a:endParaRPr>
                    </a:p>
                    <a:p>
                      <a:pPr>
                        <a:lnSpc>
                          <a:spcPct val="115000"/>
                        </a:lnSpc>
                        <a:spcAft>
                          <a:spcPts val="1000"/>
                        </a:spcAft>
                      </a:pPr>
                      <a:r>
                        <a:rPr lang="en-AU" sz="1800" dirty="0">
                          <a:effectLst/>
                          <a:latin typeface="Calibri" panose="020F0502020204030204" pitchFamily="34" charset="0"/>
                          <a:ea typeface="Times New Roman" panose="02020603050405020304" pitchFamily="18" charset="0"/>
                          <a:cs typeface="Times New Roman" panose="02020603050405020304" pitchFamily="18" charset="0"/>
                        </a:rPr>
                        <a:t>There are deep concerns about privacy, both by consumers and civil rights associations.</a:t>
                      </a:r>
                      <a:endParaRPr lang="it-IT"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083829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490" y="476672"/>
            <a:ext cx="7024744" cy="1693992"/>
          </a:xfrm>
        </p:spPr>
        <p:txBody>
          <a:bodyPr>
            <a:normAutofit fontScale="90000"/>
          </a:bodyPr>
          <a:lstStyle/>
          <a:p>
            <a:r>
              <a:rPr lang="it-IT" dirty="0" err="1" smtClean="0"/>
              <a:t>Argentinian</a:t>
            </a:r>
            <a:r>
              <a:rPr lang="it-IT" dirty="0" smtClean="0"/>
              <a:t> </a:t>
            </a:r>
            <a:r>
              <a:rPr lang="it-IT" dirty="0" err="1" smtClean="0"/>
              <a:t>Chapter’sAnswers</a:t>
            </a:r>
            <a:r>
              <a:rPr lang="it-IT" dirty="0" smtClean="0"/>
              <a:t> to the </a:t>
            </a:r>
            <a:r>
              <a:rPr lang="it-IT" dirty="0" err="1" smtClean="0"/>
              <a:t>questionnaire</a:t>
            </a:r>
            <a:r>
              <a:rPr lang="it-IT" dirty="0" smtClean="0"/>
              <a:t> (by Rosanna Brill)</a:t>
            </a:r>
            <a:endParaRPr lang="it-IT" dirty="0"/>
          </a:p>
        </p:txBody>
      </p:sp>
      <p:sp>
        <p:nvSpPr>
          <p:cNvPr id="3" name="Segnaposto contenuto 2"/>
          <p:cNvSpPr>
            <a:spLocks noGrp="1"/>
          </p:cNvSpPr>
          <p:nvPr>
            <p:ph idx="1"/>
          </p:nvPr>
        </p:nvSpPr>
        <p:spPr>
          <a:xfrm>
            <a:off x="1043492" y="2170664"/>
            <a:ext cx="6777317" cy="3661965"/>
          </a:xfrm>
        </p:spPr>
        <p:txBody>
          <a:bodyPr>
            <a:normAutofit fontScale="47500" lnSpcReduction="20000"/>
          </a:bodyPr>
          <a:lstStyle/>
          <a:p>
            <a:pPr algn="just"/>
            <a:r>
              <a:rPr lang="en-US" sz="3800" b="1" dirty="0" smtClean="0"/>
              <a:t>Insurers don’t provide </a:t>
            </a:r>
            <a:r>
              <a:rPr lang="en-US" sz="3800" b="1" dirty="0"/>
              <a:t>special contractual conditions (such as “pay as you drive” formula) to improve eco-driving </a:t>
            </a:r>
            <a:r>
              <a:rPr lang="en-US" sz="3800" b="1" dirty="0" smtClean="0"/>
              <a:t>habits.</a:t>
            </a:r>
          </a:p>
          <a:p>
            <a:pPr marL="68580" indent="0" algn="just">
              <a:buNone/>
            </a:pPr>
            <a:endParaRPr lang="en-US" sz="3800" b="1" dirty="0" smtClean="0"/>
          </a:p>
          <a:p>
            <a:pPr algn="just"/>
            <a:r>
              <a:rPr lang="en-US" sz="3800" b="1" dirty="0">
                <a:solidFill>
                  <a:schemeClr val="tx1"/>
                </a:solidFill>
              </a:rPr>
              <a:t>Environmental regulations governing the manufacture of vehicles, do not include an obligation to reduce emissions for vehicle use. </a:t>
            </a:r>
          </a:p>
          <a:p>
            <a:pPr marL="68580" indent="0" algn="just">
              <a:buNone/>
            </a:pPr>
            <a:r>
              <a:rPr lang="en-US" sz="3800" b="1" dirty="0">
                <a:solidFill>
                  <a:schemeClr val="tx1"/>
                </a:solidFill>
              </a:rPr>
              <a:t>However, the manufacturers, known industries are governed by special regulations environmental, according to the place where the industry is located. </a:t>
            </a:r>
          </a:p>
          <a:p>
            <a:pPr marL="68580" indent="0" algn="just">
              <a:buNone/>
            </a:pPr>
            <a:r>
              <a:rPr lang="en-US" sz="3800" b="1" dirty="0">
                <a:solidFill>
                  <a:schemeClr val="tx1"/>
                </a:solidFill>
              </a:rPr>
              <a:t>Environmental standards in our country, are jurisdictional, each province has its own environmental regulations, and that is why each industry is governed by regulations according to the installation site. 	</a:t>
            </a:r>
          </a:p>
          <a:p>
            <a:pPr marL="68580" indent="0">
              <a:buNone/>
            </a:pPr>
            <a:r>
              <a:rPr lang="en-US" dirty="0" smtClean="0"/>
              <a:t> </a:t>
            </a:r>
            <a:r>
              <a:rPr lang="en-US" dirty="0"/>
              <a:t>	</a:t>
            </a:r>
          </a:p>
          <a:p>
            <a:endParaRPr lang="it-IT" dirty="0"/>
          </a:p>
        </p:txBody>
      </p:sp>
    </p:spTree>
    <p:extLst>
      <p:ext uri="{BB962C8B-B14F-4D97-AF65-F5344CB8AC3E}">
        <p14:creationId xmlns:p14="http://schemas.microsoft.com/office/powerpoint/2010/main" val="39668336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err="1" smtClean="0"/>
              <a:t>Uruguai</a:t>
            </a:r>
            <a:r>
              <a:rPr lang="it-IT" dirty="0" smtClean="0"/>
              <a:t> </a:t>
            </a:r>
            <a:r>
              <a:rPr lang="it-IT" dirty="0" err="1" smtClean="0"/>
              <a:t>Chapter’s</a:t>
            </a:r>
            <a:r>
              <a:rPr lang="it-IT" dirty="0" smtClean="0"/>
              <a:t> </a:t>
            </a:r>
            <a:r>
              <a:rPr lang="it-IT" dirty="0" err="1" smtClean="0"/>
              <a:t>Answers</a:t>
            </a:r>
            <a:r>
              <a:rPr lang="it-IT" dirty="0" smtClean="0"/>
              <a:t> to the </a:t>
            </a:r>
            <a:r>
              <a:rPr lang="it-IT" dirty="0" err="1" smtClean="0"/>
              <a:t>Questionnaire</a:t>
            </a:r>
            <a:r>
              <a:rPr lang="it-IT" dirty="0" smtClean="0"/>
              <a:t> </a:t>
            </a:r>
            <a:endParaRPr lang="it-IT" dirty="0"/>
          </a:p>
        </p:txBody>
      </p:sp>
      <p:sp>
        <p:nvSpPr>
          <p:cNvPr id="3" name="Segnaposto contenuto 2"/>
          <p:cNvSpPr>
            <a:spLocks noGrp="1"/>
          </p:cNvSpPr>
          <p:nvPr>
            <p:ph idx="1"/>
          </p:nvPr>
        </p:nvSpPr>
        <p:spPr/>
        <p:txBody>
          <a:bodyPr/>
          <a:lstStyle/>
          <a:p>
            <a:endParaRPr lang="it-IT" dirty="0"/>
          </a:p>
          <a:p>
            <a:r>
              <a:rPr lang="en-US" dirty="0"/>
              <a:t> In Uruguay, the motor insurers don’t contribute in this kind of projects. </a:t>
            </a:r>
          </a:p>
          <a:p>
            <a:r>
              <a:rPr lang="en-US" dirty="0"/>
              <a:t>Nowadays, the government is introducing a new kind of fuel that is more eco-friendly in order to </a:t>
            </a:r>
            <a:r>
              <a:rPr lang="en-US" dirty="0" err="1"/>
              <a:t>minimise</a:t>
            </a:r>
            <a:r>
              <a:rPr lang="en-US" dirty="0"/>
              <a:t> the environmental pollution. 	</a:t>
            </a:r>
          </a:p>
          <a:p>
            <a:pPr marL="68580" indent="0">
              <a:buNone/>
            </a:pPr>
            <a:endParaRPr lang="it-IT" dirty="0"/>
          </a:p>
        </p:txBody>
      </p:sp>
    </p:spTree>
    <p:extLst>
      <p:ext uri="{BB962C8B-B14F-4D97-AF65-F5344CB8AC3E}">
        <p14:creationId xmlns:p14="http://schemas.microsoft.com/office/powerpoint/2010/main" val="9880742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An update of the </a:t>
            </a:r>
            <a:r>
              <a:rPr lang="it-IT" dirty="0" err="1" smtClean="0"/>
              <a:t>Israelian</a:t>
            </a:r>
            <a:r>
              <a:rPr lang="it-IT" dirty="0" smtClean="0"/>
              <a:t> situation, by Peggy Sharon</a:t>
            </a:r>
            <a:endParaRPr lang="it-IT" dirty="0"/>
          </a:p>
        </p:txBody>
      </p:sp>
      <p:sp>
        <p:nvSpPr>
          <p:cNvPr id="3" name="Segnaposto contenuto 2"/>
          <p:cNvSpPr>
            <a:spLocks noGrp="1"/>
          </p:cNvSpPr>
          <p:nvPr>
            <p:ph idx="1"/>
          </p:nvPr>
        </p:nvSpPr>
        <p:spPr/>
        <p:txBody>
          <a:bodyPr>
            <a:normAutofit/>
          </a:bodyPr>
          <a:lstStyle/>
          <a:p>
            <a:r>
              <a:rPr lang="en-US" dirty="0"/>
              <a:t>Two insurance companies have initiated insurance programs which encourage the </a:t>
            </a:r>
            <a:r>
              <a:rPr lang="en-US" dirty="0" err="1"/>
              <a:t>insureds</a:t>
            </a:r>
            <a:r>
              <a:rPr lang="en-US" dirty="0"/>
              <a:t> in the direction of safer driving. Although they are not presented as greener driver, they are directed at achieving the same objective.</a:t>
            </a:r>
          </a:p>
          <a:p>
            <a:endParaRPr lang="en-US" dirty="0"/>
          </a:p>
        </p:txBody>
      </p:sp>
    </p:spTree>
    <p:extLst>
      <p:ext uri="{BB962C8B-B14F-4D97-AF65-F5344CB8AC3E}">
        <p14:creationId xmlns:p14="http://schemas.microsoft.com/office/powerpoint/2010/main" val="7798619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US" dirty="0"/>
              <a:t>An update of the </a:t>
            </a:r>
            <a:r>
              <a:rPr lang="en-US" dirty="0" err="1"/>
              <a:t>Israelian</a:t>
            </a:r>
            <a:r>
              <a:rPr lang="en-US" dirty="0"/>
              <a:t> situation, by Peggy Sharon</a:t>
            </a:r>
            <a:endParaRPr lang="it-IT" dirty="0"/>
          </a:p>
        </p:txBody>
      </p:sp>
      <p:sp>
        <p:nvSpPr>
          <p:cNvPr id="3" name="Segnaposto contenuto 2"/>
          <p:cNvSpPr>
            <a:spLocks noGrp="1"/>
          </p:cNvSpPr>
          <p:nvPr>
            <p:ph idx="1"/>
          </p:nvPr>
        </p:nvSpPr>
        <p:spPr/>
        <p:txBody>
          <a:bodyPr>
            <a:normAutofit fontScale="55000" lnSpcReduction="20000"/>
          </a:bodyPr>
          <a:lstStyle/>
          <a:p>
            <a:pPr algn="just"/>
            <a:r>
              <a:rPr lang="en-US" sz="2900" b="1" dirty="0"/>
              <a:t> 1. </a:t>
            </a:r>
            <a:r>
              <a:rPr lang="en-US" sz="2900" b="1" dirty="0" err="1"/>
              <a:t>Harel</a:t>
            </a:r>
            <a:r>
              <a:rPr lang="en-US" sz="2900" b="1" dirty="0"/>
              <a:t> Insurance Co. - Upgrade Insurance. If the insured drives less than 10,000 km per annum, he is entitled to a 20% discount on the premium for property damage. The procedure of purchasing this insurance is at the inception of the insurance, a declaration is given by the insured on the number of km which is registered on the car's speedometer. In case of a claim, any driver who drives less than 10,000 km pays one-third of the regular deductible.</a:t>
            </a:r>
          </a:p>
          <a:p>
            <a:pPr algn="just"/>
            <a:endParaRPr lang="en-US" sz="2900" b="1" dirty="0"/>
          </a:p>
          <a:p>
            <a:pPr algn="just"/>
            <a:r>
              <a:rPr lang="en-US" sz="2900" b="1" dirty="0"/>
              <a:t> 2. AIG - Safe Drive. A monitor is installed in the car which will register all the data on the mode of driving: speed, sharp turns, sudden acceleration and sudden braking. The accumulated data would give the prudent drive a "green" score, which entitles him to a discount on the premium upon renewal of the insurance. The discount will be based on the green score and the amount of kilometers driven during the year.</a:t>
            </a:r>
          </a:p>
          <a:p>
            <a:endParaRPr lang="it-IT" dirty="0"/>
          </a:p>
        </p:txBody>
      </p:sp>
    </p:spTree>
    <p:extLst>
      <p:ext uri="{BB962C8B-B14F-4D97-AF65-F5344CB8AC3E}">
        <p14:creationId xmlns:p14="http://schemas.microsoft.com/office/powerpoint/2010/main" val="13615055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Thank</a:t>
            </a:r>
            <a:r>
              <a:rPr lang="it-IT" dirty="0" smtClean="0"/>
              <a:t> for </a:t>
            </a:r>
            <a:r>
              <a:rPr lang="it-IT" dirty="0" err="1" smtClean="0"/>
              <a:t>your</a:t>
            </a:r>
            <a:r>
              <a:rPr lang="it-IT" dirty="0" smtClean="0"/>
              <a:t> </a:t>
            </a:r>
            <a:r>
              <a:rPr lang="it-IT" dirty="0" err="1" smtClean="0"/>
              <a:t>attention</a:t>
            </a:r>
            <a:endParaRPr lang="it-IT" dirty="0"/>
          </a:p>
        </p:txBody>
      </p:sp>
      <p:sp>
        <p:nvSpPr>
          <p:cNvPr id="5" name="Segnaposto contenuto 4"/>
          <p:cNvSpPr>
            <a:spLocks noGrp="1"/>
          </p:cNvSpPr>
          <p:nvPr>
            <p:ph idx="1"/>
          </p:nvPr>
        </p:nvSpPr>
        <p:spPr>
          <a:solidFill>
            <a:schemeClr val="accent1">
              <a:lumMod val="60000"/>
              <a:lumOff val="40000"/>
            </a:schemeClr>
          </a:solidFill>
          <a:ln>
            <a:solidFill>
              <a:schemeClr val="accent1"/>
            </a:solidFill>
          </a:ln>
        </p:spPr>
        <p:txBody>
          <a:bodyPr/>
          <a:lstStyle/>
          <a:p>
            <a:endParaRPr lang="it-IT" dirty="0"/>
          </a:p>
        </p:txBody>
      </p:sp>
    </p:spTree>
    <p:extLst>
      <p:ext uri="{BB962C8B-B14F-4D97-AF65-F5344CB8AC3E}">
        <p14:creationId xmlns:p14="http://schemas.microsoft.com/office/powerpoint/2010/main" val="17233481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How </a:t>
            </a:r>
            <a:r>
              <a:rPr lang="it-IT" dirty="0" err="1" smtClean="0"/>
              <a:t>Insurers</a:t>
            </a:r>
            <a:r>
              <a:rPr lang="it-IT" dirty="0" smtClean="0"/>
              <a:t> </a:t>
            </a:r>
            <a:r>
              <a:rPr lang="it-IT" dirty="0" err="1"/>
              <a:t>C</a:t>
            </a:r>
            <a:r>
              <a:rPr lang="it-IT" dirty="0" err="1" smtClean="0"/>
              <a:t>ontribute</a:t>
            </a:r>
            <a:r>
              <a:rPr lang="it-IT" dirty="0" smtClean="0"/>
              <a:t> to </a:t>
            </a:r>
            <a:r>
              <a:rPr lang="it-IT" dirty="0" err="1" smtClean="0"/>
              <a:t>Ecology</a:t>
            </a:r>
            <a:endParaRPr lang="it-IT" dirty="0"/>
          </a:p>
        </p:txBody>
      </p:sp>
      <p:sp>
        <p:nvSpPr>
          <p:cNvPr id="3" name="Segnaposto contenuto 2"/>
          <p:cNvSpPr>
            <a:spLocks noGrp="1"/>
          </p:cNvSpPr>
          <p:nvPr>
            <p:ph idx="1"/>
          </p:nvPr>
        </p:nvSpPr>
        <p:spPr/>
        <p:txBody>
          <a:bodyPr/>
          <a:lstStyle/>
          <a:p>
            <a:pPr lvl="0"/>
            <a:r>
              <a:rPr lang="en-GB" dirty="0"/>
              <a:t>Some car insurers  help offset some of the damages to the environment caused by car's CO2 emissions. They do this by contributing to projects like reforestation, renewable energy sources and ecological education in everyday life (See particularly UK, USA, Israel, Sweden).</a:t>
            </a:r>
            <a:endParaRPr lang="it-IT" dirty="0"/>
          </a:p>
          <a:p>
            <a:pPr marL="68580" indent="0">
              <a:buNone/>
            </a:pPr>
            <a:endParaRPr lang="it-IT" dirty="0"/>
          </a:p>
        </p:txBody>
      </p:sp>
    </p:spTree>
    <p:extLst>
      <p:ext uri="{BB962C8B-B14F-4D97-AF65-F5344CB8AC3E}">
        <p14:creationId xmlns:p14="http://schemas.microsoft.com/office/powerpoint/2010/main" val="24891520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How </a:t>
            </a:r>
            <a:r>
              <a:rPr lang="it-IT" dirty="0" err="1"/>
              <a:t>Insurers</a:t>
            </a:r>
            <a:r>
              <a:rPr lang="it-IT" dirty="0"/>
              <a:t> </a:t>
            </a:r>
            <a:r>
              <a:rPr lang="it-IT" dirty="0" err="1"/>
              <a:t>Contribute</a:t>
            </a:r>
            <a:r>
              <a:rPr lang="it-IT" dirty="0"/>
              <a:t> to </a:t>
            </a:r>
            <a:r>
              <a:rPr lang="it-IT" dirty="0" err="1"/>
              <a:t>Ecology</a:t>
            </a:r>
            <a:endParaRPr lang="it-IT" dirty="0"/>
          </a:p>
        </p:txBody>
      </p:sp>
      <p:sp>
        <p:nvSpPr>
          <p:cNvPr id="3" name="Segnaposto contenuto 2"/>
          <p:cNvSpPr>
            <a:spLocks noGrp="1"/>
          </p:cNvSpPr>
          <p:nvPr>
            <p:ph idx="1"/>
          </p:nvPr>
        </p:nvSpPr>
        <p:spPr/>
        <p:txBody>
          <a:bodyPr/>
          <a:lstStyle/>
          <a:p>
            <a:pPr lvl="0"/>
            <a:r>
              <a:rPr lang="en-GB" dirty="0"/>
              <a:t>In other cases insurance policies provide an extra discount on premium for electric or hybrid car owners (See particularly UK, Switzerland, Dutch). </a:t>
            </a:r>
            <a:endParaRPr lang="it-IT" dirty="0"/>
          </a:p>
          <a:p>
            <a:endParaRPr lang="it-IT" dirty="0"/>
          </a:p>
        </p:txBody>
      </p:sp>
    </p:spTree>
    <p:extLst>
      <p:ext uri="{BB962C8B-B14F-4D97-AF65-F5344CB8AC3E}">
        <p14:creationId xmlns:p14="http://schemas.microsoft.com/office/powerpoint/2010/main" val="31138374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How </a:t>
            </a:r>
            <a:r>
              <a:rPr lang="it-IT" dirty="0" err="1"/>
              <a:t>Insurers</a:t>
            </a:r>
            <a:r>
              <a:rPr lang="it-IT" dirty="0"/>
              <a:t> </a:t>
            </a:r>
            <a:r>
              <a:rPr lang="it-IT" dirty="0" err="1"/>
              <a:t>Contribute</a:t>
            </a:r>
            <a:r>
              <a:rPr lang="it-IT" dirty="0"/>
              <a:t> to </a:t>
            </a:r>
            <a:r>
              <a:rPr lang="it-IT" dirty="0" err="1"/>
              <a:t>Ecology</a:t>
            </a:r>
            <a:endParaRPr lang="it-IT" dirty="0"/>
          </a:p>
        </p:txBody>
      </p:sp>
      <p:sp>
        <p:nvSpPr>
          <p:cNvPr id="3" name="Segnaposto contenuto 2"/>
          <p:cNvSpPr>
            <a:spLocks noGrp="1"/>
          </p:cNvSpPr>
          <p:nvPr>
            <p:ph idx="1"/>
          </p:nvPr>
        </p:nvSpPr>
        <p:spPr/>
        <p:txBody>
          <a:bodyPr/>
          <a:lstStyle/>
          <a:p>
            <a:pPr lvl="0"/>
            <a:r>
              <a:rPr lang="en-GB" dirty="0"/>
              <a:t>Some insurers are also providing eco-friendly repair network. Their appointed mechanics recycle materials like used oil and old bumpers. Moreover they have an Ethical Engagement Policy to guide the social, ethical and environmental aspects of their investments which includes human rights, sustainability and labour rights (See particularly UK, Spain, Dutch).</a:t>
            </a:r>
            <a:endParaRPr lang="it-IT" dirty="0"/>
          </a:p>
          <a:p>
            <a:endParaRPr lang="it-IT" dirty="0"/>
          </a:p>
        </p:txBody>
      </p:sp>
    </p:spTree>
    <p:extLst>
      <p:ext uri="{BB962C8B-B14F-4D97-AF65-F5344CB8AC3E}">
        <p14:creationId xmlns:p14="http://schemas.microsoft.com/office/powerpoint/2010/main" val="2289909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600" dirty="0">
                <a:solidFill>
                  <a:srgbClr val="94C600"/>
                </a:solidFill>
              </a:rPr>
              <a:t>How </a:t>
            </a:r>
            <a:r>
              <a:rPr lang="it-IT" sz="3600" dirty="0" err="1">
                <a:solidFill>
                  <a:srgbClr val="94C600"/>
                </a:solidFill>
              </a:rPr>
              <a:t>Insurers</a:t>
            </a:r>
            <a:r>
              <a:rPr lang="it-IT" sz="3600" dirty="0">
                <a:solidFill>
                  <a:srgbClr val="94C600"/>
                </a:solidFill>
              </a:rPr>
              <a:t> </a:t>
            </a:r>
            <a:r>
              <a:rPr lang="it-IT" sz="3600" dirty="0" err="1">
                <a:solidFill>
                  <a:srgbClr val="94C600"/>
                </a:solidFill>
              </a:rPr>
              <a:t>Contribute</a:t>
            </a:r>
            <a:r>
              <a:rPr lang="it-IT" sz="3600" dirty="0">
                <a:solidFill>
                  <a:srgbClr val="94C600"/>
                </a:solidFill>
              </a:rPr>
              <a:t> to </a:t>
            </a:r>
            <a:r>
              <a:rPr lang="it-IT" sz="3600" dirty="0" err="1">
                <a:solidFill>
                  <a:srgbClr val="94C600"/>
                </a:solidFill>
              </a:rPr>
              <a:t>Ecology</a:t>
            </a:r>
            <a:endParaRPr lang="it-IT" dirty="0"/>
          </a:p>
        </p:txBody>
      </p:sp>
      <p:sp>
        <p:nvSpPr>
          <p:cNvPr id="3" name="Segnaposto contenuto 2"/>
          <p:cNvSpPr>
            <a:spLocks noGrp="1"/>
          </p:cNvSpPr>
          <p:nvPr>
            <p:ph idx="1"/>
          </p:nvPr>
        </p:nvSpPr>
        <p:spPr/>
        <p:txBody>
          <a:bodyPr>
            <a:normAutofit fontScale="92500"/>
          </a:bodyPr>
          <a:lstStyle/>
          <a:p>
            <a:pPr algn="just"/>
            <a:r>
              <a:rPr lang="en-GB" dirty="0">
                <a:latin typeface="Century Gothic" pitchFamily="34" charset="0"/>
                <a:ea typeface="Times New Roman"/>
              </a:rPr>
              <a:t>Some companies provide a formula “pay as you drive”. Pay-As-You-Drive (PAYD) Vehicle Insurance (so called Distance-Based, Usage-based, Mileage-Based, Per-Mile Premiums and Insurance </a:t>
            </a:r>
            <a:r>
              <a:rPr lang="en-GB" dirty="0" err="1">
                <a:latin typeface="Century Gothic" pitchFamily="34" charset="0"/>
                <a:ea typeface="Times New Roman"/>
              </a:rPr>
              <a:t>Variabilization</a:t>
            </a:r>
            <a:r>
              <a:rPr lang="en-GB" dirty="0">
                <a:latin typeface="Century Gothic" pitchFamily="34" charset="0"/>
                <a:ea typeface="Times New Roman"/>
              </a:rPr>
              <a:t>) means that a vehicle’s insurance premiums are based directly on how much it is driven during the policy term. Premiums are calculated taking in to account the following factors: vehicle-mile, vehicle-kilometre or vehicle-minute. </a:t>
            </a:r>
            <a:endParaRPr lang="it-IT" dirty="0">
              <a:latin typeface="Century Gothic" pitchFamily="34" charset="0"/>
            </a:endParaRPr>
          </a:p>
        </p:txBody>
      </p:sp>
    </p:spTree>
    <p:extLst>
      <p:ext uri="{BB962C8B-B14F-4D97-AF65-F5344CB8AC3E}">
        <p14:creationId xmlns:p14="http://schemas.microsoft.com/office/powerpoint/2010/main" val="23587190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dirty="0">
                <a:solidFill>
                  <a:srgbClr val="94C600"/>
                </a:solidFill>
              </a:rPr>
              <a:t>How </a:t>
            </a:r>
            <a:r>
              <a:rPr lang="it-IT" sz="3200" dirty="0" err="1">
                <a:solidFill>
                  <a:srgbClr val="94C600"/>
                </a:solidFill>
              </a:rPr>
              <a:t>Insurers</a:t>
            </a:r>
            <a:r>
              <a:rPr lang="it-IT" sz="3200" dirty="0">
                <a:solidFill>
                  <a:srgbClr val="94C600"/>
                </a:solidFill>
              </a:rPr>
              <a:t> </a:t>
            </a:r>
            <a:r>
              <a:rPr lang="it-IT" sz="3200" dirty="0" err="1">
                <a:solidFill>
                  <a:srgbClr val="94C600"/>
                </a:solidFill>
              </a:rPr>
              <a:t>Contribute</a:t>
            </a:r>
            <a:r>
              <a:rPr lang="it-IT" sz="3200" dirty="0">
                <a:solidFill>
                  <a:srgbClr val="94C600"/>
                </a:solidFill>
              </a:rPr>
              <a:t> to </a:t>
            </a:r>
            <a:r>
              <a:rPr lang="it-IT" sz="3200" dirty="0" err="1">
                <a:solidFill>
                  <a:srgbClr val="94C600"/>
                </a:solidFill>
              </a:rPr>
              <a:t>Ecology</a:t>
            </a:r>
            <a:endParaRPr lang="it-IT" dirty="0"/>
          </a:p>
        </p:txBody>
      </p:sp>
      <p:sp>
        <p:nvSpPr>
          <p:cNvPr id="3" name="Segnaposto contenuto 2"/>
          <p:cNvSpPr>
            <a:spLocks noGrp="1"/>
          </p:cNvSpPr>
          <p:nvPr>
            <p:ph idx="1"/>
          </p:nvPr>
        </p:nvSpPr>
        <p:spPr/>
        <p:txBody>
          <a:bodyPr>
            <a:normAutofit fontScale="70000" lnSpcReduction="20000"/>
          </a:bodyPr>
          <a:lstStyle/>
          <a:p>
            <a:pPr marL="0" lvl="0" indent="0" algn="just">
              <a:lnSpc>
                <a:spcPct val="150000"/>
              </a:lnSpc>
              <a:buNone/>
              <a:tabLst>
                <a:tab pos="457200" algn="l"/>
              </a:tabLst>
            </a:pPr>
            <a:r>
              <a:rPr lang="en-GB" dirty="0">
                <a:latin typeface="Century Gothic" pitchFamily="34" charset="0"/>
                <a:ea typeface="Times New Roman"/>
              </a:rPr>
              <a:t>Some insurance companies offer “eco-driving policies” (See particularly Italy).</a:t>
            </a:r>
            <a:endParaRPr lang="it-IT" dirty="0">
              <a:latin typeface="Century Gothic" pitchFamily="34" charset="0"/>
              <a:ea typeface="Times New Roman"/>
            </a:endParaRPr>
          </a:p>
          <a:p>
            <a:pPr marL="68580" indent="0" algn="just">
              <a:lnSpc>
                <a:spcPct val="150000"/>
              </a:lnSpc>
              <a:spcAft>
                <a:spcPts val="0"/>
              </a:spcAft>
              <a:buNone/>
            </a:pPr>
            <a:r>
              <a:rPr lang="en-GB" dirty="0">
                <a:latin typeface="Century Gothic" pitchFamily="34" charset="0"/>
                <a:ea typeface="Times New Roman"/>
              </a:rPr>
              <a:t>While the car insurance works, in order to determine annual premium, they consider:</a:t>
            </a:r>
            <a:endParaRPr lang="it-IT" dirty="0">
              <a:latin typeface="Century Gothic" pitchFamily="34" charset="0"/>
              <a:ea typeface="Times New Roman"/>
            </a:endParaRPr>
          </a:p>
          <a:p>
            <a:pPr algn="just">
              <a:lnSpc>
                <a:spcPct val="150000"/>
              </a:lnSpc>
              <a:spcAft>
                <a:spcPts val="0"/>
              </a:spcAft>
            </a:pPr>
            <a:r>
              <a:rPr lang="en-GB" dirty="0">
                <a:latin typeface="Century Gothic" pitchFamily="34" charset="0"/>
                <a:ea typeface="Times New Roman"/>
              </a:rPr>
              <a:t>	- The year, model, transmission and fuel type of the car</a:t>
            </a:r>
            <a:endParaRPr lang="it-IT" dirty="0">
              <a:latin typeface="Century Gothic" pitchFamily="34" charset="0"/>
              <a:ea typeface="Times New Roman"/>
            </a:endParaRPr>
          </a:p>
          <a:p>
            <a:pPr algn="just">
              <a:lnSpc>
                <a:spcPct val="150000"/>
              </a:lnSpc>
              <a:spcAft>
                <a:spcPts val="0"/>
              </a:spcAft>
            </a:pPr>
            <a:r>
              <a:rPr lang="en-GB" dirty="0">
                <a:latin typeface="Century Gothic" pitchFamily="34" charset="0"/>
                <a:ea typeface="Times New Roman"/>
              </a:rPr>
              <a:t>	- The number of kilometres (or miles) the car is driven in 12 months</a:t>
            </a:r>
            <a:endParaRPr lang="it-IT" dirty="0">
              <a:latin typeface="Century Gothic" pitchFamily="34" charset="0"/>
              <a:ea typeface="Times New Roman"/>
            </a:endParaRPr>
          </a:p>
          <a:p>
            <a:pPr algn="just">
              <a:lnSpc>
                <a:spcPct val="150000"/>
              </a:lnSpc>
              <a:spcAft>
                <a:spcPts val="0"/>
              </a:spcAft>
            </a:pPr>
            <a:r>
              <a:rPr lang="en-GB" dirty="0">
                <a:latin typeface="Century Gothic" pitchFamily="34" charset="0"/>
                <a:ea typeface="Times New Roman"/>
              </a:rPr>
              <a:t>	- The emission factor for car’s fuel.</a:t>
            </a:r>
            <a:endParaRPr lang="it-IT" dirty="0">
              <a:latin typeface="Century Gothic" pitchFamily="34" charset="0"/>
              <a:ea typeface="Times New Roman"/>
            </a:endParaRPr>
          </a:p>
          <a:p>
            <a:endParaRPr lang="it-IT" dirty="0"/>
          </a:p>
        </p:txBody>
      </p:sp>
    </p:spTree>
    <p:extLst>
      <p:ext uri="{BB962C8B-B14F-4D97-AF65-F5344CB8AC3E}">
        <p14:creationId xmlns:p14="http://schemas.microsoft.com/office/powerpoint/2010/main" val="6967650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Eco-</a:t>
            </a:r>
            <a:r>
              <a:rPr lang="it-IT" dirty="0" err="1" smtClean="0"/>
              <a:t>driving</a:t>
            </a:r>
            <a:r>
              <a:rPr lang="it-IT" dirty="0" smtClean="0"/>
              <a:t> and Motor </a:t>
            </a:r>
            <a:r>
              <a:rPr lang="it-IT" dirty="0" err="1" smtClean="0"/>
              <a:t>Insurance</a:t>
            </a:r>
            <a:endParaRPr lang="it-IT" dirty="0"/>
          </a:p>
        </p:txBody>
      </p:sp>
      <p:sp>
        <p:nvSpPr>
          <p:cNvPr id="3" name="Segnaposto contenuto 2"/>
          <p:cNvSpPr>
            <a:spLocks noGrp="1"/>
          </p:cNvSpPr>
          <p:nvPr>
            <p:ph idx="1"/>
          </p:nvPr>
        </p:nvSpPr>
        <p:spPr/>
        <p:txBody>
          <a:bodyPr>
            <a:normAutofit fontScale="92500" lnSpcReduction="10000"/>
          </a:bodyPr>
          <a:lstStyle/>
          <a:p>
            <a:pPr marL="68580" indent="0" algn="just">
              <a:lnSpc>
                <a:spcPct val="150000"/>
              </a:lnSpc>
              <a:spcAft>
                <a:spcPts val="0"/>
              </a:spcAft>
              <a:buNone/>
            </a:pPr>
            <a:r>
              <a:rPr lang="en-GB" dirty="0">
                <a:latin typeface="Century Gothic" pitchFamily="34" charset="0"/>
                <a:ea typeface="Times New Roman"/>
              </a:rPr>
              <a:t>Several studies indicate eco-driving as a strategy to reduce greenhouse gas (GHG) emissions. Eco-driving is a collection of changes to driving behaviour and vehicle maintenance designed to impact on fuel consumption and greenhouse gas (GHG) emissions in existing vehicles. </a:t>
            </a:r>
            <a:endParaRPr lang="it-IT" dirty="0">
              <a:effectLst/>
              <a:latin typeface="Century Gothic" pitchFamily="34" charset="0"/>
              <a:ea typeface="Times New Roman"/>
            </a:endParaRPr>
          </a:p>
        </p:txBody>
      </p:sp>
    </p:spTree>
    <p:extLst>
      <p:ext uri="{BB962C8B-B14F-4D97-AF65-F5344CB8AC3E}">
        <p14:creationId xmlns:p14="http://schemas.microsoft.com/office/powerpoint/2010/main" val="18909966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490" y="764704"/>
            <a:ext cx="7024744" cy="1152128"/>
          </a:xfrm>
        </p:spPr>
        <p:txBody>
          <a:bodyPr>
            <a:normAutofit fontScale="90000"/>
          </a:bodyPr>
          <a:lstStyle/>
          <a:p>
            <a:r>
              <a:rPr lang="it-IT" dirty="0" smtClean="0"/>
              <a:t>Eco-</a:t>
            </a:r>
            <a:r>
              <a:rPr lang="it-IT" dirty="0" err="1" smtClean="0"/>
              <a:t>driving</a:t>
            </a:r>
            <a:r>
              <a:rPr lang="it-IT" dirty="0" smtClean="0"/>
              <a:t> and Motor </a:t>
            </a:r>
            <a:r>
              <a:rPr lang="it-IT" dirty="0" err="1" smtClean="0"/>
              <a:t>Insurance</a:t>
            </a:r>
            <a:endParaRPr lang="it-IT" dirty="0"/>
          </a:p>
        </p:txBody>
      </p:sp>
      <p:sp>
        <p:nvSpPr>
          <p:cNvPr id="3" name="Segnaposto contenuto 2"/>
          <p:cNvSpPr>
            <a:spLocks noGrp="1"/>
          </p:cNvSpPr>
          <p:nvPr>
            <p:ph idx="1"/>
          </p:nvPr>
        </p:nvSpPr>
        <p:spPr>
          <a:xfrm>
            <a:off x="1043492" y="1916832"/>
            <a:ext cx="6777317" cy="4320480"/>
          </a:xfrm>
        </p:spPr>
        <p:txBody>
          <a:bodyPr>
            <a:noAutofit/>
          </a:bodyPr>
          <a:lstStyle/>
          <a:p>
            <a:pPr marL="68580" indent="0" algn="just">
              <a:lnSpc>
                <a:spcPct val="150000"/>
              </a:lnSpc>
              <a:spcAft>
                <a:spcPts val="0"/>
              </a:spcAft>
              <a:buNone/>
            </a:pPr>
            <a:r>
              <a:rPr lang="en-GB" sz="1400" b="1" dirty="0">
                <a:latin typeface="Times New Roman"/>
                <a:ea typeface="Times New Roman"/>
              </a:rPr>
              <a:t>Some Eco-driving basic techniques are</a:t>
            </a:r>
            <a:r>
              <a:rPr lang="en-GB" sz="1400" dirty="0">
                <a:latin typeface="Times New Roman"/>
                <a:ea typeface="Times New Roman"/>
              </a:rPr>
              <a:t>:</a:t>
            </a:r>
            <a:endParaRPr lang="it-IT" sz="1400" dirty="0">
              <a:latin typeface="Times New Roman"/>
              <a:ea typeface="Times New Roman"/>
            </a:endParaRPr>
          </a:p>
          <a:p>
            <a:pPr algn="just">
              <a:lnSpc>
                <a:spcPct val="150000"/>
              </a:lnSpc>
              <a:spcAft>
                <a:spcPts val="0"/>
              </a:spcAft>
            </a:pPr>
            <a:r>
              <a:rPr lang="en-GB" sz="1400" dirty="0">
                <a:latin typeface="Times New Roman"/>
                <a:ea typeface="Times New Roman"/>
              </a:rPr>
              <a:t>1- Maintenance.</a:t>
            </a:r>
            <a:endParaRPr lang="it-IT" sz="1400" dirty="0">
              <a:latin typeface="Times New Roman"/>
              <a:ea typeface="Times New Roman"/>
            </a:endParaRPr>
          </a:p>
          <a:p>
            <a:pPr marL="68580" indent="0" algn="just">
              <a:lnSpc>
                <a:spcPct val="150000"/>
              </a:lnSpc>
              <a:spcAft>
                <a:spcPts val="0"/>
              </a:spcAft>
              <a:buNone/>
            </a:pPr>
            <a:r>
              <a:rPr lang="en-GB" sz="1400" dirty="0" smtClean="0">
                <a:latin typeface="Times New Roman"/>
                <a:ea typeface="Times New Roman"/>
              </a:rPr>
              <a:t>Key </a:t>
            </a:r>
            <a:r>
              <a:rPr lang="en-GB" sz="1400" dirty="0">
                <a:latin typeface="Times New Roman"/>
                <a:ea typeface="Times New Roman"/>
              </a:rPr>
              <a:t>parameters to maintain are: proper tire pressure, wheel alignment, engine oil with low kinematic viscosity.</a:t>
            </a:r>
            <a:endParaRPr lang="it-IT" sz="1400" dirty="0">
              <a:latin typeface="Times New Roman"/>
              <a:ea typeface="Times New Roman"/>
            </a:endParaRPr>
          </a:p>
          <a:p>
            <a:pPr algn="just">
              <a:lnSpc>
                <a:spcPct val="150000"/>
              </a:lnSpc>
              <a:spcAft>
                <a:spcPts val="0"/>
              </a:spcAft>
            </a:pPr>
            <a:r>
              <a:rPr lang="en-GB" sz="1400" dirty="0">
                <a:latin typeface="Times New Roman"/>
                <a:ea typeface="Times New Roman"/>
              </a:rPr>
              <a:t>2- Driving lighter and/or lower-drag vehicles and minimizing the amount of people, cargo, tools, and equipment carried in the vehicle (removing common unnecessary accessories such as roof racks, brush guards, wind deflectors, etc., driving with the fuel tank mostly empty and  tanking more frequently).</a:t>
            </a:r>
            <a:endParaRPr lang="it-IT" sz="1400" dirty="0">
              <a:latin typeface="Times New Roman"/>
              <a:ea typeface="Times New Roman"/>
            </a:endParaRPr>
          </a:p>
          <a:p>
            <a:pPr algn="just">
              <a:lnSpc>
                <a:spcPct val="150000"/>
              </a:lnSpc>
              <a:spcAft>
                <a:spcPts val="0"/>
              </a:spcAft>
            </a:pPr>
            <a:r>
              <a:rPr lang="en-GB" sz="1400" dirty="0">
                <a:latin typeface="Times New Roman"/>
                <a:ea typeface="Times New Roman"/>
              </a:rPr>
              <a:t>3- Maintaining an efficient speed. Optimal efficiency can be expected while cruising with no stops, at minimal throttle and with the transmission in the highest gear.</a:t>
            </a:r>
            <a:endParaRPr lang="it-IT" sz="1400" dirty="0">
              <a:latin typeface="Times New Roman"/>
              <a:ea typeface="Times New Roman"/>
            </a:endParaRPr>
          </a:p>
          <a:p>
            <a:pPr algn="just">
              <a:lnSpc>
                <a:spcPct val="150000"/>
              </a:lnSpc>
              <a:spcAft>
                <a:spcPts val="0"/>
              </a:spcAft>
            </a:pPr>
            <a:r>
              <a:rPr lang="en-GB" sz="1400" dirty="0">
                <a:latin typeface="Times New Roman"/>
                <a:ea typeface="Times New Roman"/>
              </a:rPr>
              <a:t>4- Optimal choice of gear (in case of manual transmission).</a:t>
            </a:r>
            <a:endParaRPr lang="it-IT" sz="1400" dirty="0">
              <a:latin typeface="Times New Roman"/>
              <a:ea typeface="Times New Roman"/>
            </a:endParaRPr>
          </a:p>
          <a:p>
            <a:pPr algn="just">
              <a:lnSpc>
                <a:spcPct val="150000"/>
              </a:lnSpc>
              <a:spcAft>
                <a:spcPts val="0"/>
              </a:spcAft>
            </a:pPr>
            <a:r>
              <a:rPr lang="en-GB" sz="1400" dirty="0">
                <a:latin typeface="Times New Roman"/>
                <a:ea typeface="Times New Roman"/>
              </a:rPr>
              <a:t>5- Experts recommend accelerating quickly and smoothly.</a:t>
            </a:r>
            <a:endParaRPr lang="it-IT" sz="1400" dirty="0">
              <a:latin typeface="Times New Roman"/>
              <a:ea typeface="Times New Roman"/>
            </a:endParaRPr>
          </a:p>
          <a:p>
            <a:pPr marL="68580" indent="0" algn="just">
              <a:lnSpc>
                <a:spcPct val="150000"/>
              </a:lnSpc>
              <a:spcAft>
                <a:spcPts val="0"/>
              </a:spcAft>
              <a:buNone/>
            </a:pPr>
            <a:r>
              <a:rPr lang="en-GB" sz="1400" dirty="0" smtClean="0">
                <a:latin typeface="Times New Roman"/>
                <a:ea typeface="Times New Roman"/>
              </a:rPr>
              <a:t>.</a:t>
            </a:r>
            <a:endParaRPr lang="it-IT" sz="1400" dirty="0">
              <a:latin typeface="Times New Roman"/>
              <a:ea typeface="Times New Roman"/>
            </a:endParaRPr>
          </a:p>
          <a:p>
            <a:endParaRPr lang="it-IT" sz="1400" dirty="0"/>
          </a:p>
        </p:txBody>
      </p:sp>
    </p:spTree>
    <p:extLst>
      <p:ext uri="{BB962C8B-B14F-4D97-AF65-F5344CB8AC3E}">
        <p14:creationId xmlns:p14="http://schemas.microsoft.com/office/powerpoint/2010/main" val="26894407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Eco-</a:t>
            </a:r>
            <a:r>
              <a:rPr lang="it-IT" dirty="0" err="1" smtClean="0"/>
              <a:t>driving</a:t>
            </a:r>
            <a:r>
              <a:rPr lang="it-IT" dirty="0" smtClean="0"/>
              <a:t> and Motor </a:t>
            </a:r>
            <a:r>
              <a:rPr lang="it-IT" dirty="0" err="1" smtClean="0"/>
              <a:t>Insurance</a:t>
            </a:r>
            <a:endParaRPr lang="it-IT" dirty="0"/>
          </a:p>
        </p:txBody>
      </p:sp>
      <p:sp>
        <p:nvSpPr>
          <p:cNvPr id="3" name="Segnaposto contenuto 2"/>
          <p:cNvSpPr>
            <a:spLocks noGrp="1"/>
          </p:cNvSpPr>
          <p:nvPr>
            <p:ph idx="1"/>
          </p:nvPr>
        </p:nvSpPr>
        <p:spPr/>
        <p:txBody>
          <a:bodyPr>
            <a:normAutofit fontScale="70000" lnSpcReduction="20000"/>
          </a:bodyPr>
          <a:lstStyle/>
          <a:p>
            <a:pPr algn="just">
              <a:lnSpc>
                <a:spcPct val="150000"/>
              </a:lnSpc>
              <a:spcAft>
                <a:spcPts val="0"/>
              </a:spcAft>
            </a:pPr>
            <a:r>
              <a:rPr lang="en-GB" dirty="0">
                <a:latin typeface="Century Gothic" pitchFamily="34" charset="0"/>
                <a:ea typeface="Times New Roman"/>
              </a:rPr>
              <a:t>Insurers can represent an instrument to improve Eco driving. Some important actuarial studies done in the last 10 years indicate a direct connection between efficient drivers and those drivers with fewer preventable accidents. So Eco driving can have a direct concern also for insurers since Eco driving can reduce accidents' risk.</a:t>
            </a:r>
            <a:endParaRPr lang="it-IT" dirty="0">
              <a:latin typeface="Century Gothic" pitchFamily="34" charset="0"/>
              <a:ea typeface="Times New Roman"/>
            </a:endParaRPr>
          </a:p>
          <a:p>
            <a:pPr algn="just">
              <a:lnSpc>
                <a:spcPct val="150000"/>
              </a:lnSpc>
              <a:spcAft>
                <a:spcPts val="0"/>
              </a:spcAft>
            </a:pPr>
            <a:r>
              <a:rPr lang="en-GB" dirty="0">
                <a:latin typeface="Century Gothic" pitchFamily="34" charset="0"/>
                <a:ea typeface="Times New Roman"/>
              </a:rPr>
              <a:t>At the same time insurers can promote eco-driving by offering motor insurance policies at a lower price to eco-drivers</a:t>
            </a:r>
            <a:r>
              <a:rPr lang="en-GB" dirty="0">
                <a:latin typeface="Times New Roman"/>
                <a:ea typeface="Times New Roman"/>
              </a:rPr>
              <a:t>.</a:t>
            </a:r>
            <a:endParaRPr lang="it-IT" dirty="0">
              <a:latin typeface="Times New Roman"/>
              <a:ea typeface="Times New Roman"/>
            </a:endParaRPr>
          </a:p>
          <a:p>
            <a:endParaRPr lang="it-IT" dirty="0"/>
          </a:p>
        </p:txBody>
      </p:sp>
    </p:spTree>
    <p:extLst>
      <p:ext uri="{BB962C8B-B14F-4D97-AF65-F5344CB8AC3E}">
        <p14:creationId xmlns:p14="http://schemas.microsoft.com/office/powerpoint/2010/main" val="44892200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115</TotalTime>
  <Words>1189</Words>
  <Application>Microsoft Office PowerPoint</Application>
  <PresentationFormat>On-screen Show (4:3)</PresentationFormat>
  <Paragraphs>65</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Austin</vt:lpstr>
      <vt:lpstr>Green Car &amp; Insurance</vt:lpstr>
      <vt:lpstr>How Insurers Contribute to Ecology</vt:lpstr>
      <vt:lpstr>How Insurers Contribute to Ecology</vt:lpstr>
      <vt:lpstr>How Insurers Contribute to Ecology</vt:lpstr>
      <vt:lpstr>How Insurers Contribute to Ecology</vt:lpstr>
      <vt:lpstr>How Insurers Contribute to Ecology</vt:lpstr>
      <vt:lpstr>Eco-driving and Motor Insurance</vt:lpstr>
      <vt:lpstr>Eco-driving and Motor Insurance</vt:lpstr>
      <vt:lpstr>Eco-driving and Motor Insurance</vt:lpstr>
      <vt:lpstr>Eco-driving and Motor Insurance</vt:lpstr>
      <vt:lpstr>Last answers received</vt:lpstr>
      <vt:lpstr>Brazilian answers to the questionnaire (byMARCUS FERNANDES and MARCO AURÉLIO MELLO )</vt:lpstr>
      <vt:lpstr>Brazilian Chapter’s Answers to the Questionnaire</vt:lpstr>
      <vt:lpstr>Argentinian Chapter’sAnswers to the questionnaire (by Rosanna Brill)</vt:lpstr>
      <vt:lpstr>Uruguai Chapter’s Answers to the Questionnaire </vt:lpstr>
      <vt:lpstr>An update of the Israelian situation, by Peggy Sharon</vt:lpstr>
      <vt:lpstr>An update of the Israelian situation, by Peggy Sharon</vt:lpstr>
      <vt:lpstr>Thank for your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Green Car &amp; Insurance</dc:title>
  <dc:creator>sara landini</dc:creator>
  <cp:lastModifiedBy>User</cp:lastModifiedBy>
  <cp:revision>7</cp:revision>
  <dcterms:created xsi:type="dcterms:W3CDTF">2013-08-28T20:24:05Z</dcterms:created>
  <dcterms:modified xsi:type="dcterms:W3CDTF">2014-05-25T13:50:54Z</dcterms:modified>
</cp:coreProperties>
</file>