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 id="2147483725" r:id="rId2"/>
  </p:sldMasterIdLst>
  <p:notesMasterIdLst>
    <p:notesMasterId r:id="rId26"/>
  </p:notesMasterIdLst>
  <p:handoutMasterIdLst>
    <p:handoutMasterId r:id="rId27"/>
  </p:handoutMasterIdLst>
  <p:sldIdLst>
    <p:sldId id="515" r:id="rId3"/>
    <p:sldId id="535" r:id="rId4"/>
    <p:sldId id="536" r:id="rId5"/>
    <p:sldId id="463" r:id="rId6"/>
    <p:sldId id="516" r:id="rId7"/>
    <p:sldId id="511" r:id="rId8"/>
    <p:sldId id="517" r:id="rId9"/>
    <p:sldId id="522" r:id="rId10"/>
    <p:sldId id="523" r:id="rId11"/>
    <p:sldId id="532" r:id="rId12"/>
    <p:sldId id="519" r:id="rId13"/>
    <p:sldId id="521" r:id="rId14"/>
    <p:sldId id="520" r:id="rId15"/>
    <p:sldId id="524" r:id="rId16"/>
    <p:sldId id="525" r:id="rId17"/>
    <p:sldId id="526" r:id="rId18"/>
    <p:sldId id="534" r:id="rId19"/>
    <p:sldId id="527" r:id="rId20"/>
    <p:sldId id="531" r:id="rId21"/>
    <p:sldId id="537" r:id="rId22"/>
    <p:sldId id="528" r:id="rId23"/>
    <p:sldId id="529" r:id="rId24"/>
    <p:sldId id="530" r:id="rId25"/>
  </p:sldIdLst>
  <p:sldSz cx="9144000" cy="6858000" type="screen4x3"/>
  <p:notesSz cx="6883400" cy="100171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CCFF"/>
    <a:srgbClr val="CCFF66"/>
    <a:srgbClr val="FF0066"/>
    <a:srgbClr val="FF9999"/>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2951" autoAdjust="0"/>
  </p:normalViewPr>
  <p:slideViewPr>
    <p:cSldViewPr>
      <p:cViewPr>
        <p:scale>
          <a:sx n="100" d="100"/>
          <a:sy n="100" d="100"/>
        </p:scale>
        <p:origin x="-48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85803" cy="500777"/>
          </a:xfrm>
          <a:prstGeom prst="rect">
            <a:avLst/>
          </a:prstGeom>
          <a:noFill/>
          <a:ln w="9525">
            <a:noFill/>
            <a:miter lim="800000"/>
            <a:headEnd/>
            <a:tailEnd/>
          </a:ln>
        </p:spPr>
        <p:txBody>
          <a:bodyPr vert="horz" wrap="square" lIns="93286" tIns="46649" rIns="93286" bIns="46649" numCol="1" anchor="t" anchorCtr="0" compatLnSpc="1">
            <a:prstTxWarp prst="textNoShape">
              <a:avLst/>
            </a:prstTxWarp>
          </a:bodyPr>
          <a:lstStyle>
            <a:lvl1pPr defTabSz="932365">
              <a:defRPr sz="1300">
                <a:ea typeface="ＭＳ Ｐゴシック" pitchFamily="50" charset="-128"/>
              </a:defRPr>
            </a:lvl1pPr>
          </a:lstStyle>
          <a:p>
            <a:pPr>
              <a:defRPr/>
            </a:pPr>
            <a:endParaRPr lang="en-US" altLang="ja-JP"/>
          </a:p>
        </p:txBody>
      </p:sp>
      <p:sp>
        <p:nvSpPr>
          <p:cNvPr id="72707" name="Rectangle 3"/>
          <p:cNvSpPr>
            <a:spLocks noGrp="1" noChangeArrowheads="1"/>
          </p:cNvSpPr>
          <p:nvPr>
            <p:ph type="dt" sz="quarter" idx="1"/>
          </p:nvPr>
        </p:nvSpPr>
        <p:spPr bwMode="auto">
          <a:xfrm>
            <a:off x="3895992" y="0"/>
            <a:ext cx="2985803" cy="500777"/>
          </a:xfrm>
          <a:prstGeom prst="rect">
            <a:avLst/>
          </a:prstGeom>
          <a:noFill/>
          <a:ln w="9525">
            <a:noFill/>
            <a:miter lim="800000"/>
            <a:headEnd/>
            <a:tailEnd/>
          </a:ln>
        </p:spPr>
        <p:txBody>
          <a:bodyPr vert="horz" wrap="square" lIns="93286" tIns="46649" rIns="93286" bIns="46649" numCol="1" anchor="t" anchorCtr="0" compatLnSpc="1">
            <a:prstTxWarp prst="textNoShape">
              <a:avLst/>
            </a:prstTxWarp>
          </a:bodyPr>
          <a:lstStyle>
            <a:lvl1pPr algn="r" defTabSz="932365">
              <a:defRPr sz="1300">
                <a:ea typeface="ＭＳ Ｐゴシック" pitchFamily="50" charset="-128"/>
              </a:defRPr>
            </a:lvl1pPr>
          </a:lstStyle>
          <a:p>
            <a:pPr>
              <a:defRPr/>
            </a:pPr>
            <a:endParaRPr lang="en-US" altLang="ja-JP"/>
          </a:p>
        </p:txBody>
      </p:sp>
      <p:sp>
        <p:nvSpPr>
          <p:cNvPr id="72708" name="Rectangle 4"/>
          <p:cNvSpPr>
            <a:spLocks noGrp="1" noChangeArrowheads="1"/>
          </p:cNvSpPr>
          <p:nvPr>
            <p:ph type="ftr" sz="quarter" idx="2"/>
          </p:nvPr>
        </p:nvSpPr>
        <p:spPr bwMode="auto">
          <a:xfrm>
            <a:off x="0" y="9516348"/>
            <a:ext cx="2985803" cy="499176"/>
          </a:xfrm>
          <a:prstGeom prst="rect">
            <a:avLst/>
          </a:prstGeom>
          <a:noFill/>
          <a:ln w="9525">
            <a:noFill/>
            <a:miter lim="800000"/>
            <a:headEnd/>
            <a:tailEnd/>
          </a:ln>
        </p:spPr>
        <p:txBody>
          <a:bodyPr vert="horz" wrap="square" lIns="93286" tIns="46649" rIns="93286" bIns="46649" numCol="1" anchor="b" anchorCtr="0" compatLnSpc="1">
            <a:prstTxWarp prst="textNoShape">
              <a:avLst/>
            </a:prstTxWarp>
          </a:bodyPr>
          <a:lstStyle>
            <a:lvl1pPr defTabSz="932365">
              <a:defRPr sz="1300">
                <a:ea typeface="ＭＳ Ｐゴシック" pitchFamily="50" charset="-128"/>
              </a:defRPr>
            </a:lvl1pPr>
          </a:lstStyle>
          <a:p>
            <a:pPr>
              <a:defRPr/>
            </a:pPr>
            <a:endParaRPr lang="en-US" altLang="ja-JP"/>
          </a:p>
        </p:txBody>
      </p:sp>
      <p:sp>
        <p:nvSpPr>
          <p:cNvPr id="72709" name="Rectangle 5"/>
          <p:cNvSpPr>
            <a:spLocks noGrp="1" noChangeArrowheads="1"/>
          </p:cNvSpPr>
          <p:nvPr>
            <p:ph type="sldNum" sz="quarter" idx="3"/>
          </p:nvPr>
        </p:nvSpPr>
        <p:spPr bwMode="auto">
          <a:xfrm>
            <a:off x="3895992" y="9516348"/>
            <a:ext cx="2985803" cy="499176"/>
          </a:xfrm>
          <a:prstGeom prst="rect">
            <a:avLst/>
          </a:prstGeom>
          <a:noFill/>
          <a:ln w="9525">
            <a:noFill/>
            <a:miter lim="800000"/>
            <a:headEnd/>
            <a:tailEnd/>
          </a:ln>
        </p:spPr>
        <p:txBody>
          <a:bodyPr vert="horz" wrap="square" lIns="93286" tIns="46649" rIns="93286" bIns="46649" numCol="1" anchor="b" anchorCtr="0" compatLnSpc="1">
            <a:prstTxWarp prst="textNoShape">
              <a:avLst/>
            </a:prstTxWarp>
          </a:bodyPr>
          <a:lstStyle>
            <a:lvl1pPr algn="r" defTabSz="932365">
              <a:defRPr sz="1300">
                <a:ea typeface="ＭＳ Ｐゴシック" pitchFamily="50" charset="-128"/>
              </a:defRPr>
            </a:lvl1pPr>
          </a:lstStyle>
          <a:p>
            <a:pPr>
              <a:defRPr/>
            </a:pPr>
            <a:fld id="{D16FBDA0-8F93-48D8-903E-433213A7950A}" type="slidenum">
              <a:rPr lang="en-US" altLang="ja-JP"/>
              <a:pPr>
                <a:defRPr/>
              </a:pPr>
              <a:t>‹#›</a:t>
            </a:fld>
            <a:endParaRPr lang="en-US" altLang="ja-JP"/>
          </a:p>
        </p:txBody>
      </p:sp>
    </p:spTree>
    <p:extLst>
      <p:ext uri="{BB962C8B-B14F-4D97-AF65-F5344CB8AC3E}">
        <p14:creationId xmlns:p14="http://schemas.microsoft.com/office/powerpoint/2010/main" val="1743404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85803" cy="500777"/>
          </a:xfrm>
          <a:prstGeom prst="rect">
            <a:avLst/>
          </a:prstGeom>
          <a:noFill/>
          <a:ln w="9525">
            <a:noFill/>
            <a:miter lim="800000"/>
            <a:headEnd/>
            <a:tailEnd/>
          </a:ln>
        </p:spPr>
        <p:txBody>
          <a:bodyPr vert="horz" wrap="square" lIns="93286" tIns="46649" rIns="93286" bIns="46649" numCol="1" anchor="t" anchorCtr="0" compatLnSpc="1">
            <a:prstTxWarp prst="textNoShape">
              <a:avLst/>
            </a:prstTxWarp>
          </a:bodyPr>
          <a:lstStyle>
            <a:lvl1pPr defTabSz="932365">
              <a:defRPr sz="1300">
                <a:ea typeface="ＭＳ Ｐゴシック" pitchFamily="50" charset="-128"/>
              </a:defRPr>
            </a:lvl1pPr>
          </a:lstStyle>
          <a:p>
            <a:pPr>
              <a:defRPr/>
            </a:pPr>
            <a:endParaRPr lang="en-US" altLang="ja-JP"/>
          </a:p>
        </p:txBody>
      </p:sp>
      <p:sp>
        <p:nvSpPr>
          <p:cNvPr id="55299" name="Rectangle 3"/>
          <p:cNvSpPr>
            <a:spLocks noGrp="1" noChangeArrowheads="1"/>
          </p:cNvSpPr>
          <p:nvPr>
            <p:ph type="dt" idx="1"/>
          </p:nvPr>
        </p:nvSpPr>
        <p:spPr bwMode="auto">
          <a:xfrm>
            <a:off x="3895992" y="0"/>
            <a:ext cx="2985803" cy="500777"/>
          </a:xfrm>
          <a:prstGeom prst="rect">
            <a:avLst/>
          </a:prstGeom>
          <a:noFill/>
          <a:ln w="9525">
            <a:noFill/>
            <a:miter lim="800000"/>
            <a:headEnd/>
            <a:tailEnd/>
          </a:ln>
        </p:spPr>
        <p:txBody>
          <a:bodyPr vert="horz" wrap="square" lIns="93286" tIns="46649" rIns="93286" bIns="46649" numCol="1" anchor="t" anchorCtr="0" compatLnSpc="1">
            <a:prstTxWarp prst="textNoShape">
              <a:avLst/>
            </a:prstTxWarp>
          </a:bodyPr>
          <a:lstStyle>
            <a:lvl1pPr algn="r" defTabSz="932365">
              <a:defRPr sz="1300">
                <a:ea typeface="ＭＳ Ｐゴシック" pitchFamily="50" charset="-128"/>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939800" y="752475"/>
            <a:ext cx="5006975" cy="3756025"/>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8662" y="4758174"/>
            <a:ext cx="5506078" cy="4506987"/>
          </a:xfrm>
          <a:prstGeom prst="rect">
            <a:avLst/>
          </a:prstGeom>
          <a:noFill/>
          <a:ln w="9525">
            <a:noFill/>
            <a:miter lim="800000"/>
            <a:headEnd/>
            <a:tailEnd/>
          </a:ln>
        </p:spPr>
        <p:txBody>
          <a:bodyPr vert="horz" wrap="square" lIns="93286" tIns="46649" rIns="93286" bIns="4664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5302" name="Rectangle 6"/>
          <p:cNvSpPr>
            <a:spLocks noGrp="1" noChangeArrowheads="1"/>
          </p:cNvSpPr>
          <p:nvPr>
            <p:ph type="ftr" sz="quarter" idx="4"/>
          </p:nvPr>
        </p:nvSpPr>
        <p:spPr bwMode="auto">
          <a:xfrm>
            <a:off x="0" y="9516348"/>
            <a:ext cx="2985803" cy="499176"/>
          </a:xfrm>
          <a:prstGeom prst="rect">
            <a:avLst/>
          </a:prstGeom>
          <a:noFill/>
          <a:ln w="9525">
            <a:noFill/>
            <a:miter lim="800000"/>
            <a:headEnd/>
            <a:tailEnd/>
          </a:ln>
        </p:spPr>
        <p:txBody>
          <a:bodyPr vert="horz" wrap="square" lIns="93286" tIns="46649" rIns="93286" bIns="46649" numCol="1" anchor="b" anchorCtr="0" compatLnSpc="1">
            <a:prstTxWarp prst="textNoShape">
              <a:avLst/>
            </a:prstTxWarp>
          </a:bodyPr>
          <a:lstStyle>
            <a:lvl1pPr defTabSz="932365">
              <a:defRPr sz="1300">
                <a:ea typeface="ＭＳ Ｐゴシック" pitchFamily="50" charset="-128"/>
              </a:defRPr>
            </a:lvl1pPr>
          </a:lstStyle>
          <a:p>
            <a:pPr>
              <a:defRPr/>
            </a:pPr>
            <a:endParaRPr lang="en-US" altLang="ja-JP"/>
          </a:p>
        </p:txBody>
      </p:sp>
      <p:sp>
        <p:nvSpPr>
          <p:cNvPr id="55303" name="Rectangle 7"/>
          <p:cNvSpPr>
            <a:spLocks noGrp="1" noChangeArrowheads="1"/>
          </p:cNvSpPr>
          <p:nvPr>
            <p:ph type="sldNum" sz="quarter" idx="5"/>
          </p:nvPr>
        </p:nvSpPr>
        <p:spPr bwMode="auto">
          <a:xfrm>
            <a:off x="3895992" y="9516348"/>
            <a:ext cx="2985803" cy="499176"/>
          </a:xfrm>
          <a:prstGeom prst="rect">
            <a:avLst/>
          </a:prstGeom>
          <a:noFill/>
          <a:ln w="9525">
            <a:noFill/>
            <a:miter lim="800000"/>
            <a:headEnd/>
            <a:tailEnd/>
          </a:ln>
        </p:spPr>
        <p:txBody>
          <a:bodyPr vert="horz" wrap="square" lIns="93286" tIns="46649" rIns="93286" bIns="46649" numCol="1" anchor="b" anchorCtr="0" compatLnSpc="1">
            <a:prstTxWarp prst="textNoShape">
              <a:avLst/>
            </a:prstTxWarp>
          </a:bodyPr>
          <a:lstStyle>
            <a:lvl1pPr algn="r" defTabSz="932365">
              <a:defRPr sz="1300">
                <a:ea typeface="ＭＳ Ｐゴシック" pitchFamily="50" charset="-128"/>
              </a:defRPr>
            </a:lvl1pPr>
          </a:lstStyle>
          <a:p>
            <a:pPr>
              <a:defRPr/>
            </a:pPr>
            <a:fld id="{8B8FADD3-145E-4D7A-A724-F00B289660FD}" type="slidenum">
              <a:rPr lang="en-US" altLang="ja-JP"/>
              <a:pPr>
                <a:defRPr/>
              </a:pPr>
              <a:t>‹#›</a:t>
            </a:fld>
            <a:endParaRPr lang="en-US" altLang="ja-JP"/>
          </a:p>
        </p:txBody>
      </p:sp>
    </p:spTree>
    <p:extLst>
      <p:ext uri="{BB962C8B-B14F-4D97-AF65-F5344CB8AC3E}">
        <p14:creationId xmlns:p14="http://schemas.microsoft.com/office/powerpoint/2010/main" val="403349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BDA964FA-F6D9-4959-B692-B0DC997E2839}"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EC3C7142-4727-4108-B7E9-4A4ED4CD9023}"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24601F6-C573-4AB1-9362-566691A55EDD}"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2DA2051D-80CC-4204-BD89-8C0C83EC7B8E}"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8E72ED2-3B22-4995-8655-A21A3D5C40E2}"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2F014862-31E3-4214-B757-5AC451C09B8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B82EC913-4E1C-48DF-9D6A-30F910EB4238}"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18312461-02A9-48C9-ABC1-4C1F44574CCA}"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667C236-4810-4763-B24D-2FAA24024C04}" type="datetime1">
              <a:rPr lang="ja-JP" altLang="en-US"/>
              <a:pPr>
                <a:defRPr/>
              </a:pPr>
              <a:t>2014/9/30</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5" name="Rectangle 6"/>
          <p:cNvSpPr>
            <a:spLocks noGrp="1" noChangeArrowheads="1"/>
          </p:cNvSpPr>
          <p:nvPr>
            <p:ph type="sldNum" sz="quarter" idx="12"/>
          </p:nvPr>
        </p:nvSpPr>
        <p:spPr>
          <a:ln/>
        </p:spPr>
        <p:txBody>
          <a:bodyPr/>
          <a:lstStyle>
            <a:lvl1pPr>
              <a:defRPr/>
            </a:lvl1pPr>
          </a:lstStyle>
          <a:p>
            <a:pPr>
              <a:defRPr/>
            </a:pPr>
            <a:fld id="{33EC5695-39EC-40CA-9C9A-44D2EEBDC5B1}"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CB327056-06B6-46FA-9DB4-4E18CAF383DA}" type="datetime1">
              <a:rPr lang="ja-JP" altLang="en-US"/>
              <a:pPr>
                <a:defRPr/>
              </a:pPr>
              <a:t>2014/9/30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B1F5C9AA-28C8-4141-8711-7C42765563EF}" type="slidenum">
              <a:rPr lang="en-US" altLang="ja-JP"/>
              <a:pPr>
                <a:defRPr/>
              </a:pPr>
              <a:t>‹#›</a:t>
            </a:fld>
            <a:endParaRPr lang="en-US" altLang="ja-JP"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D1BD1285-B6F7-4CE8-AC75-C7413296C442}" type="datetime1">
              <a:rPr lang="ja-JP" altLang="en-US"/>
              <a:pPr>
                <a:defRPr/>
              </a:pPr>
              <a:t>2014/9/30</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611B72ED-ABC9-4E32-86BF-26138A37C4E5}" type="slidenum">
              <a:rPr lang="en-US" altLang="ja-JP"/>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85D85545-FB1C-4CBC-961D-C84F66495A19}" type="datetime1">
              <a:rPr lang="ja-JP" altLang="en-US"/>
              <a:pPr>
                <a:defRPr/>
              </a:pPr>
              <a:t>2014/9/30</a:t>
            </a:fld>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8" name="Rectangle 6"/>
          <p:cNvSpPr>
            <a:spLocks noGrp="1" noChangeArrowheads="1"/>
          </p:cNvSpPr>
          <p:nvPr>
            <p:ph type="sldNum" sz="quarter" idx="12"/>
          </p:nvPr>
        </p:nvSpPr>
        <p:spPr>
          <a:ln/>
        </p:spPr>
        <p:txBody>
          <a:bodyPr/>
          <a:lstStyle>
            <a:lvl1pPr>
              <a:defRPr/>
            </a:lvl1pPr>
          </a:lstStyle>
          <a:p>
            <a:pPr>
              <a:defRPr/>
            </a:pPr>
            <a:fld id="{575EF498-4730-41A5-9085-CC4F7C6AD4A7}" type="slidenum">
              <a:rPr lang="en-US" altLang="ja-JP"/>
              <a:pPr>
                <a:defRPr/>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4"/>
          <p:cNvSpPr>
            <a:spLocks noGrp="1" noChangeArrowheads="1"/>
          </p:cNvSpPr>
          <p:nvPr>
            <p:ph type="dt" sz="half" idx="10"/>
          </p:nvPr>
        </p:nvSpPr>
        <p:spPr>
          <a:ln/>
        </p:spPr>
        <p:txBody>
          <a:bodyPr/>
          <a:lstStyle>
            <a:lvl1pPr>
              <a:defRPr/>
            </a:lvl1pPr>
          </a:lstStyle>
          <a:p>
            <a:pPr>
              <a:defRPr/>
            </a:pPr>
            <a:fld id="{E0BC4131-8913-4670-B3BD-B0791AEECE25}" type="datetime1">
              <a:rPr lang="ja-JP" altLang="en-US"/>
              <a:pPr>
                <a:defRPr/>
              </a:pPr>
              <a:t>2014/9/30</a:t>
            </a:fld>
            <a:endParaRPr lang="en-US" altLang="ja-JP"/>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26"/>
          <p:cNvSpPr>
            <a:spLocks noGrp="1" noChangeArrowheads="1"/>
          </p:cNvSpPr>
          <p:nvPr>
            <p:ph type="sldNum" sz="quarter" idx="12"/>
          </p:nvPr>
        </p:nvSpPr>
        <p:spPr>
          <a:ln/>
        </p:spPr>
        <p:txBody>
          <a:bodyPr/>
          <a:lstStyle>
            <a:lvl1pPr>
              <a:defRPr/>
            </a:lvl1pPr>
          </a:lstStyle>
          <a:p>
            <a:pPr>
              <a:defRPr/>
            </a:pPr>
            <a:fld id="{0C60849C-9F40-49A9-95CB-FBB6A377FD9B}" type="slidenum">
              <a:rPr lang="en-US" altLang="ja-JP"/>
              <a:pPr>
                <a:defRPr/>
              </a:pPr>
              <a:t>‹#›</a:t>
            </a:fld>
            <a:endParaRPr lang="en-US" altLang="ja-JP"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4"/>
          <p:cNvSpPr>
            <a:spLocks noGrp="1" noChangeArrowheads="1"/>
          </p:cNvSpPr>
          <p:nvPr>
            <p:ph type="dt" sz="half" idx="10"/>
          </p:nvPr>
        </p:nvSpPr>
        <p:spPr>
          <a:ln/>
        </p:spPr>
        <p:txBody>
          <a:bodyPr/>
          <a:lstStyle>
            <a:lvl1pPr>
              <a:defRPr/>
            </a:lvl1pPr>
          </a:lstStyle>
          <a:p>
            <a:pPr>
              <a:defRPr/>
            </a:pPr>
            <a:fld id="{208CDEB3-381A-4E97-986A-F50AF93CA88B}" type="datetime1">
              <a:rPr lang="ja-JP" altLang="en-US"/>
              <a:pPr>
                <a:defRPr/>
              </a:pPr>
              <a:t>2014/9/30</a:t>
            </a:fld>
            <a:endParaRPr lang="en-US" altLang="ja-JP"/>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26"/>
          <p:cNvSpPr>
            <a:spLocks noGrp="1" noChangeArrowheads="1"/>
          </p:cNvSpPr>
          <p:nvPr>
            <p:ph type="sldNum" sz="quarter" idx="12"/>
          </p:nvPr>
        </p:nvSpPr>
        <p:spPr>
          <a:ln/>
        </p:spPr>
        <p:txBody>
          <a:bodyPr/>
          <a:lstStyle>
            <a:lvl1pPr>
              <a:defRPr/>
            </a:lvl1pPr>
          </a:lstStyle>
          <a:p>
            <a:pPr>
              <a:defRPr/>
            </a:pPr>
            <a:fld id="{92712EE4-9E85-4BB4-9274-572D2E979042}" type="slidenum">
              <a:rPr lang="en-US" altLang="ja-JP"/>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4"/>
          <p:cNvSpPr>
            <a:spLocks noGrp="1" noChangeArrowheads="1"/>
          </p:cNvSpPr>
          <p:nvPr>
            <p:ph type="dt" sz="half" idx="10"/>
          </p:nvPr>
        </p:nvSpPr>
        <p:spPr>
          <a:ln/>
        </p:spPr>
        <p:txBody>
          <a:bodyPr/>
          <a:lstStyle>
            <a:lvl1pPr>
              <a:defRPr/>
            </a:lvl1pPr>
          </a:lstStyle>
          <a:p>
            <a:pPr>
              <a:defRPr/>
            </a:pPr>
            <a:fld id="{42CEB482-DD54-43EF-A320-75D81B18C163}" type="datetime1">
              <a:rPr lang="ja-JP" altLang="en-US"/>
              <a:pPr>
                <a:defRPr/>
              </a:pPr>
              <a:t>2014/9/30</a:t>
            </a:fld>
            <a:endParaRPr lang="en-US" altLang="ja-JP"/>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26"/>
          <p:cNvSpPr>
            <a:spLocks noGrp="1" noChangeArrowheads="1"/>
          </p:cNvSpPr>
          <p:nvPr>
            <p:ph type="sldNum" sz="quarter" idx="12"/>
          </p:nvPr>
        </p:nvSpPr>
        <p:spPr>
          <a:ln/>
        </p:spPr>
        <p:txBody>
          <a:bodyPr/>
          <a:lstStyle>
            <a:lvl1pPr>
              <a:defRPr/>
            </a:lvl1pPr>
          </a:lstStyle>
          <a:p>
            <a:pPr>
              <a:defRPr/>
            </a:pPr>
            <a:fld id="{4297693B-78F3-44AB-83FF-E3D6F7DF53CA}"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BFF342E-9D0E-421F-B439-6DEAB1F471FF}"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69D8C698-36CD-4E64-A14F-7723B9DFE41E}"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4"/>
          <p:cNvSpPr>
            <a:spLocks noGrp="1" noChangeArrowheads="1"/>
          </p:cNvSpPr>
          <p:nvPr>
            <p:ph type="dt" sz="half" idx="10"/>
          </p:nvPr>
        </p:nvSpPr>
        <p:spPr>
          <a:ln/>
        </p:spPr>
        <p:txBody>
          <a:bodyPr/>
          <a:lstStyle>
            <a:lvl1pPr>
              <a:defRPr/>
            </a:lvl1pPr>
          </a:lstStyle>
          <a:p>
            <a:pPr>
              <a:defRPr/>
            </a:pPr>
            <a:fld id="{9E39607F-909C-4F3A-B0BC-9564654511F0}" type="datetime1">
              <a:rPr lang="ja-JP" altLang="en-US"/>
              <a:pPr>
                <a:defRPr/>
              </a:pPr>
              <a:t>2014/9/30</a:t>
            </a:fld>
            <a:endParaRPr lang="en-US" altLang="ja-JP"/>
          </a:p>
        </p:txBody>
      </p:sp>
      <p:sp>
        <p:nvSpPr>
          <p:cNvPr id="8"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9" name="Rectangle 26"/>
          <p:cNvSpPr>
            <a:spLocks noGrp="1" noChangeArrowheads="1"/>
          </p:cNvSpPr>
          <p:nvPr>
            <p:ph type="sldNum" sz="quarter" idx="12"/>
          </p:nvPr>
        </p:nvSpPr>
        <p:spPr>
          <a:ln/>
        </p:spPr>
        <p:txBody>
          <a:bodyPr/>
          <a:lstStyle>
            <a:lvl1pPr>
              <a:defRPr/>
            </a:lvl1pPr>
          </a:lstStyle>
          <a:p>
            <a:pPr>
              <a:defRPr/>
            </a:pPr>
            <a:fld id="{06C9BBFE-A3B0-44CA-B651-FBF16FB718FE}" type="slidenum">
              <a:rPr lang="en-US" altLang="ja-JP"/>
              <a:pPr>
                <a:defRPr/>
              </a:pPr>
              <a:t>‹#›</a:t>
            </a:fld>
            <a:endParaRPr lang="en-US" altLang="ja-JP"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4"/>
          <p:cNvSpPr>
            <a:spLocks noGrp="1" noChangeArrowheads="1"/>
          </p:cNvSpPr>
          <p:nvPr>
            <p:ph type="dt" sz="half" idx="10"/>
          </p:nvPr>
        </p:nvSpPr>
        <p:spPr>
          <a:ln/>
        </p:spPr>
        <p:txBody>
          <a:bodyPr/>
          <a:lstStyle>
            <a:lvl1pPr>
              <a:defRPr/>
            </a:lvl1pPr>
          </a:lstStyle>
          <a:p>
            <a:pPr>
              <a:defRPr/>
            </a:pPr>
            <a:fld id="{DB2F9B4C-4D9D-46CF-8B0E-FAA9A1F5255F}" type="datetime1">
              <a:rPr lang="ja-JP" altLang="en-US"/>
              <a:pPr>
                <a:defRPr/>
              </a:pPr>
              <a:t>2014/9/30</a:t>
            </a:fld>
            <a:endParaRPr lang="en-US" altLang="ja-JP"/>
          </a:p>
        </p:txBody>
      </p:sp>
      <p:sp>
        <p:nvSpPr>
          <p:cNvPr id="4"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5" name="Rectangle 26"/>
          <p:cNvSpPr>
            <a:spLocks noGrp="1" noChangeArrowheads="1"/>
          </p:cNvSpPr>
          <p:nvPr>
            <p:ph type="sldNum" sz="quarter" idx="12"/>
          </p:nvPr>
        </p:nvSpPr>
        <p:spPr>
          <a:ln/>
        </p:spPr>
        <p:txBody>
          <a:bodyPr/>
          <a:lstStyle>
            <a:lvl1pPr>
              <a:defRPr/>
            </a:lvl1pPr>
          </a:lstStyle>
          <a:p>
            <a:pPr>
              <a:defRPr/>
            </a:pPr>
            <a:fld id="{9AE24AA3-09E1-4576-B479-72A30EB70DFC}" type="slidenum">
              <a:rPr lang="en-US" altLang="ja-JP"/>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EC8695EF-1A89-4153-975B-BFE55ACCE3EE}" type="datetime1">
              <a:rPr lang="ja-JP" altLang="en-US"/>
              <a:pPr>
                <a:defRPr/>
              </a:pPr>
              <a:t>2014/9/30</a:t>
            </a:fld>
            <a:endParaRPr lang="en-US" altLang="ja-JP"/>
          </a:p>
        </p:txBody>
      </p:sp>
      <p:sp>
        <p:nvSpPr>
          <p:cNvPr id="3"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4" name="Rectangle 26"/>
          <p:cNvSpPr>
            <a:spLocks noGrp="1" noChangeArrowheads="1"/>
          </p:cNvSpPr>
          <p:nvPr>
            <p:ph type="sldNum" sz="quarter" idx="12"/>
          </p:nvPr>
        </p:nvSpPr>
        <p:spPr>
          <a:ln/>
        </p:spPr>
        <p:txBody>
          <a:bodyPr/>
          <a:lstStyle>
            <a:lvl1pPr>
              <a:defRPr/>
            </a:lvl1pPr>
          </a:lstStyle>
          <a:p>
            <a:pPr>
              <a:defRPr/>
            </a:pPr>
            <a:fld id="{58D65E07-239B-4838-BE28-4A0A72CB5D74}" type="slidenum">
              <a:rPr lang="en-US" altLang="ja-JP"/>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4"/>
          <p:cNvSpPr>
            <a:spLocks noGrp="1" noChangeArrowheads="1"/>
          </p:cNvSpPr>
          <p:nvPr>
            <p:ph type="dt" sz="half" idx="10"/>
          </p:nvPr>
        </p:nvSpPr>
        <p:spPr>
          <a:ln/>
        </p:spPr>
        <p:txBody>
          <a:bodyPr/>
          <a:lstStyle>
            <a:lvl1pPr>
              <a:defRPr/>
            </a:lvl1pPr>
          </a:lstStyle>
          <a:p>
            <a:pPr>
              <a:defRPr/>
            </a:pPr>
            <a:fld id="{664BFF87-11F7-4E79-A641-271757E07C0F}" type="datetime1">
              <a:rPr lang="ja-JP" altLang="en-US"/>
              <a:pPr>
                <a:defRPr/>
              </a:pPr>
              <a:t>2014/9/30</a:t>
            </a:fld>
            <a:endParaRPr lang="en-US" altLang="ja-JP"/>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26"/>
          <p:cNvSpPr>
            <a:spLocks noGrp="1" noChangeArrowheads="1"/>
          </p:cNvSpPr>
          <p:nvPr>
            <p:ph type="sldNum" sz="quarter" idx="12"/>
          </p:nvPr>
        </p:nvSpPr>
        <p:spPr>
          <a:ln/>
        </p:spPr>
        <p:txBody>
          <a:bodyPr/>
          <a:lstStyle>
            <a:lvl1pPr>
              <a:defRPr/>
            </a:lvl1pPr>
          </a:lstStyle>
          <a:p>
            <a:pPr>
              <a:defRPr/>
            </a:pPr>
            <a:fld id="{D6DA996F-4503-4182-9821-7A5B1FAA171E}" type="slidenum">
              <a:rPr lang="en-US" altLang="ja-JP"/>
              <a:pPr>
                <a:defRPr/>
              </a:pPr>
              <a:t>‹#›</a:t>
            </a:fld>
            <a:endParaRPr lang="en-US" altLang="ja-JP"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4"/>
          <p:cNvSpPr>
            <a:spLocks noGrp="1" noChangeArrowheads="1"/>
          </p:cNvSpPr>
          <p:nvPr>
            <p:ph type="dt" sz="half" idx="10"/>
          </p:nvPr>
        </p:nvSpPr>
        <p:spPr>
          <a:ln/>
        </p:spPr>
        <p:txBody>
          <a:bodyPr/>
          <a:lstStyle>
            <a:lvl1pPr>
              <a:defRPr/>
            </a:lvl1pPr>
          </a:lstStyle>
          <a:p>
            <a:pPr>
              <a:defRPr/>
            </a:pPr>
            <a:fld id="{5D48E676-5DB5-4161-9A5D-E00192175D1B}" type="datetime1">
              <a:rPr lang="ja-JP" altLang="en-US"/>
              <a:pPr>
                <a:defRPr/>
              </a:pPr>
              <a:t>2014/9/30</a:t>
            </a:fld>
            <a:endParaRPr lang="en-US" altLang="ja-JP"/>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26"/>
          <p:cNvSpPr>
            <a:spLocks noGrp="1" noChangeArrowheads="1"/>
          </p:cNvSpPr>
          <p:nvPr>
            <p:ph type="sldNum" sz="quarter" idx="12"/>
          </p:nvPr>
        </p:nvSpPr>
        <p:spPr>
          <a:ln/>
        </p:spPr>
        <p:txBody>
          <a:bodyPr/>
          <a:lstStyle>
            <a:lvl1pPr>
              <a:defRPr/>
            </a:lvl1pPr>
          </a:lstStyle>
          <a:p>
            <a:pPr>
              <a:defRPr/>
            </a:pPr>
            <a:fld id="{8FC5D1DA-CB18-4B94-98ED-72824D60EE4F}" type="slidenum">
              <a:rPr lang="en-US" altLang="ja-JP"/>
              <a:pPr>
                <a:defRPr/>
              </a:pPr>
              <a:t>‹#›</a:t>
            </a:fld>
            <a:endParaRPr lang="en-US" altLang="ja-JP"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4"/>
          <p:cNvSpPr>
            <a:spLocks noGrp="1" noChangeArrowheads="1"/>
          </p:cNvSpPr>
          <p:nvPr>
            <p:ph type="dt" sz="half" idx="10"/>
          </p:nvPr>
        </p:nvSpPr>
        <p:spPr>
          <a:ln/>
        </p:spPr>
        <p:txBody>
          <a:bodyPr/>
          <a:lstStyle>
            <a:lvl1pPr>
              <a:defRPr/>
            </a:lvl1pPr>
          </a:lstStyle>
          <a:p>
            <a:pPr>
              <a:defRPr/>
            </a:pPr>
            <a:fld id="{8C605152-1932-4D1E-AD33-798146E191EC}" type="datetime1">
              <a:rPr lang="ja-JP" altLang="en-US"/>
              <a:pPr>
                <a:defRPr/>
              </a:pPr>
              <a:t>2014/9/30</a:t>
            </a:fld>
            <a:endParaRPr lang="en-US" altLang="ja-JP"/>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26"/>
          <p:cNvSpPr>
            <a:spLocks noGrp="1" noChangeArrowheads="1"/>
          </p:cNvSpPr>
          <p:nvPr>
            <p:ph type="sldNum" sz="quarter" idx="12"/>
          </p:nvPr>
        </p:nvSpPr>
        <p:spPr>
          <a:ln/>
        </p:spPr>
        <p:txBody>
          <a:bodyPr/>
          <a:lstStyle>
            <a:lvl1pPr>
              <a:defRPr/>
            </a:lvl1pPr>
          </a:lstStyle>
          <a:p>
            <a:pPr>
              <a:defRPr/>
            </a:pPr>
            <a:fld id="{1107A7DC-4D4F-4948-A551-70AE34731A02}" type="slidenum">
              <a:rPr lang="en-US" altLang="ja-JP"/>
              <a:pPr>
                <a:defRPr/>
              </a:pPr>
              <a:t>‹#›</a:t>
            </a:fld>
            <a:endParaRPr lang="en-US" altLang="ja-JP"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28600"/>
            <a:ext cx="2057400" cy="5867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28600"/>
            <a:ext cx="6019800" cy="5867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4"/>
          <p:cNvSpPr>
            <a:spLocks noGrp="1" noChangeArrowheads="1"/>
          </p:cNvSpPr>
          <p:nvPr>
            <p:ph type="dt" sz="half" idx="10"/>
          </p:nvPr>
        </p:nvSpPr>
        <p:spPr>
          <a:ln/>
        </p:spPr>
        <p:txBody>
          <a:bodyPr/>
          <a:lstStyle>
            <a:lvl1pPr>
              <a:defRPr/>
            </a:lvl1pPr>
          </a:lstStyle>
          <a:p>
            <a:pPr>
              <a:defRPr/>
            </a:pPr>
            <a:fld id="{650015E0-1DA1-47C9-8F64-99D0613D22A2}" type="datetime1">
              <a:rPr lang="ja-JP" altLang="en-US"/>
              <a:pPr>
                <a:defRPr/>
              </a:pPr>
              <a:t>2014/9/30</a:t>
            </a:fld>
            <a:endParaRPr lang="en-US" altLang="ja-JP"/>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26"/>
          <p:cNvSpPr>
            <a:spLocks noGrp="1" noChangeArrowheads="1"/>
          </p:cNvSpPr>
          <p:nvPr>
            <p:ph type="sldNum" sz="quarter" idx="12"/>
          </p:nvPr>
        </p:nvSpPr>
        <p:spPr>
          <a:ln/>
        </p:spPr>
        <p:txBody>
          <a:bodyPr/>
          <a:lstStyle>
            <a:lvl1pPr>
              <a:defRPr/>
            </a:lvl1pPr>
          </a:lstStyle>
          <a:p>
            <a:pPr>
              <a:defRPr/>
            </a:pPr>
            <a:fld id="{66F4F39F-3FDC-4379-BE6A-EA272986691A}"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2570549-F40A-477C-8B30-AA8528D05CB3}" type="datetime1">
              <a:rPr lang="ja-JP" altLang="en-US"/>
              <a:pPr>
                <a:defRPr/>
              </a:pPr>
              <a:t>2014/9/30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0F73928A-43CF-4F99-9EB2-44733CD860E6}"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374D2FB2-816B-462E-80B1-A2033D39003B}" type="datetime1">
              <a:rPr lang="ja-JP" altLang="en-US"/>
              <a:pPr>
                <a:defRPr/>
              </a:pPr>
              <a:t>2014/9/30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A8C20A05-62F1-472D-AD30-C69B27FAB515}"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15A69ECA-367E-4076-80CF-1E88ACFD7091}" type="datetime1">
              <a:rPr lang="ja-JP" altLang="en-US"/>
              <a:pPr>
                <a:defRPr/>
              </a:pPr>
              <a:t>2014/9/30</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0B2349C0-26B2-49EA-AA27-8737278A3341}"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77AC993-25D2-4F8B-BFA8-B4A5786300C0}" type="datetime1">
              <a:rPr lang="ja-JP" altLang="en-US"/>
              <a:pPr>
                <a:defRPr/>
              </a:pPr>
              <a:t>2014/9/30</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5" name="Rectangle 6"/>
          <p:cNvSpPr>
            <a:spLocks noGrp="1" noChangeArrowheads="1"/>
          </p:cNvSpPr>
          <p:nvPr>
            <p:ph type="sldNum" sz="quarter" idx="12"/>
          </p:nvPr>
        </p:nvSpPr>
        <p:spPr>
          <a:ln/>
        </p:spPr>
        <p:txBody>
          <a:bodyPr/>
          <a:lstStyle>
            <a:lvl1pPr>
              <a:defRPr/>
            </a:lvl1pPr>
          </a:lstStyle>
          <a:p>
            <a:pPr>
              <a:defRPr/>
            </a:pPr>
            <a:fld id="{8E054D76-86CD-496C-BADA-B333835F974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684C65C-94F0-4467-AC9F-8FB3E4F4AAAC}" type="datetime1">
              <a:rPr lang="ja-JP" altLang="en-US"/>
              <a:pPr>
                <a:defRPr/>
              </a:pPr>
              <a:t>2014/9/30</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4" name="Rectangle 6"/>
          <p:cNvSpPr>
            <a:spLocks noGrp="1" noChangeArrowheads="1"/>
          </p:cNvSpPr>
          <p:nvPr>
            <p:ph type="sldNum" sz="quarter" idx="12"/>
          </p:nvPr>
        </p:nvSpPr>
        <p:spPr>
          <a:ln/>
        </p:spPr>
        <p:txBody>
          <a:bodyPr/>
          <a:lstStyle>
            <a:lvl1pPr>
              <a:defRPr/>
            </a:lvl1pPr>
          </a:lstStyle>
          <a:p>
            <a:pPr>
              <a:defRPr/>
            </a:pPr>
            <a:fld id="{80E7B7C3-CA35-420E-9838-76C2482E10E1}"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9789EA4D-2A74-4AD2-BADA-3B24FC4F9137}" type="datetime1">
              <a:rPr lang="ja-JP" altLang="en-US"/>
              <a:pPr>
                <a:defRPr/>
              </a:pPr>
              <a:t>2014/9/30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F734136F-99FF-45C1-B506-22FCD446FF9E}"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F3B23B7-56BA-4714-A34F-EDC401105AE1}" type="datetime1">
              <a:rPr lang="ja-JP" altLang="en-US"/>
              <a:pPr>
                <a:defRPr/>
              </a:pPr>
              <a:t>2014/9/30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Satoshi Nakaide at Waseda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E78F8B23-266A-48CF-9EBD-2D13D9539325}"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78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56698D1C-2E0C-4FC3-88D2-0228B485E4B7}" type="datetime1">
              <a:rPr lang="ja-JP" altLang="en-US"/>
              <a:pPr>
                <a:defRPr/>
              </a:pPr>
              <a:t>2014/9/30</a:t>
            </a:fld>
            <a:endParaRPr lang="en-US" altLang="ja-JP"/>
          </a:p>
        </p:txBody>
      </p:sp>
      <p:sp>
        <p:nvSpPr>
          <p:cNvPr id="378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ja-JP"/>
              <a:t>Copyright: Satoshi Nakaide at Waseda University</a:t>
            </a:r>
          </a:p>
        </p:txBody>
      </p:sp>
      <p:sp>
        <p:nvSpPr>
          <p:cNvPr id="378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AA0E555C-5E30-4BE7-A702-AD626973253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004" r:id="rId1"/>
    <p:sldLayoutId id="2147484003" r:id="rId2"/>
    <p:sldLayoutId id="2147484002" r:id="rId3"/>
    <p:sldLayoutId id="2147484001" r:id="rId4"/>
    <p:sldLayoutId id="2147484000" r:id="rId5"/>
    <p:sldLayoutId id="2147483999" r:id="rId6"/>
    <p:sldLayoutId id="2147483998" r:id="rId7"/>
    <p:sldLayoutId id="2147483997" r:id="rId8"/>
    <p:sldLayoutId id="2147483996" r:id="rId9"/>
    <p:sldLayoutId id="2147483995" r:id="rId10"/>
    <p:sldLayoutId id="2147483994" r:id="rId11"/>
    <p:sldLayoutId id="2147483993" r:id="rId12"/>
    <p:sldLayoutId id="2147483992" r:id="rId13"/>
    <p:sldLayoutId id="2147483991" r:id="rId14"/>
    <p:sldLayoutId id="2147483990" r:id="rId15"/>
    <p:sldLayoutId id="2147483989" r:id="rId16"/>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sp>
          <p:nvSpPr>
            <p:cNvPr id="4669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sp>
        <p:nvSpPr>
          <p:cNvPr id="4669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nvGrpSpPr>
          <p:cNvPr id="18436" name="Group 6"/>
          <p:cNvGrpSpPr>
            <a:grpSpLocks/>
          </p:cNvGrpSpPr>
          <p:nvPr/>
        </p:nvGrpSpPr>
        <p:grpSpPr bwMode="auto">
          <a:xfrm>
            <a:off x="0" y="6019800"/>
            <a:ext cx="7848600" cy="857250"/>
            <a:chOff x="0" y="3792"/>
            <a:chExt cx="4944" cy="540"/>
          </a:xfrm>
        </p:grpSpPr>
        <p:sp>
          <p:nvSpPr>
            <p:cNvPr id="4669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nvGrpSpPr>
            <p:cNvPr id="18450" name="Group 8"/>
            <p:cNvGrpSpPr>
              <a:grpSpLocks/>
            </p:cNvGrpSpPr>
            <p:nvPr userDrawn="1"/>
          </p:nvGrpSpPr>
          <p:grpSpPr bwMode="auto">
            <a:xfrm>
              <a:off x="2486" y="3792"/>
              <a:ext cx="2458" cy="540"/>
              <a:chOff x="2486" y="3792"/>
              <a:chExt cx="2458" cy="540"/>
            </a:xfrm>
          </p:grpSpPr>
          <p:sp>
            <p:nvSpPr>
              <p:cNvPr id="4669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sp>
          <p:nvSpPr>
            <p:cNvPr id="4669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grpSp>
        <p:nvGrpSpPr>
          <p:cNvPr id="18437" name="Group 15"/>
          <p:cNvGrpSpPr>
            <a:grpSpLocks/>
          </p:cNvGrpSpPr>
          <p:nvPr/>
        </p:nvGrpSpPr>
        <p:grpSpPr bwMode="auto">
          <a:xfrm>
            <a:off x="627063" y="6021388"/>
            <a:ext cx="5684837" cy="849312"/>
            <a:chOff x="395" y="3793"/>
            <a:chExt cx="3581" cy="535"/>
          </a:xfrm>
        </p:grpSpPr>
        <p:sp>
          <p:nvSpPr>
            <p:cNvPr id="4669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sp>
          <p:nvSpPr>
            <p:cNvPr id="4669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ja-JP" altLang="en-US" dirty="0">
                <a:latin typeface="Arial" pitchFamily="34" charset="0"/>
                <a:ea typeface="ＭＳ Ｐゴシック" pitchFamily="50" charset="-128"/>
              </a:endParaRPr>
            </a:p>
          </p:txBody>
        </p:sp>
      </p:grpSp>
      <p:sp>
        <p:nvSpPr>
          <p:cNvPr id="4669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843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69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ea typeface="ＭＳ Ｐゴシック" pitchFamily="50" charset="-128"/>
              </a:defRPr>
            </a:lvl1pPr>
          </a:lstStyle>
          <a:p>
            <a:pPr>
              <a:defRPr/>
            </a:pPr>
            <a:fld id="{77AF16F9-D55E-4632-BE45-8A637E4CB858}" type="datetime1">
              <a:rPr lang="ja-JP" altLang="en-US"/>
              <a:pPr>
                <a:defRPr/>
              </a:pPr>
              <a:t>2014/9/30</a:t>
            </a:fld>
            <a:endParaRPr lang="en-US" altLang="ja-JP"/>
          </a:p>
        </p:txBody>
      </p:sp>
      <p:sp>
        <p:nvSpPr>
          <p:cNvPr id="4669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pPr>
              <a:defRPr/>
            </a:pPr>
            <a:r>
              <a:rPr lang="en-US" altLang="ja-JP"/>
              <a:t>Copyright: Satoshi Nakaide at Waseda University</a:t>
            </a:r>
          </a:p>
        </p:txBody>
      </p:sp>
      <p:sp>
        <p:nvSpPr>
          <p:cNvPr id="4669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Arial" pitchFamily="34" charset="0"/>
                <a:ea typeface="ＭＳ Ｐゴシック" pitchFamily="50" charset="-128"/>
              </a:defRPr>
            </a:lvl1pPr>
          </a:lstStyle>
          <a:p>
            <a:pPr>
              <a:defRPr/>
            </a:pPr>
            <a:fld id="{6BDC3C2E-E6A6-4E16-939A-37D6C7F3068C}" type="slidenum">
              <a:rPr lang="en-US" altLang="ja-JP"/>
              <a:pPr>
                <a:defRPr/>
              </a:pPr>
              <a:t>‹#›</a:t>
            </a:fld>
            <a:endParaRPr lang="en-US" altLang="ja-JP" dirty="0"/>
          </a:p>
        </p:txBody>
      </p:sp>
    </p:spTree>
  </p:cSld>
  <p:clrMap bg1="dk2" tx1="lt1" bg2="dk1" tx2="lt2" accent1="accent1" accent2="accent2" accent3="accent3" accent4="accent4" accent5="accent5" accent6="accent6" hlink="hlink" folHlink="folHlink"/>
  <p:sldLayoutIdLst>
    <p:sldLayoutId id="2147484014" r:id="rId1"/>
    <p:sldLayoutId id="2147484013" r:id="rId2"/>
    <p:sldLayoutId id="2147484012" r:id="rId3"/>
    <p:sldLayoutId id="2147484011" r:id="rId4"/>
    <p:sldLayoutId id="2147484010" r:id="rId5"/>
    <p:sldLayoutId id="2147484009" r:id="rId6"/>
    <p:sldLayoutId id="2147484008" r:id="rId7"/>
    <p:sldLayoutId id="2147484007" r:id="rId8"/>
    <p:sldLayoutId id="2147484006" r:id="rId9"/>
    <p:sldLayoutId id="2147484005"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539552" y="0"/>
            <a:ext cx="746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200" dirty="0">
              <a:solidFill>
                <a:schemeClr val="tx2"/>
              </a:solidFill>
              <a:latin typeface="Arial" charset="0"/>
            </a:endParaRPr>
          </a:p>
        </p:txBody>
      </p:sp>
      <p:sp>
        <p:nvSpPr>
          <p:cNvPr id="2052" name="Text Box 21"/>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de-DE" dirty="0"/>
          </a:p>
        </p:txBody>
      </p:sp>
      <p:sp>
        <p:nvSpPr>
          <p:cNvPr id="2054" name="Rectangle 23"/>
          <p:cNvSpPr>
            <a:spLocks noChangeArrowheads="1"/>
          </p:cNvSpPr>
          <p:nvPr/>
        </p:nvSpPr>
        <p:spPr bwMode="auto">
          <a:xfrm>
            <a:off x="395536" y="5517232"/>
            <a:ext cx="82809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30000"/>
              </a:spcBef>
            </a:pPr>
            <a:r>
              <a:rPr lang="en-US" sz="2400" b="1" dirty="0" smtClean="0">
                <a:solidFill>
                  <a:schemeClr val="tx2"/>
                </a:solidFill>
                <a:latin typeface="Calibri" pitchFamily="34" charset="0"/>
                <a:ea typeface="Times New Roman" pitchFamily="18" charset="0"/>
                <a:cs typeface="Calibri" pitchFamily="34" charset="0"/>
              </a:rPr>
              <a:t>Marine Insurance  WP</a:t>
            </a:r>
            <a:r>
              <a:rPr lang="ja-JP" altLang="en-US" sz="2400" b="1" dirty="0" smtClean="0">
                <a:solidFill>
                  <a:schemeClr val="tx2"/>
                </a:solidFill>
                <a:latin typeface="Calibri" pitchFamily="34" charset="0"/>
                <a:ea typeface="Times New Roman" pitchFamily="18" charset="0"/>
                <a:cs typeface="Calibri" pitchFamily="34" charset="0"/>
              </a:rPr>
              <a:t>　</a:t>
            </a:r>
            <a:r>
              <a:rPr lang="en-US" altLang="ja-JP" sz="2400" b="1" dirty="0" smtClean="0">
                <a:solidFill>
                  <a:schemeClr val="tx2"/>
                </a:solidFill>
                <a:latin typeface="Calibri" pitchFamily="34" charset="0"/>
                <a:ea typeface="Times New Roman" pitchFamily="18" charset="0"/>
                <a:cs typeface="Calibri" pitchFamily="34" charset="0"/>
              </a:rPr>
              <a:t>30 S</a:t>
            </a:r>
            <a:r>
              <a:rPr lang="en-US" sz="2400" b="1" dirty="0" smtClean="0">
                <a:solidFill>
                  <a:schemeClr val="tx2"/>
                </a:solidFill>
                <a:latin typeface="Calibri" pitchFamily="34" charset="0"/>
                <a:ea typeface="Times New Roman" pitchFamily="18" charset="0"/>
                <a:cs typeface="Calibri" pitchFamily="34" charset="0"/>
              </a:rPr>
              <a:t>eptember, 2014        Rome</a:t>
            </a:r>
            <a:endParaRPr lang="de-DE" sz="2400" dirty="0" smtClean="0">
              <a:solidFill>
                <a:schemeClr val="tx2"/>
              </a:solidFill>
              <a:latin typeface="Calibri" pitchFamily="34" charset="0"/>
              <a:ea typeface="Times New Roman" pitchFamily="18" charset="0"/>
              <a:cs typeface="Calibri" pitchFamily="34" charset="0"/>
            </a:endParaRPr>
          </a:p>
        </p:txBody>
      </p:sp>
      <p:pic>
        <p:nvPicPr>
          <p:cNvPr id="8" name="Grafik 7" descr="C:\Dokumente und Einstellungen\xp\Desktop\Aida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32856"/>
            <a:ext cx="4032448" cy="1691754"/>
          </a:xfrm>
          <a:prstGeom prst="rect">
            <a:avLst/>
          </a:prstGeom>
          <a:noFill/>
          <a:ln>
            <a:noFill/>
          </a:ln>
        </p:spPr>
      </p:pic>
      <p:sp>
        <p:nvSpPr>
          <p:cNvPr id="10" name="正方形/長方形 9"/>
          <p:cNvSpPr/>
          <p:nvPr/>
        </p:nvSpPr>
        <p:spPr>
          <a:xfrm>
            <a:off x="611560" y="260648"/>
            <a:ext cx="8064896" cy="5650778"/>
          </a:xfrm>
          <a:prstGeom prst="rect">
            <a:avLst/>
          </a:prstGeom>
        </p:spPr>
        <p:txBody>
          <a:bodyPr wrap="square">
            <a:spAutoFit/>
          </a:bodyPr>
          <a:lstStyle/>
          <a:p>
            <a:endParaRPr lang="en-US" altLang="ja-JP" dirty="0" smtClean="0"/>
          </a:p>
          <a:p>
            <a:pPr lvl="0" algn="ctr">
              <a:lnSpc>
                <a:spcPct val="80000"/>
              </a:lnSpc>
              <a:spcBef>
                <a:spcPct val="20000"/>
              </a:spcBef>
              <a:buClr>
                <a:schemeClr val="tx2"/>
              </a:buClr>
              <a:buSzPct val="60000"/>
              <a:defRPr/>
            </a:pPr>
            <a:r>
              <a:rPr lang="en-US" altLang="ja-JP" sz="4400" b="1" dirty="0" smtClean="0">
                <a:solidFill>
                  <a:srgbClr val="0000FF"/>
                </a:solidFill>
              </a:rPr>
              <a:t>Costs for Removing Lost Cargo: Cargo or P&amp;I ?</a:t>
            </a:r>
            <a:endParaRPr lang="en-US" altLang="ja-JP" sz="4400" b="1" dirty="0" smtClean="0">
              <a:solidFill>
                <a:srgbClr val="0000FF"/>
              </a:solidFill>
              <a:latin typeface="Calibri" pitchFamily="34" charset="0"/>
            </a:endParaRPr>
          </a:p>
          <a:p>
            <a:pPr lvl="0" algn="ctr">
              <a:lnSpc>
                <a:spcPct val="80000"/>
              </a:lnSpc>
              <a:spcBef>
                <a:spcPct val="20000"/>
              </a:spcBef>
              <a:buClr>
                <a:schemeClr val="tx2"/>
              </a:buClr>
              <a:buSzPct val="60000"/>
              <a:defRPr/>
            </a:pPr>
            <a:endParaRPr lang="en-US" altLang="ja-JP" sz="3200" b="1" i="1" kern="0" dirty="0" smtClean="0">
              <a:latin typeface="Calibri" pitchFamily="34" charset="0"/>
            </a:endParaRPr>
          </a:p>
          <a:p>
            <a:pPr lvl="0" algn="ctr">
              <a:lnSpc>
                <a:spcPct val="80000"/>
              </a:lnSpc>
              <a:spcBef>
                <a:spcPct val="20000"/>
              </a:spcBef>
              <a:buClr>
                <a:schemeClr val="tx2"/>
              </a:buClr>
              <a:buSzPct val="60000"/>
              <a:defRPr/>
            </a:pPr>
            <a:endParaRPr lang="en-US" altLang="ja-JP" sz="2800" b="1" i="1" kern="0" dirty="0" smtClean="0"/>
          </a:p>
          <a:p>
            <a:pPr lvl="0" algn="ctr">
              <a:lnSpc>
                <a:spcPct val="80000"/>
              </a:lnSpc>
              <a:spcBef>
                <a:spcPct val="20000"/>
              </a:spcBef>
              <a:buClr>
                <a:schemeClr val="tx2"/>
              </a:buClr>
              <a:buSzPct val="60000"/>
              <a:defRPr/>
            </a:pPr>
            <a:endParaRPr lang="en-US" altLang="ja-JP" sz="2800" b="1" i="1" kern="0" dirty="0" smtClean="0"/>
          </a:p>
          <a:p>
            <a:pPr lvl="0" algn="ctr">
              <a:lnSpc>
                <a:spcPct val="80000"/>
              </a:lnSpc>
              <a:spcBef>
                <a:spcPct val="20000"/>
              </a:spcBef>
              <a:buClr>
                <a:schemeClr val="tx2"/>
              </a:buClr>
              <a:buSzPct val="60000"/>
              <a:defRPr/>
            </a:pPr>
            <a:endParaRPr lang="en-US" altLang="ja-JP" sz="2800" b="1" i="1" kern="0" dirty="0" smtClean="0"/>
          </a:p>
          <a:p>
            <a:pPr lvl="0" algn="ctr">
              <a:lnSpc>
                <a:spcPct val="80000"/>
              </a:lnSpc>
              <a:spcBef>
                <a:spcPct val="20000"/>
              </a:spcBef>
              <a:buClr>
                <a:schemeClr val="tx2"/>
              </a:buClr>
              <a:buSzPct val="60000"/>
              <a:defRPr/>
            </a:pPr>
            <a:endParaRPr lang="en-US" altLang="ja-JP" sz="2800" b="1" i="1" kern="0" dirty="0" smtClean="0"/>
          </a:p>
          <a:p>
            <a:pPr lvl="0" algn="ctr">
              <a:lnSpc>
                <a:spcPct val="80000"/>
              </a:lnSpc>
              <a:spcBef>
                <a:spcPct val="20000"/>
              </a:spcBef>
              <a:buClr>
                <a:schemeClr val="tx2"/>
              </a:buClr>
              <a:buSzPct val="60000"/>
              <a:defRPr/>
            </a:pPr>
            <a:r>
              <a:rPr lang="en-US" altLang="ja-JP" sz="2800" b="1" i="1" kern="0" dirty="0" smtClean="0"/>
              <a:t>Satoshi </a:t>
            </a:r>
            <a:r>
              <a:rPr lang="en-US" altLang="ja-JP" sz="2800" b="1" i="1" kern="0" dirty="0" err="1" smtClean="0"/>
              <a:t>Nakaide</a:t>
            </a:r>
            <a:endParaRPr lang="en-US" altLang="ja-JP" b="1" i="1" kern="0" dirty="0" smtClean="0"/>
          </a:p>
          <a:p>
            <a:pPr lvl="0" algn="ctr">
              <a:lnSpc>
                <a:spcPct val="80000"/>
              </a:lnSpc>
              <a:spcBef>
                <a:spcPct val="20000"/>
              </a:spcBef>
              <a:buClr>
                <a:schemeClr val="tx2"/>
              </a:buClr>
              <a:buSzPct val="60000"/>
              <a:defRPr/>
            </a:pPr>
            <a:r>
              <a:rPr lang="en-US" altLang="ja-JP" b="1" kern="0" dirty="0" smtClean="0"/>
              <a:t>Professor, </a:t>
            </a:r>
            <a:r>
              <a:rPr lang="en-US" altLang="ja-JP" b="1" kern="0" dirty="0" err="1" smtClean="0"/>
              <a:t>Waseda</a:t>
            </a:r>
            <a:r>
              <a:rPr lang="en-US" altLang="ja-JP" b="1" kern="0" dirty="0" smtClean="0"/>
              <a:t> University</a:t>
            </a:r>
          </a:p>
          <a:p>
            <a:pPr algn="ctr">
              <a:lnSpc>
                <a:spcPct val="80000"/>
              </a:lnSpc>
              <a:spcBef>
                <a:spcPct val="20000"/>
              </a:spcBef>
              <a:buClr>
                <a:schemeClr val="tx2"/>
              </a:buClr>
              <a:buSzPct val="60000"/>
              <a:defRPr/>
            </a:pPr>
            <a:r>
              <a:rPr lang="en-US" altLang="ja-JP" b="1" kern="0" dirty="0" smtClean="0"/>
              <a:t>LLM(London), Diploma(Cambridge)</a:t>
            </a:r>
            <a:endParaRPr lang="en-US" altLang="ja-JP" kern="0" dirty="0" smtClean="0"/>
          </a:p>
          <a:p>
            <a:pPr lvl="0" algn="ctr">
              <a:lnSpc>
                <a:spcPct val="80000"/>
              </a:lnSpc>
              <a:spcBef>
                <a:spcPct val="20000"/>
              </a:spcBef>
              <a:buClr>
                <a:schemeClr val="tx2"/>
              </a:buClr>
              <a:buSzPct val="60000"/>
              <a:defRPr/>
            </a:pPr>
            <a:r>
              <a:rPr lang="en-US" altLang="ja-JP" b="1" kern="0" dirty="0" smtClean="0"/>
              <a:t>nakaide@waseda.jp</a:t>
            </a:r>
          </a:p>
          <a:p>
            <a:pPr algn="ctr"/>
            <a:endParaRPr lang="en-US" altLang="ja-JP" sz="2000" b="1" dirty="0" smtClean="0">
              <a:latin typeface="Calibri" pitchFamily="34" charset="0"/>
            </a:endParaRPr>
          </a:p>
          <a:p>
            <a:pPr algn="ct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10</a:t>
            </a:fld>
            <a:endParaRPr lang="en-US" altLang="ja-JP" sz="1400"/>
          </a:p>
        </p:txBody>
      </p:sp>
      <p:sp>
        <p:nvSpPr>
          <p:cNvPr id="78850" name="Rectangle 3"/>
          <p:cNvSpPr>
            <a:spLocks noGrp="1" noChangeArrowheads="1"/>
          </p:cNvSpPr>
          <p:nvPr>
            <p:ph type="body" idx="4294967295"/>
          </p:nvPr>
        </p:nvSpPr>
        <p:spPr>
          <a:xfrm>
            <a:off x="323528" y="1052736"/>
            <a:ext cx="8820472" cy="5327650"/>
          </a:xfrm>
        </p:spPr>
        <p:txBody>
          <a:bodyPr/>
          <a:lstStyle/>
          <a:p>
            <a:pPr marL="895350" indent="-895350" eaLnBrk="1" hangingPunct="1">
              <a:lnSpc>
                <a:spcPct val="80000"/>
              </a:lnSpc>
              <a:buFontTx/>
              <a:buNone/>
            </a:pPr>
            <a:r>
              <a:rPr lang="en-US" altLang="ja-JP" sz="2400" b="1" dirty="0" smtClean="0">
                <a:solidFill>
                  <a:srgbClr val="0000FF"/>
                </a:solidFill>
              </a:rPr>
              <a:t>Case</a:t>
            </a:r>
            <a:r>
              <a:rPr lang="en-US" altLang="ja-JP" sz="2400" dirty="0" smtClean="0"/>
              <a:t>: Wheat on the vessel were totally lost because of the sea water entered into the hold from the hatch cover during the heavy weather.  </a:t>
            </a:r>
          </a:p>
          <a:p>
            <a:pPr eaLnBrk="1" hangingPunct="1">
              <a:lnSpc>
                <a:spcPct val="80000"/>
              </a:lnSpc>
              <a:buFontTx/>
              <a:buNone/>
            </a:pPr>
            <a:endParaRPr lang="en-US" altLang="ja-JP" sz="1400" dirty="0" smtClean="0"/>
          </a:p>
          <a:p>
            <a:pPr marL="895350" indent="-895350" eaLnBrk="1" hangingPunct="1">
              <a:lnSpc>
                <a:spcPct val="80000"/>
              </a:lnSpc>
              <a:buFontTx/>
              <a:buNone/>
            </a:pPr>
            <a:r>
              <a:rPr lang="en-US" altLang="ja-JP" sz="2400" b="1" dirty="0" smtClean="0">
                <a:solidFill>
                  <a:srgbClr val="0000FF"/>
                </a:solidFill>
              </a:rPr>
              <a:t>Issues involved</a:t>
            </a:r>
            <a:r>
              <a:rPr lang="en-US" altLang="ja-JP" sz="2400" dirty="0" smtClean="0"/>
              <a:t>: </a:t>
            </a:r>
          </a:p>
          <a:p>
            <a:pPr marL="895350" indent="-895350" eaLnBrk="1" hangingPunct="1">
              <a:lnSpc>
                <a:spcPct val="80000"/>
              </a:lnSpc>
              <a:buFontTx/>
              <a:buNone/>
            </a:pPr>
            <a:r>
              <a:rPr lang="en-US" altLang="ja-JP" sz="2400" dirty="0" smtClean="0"/>
              <a:t>     </a:t>
            </a:r>
            <a:r>
              <a:rPr lang="en-US" altLang="ja-JP" sz="2000" dirty="0" smtClean="0"/>
              <a:t>- Who should pay the cost of removing cargo from the ship and damping it, so far as the cargo owner waives his right of property?</a:t>
            </a:r>
          </a:p>
          <a:p>
            <a:pPr marL="895350" indent="-895350" eaLnBrk="1" hangingPunct="1">
              <a:lnSpc>
                <a:spcPct val="80000"/>
              </a:lnSpc>
              <a:buFontTx/>
              <a:buNone/>
            </a:pPr>
            <a:endParaRPr lang="en-US" altLang="ja-JP" sz="1600" dirty="0" smtClean="0"/>
          </a:p>
          <a:p>
            <a:pPr marL="895350" indent="-895350" eaLnBrk="1" hangingPunct="1">
              <a:lnSpc>
                <a:spcPct val="80000"/>
              </a:lnSpc>
              <a:buFontTx/>
              <a:buNone/>
            </a:pPr>
            <a:r>
              <a:rPr lang="en-US" altLang="ja-JP" sz="2400" b="1" dirty="0" smtClean="0">
                <a:solidFill>
                  <a:srgbClr val="0000FF"/>
                </a:solidFill>
              </a:rPr>
              <a:t>Possible solution</a:t>
            </a:r>
            <a:r>
              <a:rPr lang="en-US" altLang="ja-JP" sz="2400" dirty="0" smtClean="0"/>
              <a:t>:   </a:t>
            </a:r>
            <a:r>
              <a:rPr lang="en-US" altLang="ja-JP" sz="2400" dirty="0" smtClean="0">
                <a:solidFill>
                  <a:srgbClr val="FF0000"/>
                </a:solidFill>
              </a:rPr>
              <a:t>My Personal View</a:t>
            </a:r>
            <a:endParaRPr lang="en-US" altLang="ja-JP" sz="2400" dirty="0" smtClean="0"/>
          </a:p>
          <a:p>
            <a:pPr marL="895350" indent="-895350" eaLnBrk="1" hangingPunct="1">
              <a:lnSpc>
                <a:spcPct val="80000"/>
              </a:lnSpc>
              <a:buFontTx/>
              <a:buNone/>
            </a:pPr>
            <a:r>
              <a:rPr lang="en-US" altLang="ja-JP" sz="2000" dirty="0" smtClean="0"/>
              <a:t>     - The vessel needs to unload the cargo as usual although it may incur extra charge.</a:t>
            </a:r>
          </a:p>
          <a:p>
            <a:pPr marL="895350" indent="-895350" eaLnBrk="1" hangingPunct="1">
              <a:lnSpc>
                <a:spcPct val="80000"/>
              </a:lnSpc>
              <a:buFontTx/>
              <a:buNone/>
            </a:pPr>
            <a:r>
              <a:rPr lang="en-US" altLang="ja-JP" sz="2000" dirty="0" smtClean="0"/>
              <a:t>     - Cargo owner need to damp the cargo and bear the extra charge for it.  The cost are not covered by his cargo policy.</a:t>
            </a:r>
          </a:p>
          <a:p>
            <a:pPr marL="895350" indent="-895350" eaLnBrk="1" hangingPunct="1">
              <a:lnSpc>
                <a:spcPct val="80000"/>
              </a:lnSpc>
              <a:buFontTx/>
              <a:buNone/>
            </a:pPr>
            <a:r>
              <a:rPr lang="en-US" altLang="ja-JP" sz="2000" dirty="0" smtClean="0"/>
              <a:t>     - Cargo owner may claim compensation against the ship owner for his loss caused by the vessel under the relevant carriage contract up to the limit of the carriage contract.</a:t>
            </a:r>
          </a:p>
          <a:p>
            <a:pPr marL="895350" indent="-895350" eaLnBrk="1" hangingPunct="1">
              <a:lnSpc>
                <a:spcPct val="80000"/>
              </a:lnSpc>
              <a:buFontTx/>
              <a:buNone/>
            </a:pPr>
            <a:r>
              <a:rPr lang="en-US" altLang="ja-JP" sz="2000" dirty="0" smtClean="0"/>
              <a:t>     - If the liability of ship owner of charter is established, relevant P&amp;I club will pay the insurance money for it under her cargo indemnity cover.      </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endParaRPr lang="en-US" altLang="ja-JP" sz="2400" dirty="0" smtClean="0"/>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5. Case Study (2)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08720"/>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11</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r>
              <a:rPr lang="en-US" altLang="ja-JP" sz="2400" b="1" dirty="0" smtClean="0">
                <a:solidFill>
                  <a:srgbClr val="0000FF"/>
                </a:solidFill>
              </a:rPr>
              <a:t>Case</a:t>
            </a:r>
            <a:r>
              <a:rPr lang="en-US" altLang="ja-JP" sz="2400" dirty="0" smtClean="0"/>
              <a:t>: Round logs imported to Japan were washed over board and were drifted to the beach.</a:t>
            </a:r>
          </a:p>
          <a:p>
            <a:pPr marL="895350" indent="-895350" eaLnBrk="1" hangingPunct="1">
              <a:lnSpc>
                <a:spcPct val="80000"/>
              </a:lnSpc>
              <a:buFontTx/>
              <a:buNone/>
            </a:pPr>
            <a:r>
              <a:rPr lang="en-US" altLang="ja-JP" sz="2400" dirty="0" smtClean="0"/>
              <a:t>           Ship owner is a member of Japan P&amp;I.</a:t>
            </a:r>
          </a:p>
          <a:p>
            <a:pPr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b="1" dirty="0" smtClean="0">
                <a:solidFill>
                  <a:srgbClr val="0000FF"/>
                </a:solidFill>
              </a:rPr>
              <a:t>Issues involved</a:t>
            </a:r>
            <a:r>
              <a:rPr lang="en-US" altLang="ja-JP" sz="2400" dirty="0" smtClean="0"/>
              <a:t>: </a:t>
            </a:r>
          </a:p>
          <a:p>
            <a:pPr marL="895350" indent="-895350" eaLnBrk="1" hangingPunct="1">
              <a:lnSpc>
                <a:spcPct val="80000"/>
              </a:lnSpc>
              <a:buFontTx/>
              <a:buNone/>
            </a:pPr>
            <a:r>
              <a:rPr lang="en-US" altLang="ja-JP" sz="2400" dirty="0" smtClean="0"/>
              <a:t>(a) Ownership of the damaged cargo</a:t>
            </a:r>
          </a:p>
          <a:p>
            <a:pPr marL="628650" indent="-628650" eaLnBrk="1" hangingPunct="1">
              <a:lnSpc>
                <a:spcPct val="80000"/>
              </a:lnSpc>
              <a:buFontTx/>
              <a:buNone/>
            </a:pPr>
            <a:r>
              <a:rPr lang="en-US" altLang="ja-JP" sz="2400" dirty="0" smtClean="0"/>
              <a:t>     </a:t>
            </a:r>
            <a:r>
              <a:rPr lang="en-US" altLang="ja-JP" sz="2000" dirty="0" smtClean="0"/>
              <a:t>- Who is the owner of the property ..  seller or buyer?</a:t>
            </a:r>
          </a:p>
          <a:p>
            <a:pPr marL="628650" indent="-628650" eaLnBrk="1" hangingPunct="1">
              <a:lnSpc>
                <a:spcPct val="80000"/>
              </a:lnSpc>
              <a:buFontTx/>
              <a:buNone/>
            </a:pPr>
            <a:endParaRPr lang="en-US" altLang="ja-JP" sz="2400" dirty="0" smtClean="0"/>
          </a:p>
          <a:p>
            <a:pPr marL="628650" indent="-628650" eaLnBrk="1" hangingPunct="1">
              <a:lnSpc>
                <a:spcPct val="80000"/>
              </a:lnSpc>
              <a:buFontTx/>
              <a:buNone/>
            </a:pPr>
            <a:r>
              <a:rPr lang="en-US" altLang="ja-JP" sz="2400" dirty="0" smtClean="0"/>
              <a:t>(b) Transfer of property under marine cargo policy </a:t>
            </a:r>
          </a:p>
          <a:p>
            <a:pPr marL="628650" indent="-628650" eaLnBrk="1" hangingPunct="1">
              <a:lnSpc>
                <a:spcPct val="80000"/>
              </a:lnSpc>
              <a:buFontTx/>
              <a:buNone/>
            </a:pPr>
            <a:r>
              <a:rPr lang="en-US" altLang="ja-JP" sz="2000" dirty="0" smtClean="0"/>
              <a:t>     - Is the cargo owner entitled to abandon the cargo to the cargo insurer as it is totally lost under its marine cargo policy with ICC?  </a:t>
            </a:r>
          </a:p>
          <a:p>
            <a:pPr marL="628650" indent="-628650" eaLnBrk="1" hangingPunct="1">
              <a:lnSpc>
                <a:spcPct val="80000"/>
              </a:lnSpc>
              <a:buFontTx/>
              <a:buNone/>
            </a:pPr>
            <a:r>
              <a:rPr lang="en-US" altLang="ja-JP" sz="2000" dirty="0" smtClean="0"/>
              <a:t>         Can insurer refuse the transfer of it?</a:t>
            </a:r>
          </a:p>
          <a:p>
            <a:pPr marL="628650" indent="-628650" eaLnBrk="1" hangingPunct="1">
              <a:lnSpc>
                <a:spcPct val="80000"/>
              </a:lnSpc>
              <a:buFontTx/>
              <a:buNone/>
            </a:pPr>
            <a:r>
              <a:rPr lang="en-US" altLang="ja-JP" sz="2000" dirty="0" smtClean="0"/>
              <a:t>     </a:t>
            </a:r>
          </a:p>
          <a:p>
            <a:pPr marL="628650" indent="-628650" eaLnBrk="1" hangingPunct="1">
              <a:lnSpc>
                <a:spcPct val="80000"/>
              </a:lnSpc>
              <a:buFontTx/>
              <a:buNone/>
            </a:pPr>
            <a:r>
              <a:rPr lang="en-US" altLang="ja-JP" sz="2000" dirty="0" smtClean="0"/>
              <a:t>     - Does the property transfer from cargo owner to its insurer after his payment for total loss based on Art. 24 of the Japanese Insurance Contract Act?  </a:t>
            </a:r>
          </a:p>
          <a:p>
            <a:pPr marL="628650" indent="-628650" eaLnBrk="1" hangingPunct="1">
              <a:lnSpc>
                <a:spcPct val="80000"/>
              </a:lnSpc>
              <a:buFontTx/>
              <a:buNone/>
            </a:pPr>
            <a:r>
              <a:rPr lang="en-US" altLang="ja-JP" sz="2000" dirty="0" smtClean="0"/>
              <a:t>         Can insurer reject its transfer? </a:t>
            </a:r>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6. Case Study (3)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12</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r>
              <a:rPr lang="en-US" altLang="ja-JP" sz="2400" b="1" dirty="0" smtClean="0">
                <a:solidFill>
                  <a:srgbClr val="0000FF"/>
                </a:solidFill>
              </a:rPr>
              <a:t>Issues involved</a:t>
            </a:r>
            <a:r>
              <a:rPr lang="en-US" altLang="ja-JP" sz="2400" dirty="0" smtClean="0"/>
              <a:t>: </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dirty="0" smtClean="0"/>
              <a:t>(c) Liability for the accident</a:t>
            </a:r>
          </a:p>
          <a:p>
            <a:pPr marL="895350" indent="-895350" eaLnBrk="1" hangingPunct="1">
              <a:lnSpc>
                <a:spcPct val="80000"/>
              </a:lnSpc>
              <a:buFontTx/>
              <a:buNone/>
            </a:pPr>
            <a:r>
              <a:rPr lang="en-US" altLang="ja-JP" sz="2400" dirty="0" smtClean="0"/>
              <a:t>     - Is the ship owner responsible for the accident?</a:t>
            </a:r>
          </a:p>
          <a:p>
            <a:pPr marL="895350" indent="-895350" eaLnBrk="1" hangingPunct="1">
              <a:lnSpc>
                <a:spcPct val="80000"/>
              </a:lnSpc>
              <a:buFontTx/>
              <a:buNone/>
            </a:pPr>
            <a:r>
              <a:rPr lang="en-US" altLang="ja-JP" sz="2400" dirty="0" smtClean="0"/>
              <a:t>     - Is the owner entitled to limit his liability under the carriage contract?</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dirty="0" smtClean="0"/>
              <a:t>(d) Liability for the removal costs</a:t>
            </a:r>
          </a:p>
          <a:p>
            <a:pPr marL="628650" indent="-628650" eaLnBrk="1" hangingPunct="1">
              <a:lnSpc>
                <a:spcPct val="80000"/>
              </a:lnSpc>
              <a:buFontTx/>
              <a:buNone/>
            </a:pPr>
            <a:r>
              <a:rPr lang="en-US" altLang="ja-JP" sz="2400" dirty="0" smtClean="0"/>
              <a:t>     - What law and regulation apply to the case?</a:t>
            </a:r>
          </a:p>
          <a:p>
            <a:pPr marL="628650" indent="-628650" eaLnBrk="1" hangingPunct="1">
              <a:lnSpc>
                <a:spcPct val="80000"/>
              </a:lnSpc>
              <a:buFontTx/>
              <a:buNone/>
            </a:pPr>
            <a:endParaRPr lang="en-US" altLang="ja-JP" sz="2400" dirty="0" smtClean="0"/>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(3)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13</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Possible Solution </a:t>
            </a:r>
            <a:r>
              <a:rPr lang="en-US" altLang="ja-JP" sz="2000" dirty="0" smtClean="0"/>
              <a:t>:   </a:t>
            </a:r>
            <a:r>
              <a:rPr lang="en-US" altLang="ja-JP" sz="2000" dirty="0" smtClean="0">
                <a:solidFill>
                  <a:srgbClr val="FF0000"/>
                </a:solidFill>
              </a:rPr>
              <a:t>my personal view</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000" dirty="0" smtClean="0"/>
              <a:t>Transfer of ownership arises based on the contract of sale between the seller and its buyer irrespective of the terms of the INCOTERMS.</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In many cases, the buyer will be the owner of the cargo after the payment for the cargo.</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Cargo insurer will be entitled to reject accepting transfer of property against the notice of abandonment from the assured under the English Institute Cargo Clauses 2009. </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Cargo insurer will be entitled to reject the legal transfer of the damaged property under the Japanese Insurance Act Art. 24.  </a:t>
            </a:r>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(3)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14</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Possible Solution </a:t>
            </a:r>
            <a:r>
              <a:rPr lang="en-US" altLang="ja-JP" sz="2000" dirty="0" smtClean="0"/>
              <a:t>:   </a:t>
            </a:r>
            <a:r>
              <a:rPr lang="en-US" altLang="ja-JP" sz="2000" dirty="0" smtClean="0">
                <a:solidFill>
                  <a:srgbClr val="FF0000"/>
                </a:solidFill>
              </a:rPr>
              <a:t>my personal view</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000" dirty="0" smtClean="0"/>
              <a:t>Liability of its removal will arise based on various laws and regulations.</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Ex: </a:t>
            </a:r>
          </a:p>
          <a:p>
            <a:pPr marL="361950" indent="-361950" eaLnBrk="1" hangingPunct="1">
              <a:lnSpc>
                <a:spcPct val="80000"/>
              </a:lnSpc>
              <a:buNone/>
            </a:pPr>
            <a:r>
              <a:rPr lang="en-US" altLang="ja-JP" sz="2000" dirty="0" smtClean="0"/>
              <a:t>     Port Regulation Law, Port and Harbor Law, Maritime Traffic Safety Law, The Law about Prevention of Maritime Disasters, such as Sea Pollution, The Law on the Sea Coast, Law on the Natural Parks, Wastes Disposal and Public Cleaning Law</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Various regulations of the local authorities</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Right of claim for removing obstacle under the Civil Code ….</a:t>
            </a:r>
          </a:p>
          <a:p>
            <a:pPr marL="361950" indent="-361950" eaLnBrk="1" hangingPunct="1">
              <a:lnSpc>
                <a:spcPct val="80000"/>
              </a:lnSpc>
              <a:buNone/>
            </a:pPr>
            <a:endParaRPr lang="en-US" altLang="ja-JP" sz="2000" dirty="0" smtClean="0"/>
          </a:p>
          <a:p>
            <a:pPr marL="361950" indent="-361950" eaLnBrk="1" hangingPunct="1">
              <a:lnSpc>
                <a:spcPct val="80000"/>
              </a:lnSpc>
              <a:buFontTx/>
              <a:buChar char="-"/>
            </a:pPr>
            <a:r>
              <a:rPr lang="en-US" altLang="ja-JP" sz="2000" dirty="0" smtClean="0"/>
              <a:t>The party responsible for the removal costs will be judged by the applicable law and regulations. </a:t>
            </a:r>
          </a:p>
          <a:p>
            <a:pPr marL="361950" indent="-361950" eaLnBrk="1" hangingPunct="1">
              <a:lnSpc>
                <a:spcPct val="80000"/>
              </a:lnSpc>
              <a:buNone/>
            </a:pPr>
            <a:r>
              <a:rPr lang="en-US" altLang="ja-JP" sz="2000" dirty="0" smtClean="0"/>
              <a:t>      ex: ship owner, party responsible for the accident…  </a:t>
            </a:r>
          </a:p>
          <a:p>
            <a:pPr marL="361950" indent="-361950" eaLnBrk="1" hangingPunct="1">
              <a:lnSpc>
                <a:spcPct val="80000"/>
              </a:lnSpc>
              <a:buNone/>
            </a:pPr>
            <a:r>
              <a:rPr lang="en-US" altLang="ja-JP" sz="2000" dirty="0" smtClean="0"/>
              <a:t> </a:t>
            </a:r>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(3)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15</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Possible Solution </a:t>
            </a:r>
            <a:r>
              <a:rPr lang="en-US" altLang="ja-JP" sz="2000" dirty="0" smtClean="0"/>
              <a:t>:   </a:t>
            </a:r>
            <a:r>
              <a:rPr lang="en-US" altLang="ja-JP" sz="2000" dirty="0" smtClean="0">
                <a:solidFill>
                  <a:srgbClr val="FF0000"/>
                </a:solidFill>
              </a:rPr>
              <a:t>my personal view</a:t>
            </a:r>
          </a:p>
          <a:p>
            <a:pPr marL="895350" indent="-895350" eaLnBrk="1" hangingPunct="1">
              <a:lnSpc>
                <a:spcPct val="80000"/>
              </a:lnSpc>
              <a:buFontTx/>
              <a:buNone/>
            </a:pPr>
            <a:endParaRPr lang="en-US" altLang="ja-JP" sz="2000" dirty="0" smtClean="0"/>
          </a:p>
          <a:p>
            <a:pPr marL="361950" indent="-361950" eaLnBrk="1" hangingPunct="1">
              <a:lnSpc>
                <a:spcPct val="80000"/>
              </a:lnSpc>
              <a:buNone/>
            </a:pPr>
            <a:r>
              <a:rPr lang="en-US" altLang="ja-JP" sz="2000" dirty="0" smtClean="0"/>
              <a:t>In reality,</a:t>
            </a:r>
          </a:p>
          <a:p>
            <a:pPr marL="361950" indent="-361950" eaLnBrk="1" hangingPunct="1">
              <a:lnSpc>
                <a:spcPct val="80000"/>
              </a:lnSpc>
              <a:buNone/>
            </a:pPr>
            <a:endParaRPr lang="en-US" altLang="ja-JP" sz="2000" dirty="0" smtClean="0"/>
          </a:p>
          <a:p>
            <a:pPr marL="361950" indent="-361950" eaLnBrk="1" hangingPunct="1">
              <a:lnSpc>
                <a:spcPct val="80000"/>
              </a:lnSpc>
              <a:buFontTx/>
              <a:buChar char="-"/>
            </a:pPr>
            <a:r>
              <a:rPr lang="en-US" altLang="ja-JP" sz="2000" dirty="0" smtClean="0"/>
              <a:t>Immediate removal of the cargo will be needed.</a:t>
            </a:r>
          </a:p>
          <a:p>
            <a:pPr marL="361950" indent="-361950" eaLnBrk="1" hangingPunct="1">
              <a:lnSpc>
                <a:spcPct val="80000"/>
              </a:lnSpc>
              <a:buFontTx/>
              <a:buChar char="-"/>
            </a:pPr>
            <a:r>
              <a:rPr lang="en-US" altLang="ja-JP" sz="2000" dirty="0" smtClean="0"/>
              <a:t>In many cases, the name of the vessel will be reported by the mass media.  However, its is rare that the name of the cargo owner is disclosed.  It may not be easy for the public to know the various cargo owners of the damaged cargo.  </a:t>
            </a:r>
          </a:p>
          <a:p>
            <a:pPr marL="361950" indent="-361950" eaLnBrk="1" hangingPunct="1">
              <a:lnSpc>
                <a:spcPct val="80000"/>
              </a:lnSpc>
              <a:buFontTx/>
              <a:buChar char="-"/>
            </a:pPr>
            <a:r>
              <a:rPr lang="en-US" altLang="ja-JP" sz="2000" dirty="0" smtClean="0"/>
              <a:t>Ordinary persons will consider that the shipping company which caused the accident should be responsible for the removal costs.</a:t>
            </a:r>
          </a:p>
          <a:p>
            <a:pPr marL="361950" indent="-361950" eaLnBrk="1" hangingPunct="1">
              <a:lnSpc>
                <a:spcPct val="80000"/>
              </a:lnSpc>
              <a:buFontTx/>
              <a:buNone/>
            </a:pPr>
            <a:r>
              <a:rPr lang="en-US" altLang="ja-JP" sz="2000" dirty="0" smtClean="0"/>
              <a:t>-    Local authority may ask the ship owner and its P&amp;I and in many cases actually issues a formal order to remove the logs.</a:t>
            </a:r>
          </a:p>
          <a:p>
            <a:pPr marL="361950" indent="-361950" eaLnBrk="1" hangingPunct="1">
              <a:lnSpc>
                <a:spcPct val="80000"/>
              </a:lnSpc>
              <a:buFontTx/>
              <a:buChar char="-"/>
            </a:pPr>
            <a:r>
              <a:rPr lang="en-US" altLang="ja-JP" sz="2000" dirty="0" smtClean="0"/>
              <a:t>Ship owner may not be able to prove that he has no fault about the accident.  </a:t>
            </a:r>
          </a:p>
          <a:p>
            <a:pPr marL="361950" indent="-361950" eaLnBrk="1" hangingPunct="1">
              <a:lnSpc>
                <a:spcPct val="80000"/>
              </a:lnSpc>
              <a:buFontTx/>
              <a:buChar char="-"/>
            </a:pPr>
            <a:r>
              <a:rPr lang="en-US" altLang="ja-JP" sz="2000" dirty="0" smtClean="0"/>
              <a:t>P&amp;I may bear the removal costs as far as there is a formal order by the authority against the ship owner to remove the cargo and cargo owner abandons the property.</a:t>
            </a:r>
          </a:p>
          <a:p>
            <a:pPr marL="895350" indent="-895350" eaLnBrk="1" hangingPunct="1">
              <a:lnSpc>
                <a:spcPct val="80000"/>
              </a:lnSpc>
              <a:buFontTx/>
              <a:buNone/>
            </a:pPr>
            <a:endParaRPr lang="en-US" altLang="ja-JP" sz="2400" dirty="0" smtClean="0"/>
          </a:p>
          <a:p>
            <a:pPr>
              <a:buNone/>
            </a:pPr>
            <a:r>
              <a:rPr lang="en-US" altLang="ja-JP" sz="2400" dirty="0" smtClean="0"/>
              <a:t>    </a:t>
            </a:r>
          </a:p>
          <a:p>
            <a:pPr>
              <a:buNone/>
            </a:pPr>
            <a:r>
              <a:rPr lang="en-US" altLang="ja-JP" sz="2400" dirty="0" smtClean="0"/>
              <a:t>   </a:t>
            </a:r>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(3)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16</a:t>
            </a:fld>
            <a:endParaRPr lang="en-US" altLang="ja-JP" sz="1400"/>
          </a:p>
        </p:txBody>
      </p:sp>
      <p:sp>
        <p:nvSpPr>
          <p:cNvPr id="78850" name="Rectangle 3"/>
          <p:cNvSpPr>
            <a:spLocks noGrp="1" noChangeArrowheads="1"/>
          </p:cNvSpPr>
          <p:nvPr>
            <p:ph type="body" idx="4294967295"/>
          </p:nvPr>
        </p:nvSpPr>
        <p:spPr>
          <a:xfrm>
            <a:off x="323528" y="1413718"/>
            <a:ext cx="8424936" cy="5327650"/>
          </a:xfrm>
        </p:spPr>
        <p:txBody>
          <a:bodyPr/>
          <a:lstStyle/>
          <a:p>
            <a:pPr marL="895350" indent="-895350" eaLnBrk="1" hangingPunct="1">
              <a:lnSpc>
                <a:spcPct val="80000"/>
              </a:lnSpc>
              <a:buFontTx/>
              <a:buNone/>
            </a:pPr>
            <a:r>
              <a:rPr lang="en-US" altLang="ja-JP" sz="2400" b="1" dirty="0" smtClean="0">
                <a:solidFill>
                  <a:srgbClr val="0000FF"/>
                </a:solidFill>
              </a:rPr>
              <a:t>Case</a:t>
            </a:r>
            <a:r>
              <a:rPr lang="en-US" altLang="ja-JP" sz="2400" dirty="0" smtClean="0"/>
              <a:t>: Many vessels, some with cargo, were drifted and grounded on land and became total loss because of the huge </a:t>
            </a:r>
            <a:r>
              <a:rPr lang="en-US" altLang="ja-JP" sz="2400" b="1" i="1" dirty="0" smtClean="0">
                <a:solidFill>
                  <a:srgbClr val="0000FF"/>
                </a:solidFill>
              </a:rPr>
              <a:t>Tsunami</a:t>
            </a:r>
            <a:r>
              <a:rPr lang="en-US" altLang="ja-JP" sz="2400" dirty="0" smtClean="0"/>
              <a:t> after the large earthquake of 11 March 2011 in Japan.</a:t>
            </a:r>
          </a:p>
          <a:p>
            <a:pPr eaLnBrk="1" hangingPunct="1">
              <a:lnSpc>
                <a:spcPct val="80000"/>
              </a:lnSpc>
              <a:buFontTx/>
              <a:buNone/>
            </a:pPr>
            <a:endParaRPr lang="en-US" altLang="ja-JP" sz="2400" dirty="0" smtClean="0"/>
          </a:p>
          <a:p>
            <a:pPr eaLnBrk="1" hangingPunct="1">
              <a:lnSpc>
                <a:spcPct val="80000"/>
              </a:lnSpc>
              <a:buFontTx/>
              <a:buNone/>
            </a:pPr>
            <a:r>
              <a:rPr lang="en-US" altLang="ja-JP" sz="2400" dirty="0" smtClean="0">
                <a:solidFill>
                  <a:srgbClr val="0000FF"/>
                </a:solidFill>
              </a:rPr>
              <a:t>           Number of damaged vessels</a:t>
            </a:r>
          </a:p>
          <a:p>
            <a:pPr eaLnBrk="1" hangingPunct="1">
              <a:lnSpc>
                <a:spcPct val="80000"/>
              </a:lnSpc>
              <a:buFontTx/>
              <a:buNone/>
            </a:pPr>
            <a:r>
              <a:rPr lang="en-US" altLang="ja-JP" sz="2400" dirty="0" smtClean="0"/>
              <a:t>  </a:t>
            </a:r>
          </a:p>
          <a:p>
            <a:pPr eaLnBrk="1" hangingPunct="1">
              <a:lnSpc>
                <a:spcPct val="80000"/>
              </a:lnSpc>
              <a:buFontTx/>
              <a:buNone/>
            </a:pPr>
            <a:r>
              <a:rPr lang="en-US" altLang="ja-JP" sz="2400" dirty="0" smtClean="0"/>
              <a:t>            fishing boats  19,811</a:t>
            </a:r>
          </a:p>
          <a:p>
            <a:pPr eaLnBrk="1" hangingPunct="1">
              <a:lnSpc>
                <a:spcPct val="80000"/>
              </a:lnSpc>
              <a:buFontTx/>
              <a:buNone/>
            </a:pPr>
            <a:r>
              <a:rPr lang="en-US" altLang="ja-JP" sz="2400" dirty="0" smtClean="0"/>
              <a:t>            vessels other than fishing boats</a:t>
            </a:r>
          </a:p>
          <a:p>
            <a:pPr eaLnBrk="1" hangingPunct="1">
              <a:lnSpc>
                <a:spcPct val="80000"/>
              </a:lnSpc>
              <a:buFontTx/>
              <a:buNone/>
            </a:pPr>
            <a:r>
              <a:rPr lang="en-US" altLang="ja-JP" sz="2400" dirty="0" smtClean="0"/>
              <a:t>                vessels less than 20 GT    15,500</a:t>
            </a:r>
          </a:p>
          <a:p>
            <a:pPr eaLnBrk="1" hangingPunct="1">
              <a:lnSpc>
                <a:spcPct val="80000"/>
              </a:lnSpc>
              <a:buFontTx/>
              <a:buNone/>
            </a:pPr>
            <a:r>
              <a:rPr lang="en-US" altLang="ja-JP" sz="2400" dirty="0" smtClean="0"/>
              <a:t>                             more than 20 GT           57</a:t>
            </a:r>
          </a:p>
          <a:p>
            <a:pPr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dirty="0" smtClean="0"/>
              <a:t>  * </a:t>
            </a:r>
            <a:r>
              <a:rPr lang="en-US" altLang="ja-JP" sz="1800" dirty="0" smtClean="0"/>
              <a:t>base on the figure of Ministry of Land, Infrastructure, Transport and Tourism Bureau of Shipping, 2011</a:t>
            </a:r>
            <a:endParaRPr lang="en-US" altLang="ja-JP" sz="18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7. Case Study (4)</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Grp="1" noChangeArrowheads="1"/>
          </p:cNvSpPr>
          <p:nvPr>
            <p:ph type="sldNum" sz="quarter" idx="12"/>
          </p:nvPr>
        </p:nvSpPr>
        <p:spPr>
          <a:ln/>
        </p:spPr>
        <p:txBody>
          <a:bodyPr/>
          <a:lstStyle/>
          <a:p>
            <a:pPr>
              <a:defRPr/>
            </a:pPr>
            <a:fld id="{26AED8B5-7AB1-4CD0-BFF9-36DB987C197A}" type="slidenum">
              <a:rPr lang="en-US" altLang="ja-JP"/>
              <a:pPr>
                <a:defRPr/>
              </a:pPr>
              <a:t>17</a:t>
            </a:fld>
            <a:endParaRPr lang="en-US" altLang="ja-JP"/>
          </a:p>
        </p:txBody>
      </p:sp>
      <p:sp>
        <p:nvSpPr>
          <p:cNvPr id="214019" name="Rectangle 3"/>
          <p:cNvSpPr>
            <a:spLocks noGrp="1" noChangeArrowheads="1"/>
          </p:cNvSpPr>
          <p:nvPr>
            <p:ph type="body" idx="4294967295"/>
          </p:nvPr>
        </p:nvSpPr>
        <p:spPr>
          <a:xfrm>
            <a:off x="457200" y="6165304"/>
            <a:ext cx="8147248" cy="4323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None/>
              <a:defRPr/>
            </a:pPr>
            <a:r>
              <a:rPr lang="en-GB" altLang="ja-JP" sz="1800" dirty="0" smtClean="0"/>
              <a:t>Photo is provided by Mr. </a:t>
            </a:r>
            <a:r>
              <a:rPr lang="en-GB" altLang="ja-JP" sz="1800" dirty="0" err="1" smtClean="0"/>
              <a:t>Miyahiro</a:t>
            </a:r>
            <a:r>
              <a:rPr lang="en-GB" altLang="ja-JP" sz="1800" dirty="0" smtClean="0"/>
              <a:t>, Japan P&amp;I Club. Cop</a:t>
            </a:r>
            <a:r>
              <a:rPr lang="en-US" altLang="ja-JP" sz="1800" dirty="0" smtClean="0"/>
              <a:t>y is not allowed.</a:t>
            </a:r>
            <a:endParaRPr lang="ja-JP" altLang="en-US" sz="1800" dirty="0" smtClean="0"/>
          </a:p>
          <a:p>
            <a:pPr eaLnBrk="1" hangingPunct="1">
              <a:defRPr/>
            </a:pPr>
            <a:endParaRPr lang="ja-JP" altLang="en-US" dirty="0" smtClean="0"/>
          </a:p>
        </p:txBody>
      </p:sp>
      <p:pic>
        <p:nvPicPr>
          <p:cNvPr id="9220" name="Picture 4" descr="sider joy"/>
          <p:cNvPicPr>
            <a:picLocks noChangeAspect="1" noChangeArrowheads="1"/>
          </p:cNvPicPr>
          <p:nvPr/>
        </p:nvPicPr>
        <p:blipFill>
          <a:blip r:embed="rId2" cstate="print"/>
          <a:srcRect/>
          <a:stretch>
            <a:fillRect/>
          </a:stretch>
        </p:blipFill>
        <p:spPr bwMode="auto">
          <a:xfrm>
            <a:off x="468313" y="260648"/>
            <a:ext cx="8280151" cy="58326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18</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Various places of the damaged property </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000" dirty="0" smtClean="0"/>
              <a:t>Ocean, Port, Coast, Park, River, Road, Private place  …</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Liability of its removal will arise based on various laws and regulations.</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Ex: </a:t>
            </a:r>
          </a:p>
          <a:p>
            <a:pPr marL="361950" indent="-361950" eaLnBrk="1" hangingPunct="1">
              <a:lnSpc>
                <a:spcPct val="80000"/>
              </a:lnSpc>
              <a:buNone/>
            </a:pPr>
            <a:r>
              <a:rPr lang="en-US" altLang="ja-JP" sz="2000" dirty="0" smtClean="0"/>
              <a:t>     Port Regulation Law, Port and Harbor Law, Maritime Traffic Safety Law, The law about Prevention of Maritime Disasters, such as Sea Pollution, The Law on the Sea Coast, Law on the Natural Parks, Law on the River, Wastes Disposal and Public Cleaning Law</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Various regulations of the local authorities</a:t>
            </a:r>
          </a:p>
          <a:p>
            <a:pPr marL="361950" indent="-361950" eaLnBrk="1" hangingPunct="1">
              <a:lnSpc>
                <a:spcPct val="80000"/>
              </a:lnSpc>
              <a:buNone/>
            </a:pPr>
            <a:r>
              <a:rPr lang="en-US" altLang="ja-JP" sz="2000" dirty="0" smtClean="0"/>
              <a:t>     </a:t>
            </a:r>
          </a:p>
          <a:p>
            <a:pPr marL="361950" indent="-361950" eaLnBrk="1" hangingPunct="1">
              <a:lnSpc>
                <a:spcPct val="80000"/>
              </a:lnSpc>
              <a:buNone/>
            </a:pPr>
            <a:r>
              <a:rPr lang="en-US" altLang="ja-JP" sz="2000" dirty="0" smtClean="0"/>
              <a:t>     Right of claim for removing obstacle under the Civil Code ….</a:t>
            </a:r>
          </a:p>
          <a:p>
            <a:pPr marL="361950" indent="-361950" eaLnBrk="1" hangingPunct="1">
              <a:lnSpc>
                <a:spcPct val="80000"/>
              </a:lnSpc>
              <a:buNone/>
            </a:pPr>
            <a:endParaRPr lang="en-US" altLang="ja-JP" sz="2000" dirty="0" smtClean="0"/>
          </a:p>
          <a:p>
            <a:pPr marL="361950" indent="-361950" eaLnBrk="1" hangingPunct="1">
              <a:lnSpc>
                <a:spcPct val="80000"/>
              </a:lnSpc>
              <a:buNone/>
            </a:pPr>
            <a:r>
              <a:rPr lang="en-US" altLang="ja-JP" sz="2000" dirty="0" smtClean="0"/>
              <a:t> </a:t>
            </a:r>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(4)</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19</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Legal Issues       </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000" dirty="0" smtClean="0"/>
              <a:t>Does P&amp;I insurance cover Tsunami risk of the earthquake?</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Does P&amp;I insurance cover removal costs on land?</a:t>
            </a:r>
          </a:p>
          <a:p>
            <a:pPr marL="361950" indent="-361950" eaLnBrk="1" hangingPunct="1">
              <a:lnSpc>
                <a:spcPct val="80000"/>
              </a:lnSpc>
              <a:buFontTx/>
              <a:buChar char="-"/>
            </a:pPr>
            <a:endParaRPr lang="en-US" altLang="ja-JP" sz="2000" dirty="0" smtClean="0"/>
          </a:p>
          <a:p>
            <a:pPr marL="361950" indent="-361950" eaLnBrk="1" hangingPunct="1">
              <a:lnSpc>
                <a:spcPct val="80000"/>
              </a:lnSpc>
              <a:buFontTx/>
              <a:buChar char="-"/>
            </a:pPr>
            <a:r>
              <a:rPr lang="en-US" altLang="ja-JP" sz="2000" dirty="0" smtClean="0"/>
              <a:t>Can P&amp;I Club recover the part of removal cost from the cargo?</a:t>
            </a:r>
          </a:p>
          <a:p>
            <a:pPr marL="361950" indent="-361950" eaLnBrk="1" hangingPunct="1">
              <a:lnSpc>
                <a:spcPct val="80000"/>
              </a:lnSpc>
              <a:buFontTx/>
              <a:buChar char="-"/>
            </a:pPr>
            <a:endParaRPr lang="en-US" altLang="ja-JP" sz="2000" dirty="0" smtClean="0"/>
          </a:p>
          <a:p>
            <a:pPr marL="895350" indent="-895350" eaLnBrk="1" hangingPunct="1">
              <a:lnSpc>
                <a:spcPct val="80000"/>
              </a:lnSpc>
              <a:buFontTx/>
              <a:buNone/>
            </a:pPr>
            <a:r>
              <a:rPr lang="en-US" altLang="ja-JP" sz="2000" b="1" dirty="0" smtClean="0">
                <a:solidFill>
                  <a:srgbClr val="0000FF"/>
                </a:solidFill>
              </a:rPr>
              <a:t>Difficulties       </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000" dirty="0" smtClean="0"/>
              <a:t>It was not easy to find the owner of the damaged cargo as they were mingled with other properties such as house, warehouse, etc.</a:t>
            </a:r>
          </a:p>
          <a:p>
            <a:pPr marL="361950" indent="-361950" eaLnBrk="1" hangingPunct="1">
              <a:lnSpc>
                <a:spcPct val="80000"/>
              </a:lnSpc>
              <a:buNone/>
            </a:pPr>
            <a:r>
              <a:rPr lang="en-US" altLang="ja-JP" sz="2000" dirty="0" smtClean="0"/>
              <a:t>     However, owner of the large ships were easily identified by the name stated on the vessel.</a:t>
            </a:r>
          </a:p>
          <a:p>
            <a:pPr marL="361950" indent="-361950" eaLnBrk="1" hangingPunct="1">
              <a:lnSpc>
                <a:spcPct val="80000"/>
              </a:lnSpc>
              <a:buFontTx/>
              <a:buChar char="-"/>
            </a:pPr>
            <a:endParaRPr lang="en-US" altLang="ja-JP" sz="2000" dirty="0" smtClean="0"/>
          </a:p>
          <a:p>
            <a:pPr marL="361950" indent="-361950" eaLnBrk="1" hangingPunct="1">
              <a:lnSpc>
                <a:spcPct val="80000"/>
              </a:lnSpc>
              <a:buNone/>
            </a:pPr>
            <a:endParaRPr lang="en-US" altLang="ja-JP" sz="2000" dirty="0" smtClean="0"/>
          </a:p>
          <a:p>
            <a:pPr marL="361950" indent="-361950" eaLnBrk="1" hangingPunct="1">
              <a:lnSpc>
                <a:spcPct val="80000"/>
              </a:lnSpc>
              <a:buNone/>
            </a:pPr>
            <a:r>
              <a:rPr lang="en-US" altLang="ja-JP" sz="2000" dirty="0" smtClean="0"/>
              <a:t> </a:t>
            </a:r>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(4)</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Grp="1" noChangeArrowheads="1"/>
          </p:cNvSpPr>
          <p:nvPr>
            <p:ph type="sldNum" sz="quarter" idx="12"/>
          </p:nvPr>
        </p:nvSpPr>
        <p:spPr>
          <a:ln/>
        </p:spPr>
        <p:txBody>
          <a:bodyPr/>
          <a:lstStyle/>
          <a:p>
            <a:pPr>
              <a:defRPr/>
            </a:pPr>
            <a:fld id="{E822B4BB-BECB-4A0E-9F7A-E4C892EC6389}" type="slidenum">
              <a:rPr lang="en-US" altLang="ja-JP"/>
              <a:pPr>
                <a:defRPr/>
              </a:pPr>
              <a:t>2</a:t>
            </a:fld>
            <a:endParaRPr lang="en-US" altLang="ja-JP"/>
          </a:p>
        </p:txBody>
      </p:sp>
      <p:sp>
        <p:nvSpPr>
          <p:cNvPr id="7170" name="Rectangle 2"/>
          <p:cNvSpPr>
            <a:spLocks noGrp="1" noChangeArrowheads="1"/>
          </p:cNvSpPr>
          <p:nvPr>
            <p:ph type="title"/>
          </p:nvPr>
        </p:nvSpPr>
        <p:spPr>
          <a:noFill/>
        </p:spPr>
        <p:txBody>
          <a:bodyPr/>
          <a:lstStyle/>
          <a:p>
            <a:endParaRPr lang="ja-JP" altLang="en-US" smtClean="0">
              <a:effectLst/>
            </a:endParaRPr>
          </a:p>
        </p:txBody>
      </p:sp>
      <p:sp>
        <p:nvSpPr>
          <p:cNvPr id="7171" name="Rectangle 3"/>
          <p:cNvSpPr>
            <a:spLocks noGrp="1" noChangeArrowheads="1"/>
          </p:cNvSpPr>
          <p:nvPr>
            <p:ph type="body" idx="1"/>
          </p:nvPr>
        </p:nvSpPr>
        <p:spPr>
          <a:xfrm>
            <a:off x="2843808" y="-1467544"/>
            <a:ext cx="8229600" cy="4525963"/>
          </a:xfrm>
          <a:noFill/>
        </p:spPr>
        <p:txBody>
          <a:bodyPr/>
          <a:lstStyle/>
          <a:p>
            <a:r>
              <a:rPr lang="ja-JP" altLang="en-US" dirty="0" smtClean="0"/>
              <a:t>コピー禁止、</a:t>
            </a:r>
            <a:r>
              <a:rPr lang="en-GB" altLang="ja-JP" dirty="0" err="1" smtClean="0"/>
              <a:t>Miyahiro</a:t>
            </a:r>
            <a:r>
              <a:rPr lang="ja-JP" altLang="en-GB" dirty="0" smtClean="0"/>
              <a:t>（</a:t>
            </a:r>
            <a:r>
              <a:rPr lang="en-GB" altLang="ja-JP" dirty="0" smtClean="0"/>
              <a:t>Japan P&amp;I Club)</a:t>
            </a:r>
            <a:r>
              <a:rPr lang="ja-JP" altLang="en-US" dirty="0" smtClean="0"/>
              <a:t>提供</a:t>
            </a:r>
            <a:endParaRPr lang="ja-JP" altLang="en-US" dirty="0" smtClean="0">
              <a:effectLst/>
            </a:endParaRPr>
          </a:p>
        </p:txBody>
      </p:sp>
      <p:pic>
        <p:nvPicPr>
          <p:cNvPr id="7172" name="Picture 4" descr="glovis mercury 3 仙台港"/>
          <p:cNvPicPr>
            <a:picLocks noChangeAspect="1" noChangeArrowheads="1"/>
          </p:cNvPicPr>
          <p:nvPr/>
        </p:nvPicPr>
        <p:blipFill>
          <a:blip r:embed="rId2" cstate="print"/>
          <a:srcRect l="1828" t="1825" b="11562"/>
          <a:stretch>
            <a:fillRect/>
          </a:stretch>
        </p:blipFill>
        <p:spPr bwMode="auto">
          <a:xfrm>
            <a:off x="395536" y="332657"/>
            <a:ext cx="8352928" cy="5472607"/>
          </a:xfrm>
          <a:prstGeom prst="rect">
            <a:avLst/>
          </a:prstGeom>
          <a:noFill/>
          <a:ln w="9525">
            <a:noFill/>
            <a:miter lim="800000"/>
            <a:headEnd/>
            <a:tailEnd/>
          </a:ln>
        </p:spPr>
      </p:pic>
      <p:sp>
        <p:nvSpPr>
          <p:cNvPr id="6" name="テキスト ボックス 5"/>
          <p:cNvSpPr txBox="1"/>
          <p:nvPr/>
        </p:nvSpPr>
        <p:spPr>
          <a:xfrm>
            <a:off x="395536" y="6093296"/>
            <a:ext cx="7992888" cy="369332"/>
          </a:xfrm>
          <a:prstGeom prst="rect">
            <a:avLst/>
          </a:prstGeom>
          <a:noFill/>
        </p:spPr>
        <p:txBody>
          <a:bodyPr wrap="square" rtlCol="0">
            <a:spAutoFit/>
          </a:bodyPr>
          <a:lstStyle/>
          <a:p>
            <a:r>
              <a:rPr lang="en-GB" altLang="ja-JP" dirty="0" smtClean="0"/>
              <a:t>Photo is provided by Mr. </a:t>
            </a:r>
            <a:r>
              <a:rPr lang="en-GB" altLang="ja-JP" dirty="0" err="1" smtClean="0"/>
              <a:t>Miyahiro</a:t>
            </a:r>
            <a:r>
              <a:rPr lang="en-GB" altLang="ja-JP" dirty="0" smtClean="0"/>
              <a:t>, Japan P&amp;I Club. Cop</a:t>
            </a:r>
            <a:r>
              <a:rPr lang="en-US" altLang="ja-JP" dirty="0" smtClean="0"/>
              <a:t>y is not allowed.</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20</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Solution </a:t>
            </a:r>
            <a:r>
              <a:rPr lang="en-US" altLang="ja-JP" sz="2000" dirty="0" smtClean="0"/>
              <a:t>:</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400" dirty="0" smtClean="0"/>
              <a:t>Immediate removal of the wreck was needed</a:t>
            </a:r>
            <a:r>
              <a:rPr lang="en-US" altLang="ja-JP" sz="2400" dirty="0" smtClean="0"/>
              <a:t>.</a:t>
            </a:r>
          </a:p>
          <a:p>
            <a:pPr marL="361950" indent="-361950" eaLnBrk="1" hangingPunct="1">
              <a:lnSpc>
                <a:spcPct val="80000"/>
              </a:lnSpc>
              <a:buFontTx/>
              <a:buChar char="-"/>
            </a:pPr>
            <a:endParaRPr lang="en-US" altLang="ja-JP" sz="2400" dirty="0" smtClean="0"/>
          </a:p>
          <a:p>
            <a:pPr marL="361950" indent="-361950" eaLnBrk="1" hangingPunct="1">
              <a:lnSpc>
                <a:spcPct val="80000"/>
              </a:lnSpc>
              <a:buFontTx/>
              <a:buChar char="-"/>
            </a:pPr>
            <a:r>
              <a:rPr lang="en-US" altLang="ja-JP" sz="2400" dirty="0" smtClean="0"/>
              <a:t>Authorities noted the fact that Tsunami risk was not excluded from the P&amp;I insurance and asked P&amp;I to bear the removal costs of the  merchant vessels covered by the P&amp;I insurance</a:t>
            </a:r>
            <a:r>
              <a:rPr lang="en-US" altLang="ja-JP" sz="2400" dirty="0" smtClean="0"/>
              <a:t>.</a:t>
            </a:r>
          </a:p>
          <a:p>
            <a:pPr marL="361950" indent="-361950" eaLnBrk="1" hangingPunct="1">
              <a:lnSpc>
                <a:spcPct val="80000"/>
              </a:lnSpc>
              <a:buFontTx/>
              <a:buChar char="-"/>
            </a:pPr>
            <a:endParaRPr lang="en-US" altLang="ja-JP" sz="2400" dirty="0" smtClean="0"/>
          </a:p>
          <a:p>
            <a:pPr marL="361950" indent="-361950" eaLnBrk="1" hangingPunct="1">
              <a:lnSpc>
                <a:spcPct val="80000"/>
              </a:lnSpc>
              <a:buFontTx/>
              <a:buChar char="-"/>
            </a:pPr>
            <a:r>
              <a:rPr lang="en-US" altLang="ja-JP" sz="2400" dirty="0" smtClean="0"/>
              <a:t>As to the cargo vessels, the relevant authorities made orders against the ship owners to remove the vessel including its cargo</a:t>
            </a:r>
            <a:r>
              <a:rPr lang="en-US" altLang="ja-JP" sz="2400" dirty="0" smtClean="0"/>
              <a:t>. </a:t>
            </a:r>
          </a:p>
          <a:p>
            <a:pPr marL="0" indent="0" eaLnBrk="1" hangingPunct="1">
              <a:lnSpc>
                <a:spcPct val="80000"/>
              </a:lnSpc>
              <a:buNone/>
            </a:pPr>
            <a:endParaRPr lang="en-US" altLang="ja-JP" sz="2000" dirty="0" smtClean="0"/>
          </a:p>
          <a:p>
            <a:pPr marL="0" indent="0" eaLnBrk="1" hangingPunct="1">
              <a:lnSpc>
                <a:spcPct val="80000"/>
              </a:lnSpc>
              <a:buNone/>
            </a:pPr>
            <a:endParaRPr lang="en-US" altLang="ja-JP" sz="2000" dirty="0"/>
          </a:p>
          <a:p>
            <a:pPr marL="0" indent="0" eaLnBrk="1" hangingPunct="1">
              <a:lnSpc>
                <a:spcPct val="80000"/>
              </a:lnSpc>
              <a:buNone/>
            </a:pPr>
            <a:r>
              <a:rPr lang="en-US" altLang="ja-JP" sz="2000" dirty="0" smtClean="0"/>
              <a:t>                  to be continued</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(4)</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extLst>
      <p:ext uri="{BB962C8B-B14F-4D97-AF65-F5344CB8AC3E}">
        <p14:creationId xmlns:p14="http://schemas.microsoft.com/office/powerpoint/2010/main" val="14071714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21</a:t>
            </a:fld>
            <a:endParaRPr lang="en-US" altLang="ja-JP" sz="1400"/>
          </a:p>
        </p:txBody>
      </p:sp>
      <p:sp>
        <p:nvSpPr>
          <p:cNvPr id="78850" name="Rectangle 3"/>
          <p:cNvSpPr>
            <a:spLocks noGrp="1" noChangeArrowheads="1"/>
          </p:cNvSpPr>
          <p:nvPr>
            <p:ph type="body" idx="4294967295"/>
          </p:nvPr>
        </p:nvSpPr>
        <p:spPr>
          <a:xfrm>
            <a:off x="359532" y="845423"/>
            <a:ext cx="8424936" cy="5327650"/>
          </a:xfrm>
        </p:spPr>
        <p:txBody>
          <a:bodyPr/>
          <a:lstStyle/>
          <a:p>
            <a:pPr marL="895350" indent="-895350" eaLnBrk="1" hangingPunct="1">
              <a:lnSpc>
                <a:spcPct val="80000"/>
              </a:lnSpc>
              <a:buFontTx/>
              <a:buNone/>
            </a:pPr>
            <a:endParaRPr lang="en-US" altLang="ja-JP" sz="2000" b="1" dirty="0" smtClean="0">
              <a:solidFill>
                <a:srgbClr val="0000FF"/>
              </a:solidFill>
            </a:endParaRPr>
          </a:p>
          <a:p>
            <a:pPr marL="895350" indent="-895350" eaLnBrk="1" hangingPunct="1">
              <a:lnSpc>
                <a:spcPct val="80000"/>
              </a:lnSpc>
              <a:buFontTx/>
              <a:buNone/>
            </a:pPr>
            <a:r>
              <a:rPr lang="en-US" altLang="ja-JP" sz="2000" b="1" dirty="0" smtClean="0">
                <a:solidFill>
                  <a:srgbClr val="0000FF"/>
                </a:solidFill>
              </a:rPr>
              <a:t>Solution </a:t>
            </a:r>
            <a:r>
              <a:rPr lang="en-US" altLang="ja-JP" sz="2000" dirty="0" smtClean="0"/>
              <a:t>:</a:t>
            </a:r>
          </a:p>
          <a:p>
            <a:pPr marL="895350" indent="-895350" eaLnBrk="1" hangingPunct="1">
              <a:lnSpc>
                <a:spcPct val="80000"/>
              </a:lnSpc>
              <a:buFontTx/>
              <a:buNone/>
            </a:pPr>
            <a:endParaRPr lang="en-US" altLang="ja-JP" sz="2000" dirty="0" smtClean="0"/>
          </a:p>
          <a:p>
            <a:pPr marL="361950" indent="-361950" eaLnBrk="1" hangingPunct="1">
              <a:lnSpc>
                <a:spcPct val="80000"/>
              </a:lnSpc>
              <a:buFontTx/>
              <a:buChar char="-"/>
            </a:pPr>
            <a:r>
              <a:rPr lang="en-US" altLang="ja-JP" sz="2400" dirty="0" smtClean="0"/>
              <a:t>Theoretically</a:t>
            </a:r>
            <a:r>
              <a:rPr lang="en-US" altLang="ja-JP" sz="2400" dirty="0" smtClean="0"/>
              <a:t>, the ship owners might have been able to ask its cargo owner if any to bear the part of the removal cost, insisting that the accident was caused by the force majeure and the expenses include those of the removal of cargo.  However, as far as the removal order is against the ship owner, it was not easy for the ship owner to establish his right of claim against the cargo owner under the contract of carriage.  It is not easy for the ship owner to prove that he has paid every reasonable measure to prevent such a drifting</a:t>
            </a:r>
            <a:r>
              <a:rPr lang="en-US" altLang="ja-JP" sz="2400" dirty="0" smtClean="0"/>
              <a:t>.</a:t>
            </a:r>
          </a:p>
          <a:p>
            <a:pPr marL="361950" indent="-361950" eaLnBrk="1" hangingPunct="1">
              <a:lnSpc>
                <a:spcPct val="80000"/>
              </a:lnSpc>
              <a:buFontTx/>
              <a:buChar char="-"/>
            </a:pPr>
            <a:endParaRPr lang="en-US" altLang="ja-JP" sz="2400" dirty="0" smtClean="0"/>
          </a:p>
          <a:p>
            <a:pPr marL="361950" indent="-361950" eaLnBrk="1" hangingPunct="1">
              <a:lnSpc>
                <a:spcPct val="80000"/>
              </a:lnSpc>
              <a:buFontTx/>
              <a:buChar char="-"/>
            </a:pPr>
            <a:r>
              <a:rPr lang="en-US" altLang="ja-JP" sz="2400" dirty="0" smtClean="0"/>
              <a:t>P&amp;I insurance does not exclude the risk of tsunami or earthquake and it may not be easy to deny claim from the ship owner to bear the removal costs, so far as there is in fact a formal order by the authority against the ship owner to remove the vessel with cargo.</a:t>
            </a:r>
          </a:p>
          <a:p>
            <a:pPr>
              <a:buNone/>
            </a:pPr>
            <a:r>
              <a:rPr lang="en-US" altLang="ja-JP" sz="2400" dirty="0" smtClean="0"/>
              <a:t>   </a:t>
            </a:r>
          </a:p>
          <a:p>
            <a:pPr>
              <a:buNone/>
            </a:pPr>
            <a:r>
              <a:rPr lang="en-US" altLang="ja-JP" sz="2400" dirty="0" smtClean="0"/>
              <a:t>   </a:t>
            </a:r>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(4)</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22</a:t>
            </a:fld>
            <a:endParaRPr lang="en-US" altLang="ja-JP" sz="1400"/>
          </a:p>
        </p:txBody>
      </p:sp>
      <p:sp>
        <p:nvSpPr>
          <p:cNvPr id="78850" name="Rectangle 3"/>
          <p:cNvSpPr>
            <a:spLocks noGrp="1" noChangeArrowheads="1"/>
          </p:cNvSpPr>
          <p:nvPr>
            <p:ph type="body" idx="4294967295"/>
          </p:nvPr>
        </p:nvSpPr>
        <p:spPr>
          <a:xfrm>
            <a:off x="323528" y="1052736"/>
            <a:ext cx="8424936" cy="5327650"/>
          </a:xfrm>
        </p:spPr>
        <p:txBody>
          <a:bodyPr/>
          <a:lstStyle/>
          <a:p>
            <a:pPr marL="895350" indent="-895350" eaLnBrk="1" hangingPunct="1">
              <a:lnSpc>
                <a:spcPct val="80000"/>
              </a:lnSpc>
              <a:buFontTx/>
              <a:buNone/>
            </a:pPr>
            <a:r>
              <a:rPr lang="en-US" altLang="ja-JP" sz="1800" b="1" dirty="0" smtClean="0">
                <a:solidFill>
                  <a:srgbClr val="FF0000"/>
                </a:solidFill>
                <a:ea typeface="ＭＳ ゴシック" pitchFamily="49" charset="-128"/>
                <a:cs typeface="Tahoma" pitchFamily="34" charset="0"/>
              </a:rPr>
              <a:t>Personal View</a:t>
            </a:r>
          </a:p>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895350" indent="-895350" eaLnBrk="1" hangingPunct="1">
              <a:lnSpc>
                <a:spcPct val="80000"/>
              </a:lnSpc>
              <a:buFontTx/>
              <a:buNone/>
            </a:pPr>
            <a:r>
              <a:rPr lang="en-US" altLang="ja-JP" sz="2000" b="1" dirty="0" smtClean="0">
                <a:ea typeface="ＭＳ ゴシック" pitchFamily="49" charset="-128"/>
                <a:cs typeface="Tahoma" pitchFamily="34" charset="0"/>
              </a:rPr>
              <a:t>(1) Cargo on board the vessel</a:t>
            </a:r>
          </a:p>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447675" indent="-266700" eaLnBrk="1" hangingPunct="1">
              <a:lnSpc>
                <a:spcPct val="80000"/>
              </a:lnSpc>
              <a:buFontTx/>
              <a:buNone/>
            </a:pPr>
            <a:r>
              <a:rPr lang="en-US" altLang="ja-JP" sz="1800" dirty="0" smtClean="0">
                <a:ea typeface="ＭＳ ゴシック" pitchFamily="49" charset="-128"/>
                <a:cs typeface="Tahoma" pitchFamily="34" charset="0"/>
              </a:rPr>
              <a:t>If the cargo owner wants to obtain it, cargo owner will bear the cost of the removal of cargo.</a:t>
            </a:r>
          </a:p>
          <a:p>
            <a:pPr marL="447675" indent="-266700" eaLnBrk="1" hangingPunct="1">
              <a:lnSpc>
                <a:spcPct val="80000"/>
              </a:lnSpc>
              <a:buFontTx/>
              <a:buNone/>
            </a:pPr>
            <a:r>
              <a:rPr lang="en-US" altLang="ja-JP" sz="1800" dirty="0" smtClean="0">
                <a:ea typeface="ＭＳ ゴシック" pitchFamily="49" charset="-128"/>
                <a:cs typeface="Tahoma" pitchFamily="34" charset="0"/>
              </a:rPr>
              <a:t>Where the carrying vessel is also a wreck and it is reasonable to remove both of the ship and cargo together, P&amp;I Club may bear the whole of the removal costs.</a:t>
            </a:r>
          </a:p>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895350" indent="-895350" eaLnBrk="1" hangingPunct="1">
              <a:lnSpc>
                <a:spcPct val="80000"/>
              </a:lnSpc>
              <a:buFontTx/>
              <a:buNone/>
            </a:pPr>
            <a:r>
              <a:rPr lang="en-US" altLang="ja-JP" sz="2000" b="1" dirty="0" smtClean="0">
                <a:ea typeface="ＭＳ ゴシック" pitchFamily="49" charset="-128"/>
                <a:cs typeface="Tahoma" pitchFamily="34" charset="0"/>
              </a:rPr>
              <a:t>(2) Cargo outside the vessel</a:t>
            </a:r>
          </a:p>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447675" indent="-266700" eaLnBrk="1" hangingPunct="1">
              <a:lnSpc>
                <a:spcPct val="80000"/>
              </a:lnSpc>
              <a:buNone/>
            </a:pPr>
            <a:r>
              <a:rPr lang="en-US" altLang="ja-JP" sz="1800" dirty="0" smtClean="0">
                <a:ea typeface="ＭＳ ゴシック" pitchFamily="49" charset="-128"/>
                <a:cs typeface="Tahoma" pitchFamily="34" charset="0"/>
              </a:rPr>
              <a:t>It is controversial. However, in reality, ship owner and its P&amp;I will bear the removal cost of removing cargo under its indemnity cover, unless the ship owner may well establish that he owes no liability for the accident.</a:t>
            </a:r>
          </a:p>
          <a:p>
            <a:pPr marL="447675" indent="-266700" eaLnBrk="1" hangingPunct="1">
              <a:lnSpc>
                <a:spcPct val="80000"/>
              </a:lnSpc>
              <a:buNone/>
            </a:pPr>
            <a:r>
              <a:rPr lang="en-US" altLang="ja-JP" sz="1800" dirty="0" smtClean="0">
                <a:ea typeface="ＭＳ ゴシック" pitchFamily="49" charset="-128"/>
                <a:cs typeface="Tahoma" pitchFamily="34" charset="0"/>
              </a:rPr>
              <a:t> </a:t>
            </a:r>
            <a:endParaRPr lang="en-US" altLang="ja-JP" sz="2000" b="1" dirty="0" smtClean="0">
              <a:ea typeface="ＭＳ ゴシック" pitchFamily="49" charset="-128"/>
              <a:cs typeface="Tahoma" pitchFamily="34" charset="0"/>
            </a:endParaRPr>
          </a:p>
          <a:p>
            <a:pPr marL="895350" indent="-895350" eaLnBrk="1" hangingPunct="1">
              <a:lnSpc>
                <a:spcPct val="80000"/>
              </a:lnSpc>
              <a:buFontTx/>
              <a:buNone/>
            </a:pPr>
            <a:r>
              <a:rPr lang="en-US" altLang="ja-JP" sz="2000" b="1" dirty="0" smtClean="0">
                <a:ea typeface="ＭＳ ゴシック" pitchFamily="49" charset="-128"/>
                <a:cs typeface="Tahoma" pitchFamily="34" charset="0"/>
              </a:rPr>
              <a:t>(3) Costs increased by the nature of the cargo </a:t>
            </a:r>
          </a:p>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447675" indent="-266700" eaLnBrk="1" hangingPunct="1">
              <a:lnSpc>
                <a:spcPct val="80000"/>
              </a:lnSpc>
              <a:buFontTx/>
              <a:buNone/>
            </a:pPr>
            <a:r>
              <a:rPr lang="en-US" altLang="ja-JP" sz="1800" dirty="0" smtClean="0">
                <a:ea typeface="ＭＳ ゴシック" pitchFamily="49" charset="-128"/>
                <a:cs typeface="Tahoma" pitchFamily="34" charset="0"/>
              </a:rPr>
              <a:t>Increased cost caused by the nature of cargo, such as the dangerous nature of cargo, should be born by the cargo owner.  </a:t>
            </a:r>
          </a:p>
          <a:p>
            <a:pPr marL="895350" indent="-895350" eaLnBrk="1" hangingPunct="1">
              <a:lnSpc>
                <a:spcPct val="80000"/>
              </a:lnSpc>
              <a:buFontTx/>
              <a:buNone/>
            </a:pPr>
            <a:r>
              <a:rPr lang="ja-JP" altLang="en-US" sz="1800" dirty="0" smtClean="0">
                <a:ea typeface="ＭＳ ゴシック" pitchFamily="49" charset="-128"/>
                <a:cs typeface="Tahoma" pitchFamily="34" charset="0"/>
              </a:rPr>
              <a:t>　　　</a:t>
            </a:r>
            <a:endParaRPr lang="en-US" altLang="ja-JP" sz="18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8. Tentative Solutions under Japanese Law</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23</a:t>
            </a:fld>
            <a:endParaRPr lang="en-US" altLang="ja-JP" sz="1400"/>
          </a:p>
        </p:txBody>
      </p:sp>
      <p:sp>
        <p:nvSpPr>
          <p:cNvPr id="78850" name="Rectangle 3"/>
          <p:cNvSpPr>
            <a:spLocks noGrp="1" noChangeArrowheads="1"/>
          </p:cNvSpPr>
          <p:nvPr>
            <p:ph type="body" idx="4294967295"/>
          </p:nvPr>
        </p:nvSpPr>
        <p:spPr>
          <a:xfrm>
            <a:off x="323528" y="980728"/>
            <a:ext cx="8424936" cy="5327650"/>
          </a:xfrm>
        </p:spPr>
        <p:txBody>
          <a:bodyPr/>
          <a:lstStyle/>
          <a:p>
            <a:pPr marL="895350" indent="-895350" eaLnBrk="1" hangingPunct="1">
              <a:lnSpc>
                <a:spcPct val="80000"/>
              </a:lnSpc>
              <a:buFontTx/>
              <a:buNone/>
            </a:pPr>
            <a:endParaRPr lang="en-US" altLang="ja-JP" sz="1800" dirty="0" smtClean="0">
              <a:ea typeface="ＭＳ ゴシック" pitchFamily="49" charset="-128"/>
              <a:cs typeface="Tahoma" pitchFamily="34" charset="0"/>
            </a:endParaRPr>
          </a:p>
          <a:p>
            <a:pPr marL="895350" indent="-895350" eaLnBrk="1" hangingPunct="1">
              <a:lnSpc>
                <a:spcPct val="80000"/>
              </a:lnSpc>
              <a:buFontTx/>
              <a:buNone/>
            </a:pPr>
            <a:r>
              <a:rPr lang="en-US" altLang="ja-JP" sz="2800" b="1" dirty="0" smtClean="0">
                <a:solidFill>
                  <a:srgbClr val="0000FF"/>
                </a:solidFill>
                <a:ea typeface="ＭＳ ゴシック" pitchFamily="49" charset="-128"/>
                <a:cs typeface="Tahoma" pitchFamily="34" charset="0"/>
              </a:rPr>
              <a:t>Difficult area of laws</a:t>
            </a:r>
          </a:p>
          <a:p>
            <a:pPr marL="895350" indent="-895350" eaLnBrk="1" hangingPunct="1">
              <a:lnSpc>
                <a:spcPct val="80000"/>
              </a:lnSpc>
              <a:buFontTx/>
              <a:buNone/>
            </a:pPr>
            <a:endParaRPr lang="en-US" altLang="ja-JP" sz="2800" dirty="0" smtClean="0">
              <a:ea typeface="ＭＳ ゴシック" pitchFamily="49" charset="-128"/>
              <a:cs typeface="Tahoma" pitchFamily="34" charset="0"/>
            </a:endParaRPr>
          </a:p>
          <a:p>
            <a:pPr marL="895350" indent="-895350" eaLnBrk="1" hangingPunct="1">
              <a:lnSpc>
                <a:spcPct val="80000"/>
              </a:lnSpc>
              <a:buFontTx/>
              <a:buNone/>
            </a:pPr>
            <a:r>
              <a:rPr lang="en-US" altLang="ja-JP" sz="2800" dirty="0" smtClean="0">
                <a:ea typeface="ＭＳ ゴシック" pitchFamily="49" charset="-128"/>
                <a:cs typeface="Tahoma" pitchFamily="34" charset="0"/>
              </a:rPr>
              <a:t>  </a:t>
            </a:r>
            <a:r>
              <a:rPr lang="en-US" altLang="ja-JP" sz="2400" dirty="0" smtClean="0">
                <a:ea typeface="ＭＳ ゴシック" pitchFamily="49" charset="-128"/>
                <a:cs typeface="Tahoma" pitchFamily="34" charset="0"/>
              </a:rPr>
              <a:t>Law is not clear.</a:t>
            </a:r>
          </a:p>
          <a:p>
            <a:pPr marL="895350" indent="-895350" eaLnBrk="1" hangingPunct="1">
              <a:lnSpc>
                <a:spcPct val="80000"/>
              </a:lnSpc>
              <a:buFontTx/>
              <a:buNone/>
            </a:pPr>
            <a:endParaRPr lang="en-US" altLang="ja-JP" sz="2400" dirty="0" smtClean="0">
              <a:ea typeface="ＭＳ ゴシック" pitchFamily="49" charset="-128"/>
              <a:cs typeface="Tahoma" pitchFamily="34" charset="0"/>
            </a:endParaRPr>
          </a:p>
          <a:p>
            <a:pPr marL="180975" indent="-180975" eaLnBrk="1" hangingPunct="1">
              <a:lnSpc>
                <a:spcPct val="80000"/>
              </a:lnSpc>
              <a:buFontTx/>
              <a:buNone/>
            </a:pPr>
            <a:r>
              <a:rPr lang="en-US" altLang="ja-JP" sz="2400" dirty="0" smtClean="0">
                <a:ea typeface="ＭＳ ゴシック" pitchFamily="49" charset="-128"/>
                <a:cs typeface="Tahoma" pitchFamily="34" charset="0"/>
              </a:rPr>
              <a:t>  Immediate removal is necessary and it may not be wise to bring the matter into court.  If the ship owner tries to lesser its burden by bringing the matter into court, ship owner will face serious reputational risk.  </a:t>
            </a:r>
          </a:p>
          <a:p>
            <a:pPr marL="180975" indent="-180975" eaLnBrk="1" hangingPunct="1">
              <a:lnSpc>
                <a:spcPct val="80000"/>
              </a:lnSpc>
              <a:buFontTx/>
              <a:buNone/>
            </a:pPr>
            <a:r>
              <a:rPr lang="en-US" altLang="ja-JP" sz="2400" dirty="0" smtClean="0">
                <a:ea typeface="ＭＳ ゴシック" pitchFamily="49" charset="-128"/>
                <a:cs typeface="Tahoma" pitchFamily="34" charset="0"/>
              </a:rPr>
              <a:t> </a:t>
            </a:r>
          </a:p>
          <a:p>
            <a:pPr marL="180975" indent="-180975" eaLnBrk="1" hangingPunct="1">
              <a:lnSpc>
                <a:spcPct val="80000"/>
              </a:lnSpc>
              <a:buFontTx/>
              <a:buNone/>
            </a:pPr>
            <a:r>
              <a:rPr lang="en-US" altLang="ja-JP" sz="2400" dirty="0" smtClean="0">
                <a:ea typeface="ＭＳ ゴシック" pitchFamily="49" charset="-128"/>
                <a:cs typeface="Tahoma" pitchFamily="34" charset="0"/>
              </a:rPr>
              <a:t>  In reality, P&amp;I Club works very efficiently and settle the matter nicely among conflicting interests.</a:t>
            </a:r>
          </a:p>
          <a:p>
            <a:pPr marL="895350" indent="-895350" eaLnBrk="1" hangingPunct="1">
              <a:lnSpc>
                <a:spcPct val="80000"/>
              </a:lnSpc>
              <a:buFontTx/>
              <a:buNone/>
            </a:pPr>
            <a:endParaRPr lang="en-US" altLang="ja-JP" sz="2800" dirty="0" smtClean="0">
              <a:ea typeface="ＭＳ ゴシック" pitchFamily="49" charset="-128"/>
              <a:cs typeface="Tahoma" pitchFamily="34" charset="0"/>
            </a:endParaRPr>
          </a:p>
          <a:p>
            <a:pPr marL="895350" indent="-895350" eaLnBrk="1" hangingPunct="1">
              <a:lnSpc>
                <a:spcPct val="80000"/>
              </a:lnSpc>
              <a:buFontTx/>
              <a:buNone/>
            </a:pPr>
            <a:r>
              <a:rPr lang="en-US" altLang="ja-JP" sz="2800" dirty="0" smtClean="0">
                <a:solidFill>
                  <a:srgbClr val="0000FF"/>
                </a:solidFill>
                <a:ea typeface="ＭＳ ゴシック" pitchFamily="49" charset="-128"/>
                <a:cs typeface="Tahoma" pitchFamily="34" charset="0"/>
              </a:rPr>
              <a:t>Thank you for listening !                          </a:t>
            </a:r>
            <a:r>
              <a:rPr lang="en-US" altLang="ja-JP" sz="2800" b="1" dirty="0" smtClean="0">
                <a:solidFill>
                  <a:srgbClr val="FF0000"/>
                </a:solidFill>
                <a:ea typeface="ＭＳ ゴシック" pitchFamily="49" charset="-128"/>
                <a:cs typeface="Tahoma" pitchFamily="34" charset="0"/>
              </a:rPr>
              <a:t>The END</a:t>
            </a:r>
            <a:r>
              <a:rPr lang="ja-JP" altLang="en-US" sz="2800" dirty="0" smtClean="0">
                <a:ea typeface="ＭＳ ゴシック" pitchFamily="49" charset="-128"/>
                <a:cs typeface="Tahoma" pitchFamily="34" charset="0"/>
              </a:rPr>
              <a:t>　　　</a:t>
            </a:r>
            <a:endParaRPr lang="en-US" altLang="ja-JP" sz="28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79512" y="332656"/>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9. Conclusions </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3</a:t>
            </a:fld>
            <a:endParaRPr lang="en-US" altLang="ja-JP" sz="1400"/>
          </a:p>
        </p:txBody>
      </p:sp>
      <p:sp>
        <p:nvSpPr>
          <p:cNvPr id="78850" name="Rectangle 3"/>
          <p:cNvSpPr>
            <a:spLocks noGrp="1" noChangeArrowheads="1"/>
          </p:cNvSpPr>
          <p:nvPr>
            <p:ph type="body" idx="4294967295"/>
          </p:nvPr>
        </p:nvSpPr>
        <p:spPr>
          <a:xfrm>
            <a:off x="539552" y="2060848"/>
            <a:ext cx="8820150" cy="4032448"/>
          </a:xfrm>
        </p:spPr>
        <p:txBody>
          <a:bodyPr/>
          <a:lstStyle/>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Importance of the Issue</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Difficulties of the legal Issue</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Tests</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Case Study 1</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Case Study 2</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Case Study 3</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Case Study 4</a:t>
            </a:r>
          </a:p>
          <a:p>
            <a:pPr marL="0" indent="0" eaLnBrk="1" hangingPunct="1">
              <a:lnSpc>
                <a:spcPct val="80000"/>
              </a:lnSpc>
              <a:buNone/>
            </a:pPr>
            <a:r>
              <a:rPr lang="en-US" altLang="ja-JP" b="1" dirty="0" smtClean="0">
                <a:solidFill>
                  <a:schemeClr val="tx2"/>
                </a:solidFill>
                <a:ea typeface="ＭＳ ゴシック" pitchFamily="49" charset="-128"/>
                <a:cs typeface="Tahoma" pitchFamily="34" charset="0"/>
              </a:rPr>
              <a:t>Summary</a:t>
            </a:r>
            <a:endParaRPr lang="en-US" altLang="ja-JP" b="1" dirty="0" smtClean="0">
              <a:solidFill>
                <a:schemeClr val="tx2"/>
              </a:solidFill>
            </a:endParaRPr>
          </a:p>
        </p:txBody>
      </p:sp>
      <p:sp>
        <p:nvSpPr>
          <p:cNvPr id="78851" name="Text Box 4"/>
          <p:cNvSpPr txBox="1">
            <a:spLocks noChangeArrowheads="1"/>
          </p:cNvSpPr>
          <p:nvPr/>
        </p:nvSpPr>
        <p:spPr bwMode="auto">
          <a:xfrm>
            <a:off x="324544" y="332656"/>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Outline of the Presentation</a:t>
            </a:r>
            <a:endParaRPr lang="en-US" altLang="ja-JP" sz="3200" b="1" dirty="0">
              <a:solidFill>
                <a:srgbClr val="0A19A6"/>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1052736"/>
            <a:ext cx="9144000" cy="0"/>
          </a:xfrm>
          <a:prstGeom prst="line">
            <a:avLst/>
          </a:prstGeom>
          <a:noFill/>
          <a:ln w="50800" cmpd="thinThick">
            <a:solidFill>
              <a:srgbClr val="808080"/>
            </a:solidFill>
            <a:round/>
            <a:headEnd/>
            <a:tailEnd/>
          </a:ln>
        </p:spPr>
        <p:txBody>
          <a:bodyPr/>
          <a:lstStyle/>
          <a:p>
            <a:endParaRPr lang="ja-JP" altLang="en-US"/>
          </a:p>
        </p:txBody>
      </p:sp>
    </p:spTree>
    <p:extLst>
      <p:ext uri="{BB962C8B-B14F-4D97-AF65-F5344CB8AC3E}">
        <p14:creationId xmlns:p14="http://schemas.microsoft.com/office/powerpoint/2010/main" val="36857879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4</a:t>
            </a:fld>
            <a:endParaRPr lang="en-US" altLang="ja-JP" sz="1400"/>
          </a:p>
        </p:txBody>
      </p:sp>
      <p:sp>
        <p:nvSpPr>
          <p:cNvPr id="78850" name="Rectangle 3"/>
          <p:cNvSpPr>
            <a:spLocks noGrp="1" noChangeArrowheads="1"/>
          </p:cNvSpPr>
          <p:nvPr>
            <p:ph type="body" idx="4294967295"/>
          </p:nvPr>
        </p:nvSpPr>
        <p:spPr>
          <a:xfrm>
            <a:off x="323850" y="1269702"/>
            <a:ext cx="8820150" cy="5327650"/>
          </a:xfrm>
        </p:spPr>
        <p:txBody>
          <a:bodyPr/>
          <a:lstStyle/>
          <a:p>
            <a:pPr eaLnBrk="1" hangingPunct="1">
              <a:lnSpc>
                <a:spcPct val="80000"/>
              </a:lnSpc>
              <a:buFontTx/>
              <a:buNone/>
            </a:pPr>
            <a:r>
              <a:rPr lang="en-US" altLang="ja-JP" sz="2800" b="1" dirty="0" smtClean="0">
                <a:solidFill>
                  <a:srgbClr val="0000FF"/>
                </a:solidFill>
                <a:ea typeface="ＭＳ ゴシック" pitchFamily="49" charset="-128"/>
                <a:cs typeface="Tahoma" pitchFamily="34" charset="0"/>
              </a:rPr>
              <a:t>Seriousness</a:t>
            </a:r>
          </a:p>
          <a:p>
            <a:pPr eaLnBrk="1" hangingPunct="1">
              <a:lnSpc>
                <a:spcPct val="80000"/>
              </a:lnSpc>
              <a:buFontTx/>
              <a:buNone/>
            </a:pPr>
            <a:r>
              <a:rPr lang="en-US" altLang="ja-JP" sz="2800" b="1" dirty="0" smtClean="0">
                <a:solidFill>
                  <a:srgbClr val="0000FF"/>
                </a:solidFill>
                <a:ea typeface="ＭＳ ゴシック" pitchFamily="49" charset="-128"/>
                <a:cs typeface="Tahoma" pitchFamily="34" charset="0"/>
              </a:rPr>
              <a:t>   </a:t>
            </a:r>
            <a:r>
              <a:rPr lang="en-US" altLang="ja-JP" sz="2800" dirty="0" smtClean="0"/>
              <a:t>Often the issue becomes a big issue involving wide range of people.</a:t>
            </a:r>
          </a:p>
          <a:p>
            <a:pPr eaLnBrk="1" hangingPunct="1">
              <a:lnSpc>
                <a:spcPct val="80000"/>
              </a:lnSpc>
              <a:buFontTx/>
              <a:buNone/>
            </a:pPr>
            <a:endParaRPr lang="en-US" altLang="ja-JP" sz="2800" b="1" dirty="0" smtClean="0"/>
          </a:p>
          <a:p>
            <a:pPr eaLnBrk="1" hangingPunct="1">
              <a:lnSpc>
                <a:spcPct val="80000"/>
              </a:lnSpc>
              <a:buFontTx/>
              <a:buNone/>
            </a:pPr>
            <a:r>
              <a:rPr lang="en-US" altLang="ja-JP" sz="2800" b="1" dirty="0" smtClean="0">
                <a:solidFill>
                  <a:srgbClr val="0000FF"/>
                </a:solidFill>
                <a:ea typeface="ＭＳ ゴシック" pitchFamily="49" charset="-128"/>
                <a:cs typeface="Tahoma" pitchFamily="34" charset="0"/>
              </a:rPr>
              <a:t>Urgency</a:t>
            </a:r>
          </a:p>
          <a:p>
            <a:pPr eaLnBrk="1" hangingPunct="1">
              <a:lnSpc>
                <a:spcPct val="80000"/>
              </a:lnSpc>
              <a:buFontTx/>
              <a:buNone/>
            </a:pPr>
            <a:r>
              <a:rPr lang="en-US" altLang="ja-JP" sz="2800" dirty="0" smtClean="0">
                <a:solidFill>
                  <a:srgbClr val="0000FF"/>
                </a:solidFill>
                <a:ea typeface="ＭＳ ゴシック" pitchFamily="49" charset="-128"/>
                <a:cs typeface="Tahoma" pitchFamily="34" charset="0"/>
              </a:rPr>
              <a:t>   </a:t>
            </a:r>
            <a:r>
              <a:rPr lang="en-US" altLang="ja-JP" sz="2800" dirty="0" smtClean="0"/>
              <a:t>The issue is often an urgent matter.  Any delay further worsens the situation.</a:t>
            </a:r>
          </a:p>
          <a:p>
            <a:pPr eaLnBrk="1" hangingPunct="1">
              <a:lnSpc>
                <a:spcPct val="80000"/>
              </a:lnSpc>
              <a:buFontTx/>
              <a:buNone/>
            </a:pPr>
            <a:endParaRPr lang="en-US" altLang="ja-JP" sz="2800" b="1" dirty="0" smtClean="0">
              <a:ea typeface="ＭＳ ゴシック" pitchFamily="49" charset="-128"/>
              <a:cs typeface="Tahoma" pitchFamily="34" charset="0"/>
            </a:endParaRPr>
          </a:p>
          <a:p>
            <a:pPr eaLnBrk="1" hangingPunct="1">
              <a:lnSpc>
                <a:spcPct val="80000"/>
              </a:lnSpc>
              <a:buFontTx/>
              <a:buNone/>
            </a:pPr>
            <a:r>
              <a:rPr lang="en-US" altLang="ja-JP" sz="2800" b="1" dirty="0" smtClean="0">
                <a:solidFill>
                  <a:srgbClr val="0000FF"/>
                </a:solidFill>
                <a:ea typeface="ＭＳ ゴシック" pitchFamily="49" charset="-128"/>
                <a:cs typeface="Tahoma" pitchFamily="34" charset="0"/>
              </a:rPr>
              <a:t>Difficulties of Adjusting Conflicting Interests</a:t>
            </a:r>
          </a:p>
          <a:p>
            <a:pPr eaLnBrk="1" hangingPunct="1">
              <a:lnSpc>
                <a:spcPct val="80000"/>
              </a:lnSpc>
              <a:buNone/>
            </a:pPr>
            <a:r>
              <a:rPr lang="en-US" altLang="ja-JP" sz="2800" dirty="0" smtClean="0"/>
              <a:t>   Removing damaged cargo involves a greater cost than the value of cargo. Nobody wants to bear the cost. </a:t>
            </a:r>
            <a:endParaRPr lang="en-US" altLang="ja-JP" sz="2800" b="1" dirty="0" smtClean="0"/>
          </a:p>
        </p:txBody>
      </p:sp>
      <p:sp>
        <p:nvSpPr>
          <p:cNvPr id="78851" name="Text Box 4"/>
          <p:cNvSpPr txBox="1">
            <a:spLocks noChangeArrowheads="1"/>
          </p:cNvSpPr>
          <p:nvPr/>
        </p:nvSpPr>
        <p:spPr bwMode="auto">
          <a:xfrm>
            <a:off x="324544" y="332656"/>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1. Importance of the Issue</a:t>
            </a:r>
            <a:endParaRPr lang="en-US" altLang="ja-JP" sz="3200" b="1" dirty="0">
              <a:solidFill>
                <a:srgbClr val="0A19A6"/>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1052736"/>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5</a:t>
            </a:fld>
            <a:endParaRPr lang="en-US" altLang="ja-JP" sz="1400"/>
          </a:p>
        </p:txBody>
      </p:sp>
      <p:sp>
        <p:nvSpPr>
          <p:cNvPr id="78850" name="Rectangle 3"/>
          <p:cNvSpPr>
            <a:spLocks noGrp="1" noChangeArrowheads="1"/>
          </p:cNvSpPr>
          <p:nvPr>
            <p:ph type="body" idx="4294967295"/>
          </p:nvPr>
        </p:nvSpPr>
        <p:spPr>
          <a:xfrm>
            <a:off x="323850" y="1341710"/>
            <a:ext cx="8820150" cy="5327650"/>
          </a:xfrm>
        </p:spPr>
        <p:txBody>
          <a:bodyPr/>
          <a:lstStyle/>
          <a:p>
            <a:pPr eaLnBrk="1" hangingPunct="1">
              <a:lnSpc>
                <a:spcPct val="80000"/>
              </a:lnSpc>
              <a:buFontTx/>
              <a:buNone/>
            </a:pPr>
            <a:r>
              <a:rPr lang="en-US" altLang="ja-JP" sz="2400" b="1" dirty="0" smtClean="0">
                <a:solidFill>
                  <a:srgbClr val="0000FF"/>
                </a:solidFill>
                <a:ea typeface="ＭＳ ゴシック" pitchFamily="49" charset="-128"/>
                <a:cs typeface="Tahoma" pitchFamily="34" charset="0"/>
              </a:rPr>
              <a:t>Various Situations</a:t>
            </a:r>
          </a:p>
          <a:p>
            <a:pPr eaLnBrk="1" hangingPunct="1">
              <a:lnSpc>
                <a:spcPct val="80000"/>
              </a:lnSpc>
              <a:buFontTx/>
              <a:buNone/>
            </a:pPr>
            <a:r>
              <a:rPr lang="en-US" altLang="ja-JP" sz="2400" b="1" dirty="0" smtClean="0">
                <a:solidFill>
                  <a:srgbClr val="0000FF"/>
                </a:solidFill>
                <a:ea typeface="ＭＳ ゴシック" pitchFamily="49" charset="-128"/>
                <a:cs typeface="Tahoma" pitchFamily="34" charset="0"/>
              </a:rPr>
              <a:t>    </a:t>
            </a:r>
            <a:r>
              <a:rPr lang="en-US" altLang="ja-JP" sz="2400" dirty="0" smtClean="0"/>
              <a:t>Situation varies case to case.</a:t>
            </a:r>
          </a:p>
          <a:p>
            <a:pPr eaLnBrk="1" hangingPunct="1">
              <a:lnSpc>
                <a:spcPct val="80000"/>
              </a:lnSpc>
              <a:buNone/>
            </a:pPr>
            <a:r>
              <a:rPr lang="en-US" altLang="ja-JP" sz="2400" dirty="0" smtClean="0"/>
              <a:t>      - nature and quantity of the cargo</a:t>
            </a:r>
          </a:p>
          <a:p>
            <a:pPr eaLnBrk="1" hangingPunct="1">
              <a:lnSpc>
                <a:spcPct val="80000"/>
              </a:lnSpc>
              <a:buNone/>
            </a:pPr>
            <a:r>
              <a:rPr lang="en-US" altLang="ja-JP" sz="2400" dirty="0" smtClean="0"/>
              <a:t>      - seriousness of the damaged cargo </a:t>
            </a:r>
          </a:p>
          <a:p>
            <a:pPr eaLnBrk="1" hangingPunct="1">
              <a:lnSpc>
                <a:spcPct val="80000"/>
              </a:lnSpc>
              <a:buNone/>
            </a:pPr>
            <a:r>
              <a:rPr lang="en-US" altLang="ja-JP" sz="2400" dirty="0" smtClean="0"/>
              <a:t>      - place of the damaged cargo</a:t>
            </a:r>
          </a:p>
          <a:p>
            <a:pPr eaLnBrk="1" hangingPunct="1">
              <a:lnSpc>
                <a:spcPct val="80000"/>
              </a:lnSpc>
              <a:buNone/>
            </a:pPr>
            <a:r>
              <a:rPr lang="en-US" altLang="ja-JP" sz="2400" dirty="0" smtClean="0"/>
              <a:t>      - parties involved</a:t>
            </a:r>
          </a:p>
          <a:p>
            <a:pPr eaLnBrk="1" hangingPunct="1">
              <a:lnSpc>
                <a:spcPct val="80000"/>
              </a:lnSpc>
              <a:buNone/>
            </a:pPr>
            <a:r>
              <a:rPr lang="en-US" altLang="ja-JP" sz="2400" dirty="0" smtClean="0"/>
              <a:t>      - insured or not insured </a:t>
            </a:r>
          </a:p>
          <a:p>
            <a:pPr eaLnBrk="1" hangingPunct="1">
              <a:lnSpc>
                <a:spcPct val="80000"/>
              </a:lnSpc>
              <a:buNone/>
            </a:pPr>
            <a:endParaRPr lang="en-US" altLang="ja-JP" sz="2400" b="1" dirty="0" smtClean="0"/>
          </a:p>
          <a:p>
            <a:pPr eaLnBrk="1" hangingPunct="1">
              <a:lnSpc>
                <a:spcPct val="80000"/>
              </a:lnSpc>
              <a:buFontTx/>
              <a:buNone/>
            </a:pPr>
            <a:r>
              <a:rPr lang="en-US" altLang="ja-JP" sz="2400" b="1" dirty="0" smtClean="0">
                <a:solidFill>
                  <a:srgbClr val="0000FF"/>
                </a:solidFill>
                <a:ea typeface="ＭＳ ゴシック" pitchFamily="49" charset="-128"/>
                <a:cs typeface="Tahoma" pitchFamily="34" charset="0"/>
              </a:rPr>
              <a:t>Any generalization may be misleading</a:t>
            </a:r>
          </a:p>
          <a:p>
            <a:pPr eaLnBrk="1" hangingPunct="1">
              <a:lnSpc>
                <a:spcPct val="80000"/>
              </a:lnSpc>
              <a:buNone/>
            </a:pPr>
            <a:r>
              <a:rPr lang="en-US" altLang="ja-JP" sz="2400" dirty="0" smtClean="0"/>
              <a:t>    </a:t>
            </a:r>
          </a:p>
          <a:p>
            <a:pPr eaLnBrk="1" hangingPunct="1">
              <a:lnSpc>
                <a:spcPct val="80000"/>
              </a:lnSpc>
              <a:buNone/>
            </a:pPr>
            <a:r>
              <a:rPr lang="en-US" altLang="ja-JP" sz="2400" dirty="0" smtClean="0"/>
              <a:t>   </a:t>
            </a:r>
            <a:r>
              <a:rPr lang="en-US" altLang="ja-JP" sz="2400" b="1" dirty="0" smtClean="0">
                <a:solidFill>
                  <a:srgbClr val="FF0000"/>
                </a:solidFill>
              </a:rPr>
              <a:t>Disclaimer</a:t>
            </a:r>
            <a:r>
              <a:rPr lang="en-US" altLang="ja-JP" sz="2400" dirty="0" smtClean="0"/>
              <a:t>:  </a:t>
            </a:r>
          </a:p>
          <a:p>
            <a:pPr eaLnBrk="1" hangingPunct="1">
              <a:lnSpc>
                <a:spcPct val="80000"/>
              </a:lnSpc>
              <a:buNone/>
            </a:pPr>
            <a:r>
              <a:rPr lang="en-US" altLang="ja-JP" sz="2400" dirty="0" smtClean="0"/>
              <a:t>      Each case must be examined based on its actual situation.</a:t>
            </a:r>
          </a:p>
          <a:p>
            <a:pPr eaLnBrk="1" hangingPunct="1">
              <a:lnSpc>
                <a:spcPct val="80000"/>
              </a:lnSpc>
              <a:buNone/>
            </a:pPr>
            <a:r>
              <a:rPr lang="en-US" altLang="ja-JP" sz="2400" dirty="0" smtClean="0">
                <a:ea typeface="ＭＳ ゴシック" pitchFamily="49" charset="-128"/>
                <a:cs typeface="Tahoma" pitchFamily="34" charset="0"/>
              </a:rPr>
              <a:t>      Today’s presentation is aimed at providing a brief guidance </a:t>
            </a:r>
          </a:p>
          <a:p>
            <a:pPr eaLnBrk="1" hangingPunct="1">
              <a:lnSpc>
                <a:spcPct val="80000"/>
              </a:lnSpc>
              <a:buNone/>
            </a:pPr>
            <a:r>
              <a:rPr lang="en-US" altLang="ja-JP" sz="2400" dirty="0" smtClean="0">
                <a:ea typeface="ＭＳ ゴシック" pitchFamily="49" charset="-128"/>
                <a:cs typeface="Tahoma" pitchFamily="34" charset="0"/>
              </a:rPr>
              <a:t>      based on my personal understandings.</a:t>
            </a:r>
          </a:p>
          <a:p>
            <a:pPr eaLnBrk="1" hangingPunct="1">
              <a:lnSpc>
                <a:spcPct val="80000"/>
              </a:lnSpc>
              <a:buNone/>
            </a:pPr>
            <a:endParaRPr lang="en-US" altLang="ja-JP" sz="2400" dirty="0" smtClean="0">
              <a:ea typeface="ＭＳ ゴシック" pitchFamily="49" charset="-128"/>
              <a:cs typeface="Tahoma" pitchFamily="34" charset="0"/>
            </a:endParaRPr>
          </a:p>
          <a:p>
            <a:pPr eaLnBrk="1" hangingPunct="1">
              <a:lnSpc>
                <a:spcPct val="80000"/>
              </a:lnSpc>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324544" y="332656"/>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2. Difficulties of the Law on the Issue</a:t>
            </a:r>
            <a:endParaRPr lang="en-US" altLang="ja-JP" sz="3200" b="1" dirty="0">
              <a:solidFill>
                <a:srgbClr val="0A19A6"/>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1052736"/>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6</a:t>
            </a:fld>
            <a:endParaRPr lang="en-US" altLang="ja-JP" sz="1400"/>
          </a:p>
        </p:txBody>
      </p:sp>
      <p:sp>
        <p:nvSpPr>
          <p:cNvPr id="78850" name="Rectangle 3"/>
          <p:cNvSpPr>
            <a:spLocks noGrp="1" noChangeArrowheads="1"/>
          </p:cNvSpPr>
          <p:nvPr>
            <p:ph type="body" idx="4294967295"/>
          </p:nvPr>
        </p:nvSpPr>
        <p:spPr>
          <a:xfrm>
            <a:off x="323528" y="1124744"/>
            <a:ext cx="9036496" cy="5327650"/>
          </a:xfrm>
        </p:spPr>
        <p:txBody>
          <a:bodyPr/>
          <a:lstStyle/>
          <a:p>
            <a:pPr eaLnBrk="1" hangingPunct="1">
              <a:lnSpc>
                <a:spcPct val="80000"/>
              </a:lnSpc>
              <a:buFontTx/>
              <a:buNone/>
            </a:pPr>
            <a:r>
              <a:rPr lang="en-US" altLang="ja-JP" sz="2400" b="1" dirty="0" smtClean="0">
                <a:solidFill>
                  <a:srgbClr val="0000FF"/>
                </a:solidFill>
              </a:rPr>
              <a:t>Q1  </a:t>
            </a:r>
            <a:r>
              <a:rPr lang="en-US" altLang="ja-JP" sz="2400" dirty="0" smtClean="0"/>
              <a:t> Nature, seriousness of damage and quantities of cargo</a:t>
            </a:r>
          </a:p>
          <a:p>
            <a:pPr eaLnBrk="1" hangingPunct="1">
              <a:lnSpc>
                <a:spcPct val="80000"/>
              </a:lnSpc>
              <a:buFontTx/>
              <a:buNone/>
            </a:pPr>
            <a:r>
              <a:rPr lang="en-US" altLang="ja-JP" sz="2000" dirty="0" smtClean="0"/>
              <a:t>          - perishable         - dangerous        - oil </a:t>
            </a:r>
          </a:p>
          <a:p>
            <a:pPr eaLnBrk="1" hangingPunct="1">
              <a:lnSpc>
                <a:spcPct val="80000"/>
              </a:lnSpc>
              <a:buFontTx/>
              <a:buNone/>
            </a:pPr>
            <a:r>
              <a:rPr lang="en-US" altLang="ja-JP" sz="2000" dirty="0" smtClean="0"/>
              <a:t>          - volume of the damaged cargo</a:t>
            </a:r>
          </a:p>
          <a:p>
            <a:pPr eaLnBrk="1" hangingPunct="1">
              <a:lnSpc>
                <a:spcPct val="80000"/>
              </a:lnSpc>
              <a:buFontTx/>
              <a:buNone/>
            </a:pPr>
            <a:endParaRPr lang="en-US" altLang="ja-JP" sz="2400" dirty="0" smtClean="0"/>
          </a:p>
          <a:p>
            <a:pPr eaLnBrk="1" hangingPunct="1">
              <a:lnSpc>
                <a:spcPct val="80000"/>
              </a:lnSpc>
              <a:buNone/>
            </a:pPr>
            <a:r>
              <a:rPr lang="en-US" altLang="ja-JP" sz="2400" b="1" dirty="0" smtClean="0">
                <a:solidFill>
                  <a:srgbClr val="0000FF"/>
                </a:solidFill>
              </a:rPr>
              <a:t>Q2  </a:t>
            </a:r>
            <a:r>
              <a:rPr lang="en-US" altLang="ja-JP" sz="2400" dirty="0" smtClean="0"/>
              <a:t> Is the damaged cargo on board the vessel?</a:t>
            </a:r>
          </a:p>
          <a:p>
            <a:pPr indent="104775" eaLnBrk="1" hangingPunct="1">
              <a:lnSpc>
                <a:spcPct val="80000"/>
              </a:lnSpc>
              <a:buFontTx/>
              <a:buNone/>
            </a:pPr>
            <a:r>
              <a:rPr lang="en-US" altLang="ja-JP" sz="2400" dirty="0" smtClean="0"/>
              <a:t>    </a:t>
            </a:r>
            <a:r>
              <a:rPr lang="en-US" altLang="ja-JP" sz="2000" dirty="0" smtClean="0"/>
              <a:t>ex.  sea water damage of corns onboard</a:t>
            </a:r>
          </a:p>
          <a:p>
            <a:pPr indent="104775" eaLnBrk="1" hangingPunct="1">
              <a:lnSpc>
                <a:spcPct val="80000"/>
              </a:lnSpc>
              <a:buFontTx/>
              <a:buNone/>
            </a:pPr>
            <a:r>
              <a:rPr lang="en-US" altLang="ja-JP" sz="2000" dirty="0" smtClean="0"/>
              <a:t>     ex.  round logs washed over board</a:t>
            </a:r>
          </a:p>
          <a:p>
            <a:pPr eaLnBrk="1" hangingPunct="1">
              <a:lnSpc>
                <a:spcPct val="80000"/>
              </a:lnSpc>
              <a:buFontTx/>
              <a:buNone/>
            </a:pPr>
            <a:endParaRPr lang="en-US" altLang="ja-JP" sz="2400" dirty="0" smtClean="0"/>
          </a:p>
          <a:p>
            <a:pPr marL="714375" indent="-714375">
              <a:buNone/>
            </a:pPr>
            <a:r>
              <a:rPr lang="en-US" altLang="ja-JP" sz="2400" b="1" dirty="0" smtClean="0">
                <a:solidFill>
                  <a:srgbClr val="0000FF"/>
                </a:solidFill>
              </a:rPr>
              <a:t>Q3   </a:t>
            </a:r>
            <a:r>
              <a:rPr lang="en-US" altLang="ja-JP" sz="2400" dirty="0" smtClean="0"/>
              <a:t>Is the value of the damaged cargo more than the removal      costs?</a:t>
            </a:r>
          </a:p>
          <a:p>
            <a:pPr marL="714375" indent="-714375">
              <a:buNone/>
            </a:pPr>
            <a:r>
              <a:rPr lang="en-US" altLang="ja-JP" sz="2400" b="1" dirty="0" smtClean="0">
                <a:solidFill>
                  <a:srgbClr val="0000FF"/>
                </a:solidFill>
              </a:rPr>
              <a:t>   </a:t>
            </a:r>
          </a:p>
          <a:p>
            <a:pPr>
              <a:buNone/>
            </a:pPr>
            <a:r>
              <a:rPr lang="en-US" altLang="ja-JP" sz="2400" b="1" dirty="0" smtClean="0">
                <a:solidFill>
                  <a:srgbClr val="0000FF"/>
                </a:solidFill>
              </a:rPr>
              <a:t>Q4   </a:t>
            </a:r>
            <a:r>
              <a:rPr lang="en-US" altLang="ja-JP" sz="2400" dirty="0" smtClean="0"/>
              <a:t>Where is the damaged cargo?</a:t>
            </a:r>
          </a:p>
          <a:p>
            <a:pPr indent="-161925">
              <a:buNone/>
              <a:tabLst>
                <a:tab pos="180975" algn="l"/>
              </a:tabLst>
            </a:pPr>
            <a:r>
              <a:rPr lang="en-US" altLang="ja-JP" sz="2000" dirty="0" smtClean="0"/>
              <a:t>         - in the high seas, territorial waters, port, </a:t>
            </a:r>
          </a:p>
          <a:p>
            <a:pPr indent="-161925">
              <a:buNone/>
              <a:tabLst>
                <a:tab pos="180975" algn="l"/>
              </a:tabLst>
            </a:pPr>
            <a:r>
              <a:rPr lang="en-US" altLang="ja-JP" sz="2000" dirty="0" smtClean="0"/>
              <a:t>         - on land …  public beach, private place, road, river … </a:t>
            </a:r>
          </a:p>
          <a:p>
            <a:pPr indent="-161925">
              <a:buNone/>
              <a:tabLst>
                <a:tab pos="180975" algn="l"/>
              </a:tabLst>
            </a:pPr>
            <a:endParaRPr lang="en-US" altLang="ja-JP" sz="2400" dirty="0" smtClean="0"/>
          </a:p>
          <a:p>
            <a:pPr>
              <a:buNone/>
            </a:pPr>
            <a:endParaRPr lang="en-US" altLang="ja-JP" sz="2400" dirty="0" smtClean="0"/>
          </a:p>
          <a:p>
            <a:pPr>
              <a:buNone/>
            </a:pPr>
            <a:endParaRPr lang="en-US" altLang="ja-JP" sz="2400" dirty="0" smtClean="0"/>
          </a:p>
          <a:p>
            <a:pPr>
              <a:buNone/>
            </a:pPr>
            <a:r>
              <a:rPr lang="en-US" altLang="ja-JP" sz="2400" dirty="0" smtClean="0"/>
              <a:t>    </a:t>
            </a:r>
          </a:p>
          <a:p>
            <a:pPr>
              <a:buNone/>
            </a:pPr>
            <a:r>
              <a:rPr lang="en-US" altLang="ja-JP" sz="2400" dirty="0" smtClean="0"/>
              <a:t>   </a:t>
            </a:r>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3. Tests to be Considered (1)</a:t>
            </a:r>
            <a:endParaRPr lang="en-US" altLang="ja-JP" sz="3200" b="1" dirty="0">
              <a:solidFill>
                <a:srgbClr val="0A19A6"/>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7</a:t>
            </a:fld>
            <a:endParaRPr lang="en-US" altLang="ja-JP" sz="1400"/>
          </a:p>
        </p:txBody>
      </p:sp>
      <p:sp>
        <p:nvSpPr>
          <p:cNvPr id="78850" name="Rectangle 3"/>
          <p:cNvSpPr>
            <a:spLocks noGrp="1" noChangeArrowheads="1"/>
          </p:cNvSpPr>
          <p:nvPr>
            <p:ph type="body" idx="4294967295"/>
          </p:nvPr>
        </p:nvSpPr>
        <p:spPr>
          <a:xfrm>
            <a:off x="323528" y="1124744"/>
            <a:ext cx="9036496" cy="5327650"/>
          </a:xfrm>
        </p:spPr>
        <p:txBody>
          <a:bodyPr/>
          <a:lstStyle/>
          <a:p>
            <a:pPr eaLnBrk="1" hangingPunct="1">
              <a:lnSpc>
                <a:spcPct val="80000"/>
              </a:lnSpc>
              <a:buFontTx/>
              <a:buNone/>
            </a:pPr>
            <a:r>
              <a:rPr lang="en-US" altLang="ja-JP" sz="2400" b="1" dirty="0" smtClean="0">
                <a:solidFill>
                  <a:srgbClr val="0000FF"/>
                </a:solidFill>
              </a:rPr>
              <a:t>Q5  </a:t>
            </a:r>
            <a:r>
              <a:rPr lang="en-US" altLang="ja-JP" sz="2400" dirty="0" smtClean="0"/>
              <a:t> Cause of the damage of the cargo</a:t>
            </a:r>
          </a:p>
          <a:p>
            <a:pPr eaLnBrk="1" hangingPunct="1">
              <a:lnSpc>
                <a:spcPct val="80000"/>
              </a:lnSpc>
              <a:buFontTx/>
              <a:buNone/>
            </a:pPr>
            <a:endParaRPr lang="en-US" altLang="ja-JP" sz="2400" dirty="0" smtClean="0"/>
          </a:p>
          <a:p>
            <a:pPr eaLnBrk="1" hangingPunct="1">
              <a:lnSpc>
                <a:spcPct val="80000"/>
              </a:lnSpc>
              <a:buFontTx/>
              <a:buNone/>
            </a:pPr>
            <a:r>
              <a:rPr lang="en-US" altLang="ja-JP" sz="2000" dirty="0" smtClean="0"/>
              <a:t>          - negligence of the ship owner or operator</a:t>
            </a:r>
          </a:p>
          <a:p>
            <a:pPr eaLnBrk="1" hangingPunct="1">
              <a:lnSpc>
                <a:spcPct val="80000"/>
              </a:lnSpc>
              <a:buFontTx/>
              <a:buNone/>
            </a:pPr>
            <a:r>
              <a:rPr lang="en-US" altLang="ja-JP" sz="2000" dirty="0" smtClean="0"/>
              <a:t>          - dangerous  nature of the damaged cargo itself </a:t>
            </a:r>
          </a:p>
          <a:p>
            <a:pPr eaLnBrk="1" hangingPunct="1">
              <a:lnSpc>
                <a:spcPct val="80000"/>
              </a:lnSpc>
              <a:buFontTx/>
              <a:buNone/>
            </a:pPr>
            <a:r>
              <a:rPr lang="en-US" altLang="ja-JP" sz="2000" dirty="0" smtClean="0"/>
              <a:t>          - force majeure</a:t>
            </a:r>
          </a:p>
          <a:p>
            <a:pPr eaLnBrk="1" hangingPunct="1">
              <a:lnSpc>
                <a:spcPct val="80000"/>
              </a:lnSpc>
              <a:buFontTx/>
              <a:buNone/>
            </a:pPr>
            <a:endParaRPr lang="en-US" altLang="ja-JP" sz="2400" dirty="0" smtClean="0"/>
          </a:p>
          <a:p>
            <a:pPr eaLnBrk="1" hangingPunct="1">
              <a:lnSpc>
                <a:spcPct val="80000"/>
              </a:lnSpc>
              <a:buNone/>
            </a:pPr>
            <a:r>
              <a:rPr lang="en-US" altLang="ja-JP" sz="2400" b="1" dirty="0" smtClean="0">
                <a:solidFill>
                  <a:srgbClr val="0000FF"/>
                </a:solidFill>
              </a:rPr>
              <a:t>Q6  </a:t>
            </a:r>
            <a:r>
              <a:rPr lang="en-US" altLang="ja-JP" sz="2400" dirty="0" smtClean="0"/>
              <a:t> Does the vessel need removal, too?</a:t>
            </a:r>
          </a:p>
          <a:p>
            <a:pPr eaLnBrk="1" hangingPunct="1">
              <a:lnSpc>
                <a:spcPct val="80000"/>
              </a:lnSpc>
              <a:buFontTx/>
              <a:buNone/>
            </a:pPr>
            <a:endParaRPr lang="en-US" altLang="ja-JP" sz="2400" dirty="0" smtClean="0"/>
          </a:p>
          <a:p>
            <a:pPr marL="714375" indent="-714375">
              <a:buNone/>
            </a:pPr>
            <a:r>
              <a:rPr lang="en-US" altLang="ja-JP" sz="2400" b="1" dirty="0" smtClean="0">
                <a:solidFill>
                  <a:srgbClr val="0000FF"/>
                </a:solidFill>
              </a:rPr>
              <a:t>Q7   </a:t>
            </a:r>
            <a:r>
              <a:rPr lang="en-US" altLang="ja-JP" sz="2400" dirty="0" smtClean="0"/>
              <a:t>Are the cargo and vessel insured for its liability?</a:t>
            </a:r>
          </a:p>
          <a:p>
            <a:pPr marL="714375" indent="-714375">
              <a:buNone/>
            </a:pPr>
            <a:endParaRPr lang="en-US" altLang="ja-JP" sz="2400" dirty="0" smtClean="0"/>
          </a:p>
          <a:p>
            <a:pPr marL="714375" indent="-714375">
              <a:buNone/>
            </a:pPr>
            <a:r>
              <a:rPr lang="en-US" altLang="ja-JP" sz="2000" dirty="0" smtClean="0"/>
              <a:t>        - special cover for cargo owner against removal liability           &lt;rare&gt;</a:t>
            </a:r>
          </a:p>
          <a:p>
            <a:pPr marL="714375" indent="-714375">
              <a:buNone/>
            </a:pPr>
            <a:r>
              <a:rPr lang="en-US" altLang="ja-JP" sz="2000" dirty="0" smtClean="0"/>
              <a:t>        -  P&amp;I insurance of ship owner for cargo indemnity </a:t>
            </a:r>
          </a:p>
          <a:p>
            <a:pPr marL="714375" indent="-714375">
              <a:buNone/>
            </a:pPr>
            <a:r>
              <a:rPr lang="en-US" altLang="ja-JP" sz="2000" dirty="0" smtClean="0"/>
              <a:t>             Is the premium paid?</a:t>
            </a:r>
          </a:p>
          <a:p>
            <a:pPr>
              <a:buNone/>
            </a:pPr>
            <a:endParaRPr lang="en-US" altLang="ja-JP" sz="2400" dirty="0" smtClean="0"/>
          </a:p>
          <a:p>
            <a:pPr>
              <a:buNone/>
            </a:pPr>
            <a:endParaRPr lang="en-US" altLang="ja-JP" sz="2400" dirty="0" smtClean="0"/>
          </a:p>
          <a:p>
            <a:pPr>
              <a:buNone/>
            </a:pPr>
            <a:r>
              <a:rPr lang="en-US" altLang="ja-JP" sz="2400" dirty="0" smtClean="0"/>
              <a:t>    </a:t>
            </a:r>
          </a:p>
          <a:p>
            <a:pPr>
              <a:buNone/>
            </a:pPr>
            <a:r>
              <a:rPr lang="en-US" altLang="ja-JP" sz="2400" dirty="0" smtClean="0"/>
              <a:t>   </a:t>
            </a:r>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1323439"/>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Tests to be Considered  (2)</a:t>
            </a:r>
          </a:p>
          <a:p>
            <a:pPr>
              <a:spcBef>
                <a:spcPct val="50000"/>
              </a:spcBef>
            </a:pPr>
            <a:endParaRPr lang="en-US" altLang="ja-JP" sz="3200" b="1" dirty="0">
              <a:solidFill>
                <a:srgbClr val="0A19A6"/>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8</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r>
              <a:rPr lang="en-US" altLang="ja-JP" sz="2400" b="1" dirty="0" smtClean="0">
                <a:solidFill>
                  <a:srgbClr val="0000FF"/>
                </a:solidFill>
              </a:rPr>
              <a:t>Case</a:t>
            </a:r>
            <a:r>
              <a:rPr lang="en-US" altLang="ja-JP" sz="2400" dirty="0" smtClean="0"/>
              <a:t>: Vessel with cargo sank in the shallow water and both became total loss. Ship owner is a member of Japan P&amp;I.</a:t>
            </a:r>
          </a:p>
          <a:p>
            <a:pPr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b="1" dirty="0" smtClean="0">
                <a:solidFill>
                  <a:srgbClr val="0000FF"/>
                </a:solidFill>
              </a:rPr>
              <a:t>Issues involved</a:t>
            </a:r>
            <a:r>
              <a:rPr lang="en-US" altLang="ja-JP" sz="2400" dirty="0" smtClean="0"/>
              <a:t>: </a:t>
            </a:r>
          </a:p>
          <a:p>
            <a:pPr marL="895350" indent="-895350" eaLnBrk="1" hangingPunct="1">
              <a:lnSpc>
                <a:spcPct val="80000"/>
              </a:lnSpc>
              <a:buFontTx/>
              <a:buNone/>
            </a:pPr>
            <a:r>
              <a:rPr lang="en-US" altLang="ja-JP" sz="2400" dirty="0" smtClean="0"/>
              <a:t>     - Whether the cargo need to bear the part of removal costs or not?</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b="1" dirty="0" smtClean="0">
                <a:solidFill>
                  <a:srgbClr val="0000FF"/>
                </a:solidFill>
              </a:rPr>
              <a:t>Possible solution</a:t>
            </a:r>
            <a:r>
              <a:rPr lang="en-US" altLang="ja-JP" sz="2400" dirty="0" smtClean="0"/>
              <a:t>:   </a:t>
            </a:r>
            <a:r>
              <a:rPr lang="en-US" altLang="ja-JP" sz="2400" dirty="0" smtClean="0">
                <a:solidFill>
                  <a:srgbClr val="FF0000"/>
                </a:solidFill>
              </a:rPr>
              <a:t>My Personal View</a:t>
            </a:r>
            <a:endParaRPr lang="en-US" altLang="ja-JP" sz="2400" dirty="0" smtClean="0"/>
          </a:p>
          <a:p>
            <a:pPr marL="895350" indent="-895350" eaLnBrk="1" hangingPunct="1">
              <a:lnSpc>
                <a:spcPct val="80000"/>
              </a:lnSpc>
              <a:buFontTx/>
              <a:buNone/>
            </a:pPr>
            <a:r>
              <a:rPr lang="en-US" altLang="ja-JP" sz="2400" dirty="0" smtClean="0"/>
              <a:t>     - As far as the cost of removing ship only, i.e. where ship needs to unload the damaged cargo, is higher than the costs of removing both, P&amp;I may bear the cost.</a:t>
            </a:r>
          </a:p>
          <a:p>
            <a:pPr marL="895350" indent="-895350" eaLnBrk="1" hangingPunct="1">
              <a:lnSpc>
                <a:spcPct val="80000"/>
              </a:lnSpc>
              <a:buFontTx/>
              <a:buNone/>
            </a:pPr>
            <a:r>
              <a:rPr lang="en-US" altLang="ja-JP" sz="2400" dirty="0" smtClean="0"/>
              <a:t>           The cost will be regarded as reasonable.</a:t>
            </a:r>
          </a:p>
          <a:p>
            <a:pPr marL="895350" indent="-895350" eaLnBrk="1" hangingPunct="1">
              <a:lnSpc>
                <a:spcPct val="80000"/>
              </a:lnSpc>
              <a:buFontTx/>
              <a:buNone/>
            </a:pPr>
            <a:r>
              <a:rPr lang="en-US" altLang="ja-JP" sz="2400" dirty="0" smtClean="0"/>
              <a:t>     - Even if ship owner asks cargo owner to contribute to the removal costs, cargo owner will resist its payment, asserting ship owner's responsibility for the accident. </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endParaRPr lang="en-US" altLang="ja-JP" sz="2400" dirty="0" smtClean="0"/>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4. Case Study (1)   </a:t>
            </a:r>
            <a:r>
              <a:rPr lang="ja-JP" altLang="en-US" sz="3200" b="1" dirty="0" smtClean="0">
                <a:solidFill>
                  <a:srgbClr val="0A19A6"/>
                </a:solidFill>
                <a:latin typeface="HGPｺﾞｼｯｸE" pitchFamily="50" charset="-128"/>
                <a:ea typeface="HGPｺﾞｼｯｸE" pitchFamily="50" charset="-128"/>
              </a:rPr>
              <a:t>①</a:t>
            </a:r>
            <a:r>
              <a:rPr lang="en-US" altLang="ja-JP" sz="3200" b="1" dirty="0" smtClean="0">
                <a:solidFill>
                  <a:srgbClr val="0A19A6"/>
                </a:solidFill>
                <a:latin typeface="HGPｺﾞｼｯｸE" pitchFamily="50" charset="-128"/>
                <a:ea typeface="HGPｺﾞｼｯｸE" pitchFamily="50" charset="-128"/>
              </a:rPr>
              <a:t>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A87EA6D-19D7-4A38-9C2A-A9B9B20B3BF7}" type="slidenum">
              <a:rPr lang="en-US" altLang="ja-JP" sz="1400"/>
              <a:pPr algn="r"/>
              <a:t>9</a:t>
            </a:fld>
            <a:endParaRPr lang="en-US" altLang="ja-JP" sz="1400"/>
          </a:p>
        </p:txBody>
      </p:sp>
      <p:sp>
        <p:nvSpPr>
          <p:cNvPr id="78850" name="Rectangle 3"/>
          <p:cNvSpPr>
            <a:spLocks noGrp="1" noChangeArrowheads="1"/>
          </p:cNvSpPr>
          <p:nvPr>
            <p:ph type="body" idx="4294967295"/>
          </p:nvPr>
        </p:nvSpPr>
        <p:spPr>
          <a:xfrm>
            <a:off x="323528" y="1124744"/>
            <a:ext cx="8424936" cy="5327650"/>
          </a:xfrm>
        </p:spPr>
        <p:txBody>
          <a:bodyPr/>
          <a:lstStyle/>
          <a:p>
            <a:pPr marL="895350" indent="-895350" eaLnBrk="1" hangingPunct="1">
              <a:lnSpc>
                <a:spcPct val="80000"/>
              </a:lnSpc>
              <a:buFontTx/>
              <a:buNone/>
            </a:pPr>
            <a:r>
              <a:rPr lang="en-US" altLang="ja-JP" sz="2400" b="1" dirty="0" smtClean="0">
                <a:solidFill>
                  <a:srgbClr val="0000FF"/>
                </a:solidFill>
              </a:rPr>
              <a:t>Question?</a:t>
            </a:r>
            <a:r>
              <a:rPr lang="en-US" altLang="ja-JP" sz="2400" dirty="0" smtClean="0"/>
              <a:t>:</a:t>
            </a:r>
          </a:p>
          <a:p>
            <a:pPr marL="895350" indent="-895350" eaLnBrk="1" hangingPunct="1">
              <a:lnSpc>
                <a:spcPct val="80000"/>
              </a:lnSpc>
              <a:buFontTx/>
              <a:buNone/>
            </a:pPr>
            <a:endParaRPr lang="en-US" altLang="ja-JP" sz="2400" dirty="0" smtClean="0"/>
          </a:p>
          <a:p>
            <a:pPr marL="266700" indent="-266700" eaLnBrk="1" hangingPunct="1">
              <a:lnSpc>
                <a:spcPct val="80000"/>
              </a:lnSpc>
              <a:buFontTx/>
              <a:buNone/>
            </a:pPr>
            <a:r>
              <a:rPr lang="en-US" altLang="ja-JP" sz="2400" dirty="0" smtClean="0"/>
              <a:t>   How will be the apportionment if the removal costs becomes greater because of the nature of the cargo, such as the dangerous nature of the cargo?</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r>
              <a:rPr lang="en-US" altLang="ja-JP" sz="2400" b="1" dirty="0" smtClean="0">
                <a:solidFill>
                  <a:srgbClr val="0000FF"/>
                </a:solidFill>
              </a:rPr>
              <a:t>Possible solution</a:t>
            </a:r>
            <a:r>
              <a:rPr lang="en-US" altLang="ja-JP" sz="2400" dirty="0" smtClean="0"/>
              <a:t>:   </a:t>
            </a:r>
            <a:r>
              <a:rPr lang="en-US" altLang="ja-JP" sz="2400" dirty="0" smtClean="0">
                <a:solidFill>
                  <a:srgbClr val="FF0000"/>
                </a:solidFill>
              </a:rPr>
              <a:t>My Personal View</a:t>
            </a:r>
            <a:endParaRPr lang="en-US" altLang="ja-JP" sz="2400" dirty="0" smtClean="0"/>
          </a:p>
          <a:p>
            <a:pPr marL="895350" indent="-895350" eaLnBrk="1" hangingPunct="1">
              <a:lnSpc>
                <a:spcPct val="80000"/>
              </a:lnSpc>
              <a:buFontTx/>
              <a:buNone/>
            </a:pPr>
            <a:r>
              <a:rPr lang="en-US" altLang="ja-JP" sz="2400" dirty="0" smtClean="0"/>
              <a:t>    - If there is not any justifiable logic for the ship owner to bear the whole cost, P&amp;I may not be able to bear the whole costs.  Cargo owner need to bear the part of the cost increased solely by the nature of the cargo.</a:t>
            </a:r>
          </a:p>
          <a:p>
            <a:pPr marL="895350" indent="-895350" eaLnBrk="1" hangingPunct="1">
              <a:lnSpc>
                <a:spcPct val="80000"/>
              </a:lnSpc>
              <a:buFontTx/>
              <a:buNone/>
            </a:pPr>
            <a:r>
              <a:rPr lang="en-US" altLang="ja-JP" sz="2400" dirty="0" smtClean="0"/>
              <a:t>    - Cargo owner may resist its payment, asserting ship owner's responsibility for the accident.  The liability will be judged on the terms of the carriage contract.</a:t>
            </a:r>
          </a:p>
          <a:p>
            <a:pPr marL="895350" indent="-895350" eaLnBrk="1" hangingPunct="1">
              <a:lnSpc>
                <a:spcPct val="80000"/>
              </a:lnSpc>
              <a:buFontTx/>
              <a:buNone/>
            </a:pPr>
            <a:endParaRPr lang="en-US" altLang="ja-JP" sz="2400" dirty="0" smtClean="0"/>
          </a:p>
          <a:p>
            <a:pPr marL="895350" indent="-895350" eaLnBrk="1" hangingPunct="1">
              <a:lnSpc>
                <a:spcPct val="80000"/>
              </a:lnSpc>
              <a:buFontTx/>
              <a:buNone/>
            </a:pPr>
            <a:endParaRPr lang="en-US" altLang="ja-JP" sz="2400" dirty="0" smtClean="0"/>
          </a:p>
          <a:p>
            <a:pPr>
              <a:buNone/>
            </a:pPr>
            <a:r>
              <a:rPr lang="en-US" altLang="ja-JP" sz="2400" dirty="0" smtClean="0"/>
              <a:t> </a:t>
            </a:r>
            <a:endParaRPr lang="en-US" altLang="ja-JP" sz="2000" dirty="0" smtClean="0"/>
          </a:p>
          <a:p>
            <a:pPr>
              <a:buNone/>
            </a:pPr>
            <a:endParaRPr lang="en-US" altLang="ja-JP" sz="2000" dirty="0" smtClean="0"/>
          </a:p>
          <a:p>
            <a:pPr>
              <a:buNone/>
            </a:pPr>
            <a:endParaRPr lang="en-US" altLang="ja-JP" sz="2400" dirty="0" smtClean="0">
              <a:ea typeface="ＭＳ ゴシック" pitchFamily="49" charset="-128"/>
              <a:cs typeface="Tahoma" pitchFamily="34" charset="0"/>
            </a:endParaRPr>
          </a:p>
          <a:p>
            <a:pPr>
              <a:buNone/>
            </a:pPr>
            <a:endParaRPr lang="en-US" altLang="ja-JP" sz="2400" dirty="0" smtClean="0">
              <a:ea typeface="ＭＳ ゴシック" pitchFamily="49" charset="-128"/>
              <a:cs typeface="Tahoma" pitchFamily="34" charset="0"/>
            </a:endParaRPr>
          </a:p>
        </p:txBody>
      </p:sp>
      <p:sp>
        <p:nvSpPr>
          <p:cNvPr id="78851" name="Text Box 4"/>
          <p:cNvSpPr txBox="1">
            <a:spLocks noChangeArrowheads="1"/>
          </p:cNvSpPr>
          <p:nvPr/>
        </p:nvSpPr>
        <p:spPr bwMode="auto">
          <a:xfrm>
            <a:off x="107504" y="260648"/>
            <a:ext cx="9144000" cy="584775"/>
          </a:xfrm>
          <a:prstGeom prst="rect">
            <a:avLst/>
          </a:prstGeom>
          <a:noFill/>
          <a:ln w="9525" algn="ctr">
            <a:noFill/>
            <a:miter lim="800000"/>
            <a:headEnd/>
            <a:tailEnd/>
          </a:ln>
        </p:spPr>
        <p:txBody>
          <a:bodyPr>
            <a:spAutoFit/>
          </a:bodyPr>
          <a:lstStyle/>
          <a:p>
            <a:pPr>
              <a:spcBef>
                <a:spcPct val="50000"/>
              </a:spcBef>
            </a:pPr>
            <a:r>
              <a:rPr lang="en-US" altLang="ja-JP" sz="3200" b="1" dirty="0" smtClean="0">
                <a:solidFill>
                  <a:srgbClr val="0A19A6"/>
                </a:solidFill>
                <a:latin typeface="HGPｺﾞｼｯｸE" pitchFamily="50" charset="-128"/>
                <a:ea typeface="HGPｺﾞｼｯｸE" pitchFamily="50" charset="-128"/>
              </a:rPr>
              <a:t> Case Study (1)  </a:t>
            </a:r>
            <a:r>
              <a:rPr lang="ja-JP" altLang="en-US" sz="3200" b="1" dirty="0" smtClean="0">
                <a:solidFill>
                  <a:srgbClr val="0A19A6"/>
                </a:solidFill>
                <a:latin typeface="HGPｺﾞｼｯｸE" pitchFamily="50" charset="-128"/>
                <a:ea typeface="HGPｺﾞｼｯｸE" pitchFamily="50" charset="-128"/>
              </a:rPr>
              <a:t>②</a:t>
            </a:r>
            <a:r>
              <a:rPr lang="en-US" altLang="ja-JP" sz="3200" b="1" dirty="0" smtClean="0">
                <a:solidFill>
                  <a:srgbClr val="0A19A6"/>
                </a:solidFill>
                <a:latin typeface="HGPｺﾞｼｯｸE" pitchFamily="50" charset="-128"/>
                <a:ea typeface="HGPｺﾞｼｯｸE" pitchFamily="50" charset="-128"/>
              </a:rPr>
              <a:t>             </a:t>
            </a:r>
            <a:r>
              <a:rPr lang="en-US" altLang="ja-JP" sz="2400" dirty="0" smtClean="0">
                <a:solidFill>
                  <a:srgbClr val="FF0000"/>
                </a:solidFill>
                <a:latin typeface="HGPｺﾞｼｯｸE" pitchFamily="50" charset="-128"/>
                <a:ea typeface="HGPｺﾞｼｯｸE" pitchFamily="50" charset="-128"/>
              </a:rPr>
              <a:t>* Hypothetical case</a:t>
            </a:r>
            <a:endParaRPr lang="en-US" altLang="ja-JP" sz="2400" dirty="0">
              <a:solidFill>
                <a:srgbClr val="FF0000"/>
              </a:solidFill>
              <a:latin typeface="HGPｺﾞｼｯｸE" pitchFamily="50" charset="-128"/>
              <a:ea typeface="HGPｺﾞｼｯｸE" pitchFamily="50" charset="-128"/>
            </a:endParaRPr>
          </a:p>
        </p:txBody>
      </p:sp>
      <p:sp>
        <p:nvSpPr>
          <p:cNvPr id="78852" name="Line 5"/>
          <p:cNvSpPr>
            <a:spLocks noChangeShapeType="1"/>
          </p:cNvSpPr>
          <p:nvPr/>
        </p:nvSpPr>
        <p:spPr bwMode="auto">
          <a:xfrm>
            <a:off x="0" y="980728"/>
            <a:ext cx="9144000" cy="0"/>
          </a:xfrm>
          <a:prstGeom prst="line">
            <a:avLst/>
          </a:prstGeom>
          <a:noFill/>
          <a:ln w="50800" cmpd="thinThick">
            <a:solidFill>
              <a:srgbClr val="808080"/>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24710</TotalTime>
  <Words>2339</Words>
  <Application>Microsoft Office PowerPoint</Application>
  <PresentationFormat>画面に合わせる (4:3)</PresentationFormat>
  <Paragraphs>319</Paragraphs>
  <Slides>23</Slides>
  <Notes>0</Notes>
  <HiddenSlides>0</HiddenSlides>
  <MMClips>0</MMClips>
  <ScaleCrop>false</ScaleCrop>
  <HeadingPairs>
    <vt:vector size="4" baseType="variant">
      <vt:variant>
        <vt:lpstr>テーマ</vt:lpstr>
      </vt:variant>
      <vt:variant>
        <vt:i4>2</vt:i4>
      </vt:variant>
      <vt:variant>
        <vt:lpstr>スライド タイトル</vt:lpstr>
      </vt:variant>
      <vt:variant>
        <vt:i4>23</vt:i4>
      </vt:variant>
    </vt:vector>
  </HeadingPairs>
  <TitlesOfParts>
    <vt:vector size="25" baseType="lpstr">
      <vt:lpstr>標準デザイン</vt:lpstr>
      <vt:lpstr>Mountain Top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損害保険事業総合研究所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Situation and Main Issue in the Japanese Non-Life Insurance Market</dc:title>
  <dc:creator>海外研修部</dc:creator>
  <cp:lastModifiedBy>1580552</cp:lastModifiedBy>
  <cp:revision>1408</cp:revision>
  <dcterms:created xsi:type="dcterms:W3CDTF">2002-04-30T02:52:10Z</dcterms:created>
  <dcterms:modified xsi:type="dcterms:W3CDTF">2014-09-29T15:28:48Z</dcterms:modified>
</cp:coreProperties>
</file>