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1"/>
  </p:notesMasterIdLst>
  <p:sldIdLst>
    <p:sldId id="260" r:id="rId2"/>
    <p:sldId id="261" r:id="rId3"/>
    <p:sldId id="262" r:id="rId4"/>
    <p:sldId id="264" r:id="rId5"/>
    <p:sldId id="265" r:id="rId6"/>
    <p:sldId id="266" r:id="rId7"/>
    <p:sldId id="268" r:id="rId8"/>
    <p:sldId id="267" r:id="rId9"/>
    <p:sldId id="269" r:id="rId10"/>
    <p:sldId id="270" r:id="rId11"/>
    <p:sldId id="271"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6" r:id="rId35"/>
    <p:sldId id="297" r:id="rId36"/>
    <p:sldId id="295" r:id="rId37"/>
    <p:sldId id="298" r:id="rId38"/>
    <p:sldId id="263" r:id="rId39"/>
    <p:sldId id="299" r:id="rId40"/>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94" autoAdjust="0"/>
  </p:normalViewPr>
  <p:slideViewPr>
    <p:cSldViewPr>
      <p:cViewPr>
        <p:scale>
          <a:sx n="76" d="100"/>
          <a:sy n="76" d="100"/>
        </p:scale>
        <p:origin x="-523" y="3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7F33EEC-8B05-423C-8D4A-48D1548F5034}" type="datetimeFigureOut">
              <a:rPr lang="pt-BR" smtClean="0"/>
              <a:pPr/>
              <a:t>04/08/2015</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04B5B3D-D863-4BC8-B419-26894AE4773E}" type="slidenum">
              <a:rPr lang="pt-BR" smtClean="0"/>
              <a:pPr/>
              <a:t>‹#›</a:t>
            </a:fld>
            <a:endParaRPr lang="pt-BR"/>
          </a:p>
        </p:txBody>
      </p:sp>
    </p:spTree>
    <p:extLst>
      <p:ext uri="{BB962C8B-B14F-4D97-AF65-F5344CB8AC3E}">
        <p14:creationId xmlns:p14="http://schemas.microsoft.com/office/powerpoint/2010/main" val="76147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pt-BR" smtClean="0"/>
              <a:t>Clique para editar o título mestre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AFAD6064-29EB-4D96-9D48-19C8CA9D8B12}" type="datetime1">
              <a:rPr lang="pt-BR" smtClean="0"/>
              <a:pPr/>
              <a:t>04/08/2015</a:t>
            </a:fld>
            <a:endParaRPr lang="pt-BR"/>
          </a:p>
        </p:txBody>
      </p:sp>
      <p:sp>
        <p:nvSpPr>
          <p:cNvPr id="5" name="Footer Placeholder 4"/>
          <p:cNvSpPr>
            <a:spLocks noGrp="1"/>
          </p:cNvSpPr>
          <p:nvPr>
            <p:ph type="ftr" sz="quarter" idx="11"/>
          </p:nvPr>
        </p:nvSpPr>
        <p:spPr/>
        <p:txBody>
          <a:bodyPr/>
          <a:lstStyle/>
          <a:p>
            <a:r>
              <a:rPr lang="pt-BR" smtClean="0"/>
              <a:t>Maria da Gloria Faria</a:t>
            </a:r>
            <a:endParaRPr lang="pt-BR"/>
          </a:p>
        </p:txBody>
      </p:sp>
      <p:sp>
        <p:nvSpPr>
          <p:cNvPr id="6" name="Slide Number Placeholder 5"/>
          <p:cNvSpPr>
            <a:spLocks noGrp="1"/>
          </p:cNvSpPr>
          <p:nvPr>
            <p:ph type="sldNum" sz="quarter" idx="12"/>
          </p:nvPr>
        </p:nvSpPr>
        <p:spPr/>
        <p:txBody>
          <a:bodyPr/>
          <a:lstStyle/>
          <a:p>
            <a:fld id="{75F53A63-2081-4600-9C9A-D779B91DA6D4}" type="slidenum">
              <a:rPr lang="pt-BR" smtClean="0"/>
              <a:pPr/>
              <a:t>‹#›</a:t>
            </a:fld>
            <a:endParaRPr lang="pt-B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E37BE532-02EC-4A23-8CC8-36EA7A73F2E9}" type="datetime1">
              <a:rPr lang="pt-BR" smtClean="0"/>
              <a:pPr/>
              <a:t>04/08/2015</a:t>
            </a:fld>
            <a:endParaRPr lang="pt-BR"/>
          </a:p>
        </p:txBody>
      </p:sp>
      <p:sp>
        <p:nvSpPr>
          <p:cNvPr id="5" name="Footer Placeholder 4"/>
          <p:cNvSpPr>
            <a:spLocks noGrp="1"/>
          </p:cNvSpPr>
          <p:nvPr>
            <p:ph type="ftr" sz="quarter" idx="11"/>
          </p:nvPr>
        </p:nvSpPr>
        <p:spPr/>
        <p:txBody>
          <a:bodyPr/>
          <a:lstStyle/>
          <a:p>
            <a:r>
              <a:rPr lang="pt-BR" smtClean="0"/>
              <a:t>Maria da Gloria Faria</a:t>
            </a:r>
            <a:endParaRPr lang="pt-BR"/>
          </a:p>
        </p:txBody>
      </p:sp>
      <p:sp>
        <p:nvSpPr>
          <p:cNvPr id="6" name="Slide Number Placeholder 5"/>
          <p:cNvSpPr>
            <a:spLocks noGrp="1"/>
          </p:cNvSpPr>
          <p:nvPr>
            <p:ph type="sldNum" sz="quarter" idx="12"/>
          </p:nvPr>
        </p:nvSpPr>
        <p:spPr/>
        <p:txBody>
          <a:bodyPr/>
          <a:lstStyle/>
          <a:p>
            <a:fld id="{75F53A63-2081-4600-9C9A-D779B91DA6D4}"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CF5E612-C3B7-48FE-A1E8-1C9DA7C53F3B}" type="datetime1">
              <a:rPr lang="pt-BR" smtClean="0"/>
              <a:pPr/>
              <a:t>04/08/2015</a:t>
            </a:fld>
            <a:endParaRPr lang="pt-BR"/>
          </a:p>
        </p:txBody>
      </p:sp>
      <p:sp>
        <p:nvSpPr>
          <p:cNvPr id="5" name="Footer Placeholder 4"/>
          <p:cNvSpPr>
            <a:spLocks noGrp="1"/>
          </p:cNvSpPr>
          <p:nvPr>
            <p:ph type="ftr" sz="quarter" idx="11"/>
          </p:nvPr>
        </p:nvSpPr>
        <p:spPr/>
        <p:txBody>
          <a:bodyPr/>
          <a:lstStyle/>
          <a:p>
            <a:r>
              <a:rPr lang="pt-BR" smtClean="0"/>
              <a:t>Maria da Gloria Faria</a:t>
            </a:r>
            <a:endParaRPr lang="pt-BR"/>
          </a:p>
        </p:txBody>
      </p:sp>
      <p:sp>
        <p:nvSpPr>
          <p:cNvPr id="6" name="Slide Number Placeholder 5"/>
          <p:cNvSpPr>
            <a:spLocks noGrp="1"/>
          </p:cNvSpPr>
          <p:nvPr>
            <p:ph type="sldNum" sz="quarter" idx="12"/>
          </p:nvPr>
        </p:nvSpPr>
        <p:spPr/>
        <p:txBody>
          <a:bodyPr/>
          <a:lstStyle/>
          <a:p>
            <a:fld id="{75F53A63-2081-4600-9C9A-D779B91DA6D4}"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5F95C036-3B8F-4105-BA2F-70E4E5268270}" type="datetime1">
              <a:rPr lang="pt-BR" smtClean="0"/>
              <a:pPr/>
              <a:t>04/08/2015</a:t>
            </a:fld>
            <a:endParaRPr lang="pt-BR"/>
          </a:p>
        </p:txBody>
      </p:sp>
      <p:sp>
        <p:nvSpPr>
          <p:cNvPr id="5" name="Footer Placeholder 4"/>
          <p:cNvSpPr>
            <a:spLocks noGrp="1"/>
          </p:cNvSpPr>
          <p:nvPr>
            <p:ph type="ftr" sz="quarter" idx="11"/>
          </p:nvPr>
        </p:nvSpPr>
        <p:spPr/>
        <p:txBody>
          <a:bodyPr/>
          <a:lstStyle/>
          <a:p>
            <a:r>
              <a:rPr lang="pt-BR" smtClean="0"/>
              <a:t>Maria da Gloria Faria</a:t>
            </a:r>
            <a:endParaRPr lang="pt-BR"/>
          </a:p>
        </p:txBody>
      </p:sp>
      <p:sp>
        <p:nvSpPr>
          <p:cNvPr id="6" name="Slide Number Placeholder 5"/>
          <p:cNvSpPr>
            <a:spLocks noGrp="1"/>
          </p:cNvSpPr>
          <p:nvPr>
            <p:ph type="sldNum" sz="quarter" idx="12"/>
          </p:nvPr>
        </p:nvSpPr>
        <p:spPr/>
        <p:txBody>
          <a:bodyPr/>
          <a:lstStyle/>
          <a:p>
            <a:fld id="{75F53A63-2081-4600-9C9A-D779B91DA6D4}"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2288086-0617-4C8A-95BA-DCFC28CBA64C}" type="datetime1">
              <a:rPr lang="pt-BR" smtClean="0"/>
              <a:pPr/>
              <a:t>04/08/2015</a:t>
            </a:fld>
            <a:endParaRPr lang="pt-BR"/>
          </a:p>
        </p:txBody>
      </p:sp>
      <p:sp>
        <p:nvSpPr>
          <p:cNvPr id="5" name="Footer Placeholder 4"/>
          <p:cNvSpPr>
            <a:spLocks noGrp="1"/>
          </p:cNvSpPr>
          <p:nvPr>
            <p:ph type="ftr" sz="quarter" idx="11"/>
          </p:nvPr>
        </p:nvSpPr>
        <p:spPr/>
        <p:txBody>
          <a:bodyPr/>
          <a:lstStyle/>
          <a:p>
            <a:r>
              <a:rPr lang="pt-BR" smtClean="0"/>
              <a:t>Maria da Gloria Faria</a:t>
            </a:r>
            <a:endParaRPr lang="pt-BR"/>
          </a:p>
        </p:txBody>
      </p:sp>
      <p:sp>
        <p:nvSpPr>
          <p:cNvPr id="6" name="Slide Number Placeholder 5"/>
          <p:cNvSpPr>
            <a:spLocks noGrp="1"/>
          </p:cNvSpPr>
          <p:nvPr>
            <p:ph type="sldNum" sz="quarter" idx="12"/>
          </p:nvPr>
        </p:nvSpPr>
        <p:spPr/>
        <p:txBody>
          <a:bodyPr/>
          <a:lstStyle/>
          <a:p>
            <a:fld id="{75F53A63-2081-4600-9C9A-D779B91DA6D4}" type="slidenum">
              <a:rPr lang="pt-BR" smtClean="0"/>
              <a:pPr/>
              <a:t>‹#›</a:t>
            </a:fld>
            <a:endParaRPr lang="pt-B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DFFDD2D7-2365-4918-83D3-F7472C98DD98}" type="datetime1">
              <a:rPr lang="pt-BR" smtClean="0"/>
              <a:pPr/>
              <a:t>04/08/2015</a:t>
            </a:fld>
            <a:endParaRPr lang="pt-BR"/>
          </a:p>
        </p:txBody>
      </p:sp>
      <p:sp>
        <p:nvSpPr>
          <p:cNvPr id="6" name="Footer Placeholder 5"/>
          <p:cNvSpPr>
            <a:spLocks noGrp="1"/>
          </p:cNvSpPr>
          <p:nvPr>
            <p:ph type="ftr" sz="quarter" idx="11"/>
          </p:nvPr>
        </p:nvSpPr>
        <p:spPr/>
        <p:txBody>
          <a:bodyPr/>
          <a:lstStyle/>
          <a:p>
            <a:r>
              <a:rPr lang="pt-BR" smtClean="0"/>
              <a:t>Maria da Gloria Faria</a:t>
            </a:r>
            <a:endParaRPr lang="pt-BR"/>
          </a:p>
        </p:txBody>
      </p:sp>
      <p:sp>
        <p:nvSpPr>
          <p:cNvPr id="7" name="Slide Number Placeholder 6"/>
          <p:cNvSpPr>
            <a:spLocks noGrp="1"/>
          </p:cNvSpPr>
          <p:nvPr>
            <p:ph type="sldNum" sz="quarter" idx="12"/>
          </p:nvPr>
        </p:nvSpPr>
        <p:spPr/>
        <p:txBody>
          <a:bodyPr/>
          <a:lstStyle/>
          <a:p>
            <a:fld id="{75F53A63-2081-4600-9C9A-D779B91DA6D4}"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8BBE148A-403A-402F-95AC-828DE0608C56}" type="datetime1">
              <a:rPr lang="pt-BR" smtClean="0"/>
              <a:pPr/>
              <a:t>04/08/2015</a:t>
            </a:fld>
            <a:endParaRPr lang="pt-BR"/>
          </a:p>
        </p:txBody>
      </p:sp>
      <p:sp>
        <p:nvSpPr>
          <p:cNvPr id="8" name="Footer Placeholder 7"/>
          <p:cNvSpPr>
            <a:spLocks noGrp="1"/>
          </p:cNvSpPr>
          <p:nvPr>
            <p:ph type="ftr" sz="quarter" idx="11"/>
          </p:nvPr>
        </p:nvSpPr>
        <p:spPr/>
        <p:txBody>
          <a:bodyPr/>
          <a:lstStyle/>
          <a:p>
            <a:r>
              <a:rPr lang="pt-BR" smtClean="0"/>
              <a:t>Maria da Gloria Faria</a:t>
            </a:r>
            <a:endParaRPr lang="pt-BR"/>
          </a:p>
        </p:txBody>
      </p:sp>
      <p:sp>
        <p:nvSpPr>
          <p:cNvPr id="9" name="Slide Number Placeholder 8"/>
          <p:cNvSpPr>
            <a:spLocks noGrp="1"/>
          </p:cNvSpPr>
          <p:nvPr>
            <p:ph type="sldNum" sz="quarter" idx="12"/>
          </p:nvPr>
        </p:nvSpPr>
        <p:spPr/>
        <p:txBody>
          <a:bodyPr/>
          <a:lstStyle/>
          <a:p>
            <a:fld id="{75F53A63-2081-4600-9C9A-D779B91DA6D4}" type="slidenum">
              <a:rPr lang="pt-BR" smtClean="0"/>
              <a:pPr/>
              <a:t>‹#›</a:t>
            </a:fld>
            <a:endParaRPr lang="pt-B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C2BB6F28-8D95-43EC-B5C5-BB04C5EB67DE}" type="datetime1">
              <a:rPr lang="pt-BR" smtClean="0"/>
              <a:pPr/>
              <a:t>04/08/2015</a:t>
            </a:fld>
            <a:endParaRPr lang="pt-BR"/>
          </a:p>
        </p:txBody>
      </p:sp>
      <p:sp>
        <p:nvSpPr>
          <p:cNvPr id="4" name="Footer Placeholder 3"/>
          <p:cNvSpPr>
            <a:spLocks noGrp="1"/>
          </p:cNvSpPr>
          <p:nvPr>
            <p:ph type="ftr" sz="quarter" idx="11"/>
          </p:nvPr>
        </p:nvSpPr>
        <p:spPr/>
        <p:txBody>
          <a:bodyPr/>
          <a:lstStyle/>
          <a:p>
            <a:r>
              <a:rPr lang="pt-BR" smtClean="0"/>
              <a:t>Maria da Gloria Faria</a:t>
            </a:r>
            <a:endParaRPr lang="pt-BR"/>
          </a:p>
        </p:txBody>
      </p:sp>
      <p:sp>
        <p:nvSpPr>
          <p:cNvPr id="5" name="Slide Number Placeholder 4"/>
          <p:cNvSpPr>
            <a:spLocks noGrp="1"/>
          </p:cNvSpPr>
          <p:nvPr>
            <p:ph type="sldNum" sz="quarter" idx="12"/>
          </p:nvPr>
        </p:nvSpPr>
        <p:spPr/>
        <p:txBody>
          <a:bodyPr/>
          <a:lstStyle/>
          <a:p>
            <a:fld id="{75F53A63-2081-4600-9C9A-D779B91DA6D4}"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14784-65DF-4B45-8260-BA4F4925C9D7}" type="datetime1">
              <a:rPr lang="pt-BR" smtClean="0"/>
              <a:pPr/>
              <a:t>04/08/2015</a:t>
            </a:fld>
            <a:endParaRPr lang="pt-BR"/>
          </a:p>
        </p:txBody>
      </p:sp>
      <p:sp>
        <p:nvSpPr>
          <p:cNvPr id="3" name="Footer Placeholder 2"/>
          <p:cNvSpPr>
            <a:spLocks noGrp="1"/>
          </p:cNvSpPr>
          <p:nvPr>
            <p:ph type="ftr" sz="quarter" idx="11"/>
          </p:nvPr>
        </p:nvSpPr>
        <p:spPr/>
        <p:txBody>
          <a:bodyPr/>
          <a:lstStyle/>
          <a:p>
            <a:r>
              <a:rPr lang="pt-BR" smtClean="0"/>
              <a:t>Maria da Gloria Faria</a:t>
            </a:r>
            <a:endParaRPr lang="pt-BR"/>
          </a:p>
        </p:txBody>
      </p:sp>
      <p:sp>
        <p:nvSpPr>
          <p:cNvPr id="4" name="Slide Number Placeholder 3"/>
          <p:cNvSpPr>
            <a:spLocks noGrp="1"/>
          </p:cNvSpPr>
          <p:nvPr>
            <p:ph type="sldNum" sz="quarter" idx="12"/>
          </p:nvPr>
        </p:nvSpPr>
        <p:spPr/>
        <p:txBody>
          <a:bodyPr/>
          <a:lstStyle/>
          <a:p>
            <a:fld id="{75F53A63-2081-4600-9C9A-D779B91DA6D4}"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63A498F-980D-4C07-9ABE-8B7D0B4C421B}" type="datetime1">
              <a:rPr lang="pt-BR" smtClean="0"/>
              <a:pPr/>
              <a:t>04/08/2015</a:t>
            </a:fld>
            <a:endParaRPr lang="pt-BR"/>
          </a:p>
        </p:txBody>
      </p:sp>
      <p:sp>
        <p:nvSpPr>
          <p:cNvPr id="6" name="Footer Placeholder 5"/>
          <p:cNvSpPr>
            <a:spLocks noGrp="1"/>
          </p:cNvSpPr>
          <p:nvPr>
            <p:ph type="ftr" sz="quarter" idx="11"/>
          </p:nvPr>
        </p:nvSpPr>
        <p:spPr/>
        <p:txBody>
          <a:bodyPr/>
          <a:lstStyle/>
          <a:p>
            <a:r>
              <a:rPr lang="pt-BR" smtClean="0"/>
              <a:t>Maria da Gloria Faria</a:t>
            </a:r>
            <a:endParaRPr lang="pt-BR"/>
          </a:p>
        </p:txBody>
      </p:sp>
      <p:sp>
        <p:nvSpPr>
          <p:cNvPr id="7" name="Slide Number Placeholder 6"/>
          <p:cNvSpPr>
            <a:spLocks noGrp="1"/>
          </p:cNvSpPr>
          <p:nvPr>
            <p:ph type="sldNum" sz="quarter" idx="12"/>
          </p:nvPr>
        </p:nvSpPr>
        <p:spPr/>
        <p:txBody>
          <a:bodyPr/>
          <a:lstStyle/>
          <a:p>
            <a:fld id="{75F53A63-2081-4600-9C9A-D779B91DA6D4}" type="slidenum">
              <a:rPr lang="pt-BR" smtClean="0"/>
              <a:pPr/>
              <a:t>‹#›</a:t>
            </a:fld>
            <a:endParaRPr lang="pt-B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149C5AA4-8902-41C4-BF2D-515CEACC4408}" type="datetime1">
              <a:rPr lang="pt-BR" smtClean="0"/>
              <a:pPr/>
              <a:t>04/08/2015</a:t>
            </a:fld>
            <a:endParaRPr lang="pt-BR"/>
          </a:p>
        </p:txBody>
      </p:sp>
      <p:sp>
        <p:nvSpPr>
          <p:cNvPr id="6" name="Footer Placeholder 5"/>
          <p:cNvSpPr>
            <a:spLocks noGrp="1"/>
          </p:cNvSpPr>
          <p:nvPr>
            <p:ph type="ftr" sz="quarter" idx="11"/>
          </p:nvPr>
        </p:nvSpPr>
        <p:spPr/>
        <p:txBody>
          <a:bodyPr/>
          <a:lstStyle/>
          <a:p>
            <a:r>
              <a:rPr lang="pt-BR" smtClean="0"/>
              <a:t>Maria da Gloria Faria</a:t>
            </a:r>
            <a:endParaRPr lang="pt-BR"/>
          </a:p>
        </p:txBody>
      </p:sp>
      <p:sp>
        <p:nvSpPr>
          <p:cNvPr id="7" name="Slide Number Placeholder 6"/>
          <p:cNvSpPr>
            <a:spLocks noGrp="1"/>
          </p:cNvSpPr>
          <p:nvPr>
            <p:ph type="sldNum" sz="quarter" idx="12"/>
          </p:nvPr>
        </p:nvSpPr>
        <p:spPr/>
        <p:txBody>
          <a:bodyPr/>
          <a:lstStyle/>
          <a:p>
            <a:fld id="{75F53A63-2081-4600-9C9A-D779B91DA6D4}"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BB7450E-4F65-4B34-B9B9-ECB8807FE319}" type="datetime1">
              <a:rPr lang="pt-BR" smtClean="0"/>
              <a:pPr/>
              <a:t>04/08/2015</a:t>
            </a:fld>
            <a:endParaRPr lang="pt-B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pt-BR" smtClean="0"/>
              <a:t>Maria da Gloria Faria</a:t>
            </a:r>
            <a:endParaRPr lang="pt-B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5F53A63-2081-4600-9C9A-D779B91DA6D4}"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perysaraivaneto.com.br/" TargetMode="External"/><Relationship Id="rId7" Type="http://schemas.openxmlformats.org/officeDocument/2006/relationships/hyperlink" Target="mailto:juridico@"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www.cnseg.org.br/" TargetMode="External"/><Relationship Id="rId5" Type="http://schemas.openxmlformats.org/officeDocument/2006/relationships/image" Target="../media/image13.png"/><Relationship Id="rId4" Type="http://schemas.openxmlformats.org/officeDocument/2006/relationships/hyperlink" Target="mailto:contato@perysaraivaneto.com.br"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371601"/>
            <a:ext cx="7848600" cy="1265312"/>
          </a:xfrm>
        </p:spPr>
        <p:txBody>
          <a:bodyPr/>
          <a:lstStyle/>
          <a:p>
            <a:pPr algn="ctr"/>
            <a:r>
              <a:rPr lang="pt-BR" sz="4800" dirty="0"/>
              <a:t/>
            </a:r>
            <a:br>
              <a:rPr lang="pt-BR" sz="4800" dirty="0"/>
            </a:br>
            <a:r>
              <a:rPr lang="pt-BR" sz="4800" dirty="0"/>
              <a:t> </a:t>
            </a:r>
            <a:r>
              <a:rPr lang="pt-BR" sz="4400" b="1" dirty="0" err="1" smtClean="0">
                <a:latin typeface="+mn-lt"/>
              </a:rPr>
              <a:t>V</a:t>
            </a:r>
            <a:r>
              <a:rPr lang="pt-BR" sz="4400" b="1" cap="none" dirty="0" err="1" smtClean="0">
                <a:latin typeface="+mn-lt"/>
              </a:rPr>
              <a:t>th</a:t>
            </a:r>
            <a:r>
              <a:rPr lang="pt-BR" sz="4400" b="1" dirty="0" smtClean="0">
                <a:latin typeface="+mn-lt"/>
              </a:rPr>
              <a:t> </a:t>
            </a:r>
            <a:r>
              <a:rPr lang="pt-BR" sz="4400" b="1" dirty="0">
                <a:latin typeface="+mn-lt"/>
              </a:rPr>
              <a:t>AIDA EUROPE CONFERENCE </a:t>
            </a:r>
            <a:r>
              <a:rPr lang="pt-BR" sz="4400" dirty="0">
                <a:latin typeface="+mn-lt"/>
              </a:rPr>
              <a:t/>
            </a:r>
            <a:br>
              <a:rPr lang="pt-BR" sz="4400" dirty="0">
                <a:latin typeface="+mn-lt"/>
              </a:rPr>
            </a:br>
            <a:r>
              <a:rPr lang="pt-BR" sz="4400" b="1" dirty="0">
                <a:latin typeface="+mn-lt"/>
              </a:rPr>
              <a:t>COPENHAGEN </a:t>
            </a:r>
            <a:endParaRPr lang="en-US" sz="4400" dirty="0">
              <a:latin typeface="+mn-lt"/>
            </a:endParaRPr>
          </a:p>
        </p:txBody>
      </p:sp>
      <p:sp>
        <p:nvSpPr>
          <p:cNvPr id="3" name="Subtítulo 2"/>
          <p:cNvSpPr>
            <a:spLocks noGrp="1"/>
          </p:cNvSpPr>
          <p:nvPr>
            <p:ph type="subTitle" idx="1"/>
          </p:nvPr>
        </p:nvSpPr>
        <p:spPr>
          <a:xfrm>
            <a:off x="755576" y="3505200"/>
            <a:ext cx="7776864" cy="2660104"/>
          </a:xfrm>
        </p:spPr>
        <p:txBody>
          <a:bodyPr>
            <a:normAutofit/>
          </a:bodyPr>
          <a:lstStyle/>
          <a:p>
            <a:r>
              <a:rPr lang="pt-BR" sz="1800" b="1" dirty="0" smtClean="0"/>
              <a:t>10th </a:t>
            </a:r>
            <a:r>
              <a:rPr lang="pt-BR" sz="1800" b="1" dirty="0"/>
              <a:t>AIDA CCWP Meeting</a:t>
            </a:r>
            <a:r>
              <a:rPr lang="pt-BR" sz="1800" dirty="0"/>
              <a:t> </a:t>
            </a:r>
            <a:r>
              <a:rPr lang="en-US" sz="1800" b="1" dirty="0" smtClean="0"/>
              <a:t>	</a:t>
            </a:r>
            <a:br>
              <a:rPr lang="en-US" sz="1800" b="1" dirty="0" smtClean="0"/>
            </a:br>
            <a:r>
              <a:rPr lang="en-US" sz="1800" b="1" dirty="0" smtClean="0"/>
              <a:t>INTERNATIONAL INSURANCE LAW ASSOCIATION - AIDA</a:t>
            </a:r>
            <a:br>
              <a:rPr lang="en-US" sz="1800" b="1" dirty="0" smtClean="0"/>
            </a:br>
            <a:endParaRPr lang="pt-BR" sz="1800" dirty="0"/>
          </a:p>
        </p:txBody>
      </p:sp>
      <p:sp>
        <p:nvSpPr>
          <p:cNvPr id="4" name="Espaço Reservado para Rodapé 3"/>
          <p:cNvSpPr>
            <a:spLocks noGrp="1"/>
          </p:cNvSpPr>
          <p:nvPr>
            <p:ph type="ftr" sz="quarter" idx="11"/>
          </p:nvPr>
        </p:nvSpPr>
        <p:spPr/>
        <p:txBody>
          <a:bodyPr/>
          <a:lstStyle/>
          <a:p>
            <a:r>
              <a:rPr lang="pt-BR" sz="1400" dirty="0" smtClean="0"/>
              <a:t>Maria da Gloria Faria</a:t>
            </a:r>
            <a:endParaRPr lang="pt-BR" sz="1400" dirty="0"/>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1</a:t>
            </a:fld>
            <a:endParaRPr lang="pt-BR"/>
          </a:p>
        </p:txBody>
      </p:sp>
    </p:spTree>
    <p:extLst>
      <p:ext uri="{BB962C8B-B14F-4D97-AF65-F5344CB8AC3E}">
        <p14:creationId xmlns:p14="http://schemas.microsoft.com/office/powerpoint/2010/main" val="298957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692696"/>
            <a:ext cx="8229600" cy="5784304"/>
          </a:xfrm>
        </p:spPr>
        <p:txBody>
          <a:bodyPr/>
          <a:lstStyle/>
          <a:p>
            <a:pPr marL="0" indent="0" algn="ctr">
              <a:buNone/>
            </a:pPr>
            <a:r>
              <a:rPr lang="en-US" dirty="0" smtClean="0"/>
              <a:t>Cost of original bumper + hood of a popular vehicle</a:t>
            </a:r>
          </a:p>
          <a:p>
            <a:pPr marL="0" indent="0" algn="ctr">
              <a:buNone/>
            </a:pPr>
            <a:r>
              <a:rPr lang="en-US" dirty="0" smtClean="0"/>
              <a:t>R$ 900,00 (US$ 300)</a:t>
            </a:r>
          </a:p>
          <a:p>
            <a:pPr marL="0" indent="0" algn="ctr">
              <a:buNone/>
            </a:pPr>
            <a:r>
              <a:rPr lang="en-US" dirty="0" smtClean="0"/>
              <a:t> </a:t>
            </a:r>
          </a:p>
          <a:p>
            <a:pPr marL="0" indent="0" algn="ctr">
              <a:buNone/>
            </a:pPr>
            <a:r>
              <a:rPr lang="en-US" dirty="0" smtClean="0"/>
              <a:t>Cost of the same parts - recycled</a:t>
            </a:r>
          </a:p>
          <a:p>
            <a:pPr marL="0" indent="0" algn="ctr">
              <a:buNone/>
            </a:pPr>
            <a:r>
              <a:rPr lang="en-US" dirty="0" smtClean="0"/>
              <a:t>R$ 350,00 (US$ 117)</a:t>
            </a:r>
          </a:p>
          <a:p>
            <a:pPr marL="0" indent="0" algn="ctr">
              <a:buNone/>
            </a:pPr>
            <a:r>
              <a:rPr lang="en-US" dirty="0" smtClean="0"/>
              <a:t> </a:t>
            </a:r>
          </a:p>
          <a:p>
            <a:pPr marL="0" indent="0" algn="ctr">
              <a:buNone/>
            </a:pPr>
            <a:r>
              <a:rPr lang="en-US" dirty="0" smtClean="0"/>
              <a:t>Actual market of recycling cooperatives</a:t>
            </a:r>
          </a:p>
          <a:p>
            <a:pPr marL="0" indent="0" algn="ctr">
              <a:buNone/>
            </a:pPr>
            <a:r>
              <a:rPr lang="en-US" dirty="0" smtClean="0"/>
              <a:t>124 mapped cooperatives</a:t>
            </a:r>
            <a:endParaRPr lang="en-US" dirty="0"/>
          </a:p>
        </p:txBody>
      </p:sp>
      <p:sp>
        <p:nvSpPr>
          <p:cNvPr id="2" name="Espaço Reservado para Rodapé 1"/>
          <p:cNvSpPr>
            <a:spLocks noGrp="1"/>
          </p:cNvSpPr>
          <p:nvPr>
            <p:ph type="ftr" sz="quarter" idx="11"/>
          </p:nvPr>
        </p:nvSpPr>
        <p:spPr/>
        <p:txBody>
          <a:bodyPr/>
          <a:lstStyle/>
          <a:p>
            <a:r>
              <a:rPr lang="pt-BR" smtClean="0"/>
              <a:t>Maria da Gloria Faria</a:t>
            </a:r>
            <a:endParaRPr lang="pt-BR"/>
          </a:p>
        </p:txBody>
      </p:sp>
      <p:sp>
        <p:nvSpPr>
          <p:cNvPr id="4" name="Espaço Reservado para Número de Slide 3"/>
          <p:cNvSpPr>
            <a:spLocks noGrp="1"/>
          </p:cNvSpPr>
          <p:nvPr>
            <p:ph type="sldNum" sz="quarter" idx="12"/>
          </p:nvPr>
        </p:nvSpPr>
        <p:spPr/>
        <p:txBody>
          <a:bodyPr/>
          <a:lstStyle/>
          <a:p>
            <a:fld id="{75F53A63-2081-4600-9C9A-D779B91DA6D4}" type="slidenum">
              <a:rPr lang="pt-BR" smtClean="0"/>
              <a:pPr/>
              <a:t>10</a:t>
            </a:fld>
            <a:endParaRPr lang="pt-BR"/>
          </a:p>
        </p:txBody>
      </p:sp>
    </p:spTree>
    <p:extLst>
      <p:ext uri="{BB962C8B-B14F-4D97-AF65-F5344CB8AC3E}">
        <p14:creationId xmlns:p14="http://schemas.microsoft.com/office/powerpoint/2010/main" val="671866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NEW LAW </a:t>
            </a:r>
            <a:r>
              <a:rPr lang="en-US" dirty="0" smtClean="0"/>
              <a:t>for</a:t>
            </a:r>
            <a:r>
              <a:rPr lang="es-ES" dirty="0" smtClean="0"/>
              <a:t> SOLID WASTE</a:t>
            </a:r>
            <a:endParaRPr lang="pt-BR" dirty="0"/>
          </a:p>
        </p:txBody>
      </p:sp>
      <p:sp>
        <p:nvSpPr>
          <p:cNvPr id="3" name="Espaço Reservado para Conteúdo 2"/>
          <p:cNvSpPr>
            <a:spLocks noGrp="1"/>
          </p:cNvSpPr>
          <p:nvPr>
            <p:ph idx="1"/>
          </p:nvPr>
        </p:nvSpPr>
        <p:spPr/>
        <p:txBody>
          <a:bodyPr/>
          <a:lstStyle/>
          <a:p>
            <a:pPr>
              <a:lnSpc>
                <a:spcPct val="150000"/>
              </a:lnSpc>
            </a:pPr>
            <a:r>
              <a:rPr lang="en-US" b="1" dirty="0" smtClean="0"/>
              <a:t>Law # 12.305 of August 2</a:t>
            </a:r>
            <a:r>
              <a:rPr lang="en-US" b="1" baseline="30000" dirty="0" smtClean="0"/>
              <a:t>nd</a:t>
            </a:r>
            <a:r>
              <a:rPr lang="en-US" b="1" dirty="0" smtClean="0"/>
              <a:t>, 2010,</a:t>
            </a:r>
            <a:r>
              <a:rPr lang="en-US" dirty="0" smtClean="0"/>
              <a:t> disposes of Public Policy on solid wastes</a:t>
            </a:r>
            <a:r>
              <a:rPr lang="en-US" i="1" dirty="0" smtClean="0"/>
              <a:t>.</a:t>
            </a:r>
            <a:endParaRPr lang="en-US" dirty="0" smtClean="0"/>
          </a:p>
          <a:p>
            <a:pPr lvl="1">
              <a:lnSpc>
                <a:spcPct val="150000"/>
              </a:lnSpc>
            </a:pPr>
            <a:r>
              <a:rPr lang="en-US" dirty="0" smtClean="0"/>
              <a:t>Not the first nor the only Brazilian Law on wastes, but it’s the one that has laid out the legal framework of the sector with the creation of an articulated system among Union, States, Municipalities, Private Initiative and Society.</a:t>
            </a:r>
            <a:endParaRPr lang="en-US"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11</a:t>
            </a:fld>
            <a:endParaRPr lang="pt-BR"/>
          </a:p>
        </p:txBody>
      </p:sp>
    </p:spTree>
    <p:extLst>
      <p:ext uri="{BB962C8B-B14F-4D97-AF65-F5344CB8AC3E}">
        <p14:creationId xmlns:p14="http://schemas.microsoft.com/office/powerpoint/2010/main" val="2382479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LAW # 12.305, of AUGUST 2</a:t>
            </a:r>
            <a:r>
              <a:rPr lang="en-US" baseline="30000" dirty="0" smtClean="0"/>
              <a:t>ND</a:t>
            </a:r>
            <a:r>
              <a:rPr lang="en-US" dirty="0" smtClean="0"/>
              <a:t>, 2010</a:t>
            </a:r>
            <a:endParaRPr lang="en-US" dirty="0"/>
          </a:p>
        </p:txBody>
      </p:sp>
      <p:sp>
        <p:nvSpPr>
          <p:cNvPr id="3" name="Espaço Reservado para Conteúdo 2"/>
          <p:cNvSpPr>
            <a:spLocks noGrp="1"/>
          </p:cNvSpPr>
          <p:nvPr>
            <p:ph idx="1"/>
          </p:nvPr>
        </p:nvSpPr>
        <p:spPr/>
        <p:txBody>
          <a:bodyPr/>
          <a:lstStyle/>
          <a:p>
            <a:pPr marL="0" indent="0" algn="ctr">
              <a:buNone/>
            </a:pPr>
            <a:r>
              <a:rPr lang="en-US" b="1" dirty="0" smtClean="0"/>
              <a:t>OBJETIVES and PURPOSES</a:t>
            </a:r>
          </a:p>
          <a:p>
            <a:pPr marL="0" indent="0" algn="ctr">
              <a:buNone/>
            </a:pPr>
            <a:endParaRPr lang="en-US" dirty="0" smtClean="0"/>
          </a:p>
          <a:p>
            <a:r>
              <a:rPr lang="en-US" dirty="0" smtClean="0"/>
              <a:t>NON GENERATION</a:t>
            </a:r>
          </a:p>
          <a:p>
            <a:r>
              <a:rPr lang="en-US" dirty="0" smtClean="0"/>
              <a:t>REDUCTION</a:t>
            </a:r>
          </a:p>
          <a:p>
            <a:r>
              <a:rPr lang="en-US" dirty="0" smtClean="0"/>
              <a:t>REUSE</a:t>
            </a:r>
          </a:p>
          <a:p>
            <a:r>
              <a:rPr lang="en-US" dirty="0" smtClean="0"/>
              <a:t>RECYCLING</a:t>
            </a:r>
          </a:p>
          <a:p>
            <a:r>
              <a:rPr lang="en-US" dirty="0" smtClean="0"/>
              <a:t>TREATMENT OF SOLID WASTES AND ENVIRONMENTALLY FIT FINAL DESTINATION OF THE WASTES</a:t>
            </a:r>
          </a:p>
          <a:p>
            <a:r>
              <a:rPr lang="en-US" dirty="0" smtClean="0"/>
              <a:t>REVERSE LOGISTICS</a:t>
            </a:r>
          </a:p>
          <a:p>
            <a:endParaRPr lang="pt-BR"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12</a:t>
            </a:fld>
            <a:endParaRPr lang="pt-BR"/>
          </a:p>
        </p:txBody>
      </p:sp>
    </p:spTree>
    <p:extLst>
      <p:ext uri="{BB962C8B-B14F-4D97-AF65-F5344CB8AC3E}">
        <p14:creationId xmlns:p14="http://schemas.microsoft.com/office/powerpoint/2010/main" val="1305604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t>LAW </a:t>
            </a:r>
            <a:r>
              <a:rPr lang="en-US" dirty="0"/>
              <a:t># 12.305, of AUGUST 2</a:t>
            </a:r>
            <a:r>
              <a:rPr lang="en-US" baseline="30000" dirty="0"/>
              <a:t>ND</a:t>
            </a:r>
            <a:r>
              <a:rPr lang="en-US" dirty="0"/>
              <a:t>, 2010</a:t>
            </a:r>
            <a:endParaRPr lang="pt-BR" dirty="0"/>
          </a:p>
        </p:txBody>
      </p:sp>
      <p:sp>
        <p:nvSpPr>
          <p:cNvPr id="3" name="Espaço Reservado para Conteúdo 2"/>
          <p:cNvSpPr>
            <a:spLocks noGrp="1"/>
          </p:cNvSpPr>
          <p:nvPr>
            <p:ph idx="1"/>
          </p:nvPr>
        </p:nvSpPr>
        <p:spPr/>
        <p:txBody>
          <a:bodyPr>
            <a:normAutofit/>
          </a:bodyPr>
          <a:lstStyle/>
          <a:p>
            <a:pPr marL="0" indent="0">
              <a:buNone/>
            </a:pPr>
            <a:r>
              <a:rPr lang="en-US" sz="2800" b="1" dirty="0" smtClean="0"/>
              <a:t>Implementation of the National Policy on Solid Waste, focused on:</a:t>
            </a:r>
          </a:p>
          <a:p>
            <a:pPr marL="0" indent="0">
              <a:buNone/>
            </a:pPr>
            <a:endParaRPr lang="en-US" sz="2800" dirty="0" smtClean="0"/>
          </a:p>
          <a:p>
            <a:r>
              <a:rPr lang="en-US" sz="2800" dirty="0" smtClean="0"/>
              <a:t>Sustainable Production and Use;</a:t>
            </a:r>
          </a:p>
          <a:p>
            <a:r>
              <a:rPr lang="en-US" sz="2800" dirty="0" smtClean="0"/>
              <a:t>Reduction of Environmental Impacts;</a:t>
            </a:r>
          </a:p>
          <a:p>
            <a:r>
              <a:rPr lang="en-US" sz="2800" dirty="0" smtClean="0"/>
              <a:t>Generation of Labor, Work and Income; and</a:t>
            </a:r>
          </a:p>
          <a:p>
            <a:r>
              <a:rPr lang="en-US" sz="2800" dirty="0" smtClean="0"/>
              <a:t>Environmental Education.</a:t>
            </a:r>
          </a:p>
          <a:p>
            <a:endParaRPr lang="pt-BR" sz="28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13</a:t>
            </a:fld>
            <a:endParaRPr lang="pt-BR"/>
          </a:p>
        </p:txBody>
      </p:sp>
    </p:spTree>
    <p:extLst>
      <p:ext uri="{BB962C8B-B14F-4D97-AF65-F5344CB8AC3E}">
        <p14:creationId xmlns:p14="http://schemas.microsoft.com/office/powerpoint/2010/main" val="2252290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Concepts  adopted  by Law </a:t>
            </a:r>
            <a:r>
              <a:rPr lang="en-US" sz="3600" dirty="0" smtClean="0"/>
              <a:t># 2.305/2010</a:t>
            </a:r>
            <a:endParaRPr lang="en-US" sz="3600" dirty="0"/>
          </a:p>
        </p:txBody>
      </p:sp>
      <p:sp>
        <p:nvSpPr>
          <p:cNvPr id="3" name="Espaço Reservado para Conteúdo 2"/>
          <p:cNvSpPr>
            <a:spLocks noGrp="1"/>
          </p:cNvSpPr>
          <p:nvPr>
            <p:ph idx="1"/>
          </p:nvPr>
        </p:nvSpPr>
        <p:spPr>
          <a:xfrm>
            <a:off x="457200" y="1600200"/>
            <a:ext cx="8075240" cy="4876800"/>
          </a:xfrm>
        </p:spPr>
        <p:txBody>
          <a:bodyPr>
            <a:noAutofit/>
          </a:bodyPr>
          <a:lstStyle/>
          <a:p>
            <a:pPr lvl="0"/>
            <a:r>
              <a:rPr lang="en-US" sz="1600" b="1" i="1" dirty="0"/>
              <a:t>Art. 3</a:t>
            </a:r>
            <a:r>
              <a:rPr lang="en-US" sz="1600" b="1" i="1" baseline="30000" dirty="0"/>
              <a:t>rd</a:t>
            </a:r>
            <a:r>
              <a:rPr lang="en-US" sz="1600" b="1" i="1" dirty="0"/>
              <a:t> - For the effectiveness of this Law, it’s understood that:</a:t>
            </a:r>
            <a:endParaRPr lang="pt-BR" sz="1600" b="1" dirty="0"/>
          </a:p>
          <a:p>
            <a:pPr lvl="0"/>
            <a:r>
              <a:rPr lang="en-US" sz="1600" i="1" dirty="0"/>
              <a:t>I – </a:t>
            </a:r>
            <a:r>
              <a:rPr lang="en-US" sz="1600" b="1" i="1" dirty="0"/>
              <a:t>Sector Agreement</a:t>
            </a:r>
            <a:r>
              <a:rPr lang="en-US" sz="1600" i="1" dirty="0"/>
              <a:t>: an agreement by and among the public power and manufacturers, importers, distributors or </a:t>
            </a:r>
            <a:r>
              <a:rPr lang="en-US" sz="1600" i="1" dirty="0" smtClean="0"/>
              <a:t>businesspeople, </a:t>
            </a:r>
            <a:r>
              <a:rPr lang="en-US" sz="1600" i="1" dirty="0"/>
              <a:t>aiming the implementation of </a:t>
            </a:r>
            <a:r>
              <a:rPr lang="en-US" sz="1600" i="1" dirty="0" smtClean="0"/>
              <a:t>joint responsibility </a:t>
            </a:r>
            <a:r>
              <a:rPr lang="en-US" sz="1600" i="1" dirty="0"/>
              <a:t>through the lifespan of a product;</a:t>
            </a:r>
            <a:endParaRPr lang="pt-BR" sz="1600" dirty="0"/>
          </a:p>
          <a:p>
            <a:pPr lvl="0"/>
            <a:r>
              <a:rPr lang="en-US" sz="1600" i="1" dirty="0"/>
              <a:t>II – </a:t>
            </a:r>
            <a:r>
              <a:rPr lang="en-US" sz="1600" b="1" i="1" dirty="0"/>
              <a:t>contaminated area</a:t>
            </a:r>
            <a:r>
              <a:rPr lang="en-US" sz="1600" i="1" dirty="0"/>
              <a:t>: location where there is contamination caused by the disposal, regular or irregular, of any substances or wastes;</a:t>
            </a:r>
            <a:endParaRPr lang="pt-BR" sz="1600" dirty="0"/>
          </a:p>
          <a:p>
            <a:pPr lvl="0"/>
            <a:r>
              <a:rPr lang="en-US" sz="1600" i="1" dirty="0"/>
              <a:t>III – </a:t>
            </a:r>
            <a:r>
              <a:rPr lang="en-US" sz="1600" b="1" i="1" dirty="0"/>
              <a:t>orphan contaminated area</a:t>
            </a:r>
            <a:r>
              <a:rPr lang="en-US" sz="1600" i="1" dirty="0"/>
              <a:t>: contaminated area under the responsibility of unidentified or unidentifiable persons;</a:t>
            </a:r>
            <a:endParaRPr lang="pt-BR" sz="1600" dirty="0"/>
          </a:p>
          <a:p>
            <a:pPr lvl="0"/>
            <a:r>
              <a:rPr lang="en-US" sz="1600" i="1" dirty="0"/>
              <a:t>IV – </a:t>
            </a:r>
            <a:r>
              <a:rPr lang="en-US" sz="1600" b="1" i="1" dirty="0"/>
              <a:t>product’s lifespan</a:t>
            </a:r>
            <a:r>
              <a:rPr lang="en-US" sz="1600" i="1" dirty="0"/>
              <a:t>: phases that contain the development of the product, the gathering of </a:t>
            </a:r>
            <a:r>
              <a:rPr lang="en-US" sz="1600" i="1" dirty="0" smtClean="0"/>
              <a:t>raw </a:t>
            </a:r>
            <a:r>
              <a:rPr lang="en-US" sz="1600" i="1" dirty="0"/>
              <a:t>materials, production, use and final </a:t>
            </a:r>
            <a:r>
              <a:rPr lang="en-US" sz="1600" i="1" dirty="0" smtClean="0"/>
              <a:t>disposal;</a:t>
            </a:r>
            <a:endParaRPr lang="pt-BR" sz="1600" dirty="0"/>
          </a:p>
          <a:p>
            <a:pPr lvl="0"/>
            <a:r>
              <a:rPr lang="en-US" sz="1600" i="1" dirty="0"/>
              <a:t>V – </a:t>
            </a:r>
            <a:r>
              <a:rPr lang="en-US" sz="1600" b="1" i="1" dirty="0"/>
              <a:t>selective collection</a:t>
            </a:r>
            <a:r>
              <a:rPr lang="en-US" sz="1600" i="1" dirty="0"/>
              <a:t>: collection of solid wastes previously </a:t>
            </a:r>
            <a:r>
              <a:rPr lang="en-US" sz="1600" i="1" dirty="0" smtClean="0"/>
              <a:t>organized according </a:t>
            </a:r>
            <a:r>
              <a:rPr lang="en-US" sz="1600" i="1" dirty="0"/>
              <a:t>to their composition;</a:t>
            </a:r>
            <a:endParaRPr lang="pt-BR" sz="1600" dirty="0"/>
          </a:p>
          <a:p>
            <a:pPr lvl="0"/>
            <a:r>
              <a:rPr lang="en-US" sz="1600" i="1" dirty="0"/>
              <a:t>VI – </a:t>
            </a:r>
            <a:r>
              <a:rPr lang="en-US" sz="1600" b="1" i="1" dirty="0"/>
              <a:t>social control  </a:t>
            </a:r>
            <a:r>
              <a:rPr lang="en-US" sz="1600" i="1" dirty="0"/>
              <a:t>– set of mechanisms and procedures that grant society information and participation in establishing, implementing and assessment of public policies regarding solid wastes</a:t>
            </a:r>
            <a:r>
              <a:rPr lang="en-US" sz="1600" i="1" dirty="0" smtClean="0"/>
              <a:t>;</a:t>
            </a:r>
            <a:r>
              <a:rPr lang="pt-BR" sz="1600" i="1" dirty="0"/>
              <a:t/>
            </a:r>
            <a:br>
              <a:rPr lang="pt-BR" sz="1600" i="1" dirty="0"/>
            </a:br>
            <a:endParaRPr lang="pt-BR" sz="15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14</a:t>
            </a:fld>
            <a:endParaRPr lang="pt-BR"/>
          </a:p>
        </p:txBody>
      </p:sp>
    </p:spTree>
    <p:extLst>
      <p:ext uri="{BB962C8B-B14F-4D97-AF65-F5344CB8AC3E}">
        <p14:creationId xmlns:p14="http://schemas.microsoft.com/office/powerpoint/2010/main" val="1127783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Concepts  adopted  by Law </a:t>
            </a:r>
            <a:r>
              <a:rPr lang="en-US" sz="3600" dirty="0" smtClean="0"/>
              <a:t># 2.305/2010</a:t>
            </a:r>
            <a:endParaRPr lang="en-US" sz="3100" dirty="0"/>
          </a:p>
        </p:txBody>
      </p:sp>
      <p:sp>
        <p:nvSpPr>
          <p:cNvPr id="3" name="Espaço Reservado para Conteúdo 2"/>
          <p:cNvSpPr>
            <a:spLocks noGrp="1"/>
          </p:cNvSpPr>
          <p:nvPr>
            <p:ph idx="1"/>
          </p:nvPr>
        </p:nvSpPr>
        <p:spPr>
          <a:xfrm>
            <a:off x="457200" y="1600200"/>
            <a:ext cx="8075240" cy="4876800"/>
          </a:xfrm>
        </p:spPr>
        <p:txBody>
          <a:bodyPr>
            <a:noAutofit/>
          </a:bodyPr>
          <a:lstStyle/>
          <a:p>
            <a:pPr lvl="0"/>
            <a:r>
              <a:rPr lang="en-US" sz="1600" i="1" dirty="0"/>
              <a:t>VII – </a:t>
            </a:r>
            <a:r>
              <a:rPr lang="en-US" sz="1600" b="1" i="1" dirty="0"/>
              <a:t>environmentally proper final destination</a:t>
            </a:r>
            <a:r>
              <a:rPr lang="en-US" sz="1600" i="1" dirty="0"/>
              <a:t>: wastes destination which includes reuse, recycling, composting, recovery and energetic use or other destinations admitted by the competent departments of </a:t>
            </a:r>
            <a:r>
              <a:rPr lang="en-US" sz="1600" i="1" dirty="0" err="1"/>
              <a:t>Sisnama</a:t>
            </a:r>
            <a:r>
              <a:rPr lang="en-US" sz="1600" i="1" dirty="0"/>
              <a:t>, of SNVS and of </a:t>
            </a:r>
            <a:r>
              <a:rPr lang="en-US" sz="1600" i="1" dirty="0" err="1"/>
              <a:t>Suasa</a:t>
            </a:r>
            <a:r>
              <a:rPr lang="en-US" sz="1600" i="1" dirty="0"/>
              <a:t>, among them final disposal under specific </a:t>
            </a:r>
            <a:r>
              <a:rPr lang="en-US" sz="1600" i="1" dirty="0" smtClean="0"/>
              <a:t>operations </a:t>
            </a:r>
            <a:r>
              <a:rPr lang="en-US" sz="1600" i="1" dirty="0"/>
              <a:t>norms in order to avoid damages or risk to public health and safety and to minimize adverse environmental impacts;</a:t>
            </a:r>
            <a:endParaRPr lang="pt-BR" sz="1600" dirty="0"/>
          </a:p>
          <a:p>
            <a:pPr lvl="0"/>
            <a:r>
              <a:rPr lang="en-US" sz="1600" i="1" dirty="0"/>
              <a:t>VIII - </a:t>
            </a:r>
            <a:r>
              <a:rPr lang="en-US" sz="1600" b="1" i="1" dirty="0"/>
              <a:t>environmentally proper final destination</a:t>
            </a:r>
            <a:r>
              <a:rPr lang="en-US" sz="1600" i="1" dirty="0"/>
              <a:t>: wastes proper distribution in landfills, observing specific </a:t>
            </a:r>
            <a:r>
              <a:rPr lang="en-US" sz="1600" i="1" dirty="0" smtClean="0"/>
              <a:t>operations </a:t>
            </a:r>
            <a:r>
              <a:rPr lang="en-US" sz="1600" i="1" dirty="0"/>
              <a:t>norms in order to avoid damages or risk to public health and safety and to minimize adverse environmental impacts;</a:t>
            </a:r>
            <a:endParaRPr lang="pt-BR" sz="1600" dirty="0"/>
          </a:p>
          <a:p>
            <a:pPr lvl="0"/>
            <a:r>
              <a:rPr lang="en-US" sz="1600" i="1" dirty="0"/>
              <a:t>IX – </a:t>
            </a:r>
            <a:r>
              <a:rPr lang="en-US" sz="1600" b="1" i="1" dirty="0"/>
              <a:t>solid wastes generators</a:t>
            </a:r>
            <a:r>
              <a:rPr lang="en-US" sz="1600" i="1" dirty="0"/>
              <a:t>: personal or corporate entities, public or private, which generate solid wastes through their activities, consumption included;</a:t>
            </a:r>
            <a:endParaRPr lang="pt-BR" sz="1600" dirty="0"/>
          </a:p>
          <a:p>
            <a:pPr lvl="0"/>
            <a:r>
              <a:rPr lang="en-US" sz="1600" i="1" dirty="0"/>
              <a:t>X – </a:t>
            </a:r>
            <a:r>
              <a:rPr lang="en-US" sz="1600" b="1" i="1" dirty="0"/>
              <a:t>management of solid wastes</a:t>
            </a:r>
            <a:r>
              <a:rPr lang="en-US" sz="1600" i="1" dirty="0"/>
              <a:t>: set of actions applied, direct or indirectly, </a:t>
            </a:r>
            <a:r>
              <a:rPr lang="en-US" sz="1600" i="1" dirty="0" smtClean="0"/>
              <a:t>to the </a:t>
            </a:r>
            <a:r>
              <a:rPr lang="en-US" sz="1600" i="1" dirty="0"/>
              <a:t>collection, transportation, transshipment, treatment and environmentally proper  final destination of the wastes, in accordance with the municipal plan for integrated management of solid wastes or with the solid wastes management plan, in accordance with this law; </a:t>
            </a:r>
            <a:endParaRPr lang="pt-BR" sz="1600" dirty="0"/>
          </a:p>
          <a:p>
            <a:pPr lvl="0"/>
            <a:r>
              <a:rPr lang="en-US" sz="1600" i="1" dirty="0"/>
              <a:t>XI – </a:t>
            </a:r>
            <a:r>
              <a:rPr lang="en-US" sz="1600" b="1" i="1" dirty="0"/>
              <a:t>solid wastes integrated management</a:t>
            </a:r>
            <a:r>
              <a:rPr lang="en-US" sz="1600" i="1" dirty="0"/>
              <a:t>: set of actions concerning the search for solutions for solid wastes, taking into consideration the political, economic, environmental, cultural and social dimensions, under social control and sustainable development;</a:t>
            </a:r>
            <a:endParaRPr lang="pt-BR" sz="16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15</a:t>
            </a:fld>
            <a:endParaRPr lang="pt-BR"/>
          </a:p>
        </p:txBody>
      </p:sp>
    </p:spTree>
    <p:extLst>
      <p:ext uri="{BB962C8B-B14F-4D97-AF65-F5344CB8AC3E}">
        <p14:creationId xmlns:p14="http://schemas.microsoft.com/office/powerpoint/2010/main" val="12351659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Concepts  adopted  by Law </a:t>
            </a:r>
            <a:r>
              <a:rPr lang="en-US" sz="3600" dirty="0" smtClean="0"/>
              <a:t># 2.305/2010</a:t>
            </a:r>
            <a:endParaRPr lang="en-US" sz="3100" dirty="0"/>
          </a:p>
        </p:txBody>
      </p:sp>
      <p:sp>
        <p:nvSpPr>
          <p:cNvPr id="3" name="Espaço Reservado para Conteúdo 2"/>
          <p:cNvSpPr>
            <a:spLocks noGrp="1"/>
          </p:cNvSpPr>
          <p:nvPr>
            <p:ph idx="1"/>
          </p:nvPr>
        </p:nvSpPr>
        <p:spPr>
          <a:xfrm>
            <a:off x="457200" y="1600200"/>
            <a:ext cx="8075240" cy="4876800"/>
          </a:xfrm>
        </p:spPr>
        <p:txBody>
          <a:bodyPr>
            <a:noAutofit/>
          </a:bodyPr>
          <a:lstStyle/>
          <a:p>
            <a:pPr lvl="0"/>
            <a:r>
              <a:rPr lang="en-US" sz="1600" b="1" i="1" dirty="0" smtClean="0"/>
              <a:t>Art. 3</a:t>
            </a:r>
            <a:r>
              <a:rPr lang="en-US" sz="1600" b="1" i="1" baseline="30000" dirty="0" smtClean="0"/>
              <a:t>rd</a:t>
            </a:r>
            <a:r>
              <a:rPr lang="en-US" sz="1600" b="1" i="1" dirty="0" smtClean="0"/>
              <a:t> - For the effectiveness of this Law, it’s understood that:</a:t>
            </a:r>
            <a:endParaRPr lang="en-US" sz="1600" b="1" dirty="0" smtClean="0"/>
          </a:p>
          <a:p>
            <a:r>
              <a:rPr lang="en-US" sz="1600" i="1" dirty="0" smtClean="0"/>
              <a:t>XII – </a:t>
            </a:r>
            <a:r>
              <a:rPr lang="en-US" sz="1600" b="1" i="1" dirty="0" smtClean="0"/>
              <a:t>reverse logistics : </a:t>
            </a:r>
            <a:r>
              <a:rPr lang="en-US" sz="1600" i="1" dirty="0" smtClean="0"/>
              <a:t>a tool for economic and social development characterized by a set of actions, procedures and means destined to make possible the collection and the return of solid wastes to the corporate sector for reuse, in its productive cycles or another final environmentally proper final destination;</a:t>
            </a:r>
            <a:endParaRPr lang="en-US" sz="1600" dirty="0" smtClean="0"/>
          </a:p>
          <a:p>
            <a:pPr>
              <a:buNone/>
            </a:pPr>
            <a:r>
              <a:rPr lang="en-US" sz="1600" b="1" i="1" dirty="0" smtClean="0"/>
              <a:t> </a:t>
            </a:r>
            <a:endParaRPr lang="en-US" sz="1600" dirty="0" smtClean="0"/>
          </a:p>
          <a:p>
            <a:r>
              <a:rPr lang="en-US" sz="1600" b="1" i="1" dirty="0" smtClean="0"/>
              <a:t>Art. 33</a:t>
            </a:r>
            <a:r>
              <a:rPr lang="en-US" sz="1600" i="1" dirty="0" smtClean="0"/>
              <a:t>. Are forced to structure and implement systems of reverse logistics, through the returning of products after their use by consumers, regardless of the public service of urban cleaning and handling of solid wastes, manufacturers, importers, distributors and business people (...)</a:t>
            </a:r>
            <a:r>
              <a:rPr lang="pt-BR" sz="1600" b="1" dirty="0"/>
              <a:t/>
            </a:r>
            <a:br>
              <a:rPr lang="pt-BR" sz="1600" b="1" dirty="0"/>
            </a:br>
            <a:endParaRPr lang="pt-BR" sz="16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16</a:t>
            </a:fld>
            <a:endParaRPr lang="pt-BR"/>
          </a:p>
        </p:txBody>
      </p:sp>
    </p:spTree>
    <p:extLst>
      <p:ext uri="{BB962C8B-B14F-4D97-AF65-F5344CB8AC3E}">
        <p14:creationId xmlns:p14="http://schemas.microsoft.com/office/powerpoint/2010/main" val="3121223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Concepts  adopted  by Law </a:t>
            </a:r>
            <a:r>
              <a:rPr lang="en-US" sz="3600" dirty="0" smtClean="0"/>
              <a:t># 2.305/2010</a:t>
            </a:r>
            <a:endParaRPr lang="en-US" sz="3100" dirty="0"/>
          </a:p>
        </p:txBody>
      </p:sp>
      <p:sp>
        <p:nvSpPr>
          <p:cNvPr id="3" name="Espaço Reservado para Conteúdo 2"/>
          <p:cNvSpPr>
            <a:spLocks noGrp="1"/>
          </p:cNvSpPr>
          <p:nvPr>
            <p:ph idx="1"/>
          </p:nvPr>
        </p:nvSpPr>
        <p:spPr>
          <a:xfrm>
            <a:off x="457200" y="1600200"/>
            <a:ext cx="8075240" cy="4876800"/>
          </a:xfrm>
        </p:spPr>
        <p:txBody>
          <a:bodyPr>
            <a:noAutofit/>
          </a:bodyPr>
          <a:lstStyle/>
          <a:p>
            <a:r>
              <a:rPr lang="en-US" sz="2000" i="1" dirty="0" smtClean="0"/>
              <a:t>XVI </a:t>
            </a:r>
            <a:r>
              <a:rPr lang="en-US" sz="2000" b="1" i="1" dirty="0" smtClean="0"/>
              <a:t>– solid wastes</a:t>
            </a:r>
            <a:r>
              <a:rPr lang="en-US" sz="2000" i="1" dirty="0" smtClean="0"/>
              <a:t>: discarded material, substance, object or good as result of human activities in society, whose final destination is, will be or is required to be carried out, in solid or semisolid state, as well as gases in recipients or liquids whose specificities make them improper to be discarded in the public swage systems or in water bodies, or that demand non-practicable technical or economical solutions according to the best available technology;</a:t>
            </a:r>
            <a:endParaRPr lang="en-US" sz="2000" dirty="0" smtClean="0"/>
          </a:p>
          <a:p>
            <a:endParaRPr lang="pt-BR" sz="16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17</a:t>
            </a:fld>
            <a:endParaRPr lang="pt-BR"/>
          </a:p>
        </p:txBody>
      </p:sp>
    </p:spTree>
    <p:extLst>
      <p:ext uri="{BB962C8B-B14F-4D97-AF65-F5344CB8AC3E}">
        <p14:creationId xmlns:p14="http://schemas.microsoft.com/office/powerpoint/2010/main" val="109620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1671464"/>
          </a:xfrm>
        </p:spPr>
        <p:txBody>
          <a:bodyPr>
            <a:noAutofit/>
          </a:bodyPr>
          <a:lstStyle/>
          <a:p>
            <a:r>
              <a:rPr lang="es-ES" sz="3600" dirty="0" smtClean="0"/>
              <a:t/>
            </a:r>
            <a:br>
              <a:rPr lang="es-ES" sz="3600" dirty="0" smtClean="0"/>
            </a:br>
            <a:r>
              <a:rPr lang="en-US" sz="3200" dirty="0" smtClean="0"/>
              <a:t>LAW #12.305, OF AUGUST 2</a:t>
            </a:r>
            <a:r>
              <a:rPr lang="en-US" sz="3200" baseline="30000" dirty="0" smtClean="0"/>
              <a:t>ND</a:t>
            </a:r>
            <a:r>
              <a:rPr lang="en-US" sz="3200" dirty="0" smtClean="0"/>
              <a:t>, 2010</a:t>
            </a:r>
            <a:br>
              <a:rPr lang="en-US" sz="3200" dirty="0" smtClean="0"/>
            </a:br>
            <a:r>
              <a:rPr lang="en-US" sz="3200" dirty="0" smtClean="0"/>
              <a:t>NATIONAL POLICY OF SOLID WASTES</a:t>
            </a:r>
            <a:br>
              <a:rPr lang="en-US" sz="3200" dirty="0" smtClean="0"/>
            </a:br>
            <a:r>
              <a:rPr lang="en-US" sz="3200" dirty="0" smtClean="0"/>
              <a:t/>
            </a:r>
            <a:br>
              <a:rPr lang="en-US" sz="3200" dirty="0" smtClean="0"/>
            </a:br>
            <a:r>
              <a:rPr lang="en-US" sz="2400" b="1" dirty="0" smtClean="0"/>
              <a:t>OBJECTIVES</a:t>
            </a:r>
            <a:endParaRPr lang="en-US" sz="2400" dirty="0"/>
          </a:p>
        </p:txBody>
      </p:sp>
      <p:sp>
        <p:nvSpPr>
          <p:cNvPr id="3" name="Espaço Reservado para Conteúdo 2"/>
          <p:cNvSpPr>
            <a:spLocks noGrp="1"/>
          </p:cNvSpPr>
          <p:nvPr>
            <p:ph idx="1"/>
          </p:nvPr>
        </p:nvSpPr>
        <p:spPr>
          <a:xfrm>
            <a:off x="457200" y="2204864"/>
            <a:ext cx="8075240" cy="4104456"/>
          </a:xfrm>
        </p:spPr>
        <p:txBody>
          <a:bodyPr>
            <a:noAutofit/>
          </a:bodyPr>
          <a:lstStyle/>
          <a:p>
            <a:r>
              <a:rPr lang="en-US" sz="1600" i="1" dirty="0" smtClean="0"/>
              <a:t>Art. 7º -  Objectives of National Policy on Solid Wastes:</a:t>
            </a:r>
            <a:endParaRPr lang="en-US" sz="1600" dirty="0" smtClean="0"/>
          </a:p>
          <a:p>
            <a:r>
              <a:rPr lang="en-US" sz="1600" i="1" dirty="0" smtClean="0"/>
              <a:t>I – protection of public health and environment quality</a:t>
            </a:r>
            <a:endParaRPr lang="en-US" sz="1600" dirty="0" smtClean="0"/>
          </a:p>
          <a:p>
            <a:r>
              <a:rPr lang="en-US" sz="1600" i="1" dirty="0" smtClean="0"/>
              <a:t>II – non generation, reduction, reuse, recycling and treatment of solid </a:t>
            </a:r>
            <a:r>
              <a:rPr lang="en-US" sz="1600" i="1" dirty="0"/>
              <a:t>w</a:t>
            </a:r>
            <a:r>
              <a:rPr lang="en-US" sz="1600" i="1" dirty="0" smtClean="0"/>
              <a:t>astes, as well as proper environmental final disposal of wastes; </a:t>
            </a:r>
            <a:endParaRPr lang="en-US" sz="1600" dirty="0" smtClean="0"/>
          </a:p>
          <a:p>
            <a:r>
              <a:rPr lang="en-US" sz="1600" i="1" dirty="0" smtClean="0"/>
              <a:t>……………………………………………………………………………………………………</a:t>
            </a:r>
            <a:endParaRPr lang="en-US" sz="1600" dirty="0" smtClean="0"/>
          </a:p>
          <a:p>
            <a:r>
              <a:rPr lang="en-US" sz="1600" i="1" dirty="0" smtClean="0"/>
              <a:t>VI – incentive to the recycling industry to increase the use of  raw materials and inputs from recycled material;</a:t>
            </a:r>
            <a:endParaRPr lang="en-US" sz="1600" dirty="0" smtClean="0"/>
          </a:p>
          <a:p>
            <a:r>
              <a:rPr lang="en-US" sz="1600" i="1" dirty="0" smtClean="0"/>
              <a:t>VII – joint management of solid wastes;</a:t>
            </a:r>
            <a:endParaRPr lang="en-US" sz="1600" dirty="0" smtClean="0"/>
          </a:p>
          <a:p>
            <a:pPr>
              <a:buNone/>
            </a:pPr>
            <a:endParaRPr lang="en-US" sz="16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6" name="Espaço Reservado para Número de Slide 5"/>
          <p:cNvSpPr>
            <a:spLocks noGrp="1"/>
          </p:cNvSpPr>
          <p:nvPr>
            <p:ph type="sldNum" sz="quarter" idx="12"/>
          </p:nvPr>
        </p:nvSpPr>
        <p:spPr/>
        <p:txBody>
          <a:bodyPr/>
          <a:lstStyle/>
          <a:p>
            <a:fld id="{75F53A63-2081-4600-9C9A-D779B91DA6D4}" type="slidenum">
              <a:rPr lang="pt-BR" smtClean="0"/>
              <a:pPr/>
              <a:t>18</a:t>
            </a:fld>
            <a:endParaRPr lang="pt-BR"/>
          </a:p>
        </p:txBody>
      </p:sp>
    </p:spTree>
    <p:extLst>
      <p:ext uri="{BB962C8B-B14F-4D97-AF65-F5344CB8AC3E}">
        <p14:creationId xmlns:p14="http://schemas.microsoft.com/office/powerpoint/2010/main" val="2600147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1671464"/>
          </a:xfrm>
        </p:spPr>
        <p:txBody>
          <a:bodyPr>
            <a:noAutofit/>
          </a:bodyPr>
          <a:lstStyle/>
          <a:p>
            <a:r>
              <a:rPr lang="es-ES" sz="3600" dirty="0" smtClean="0"/>
              <a:t/>
            </a:r>
            <a:br>
              <a:rPr lang="es-ES" sz="3600" dirty="0" smtClean="0"/>
            </a:br>
            <a:r>
              <a:rPr lang="es-ES" sz="3600" dirty="0" smtClean="0"/>
              <a:t>LAW # </a:t>
            </a:r>
            <a:r>
              <a:rPr lang="es-ES" sz="3600" dirty="0"/>
              <a:t>12.305 </a:t>
            </a:r>
            <a:r>
              <a:rPr lang="es-ES" sz="3600" dirty="0" smtClean="0"/>
              <a:t>of 2010</a:t>
            </a:r>
            <a:br>
              <a:rPr lang="es-ES" sz="3600" dirty="0" smtClean="0"/>
            </a:br>
            <a:r>
              <a:rPr lang="en-US" sz="3200" dirty="0"/>
              <a:t>NATIONAL POLICY OF SOLID WASTES</a:t>
            </a:r>
            <a:r>
              <a:rPr lang="es-ES" sz="3600" dirty="0" smtClean="0"/>
              <a:t/>
            </a:r>
            <a:br>
              <a:rPr lang="es-ES" sz="3600" dirty="0" smtClean="0"/>
            </a:br>
            <a:r>
              <a:rPr lang="es-ES" sz="3600" dirty="0" smtClean="0"/>
              <a:t/>
            </a:r>
            <a:br>
              <a:rPr lang="es-ES" sz="3600" dirty="0" smtClean="0"/>
            </a:br>
            <a:r>
              <a:rPr lang="es-AR" sz="2400" b="1" dirty="0" smtClean="0"/>
              <a:t>OBJECTIVES </a:t>
            </a:r>
            <a:r>
              <a:rPr lang="es-AR" sz="2400" dirty="0" smtClean="0"/>
              <a:t>(</a:t>
            </a:r>
            <a:r>
              <a:rPr lang="en-US" sz="2400" dirty="0" smtClean="0"/>
              <a:t>continuation</a:t>
            </a:r>
            <a:r>
              <a:rPr lang="es-AR" sz="2400" dirty="0" smtClean="0"/>
              <a:t>)</a:t>
            </a:r>
            <a:endParaRPr lang="pt-BR" sz="2400" dirty="0"/>
          </a:p>
        </p:txBody>
      </p:sp>
      <p:sp>
        <p:nvSpPr>
          <p:cNvPr id="3" name="Espaço Reservado para Conteúdo 2"/>
          <p:cNvSpPr>
            <a:spLocks noGrp="1"/>
          </p:cNvSpPr>
          <p:nvPr>
            <p:ph idx="1"/>
          </p:nvPr>
        </p:nvSpPr>
        <p:spPr>
          <a:xfrm>
            <a:off x="457200" y="2204864"/>
            <a:ext cx="8075240" cy="4104456"/>
          </a:xfrm>
        </p:spPr>
        <p:txBody>
          <a:bodyPr>
            <a:noAutofit/>
          </a:bodyPr>
          <a:lstStyle/>
          <a:p>
            <a:r>
              <a:rPr lang="en-US" sz="1600" i="1" dirty="0" smtClean="0"/>
              <a:t>VIII – good </a:t>
            </a:r>
            <a:r>
              <a:rPr lang="en-US" sz="1600" i="1" dirty="0" err="1" smtClean="0"/>
              <a:t>relatioships</a:t>
            </a:r>
            <a:r>
              <a:rPr lang="en-US" sz="1600" i="1" dirty="0" smtClean="0"/>
              <a:t> within different areas of public powers, and those with the private area, aiming technical and financial cooperation for the joint management of solid wastes;</a:t>
            </a:r>
            <a:endParaRPr lang="en-US" sz="1600" dirty="0" smtClean="0"/>
          </a:p>
          <a:p>
            <a:r>
              <a:rPr lang="en-US" sz="1600" i="1" dirty="0" smtClean="0"/>
              <a:t>...............................................................................................................................................</a:t>
            </a:r>
            <a:endParaRPr lang="en-US" sz="1600" dirty="0" smtClean="0"/>
          </a:p>
          <a:p>
            <a:r>
              <a:rPr lang="en-US" sz="1600" i="1" dirty="0" smtClean="0"/>
              <a:t>XIII – incentives to the implementation of products’ lifespan assessment (important for the assessment of the renewal of vehicle fleet)</a:t>
            </a:r>
            <a:endParaRPr lang="en-US" sz="1600" dirty="0" smtClean="0"/>
          </a:p>
          <a:p>
            <a:pPr>
              <a:buNone/>
            </a:pPr>
            <a:r>
              <a:rPr lang="pt-BR" sz="1600" i="1" dirty="0"/>
              <a:t/>
            </a:r>
            <a:br>
              <a:rPr lang="pt-BR" sz="1600" i="1" dirty="0"/>
            </a:br>
            <a:endParaRPr lang="pt-BR" sz="15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6" name="Espaço Reservado para Número de Slide 5"/>
          <p:cNvSpPr>
            <a:spLocks noGrp="1"/>
          </p:cNvSpPr>
          <p:nvPr>
            <p:ph type="sldNum" sz="quarter" idx="12"/>
          </p:nvPr>
        </p:nvSpPr>
        <p:spPr/>
        <p:txBody>
          <a:bodyPr/>
          <a:lstStyle/>
          <a:p>
            <a:fld id="{75F53A63-2081-4600-9C9A-D779B91DA6D4}" type="slidenum">
              <a:rPr lang="pt-BR" smtClean="0"/>
              <a:pPr/>
              <a:t>19</a:t>
            </a:fld>
            <a:endParaRPr lang="pt-BR"/>
          </a:p>
        </p:txBody>
      </p:sp>
    </p:spTree>
    <p:extLst>
      <p:ext uri="{BB962C8B-B14F-4D97-AF65-F5344CB8AC3E}">
        <p14:creationId xmlns:p14="http://schemas.microsoft.com/office/powerpoint/2010/main" val="128391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CLIMATE CHANGE WORKING PARTY</a:t>
            </a:r>
            <a:endParaRPr lang="pt-BR" dirty="0"/>
          </a:p>
        </p:txBody>
      </p:sp>
      <p:sp>
        <p:nvSpPr>
          <p:cNvPr id="3" name="Espaço Reservado para Conteúdo 2"/>
          <p:cNvSpPr>
            <a:spLocks noGrp="1"/>
          </p:cNvSpPr>
          <p:nvPr>
            <p:ph idx="1"/>
          </p:nvPr>
        </p:nvSpPr>
        <p:spPr/>
        <p:txBody>
          <a:bodyPr anchor="ctr"/>
          <a:lstStyle/>
          <a:p>
            <a:pPr marL="0" indent="0" algn="ctr">
              <a:buNone/>
            </a:pPr>
            <a:r>
              <a:rPr lang="es-AR" b="1" dirty="0" smtClean="0"/>
              <a:t>MANDATORY WASTE MANAGEMENT IN THE INSURANCE SECTOR:</a:t>
            </a:r>
            <a:br>
              <a:rPr lang="es-AR" b="1" dirty="0" smtClean="0"/>
            </a:br>
            <a:r>
              <a:rPr lang="es-AR" b="1" dirty="0" smtClean="0"/>
              <a:t>PERSPECTIVES AND LEGISLATURE SCENE</a:t>
            </a:r>
            <a:endParaRPr lang="pt-BR" dirty="0"/>
          </a:p>
          <a:p>
            <a:pPr marL="0" indent="0" algn="ctr">
              <a:buNone/>
            </a:pPr>
            <a:r>
              <a:rPr lang="es-AR" b="1" cap="small" dirty="0"/>
              <a:t> </a:t>
            </a:r>
            <a:endParaRPr lang="pt-BR" dirty="0"/>
          </a:p>
          <a:p>
            <a:pPr marL="0" indent="0" algn="ctr">
              <a:buNone/>
            </a:pPr>
            <a:r>
              <a:rPr lang="es-AR" b="1" cap="small" dirty="0" smtClean="0"/>
              <a:t>SALVAGE WASTE MANAGEMENT AS SUSTAINABILITY PRACTICE</a:t>
            </a:r>
            <a:endParaRPr lang="pt-BR" dirty="0"/>
          </a:p>
        </p:txBody>
      </p:sp>
      <p:sp>
        <p:nvSpPr>
          <p:cNvPr id="4" name="Espaço Reservado para Rodapé 3"/>
          <p:cNvSpPr>
            <a:spLocks noGrp="1"/>
          </p:cNvSpPr>
          <p:nvPr>
            <p:ph type="ftr" sz="quarter" idx="11"/>
          </p:nvPr>
        </p:nvSpPr>
        <p:spPr/>
        <p:txBody>
          <a:bodyPr/>
          <a:lstStyle/>
          <a:p>
            <a:r>
              <a:rPr lang="pt-BR" sz="1400" dirty="0" smtClean="0"/>
              <a:t>Maria da Gloria Faria</a:t>
            </a:r>
            <a:endParaRPr lang="pt-BR" sz="1400" dirty="0"/>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2</a:t>
            </a:fld>
            <a:endParaRPr lang="pt-BR"/>
          </a:p>
        </p:txBody>
      </p:sp>
    </p:spTree>
    <p:extLst>
      <p:ext uri="{BB962C8B-B14F-4D97-AF65-F5344CB8AC3E}">
        <p14:creationId xmlns:p14="http://schemas.microsoft.com/office/powerpoint/2010/main" val="348826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1671464"/>
          </a:xfrm>
        </p:spPr>
        <p:txBody>
          <a:bodyPr>
            <a:noAutofit/>
          </a:bodyPr>
          <a:lstStyle/>
          <a:p>
            <a:r>
              <a:rPr lang="es-ES" sz="3600" dirty="0" smtClean="0"/>
              <a:t/>
            </a:r>
            <a:br>
              <a:rPr lang="es-ES" sz="3600" dirty="0" smtClean="0"/>
            </a:br>
            <a:r>
              <a:rPr lang="es-ES" sz="3600" dirty="0" smtClean="0"/>
              <a:t>LAW # 12.305 of 2010</a:t>
            </a:r>
            <a:br>
              <a:rPr lang="es-ES" sz="3600" dirty="0" smtClean="0"/>
            </a:br>
            <a:r>
              <a:rPr lang="en-US" sz="3200" dirty="0"/>
              <a:t>NATIONAL POLICY OF SOLID WASTES</a:t>
            </a:r>
            <a:r>
              <a:rPr lang="es-ES" sz="3600" dirty="0" smtClean="0"/>
              <a:t/>
            </a:r>
            <a:br>
              <a:rPr lang="es-ES" sz="3600" dirty="0" smtClean="0"/>
            </a:br>
            <a:r>
              <a:rPr lang="es-ES" sz="3600" dirty="0" smtClean="0"/>
              <a:t/>
            </a:r>
            <a:br>
              <a:rPr lang="es-ES" sz="3600" dirty="0" smtClean="0"/>
            </a:br>
            <a:r>
              <a:rPr lang="es-AR" sz="2400" b="1" dirty="0" smtClean="0"/>
              <a:t>INSTRUMENTS</a:t>
            </a:r>
            <a:endParaRPr lang="pt-BR" sz="2400" dirty="0"/>
          </a:p>
        </p:txBody>
      </p:sp>
      <p:sp>
        <p:nvSpPr>
          <p:cNvPr id="3" name="Espaço Reservado para Conteúdo 2"/>
          <p:cNvSpPr>
            <a:spLocks noGrp="1"/>
          </p:cNvSpPr>
          <p:nvPr>
            <p:ph idx="1"/>
          </p:nvPr>
        </p:nvSpPr>
        <p:spPr>
          <a:xfrm>
            <a:off x="467544" y="2132856"/>
            <a:ext cx="8075240" cy="4104456"/>
          </a:xfrm>
        </p:spPr>
        <p:txBody>
          <a:bodyPr>
            <a:noAutofit/>
          </a:bodyPr>
          <a:lstStyle/>
          <a:p>
            <a:r>
              <a:rPr lang="en-US" sz="1600" b="1" i="1" dirty="0" smtClean="0"/>
              <a:t>Art. 8o </a:t>
            </a:r>
            <a:r>
              <a:rPr lang="en-US" sz="1600" i="1" dirty="0" smtClean="0"/>
              <a:t>– Are instruments of the National Policy on Solid Wastes, among others:</a:t>
            </a:r>
            <a:endParaRPr lang="en-US" sz="1600" dirty="0" smtClean="0"/>
          </a:p>
          <a:p>
            <a:r>
              <a:rPr lang="en-US" sz="1600" i="1" dirty="0" smtClean="0"/>
              <a:t> </a:t>
            </a:r>
            <a:endParaRPr lang="en-US" sz="1600" dirty="0" smtClean="0"/>
          </a:p>
          <a:p>
            <a:r>
              <a:rPr lang="en-US" sz="1600" i="1" dirty="0" smtClean="0"/>
              <a:t>I -  plans of solid wastes;</a:t>
            </a:r>
            <a:endParaRPr lang="en-US" sz="1600" dirty="0" smtClean="0"/>
          </a:p>
          <a:p>
            <a:r>
              <a:rPr lang="en-US" sz="1600" i="1" dirty="0" smtClean="0"/>
              <a:t>II – inventories and solid wastes yearly statements;</a:t>
            </a:r>
            <a:endParaRPr lang="en-US" sz="1600" dirty="0" smtClean="0"/>
          </a:p>
          <a:p>
            <a:r>
              <a:rPr lang="en-US" sz="1600" i="1" dirty="0" smtClean="0"/>
              <a:t>XI – National system of information on the management of solid wastes (</a:t>
            </a:r>
            <a:r>
              <a:rPr lang="en-US" sz="1600" i="1" dirty="0" err="1" smtClean="0"/>
              <a:t>Sinir</a:t>
            </a:r>
            <a:r>
              <a:rPr lang="en-US" sz="1600" i="1" dirty="0" smtClean="0"/>
              <a:t>);</a:t>
            </a:r>
            <a:endParaRPr lang="en-US" sz="1600" dirty="0" smtClean="0"/>
          </a:p>
          <a:p>
            <a:r>
              <a:rPr lang="en-US" sz="1600" i="1" dirty="0" smtClean="0"/>
              <a:t>XV – the National Registry of Dangerous Wastes;</a:t>
            </a:r>
            <a:endParaRPr lang="en-US" sz="1600" dirty="0" smtClean="0"/>
          </a:p>
          <a:p>
            <a:r>
              <a:rPr lang="es-AR" sz="1600" dirty="0"/>
              <a:t> </a:t>
            </a:r>
            <a:endParaRPr lang="pt-BR" sz="1600" dirty="0"/>
          </a:p>
          <a:p>
            <a:r>
              <a:rPr lang="es-AR" sz="1600" dirty="0"/>
              <a:t> </a:t>
            </a:r>
            <a:endParaRPr lang="pt-BR" sz="16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20</a:t>
            </a:fld>
            <a:endParaRPr lang="pt-BR"/>
          </a:p>
        </p:txBody>
      </p:sp>
    </p:spTree>
    <p:extLst>
      <p:ext uri="{BB962C8B-B14F-4D97-AF65-F5344CB8AC3E}">
        <p14:creationId xmlns:p14="http://schemas.microsoft.com/office/powerpoint/2010/main" val="31814415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147248" cy="1239416"/>
          </a:xfrm>
        </p:spPr>
        <p:txBody>
          <a:bodyPr>
            <a:noAutofit/>
          </a:bodyPr>
          <a:lstStyle/>
          <a:p>
            <a:r>
              <a:rPr lang="es-ES" sz="2800" dirty="0" err="1" smtClean="0"/>
              <a:t>Law</a:t>
            </a:r>
            <a:r>
              <a:rPr lang="es-ES" sz="2800" dirty="0" smtClean="0"/>
              <a:t> # 12.305 of 2010</a:t>
            </a:r>
            <a:br>
              <a:rPr lang="es-ES" sz="2800" dirty="0" smtClean="0"/>
            </a:br>
            <a:r>
              <a:rPr lang="es-ES" sz="2800" dirty="0" smtClean="0"/>
              <a:t>MANAGEMENT </a:t>
            </a:r>
            <a:r>
              <a:rPr lang="es-AR" sz="2800" dirty="0" smtClean="0"/>
              <a:t>PLAN</a:t>
            </a:r>
            <a:r>
              <a:rPr lang="es-AR" sz="3200" dirty="0" smtClean="0"/>
              <a:t/>
            </a:r>
            <a:br>
              <a:rPr lang="es-AR" sz="3200" dirty="0" smtClean="0"/>
            </a:br>
            <a:r>
              <a:rPr lang="es-AR" sz="2400" b="1" dirty="0" smtClean="0"/>
              <a:t>REACH</a:t>
            </a:r>
            <a:endParaRPr lang="pt-BR" sz="2400" b="1" dirty="0"/>
          </a:p>
        </p:txBody>
      </p:sp>
      <p:sp>
        <p:nvSpPr>
          <p:cNvPr id="3" name="Espaço Reservado para Conteúdo 2"/>
          <p:cNvSpPr>
            <a:spLocks noGrp="1"/>
          </p:cNvSpPr>
          <p:nvPr>
            <p:ph idx="1"/>
          </p:nvPr>
        </p:nvSpPr>
        <p:spPr>
          <a:xfrm>
            <a:off x="467544" y="1916832"/>
            <a:ext cx="8075240" cy="4608512"/>
          </a:xfrm>
        </p:spPr>
        <p:txBody>
          <a:bodyPr>
            <a:noAutofit/>
          </a:bodyPr>
          <a:lstStyle/>
          <a:p>
            <a:r>
              <a:rPr lang="en-US" sz="1600" i="1" dirty="0" smtClean="0"/>
              <a:t>Art. 20. are subject to the formulation of a solid wastes management plan:</a:t>
            </a:r>
            <a:endParaRPr lang="en-US" sz="1600" dirty="0" smtClean="0"/>
          </a:p>
          <a:p>
            <a:r>
              <a:rPr lang="en-US" sz="1600" i="1" dirty="0" smtClean="0"/>
              <a:t>I – generators of solid wastes set on § “e”, “f”, “g” e “k” of insert I art. 13*(generated by public services of basic sanitation, generated by industrial procedures, by health services and mining) </a:t>
            </a:r>
            <a:endParaRPr lang="en-US" sz="1600" dirty="0" smtClean="0"/>
          </a:p>
          <a:p>
            <a:r>
              <a:rPr lang="en-US" sz="1600" i="1" dirty="0" smtClean="0"/>
              <a:t>II – commerce shops and service providers that:</a:t>
            </a:r>
            <a:endParaRPr lang="en-US" sz="1600" dirty="0" smtClean="0"/>
          </a:p>
          <a:p>
            <a:r>
              <a:rPr lang="en-US" sz="1600" i="1" dirty="0" smtClean="0"/>
              <a:t>a) generate dangerous wastes;</a:t>
            </a:r>
            <a:endParaRPr lang="en-US" sz="1600" dirty="0" smtClean="0"/>
          </a:p>
          <a:p>
            <a:r>
              <a:rPr lang="en-US" sz="1600" i="1" dirty="0" smtClean="0"/>
              <a:t>b) generate wastes which, even if classified as non-dangerous by their nature, composition or volume, are not comparable by the municipality with home wastes;</a:t>
            </a:r>
            <a:endParaRPr lang="en-US" sz="1600" dirty="0" smtClean="0"/>
          </a:p>
          <a:p>
            <a:r>
              <a:rPr lang="en-US" sz="1600" i="1" dirty="0" smtClean="0"/>
              <a:t>III – civil constructing companies, under the terms and regulations established by </a:t>
            </a:r>
            <a:r>
              <a:rPr lang="en-US" sz="1600" i="1" dirty="0" err="1" smtClean="0"/>
              <a:t>Sisnama</a:t>
            </a:r>
            <a:r>
              <a:rPr lang="en-US" sz="1600" i="1" dirty="0" smtClean="0"/>
              <a:t>;</a:t>
            </a:r>
            <a:endParaRPr lang="en-US" sz="1600" dirty="0" smtClean="0"/>
          </a:p>
          <a:p>
            <a:r>
              <a:rPr lang="en-US" sz="1600" i="1" dirty="0" smtClean="0"/>
              <a:t>IV – responsible for terminals and other installations referred to in § I of art. 13 and under the terms and regulations of </a:t>
            </a:r>
            <a:r>
              <a:rPr lang="en-US" sz="1600" i="1" dirty="0" err="1" smtClean="0"/>
              <a:t>Sisnama</a:t>
            </a:r>
            <a:r>
              <a:rPr lang="en-US" sz="1600" i="1" dirty="0" smtClean="0"/>
              <a:t> and, if applicable, transportations companies;</a:t>
            </a:r>
            <a:endParaRPr lang="en-US" sz="1600" dirty="0"/>
          </a:p>
        </p:txBody>
      </p:sp>
      <p:sp>
        <p:nvSpPr>
          <p:cNvPr id="5" name="Espaço Reservado para Rodapé 4"/>
          <p:cNvSpPr>
            <a:spLocks noGrp="1"/>
          </p:cNvSpPr>
          <p:nvPr>
            <p:ph type="ftr" sz="quarter" idx="11"/>
          </p:nvPr>
        </p:nvSpPr>
        <p:spPr/>
        <p:txBody>
          <a:bodyPr/>
          <a:lstStyle/>
          <a:p>
            <a:r>
              <a:rPr lang="pt-BR" smtClean="0"/>
              <a:t>Maria da Gloria Faria</a:t>
            </a:r>
            <a:endParaRPr lang="pt-BR"/>
          </a:p>
        </p:txBody>
      </p:sp>
      <p:sp>
        <p:nvSpPr>
          <p:cNvPr id="6" name="Espaço Reservado para Número de Slide 5"/>
          <p:cNvSpPr>
            <a:spLocks noGrp="1"/>
          </p:cNvSpPr>
          <p:nvPr>
            <p:ph type="sldNum" sz="quarter" idx="12"/>
          </p:nvPr>
        </p:nvSpPr>
        <p:spPr/>
        <p:txBody>
          <a:bodyPr/>
          <a:lstStyle/>
          <a:p>
            <a:fld id="{75F53A63-2081-4600-9C9A-D779B91DA6D4}" type="slidenum">
              <a:rPr lang="pt-BR" smtClean="0"/>
              <a:pPr/>
              <a:t>21</a:t>
            </a:fld>
            <a:endParaRPr lang="pt-BR"/>
          </a:p>
        </p:txBody>
      </p:sp>
    </p:spTree>
    <p:extLst>
      <p:ext uri="{BB962C8B-B14F-4D97-AF65-F5344CB8AC3E}">
        <p14:creationId xmlns:p14="http://schemas.microsoft.com/office/powerpoint/2010/main" val="2921006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dirty="0" err="1" smtClean="0"/>
              <a:t>Law</a:t>
            </a:r>
            <a:r>
              <a:rPr lang="es-ES" sz="3600" dirty="0" smtClean="0"/>
              <a:t> # </a:t>
            </a:r>
            <a:r>
              <a:rPr lang="es-ES" sz="3600" dirty="0"/>
              <a:t>12.305 </a:t>
            </a:r>
            <a:r>
              <a:rPr lang="es-ES" sz="3600" dirty="0" smtClean="0"/>
              <a:t>of </a:t>
            </a:r>
            <a:r>
              <a:rPr lang="es-ES" sz="3600" dirty="0"/>
              <a:t>2010</a:t>
            </a:r>
            <a:endParaRPr lang="pt-BR" sz="3600" dirty="0"/>
          </a:p>
        </p:txBody>
      </p:sp>
      <p:sp>
        <p:nvSpPr>
          <p:cNvPr id="3" name="Espaço Reservado para Conteúdo 2"/>
          <p:cNvSpPr>
            <a:spLocks noGrp="1"/>
          </p:cNvSpPr>
          <p:nvPr>
            <p:ph idx="1"/>
          </p:nvPr>
        </p:nvSpPr>
        <p:spPr/>
        <p:txBody>
          <a:bodyPr>
            <a:normAutofit fontScale="92500" lnSpcReduction="10000"/>
          </a:bodyPr>
          <a:lstStyle/>
          <a:p>
            <a:pPr marL="0" indent="0" algn="ctr">
              <a:buNone/>
            </a:pPr>
            <a:r>
              <a:rPr lang="en-US" sz="1800" b="1" dirty="0" smtClean="0"/>
              <a:t>Chapter III</a:t>
            </a:r>
            <a:endParaRPr lang="en-US" sz="1800" dirty="0" smtClean="0"/>
          </a:p>
          <a:p>
            <a:endParaRPr lang="en-US" sz="1800" dirty="0" smtClean="0"/>
          </a:p>
          <a:p>
            <a:r>
              <a:rPr lang="en-US" sz="1800" b="1" dirty="0" smtClean="0"/>
              <a:t>- RESPONSIBILITIES OF GENERATORS AND THE PUBLIC POWER</a:t>
            </a:r>
            <a:endParaRPr lang="en-US" sz="1800" dirty="0" smtClean="0"/>
          </a:p>
          <a:p>
            <a:r>
              <a:rPr lang="en-US" sz="1800" dirty="0" smtClean="0"/>
              <a:t> </a:t>
            </a:r>
          </a:p>
          <a:p>
            <a:r>
              <a:rPr lang="en-US" sz="1800" dirty="0" smtClean="0"/>
              <a:t>Art. 25. The public power, the commercial sector, and the people in general are responsible for the effectiveness of actions taken to ensure the conformity with the National Policy for Solid Wastes and the regulations and decisions set forth in this law</a:t>
            </a:r>
            <a:r>
              <a:rPr lang="en-US" sz="1800" i="1" dirty="0" smtClean="0"/>
              <a:t>.</a:t>
            </a:r>
            <a:endParaRPr lang="en-US" sz="1800" dirty="0" smtClean="0"/>
          </a:p>
          <a:p>
            <a:r>
              <a:rPr lang="en-US" sz="1800" i="1" dirty="0" smtClean="0"/>
              <a:t>.......................................................................................................................................................</a:t>
            </a:r>
            <a:endParaRPr lang="en-US" sz="1800" dirty="0" smtClean="0"/>
          </a:p>
          <a:p>
            <a:r>
              <a:rPr lang="en-US" sz="1800" dirty="0" smtClean="0"/>
              <a:t>Art. 27. Individuals or corporate entities referred to in </a:t>
            </a:r>
            <a:r>
              <a:rPr lang="en-US" sz="1800" i="1" dirty="0" smtClean="0"/>
              <a:t>art. 20 are responsible for the full implementation and operation of the Solid Wastes Management Plan approved by the competent department in accordance with art. 24.</a:t>
            </a:r>
            <a:endParaRPr lang="en-US" sz="1800" dirty="0" smtClean="0"/>
          </a:p>
          <a:p>
            <a:r>
              <a:rPr lang="en-US" sz="1800" b="1" i="1" dirty="0" smtClean="0"/>
              <a:t>§ 1o – The hiring of services of collection, storing transporting, transshipping, treatment or final disposal of solid wastes, or final disposal of rejects does not exempt individuals or corporate entities referred to in art. 20 from the responsibility for damages that may be caused by improper management of their respective wastes of rejects.</a:t>
            </a:r>
            <a:endParaRPr lang="en-US" sz="1800" dirty="0" smtClean="0"/>
          </a:p>
          <a:p>
            <a:r>
              <a:rPr lang="es-AR" sz="1800" dirty="0"/>
              <a:t> </a:t>
            </a:r>
            <a:endParaRPr lang="pt-BR" sz="1800" dirty="0"/>
          </a:p>
        </p:txBody>
      </p:sp>
      <p:sp>
        <p:nvSpPr>
          <p:cNvPr id="5" name="Espaço Reservado para Rodapé 4"/>
          <p:cNvSpPr>
            <a:spLocks noGrp="1"/>
          </p:cNvSpPr>
          <p:nvPr>
            <p:ph type="ftr" sz="quarter" idx="11"/>
          </p:nvPr>
        </p:nvSpPr>
        <p:spPr/>
        <p:txBody>
          <a:bodyPr/>
          <a:lstStyle/>
          <a:p>
            <a:r>
              <a:rPr lang="pt-BR" smtClean="0"/>
              <a:t>Maria da Gloria Faria</a:t>
            </a:r>
            <a:endParaRPr lang="pt-BR"/>
          </a:p>
        </p:txBody>
      </p:sp>
      <p:sp>
        <p:nvSpPr>
          <p:cNvPr id="6" name="Espaço Reservado para Número de Slide 5"/>
          <p:cNvSpPr>
            <a:spLocks noGrp="1"/>
          </p:cNvSpPr>
          <p:nvPr>
            <p:ph type="sldNum" sz="quarter" idx="12"/>
          </p:nvPr>
        </p:nvSpPr>
        <p:spPr/>
        <p:txBody>
          <a:bodyPr/>
          <a:lstStyle/>
          <a:p>
            <a:fld id="{75F53A63-2081-4600-9C9A-D779B91DA6D4}" type="slidenum">
              <a:rPr lang="pt-BR" smtClean="0"/>
              <a:pPr/>
              <a:t>22</a:t>
            </a:fld>
            <a:endParaRPr lang="pt-BR"/>
          </a:p>
        </p:txBody>
      </p:sp>
    </p:spTree>
    <p:extLst>
      <p:ext uri="{BB962C8B-B14F-4D97-AF65-F5344CB8AC3E}">
        <p14:creationId xmlns:p14="http://schemas.microsoft.com/office/powerpoint/2010/main" val="3570783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3" name="Espaço Reservado para Rodapé 2"/>
          <p:cNvSpPr>
            <a:spLocks noGrp="1"/>
          </p:cNvSpPr>
          <p:nvPr>
            <p:ph type="ftr" sz="quarter" idx="11"/>
          </p:nvPr>
        </p:nvSpPr>
        <p:spPr/>
        <p:txBody>
          <a:bodyPr/>
          <a:lstStyle/>
          <a:p>
            <a:r>
              <a:rPr lang="pt-BR" smtClean="0"/>
              <a:t>Maria da Gloria Faria</a:t>
            </a:r>
            <a:endParaRPr lang="pt-BR"/>
          </a:p>
        </p:txBody>
      </p:sp>
      <p:sp>
        <p:nvSpPr>
          <p:cNvPr id="4" name="Espaço Reservado para Número de Slide 3"/>
          <p:cNvSpPr>
            <a:spLocks noGrp="1"/>
          </p:cNvSpPr>
          <p:nvPr>
            <p:ph type="sldNum" sz="quarter" idx="12"/>
          </p:nvPr>
        </p:nvSpPr>
        <p:spPr/>
        <p:txBody>
          <a:bodyPr/>
          <a:lstStyle/>
          <a:p>
            <a:fld id="{75F53A63-2081-4600-9C9A-D779B91DA6D4}" type="slidenum">
              <a:rPr lang="pt-BR" smtClean="0"/>
              <a:pPr/>
              <a:t>23</a:t>
            </a:fld>
            <a:endParaRPr lang="pt-BR"/>
          </a:p>
        </p:txBody>
      </p:sp>
      <p:sp>
        <p:nvSpPr>
          <p:cNvPr id="6" name="CaixaDeTexto 5"/>
          <p:cNvSpPr txBox="1"/>
          <p:nvPr/>
        </p:nvSpPr>
        <p:spPr>
          <a:xfrm>
            <a:off x="993904" y="1340768"/>
            <a:ext cx="7272808" cy="4401205"/>
          </a:xfrm>
          <a:prstGeom prst="rect">
            <a:avLst/>
          </a:prstGeom>
          <a:noFill/>
        </p:spPr>
        <p:txBody>
          <a:bodyPr wrap="square" rtlCol="0">
            <a:spAutoFit/>
          </a:bodyPr>
          <a:lstStyle/>
          <a:p>
            <a:r>
              <a:rPr lang="en-US" sz="2000" b="1" dirty="0"/>
              <a:t>Legislature History</a:t>
            </a:r>
            <a:endParaRPr lang="pt-BR" sz="2000" dirty="0"/>
          </a:p>
          <a:p>
            <a:endParaRPr lang="en-US" sz="2000" b="1" dirty="0" smtClean="0"/>
          </a:p>
          <a:p>
            <a:r>
              <a:rPr lang="en-US" sz="2000" b="1" dirty="0" smtClean="0"/>
              <a:t>DISASSEMBLING</a:t>
            </a:r>
          </a:p>
          <a:p>
            <a:endParaRPr lang="pt-BR" sz="2000" dirty="0"/>
          </a:p>
          <a:p>
            <a:pPr marL="285750" lvl="0" indent="-285750">
              <a:buFont typeface="Arial" panose="020B0604020202020204" pitchFamily="34" charset="0"/>
              <a:buChar char="•"/>
            </a:pPr>
            <a:r>
              <a:rPr lang="en-US" sz="2000" dirty="0"/>
              <a:t>2014 – São Paulo state law # 15.276 dated January 2</a:t>
            </a:r>
            <a:r>
              <a:rPr lang="en-US" sz="2000" baseline="30000" dirty="0"/>
              <a:t>nd</a:t>
            </a:r>
            <a:r>
              <a:rPr lang="en-US" sz="2000" dirty="0"/>
              <a:t>, 2014 – establishes the destination of vehicles at the end of their lifespan and other dispositions. Decree (SP) # 60.150, dated February 13</a:t>
            </a:r>
            <a:r>
              <a:rPr lang="en-US" sz="2000" baseline="30000" dirty="0"/>
              <a:t>th</a:t>
            </a:r>
            <a:r>
              <a:rPr lang="en-US" sz="2000" dirty="0"/>
              <a:t>, 2014 – Regulates Law # 15.276 </a:t>
            </a:r>
            <a:r>
              <a:rPr lang="en-US" sz="2000" dirty="0" smtClean="0"/>
              <a:t>(…)</a:t>
            </a:r>
          </a:p>
          <a:p>
            <a:pPr marL="285750" lvl="0" indent="-285750">
              <a:buFont typeface="Arial" panose="020B0604020202020204" pitchFamily="34" charset="0"/>
              <a:buChar char="•"/>
            </a:pPr>
            <a:endParaRPr lang="pt-BR" sz="2000" dirty="0"/>
          </a:p>
          <a:p>
            <a:pPr marL="285750" lvl="0" indent="-285750">
              <a:buFont typeface="Arial" panose="020B0604020202020204" pitchFamily="34" charset="0"/>
              <a:buChar char="•"/>
            </a:pPr>
            <a:r>
              <a:rPr lang="en-US" sz="2000" dirty="0"/>
              <a:t>2014 – Federal Law # 12.977, dated May 20</a:t>
            </a:r>
            <a:r>
              <a:rPr lang="en-US" sz="2000" baseline="30000" dirty="0"/>
              <a:t>th</a:t>
            </a:r>
            <a:r>
              <a:rPr lang="en-US" sz="2000" dirty="0"/>
              <a:t>, 2014 – disposes of the activity of disassembling of vehicles; amends art. 126 of law # 9.503 of September 23</a:t>
            </a:r>
            <a:r>
              <a:rPr lang="en-US" sz="2000" baseline="30000" dirty="0"/>
              <a:t>rd</a:t>
            </a:r>
            <a:r>
              <a:rPr lang="en-US" sz="2000" dirty="0"/>
              <a:t>, 1997 – Brazilian Traffic Law; and other dispositions</a:t>
            </a:r>
            <a:r>
              <a:rPr lang="en-US" sz="2000" dirty="0" smtClean="0"/>
              <a:t>.</a:t>
            </a:r>
          </a:p>
          <a:p>
            <a:pPr lvl="0"/>
            <a:endParaRPr lang="pt-BR" sz="2000" dirty="0"/>
          </a:p>
        </p:txBody>
      </p:sp>
    </p:spTree>
    <p:extLst>
      <p:ext uri="{BB962C8B-B14F-4D97-AF65-F5344CB8AC3E}">
        <p14:creationId xmlns:p14="http://schemas.microsoft.com/office/powerpoint/2010/main" val="2264664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sz="3200" dirty="0" smtClean="0"/>
              <a:t>CHALENGES TO THE INSURANCE MARKET</a:t>
            </a:r>
            <a:endParaRPr lang="pt-BR" sz="3200" dirty="0"/>
          </a:p>
        </p:txBody>
      </p:sp>
      <p:sp>
        <p:nvSpPr>
          <p:cNvPr id="4" name="Espaço Reservado para Conteúdo 3"/>
          <p:cNvSpPr>
            <a:spLocks noGrp="1"/>
          </p:cNvSpPr>
          <p:nvPr>
            <p:ph idx="1"/>
          </p:nvPr>
        </p:nvSpPr>
        <p:spPr/>
        <p:txBody>
          <a:bodyPr/>
          <a:lstStyle/>
          <a:p>
            <a:pPr marL="0" indent="0">
              <a:buNone/>
            </a:pPr>
            <a:r>
              <a:rPr lang="en-US" b="1" dirty="0" smtClean="0"/>
              <a:t>Solid Wastes Management</a:t>
            </a:r>
            <a:br>
              <a:rPr lang="en-US" b="1" dirty="0" smtClean="0"/>
            </a:br>
            <a:endParaRPr lang="en-US" dirty="0" smtClean="0"/>
          </a:p>
          <a:p>
            <a:pPr marL="274320" lvl="1" indent="0">
              <a:buNone/>
            </a:pPr>
            <a:r>
              <a:rPr lang="en-US" b="1" i="1" dirty="0"/>
              <a:t>set of actions applied, direct or indirectly, in the collection, transportation, transshipment, treatment and environmentally proper  final destination of the wastes, in accordance with the municipal plan for integrated management of solid wastes or with the solid wastes management </a:t>
            </a:r>
            <a:r>
              <a:rPr lang="en-US" b="1" i="1" dirty="0" smtClean="0"/>
              <a:t>plan.</a:t>
            </a:r>
            <a:endParaRPr lang="en-US" dirty="0"/>
          </a:p>
        </p:txBody>
      </p:sp>
      <p:sp>
        <p:nvSpPr>
          <p:cNvPr id="2" name="Espaço Reservado para Rodapé 1"/>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24</a:t>
            </a:fld>
            <a:endParaRPr lang="pt-BR"/>
          </a:p>
        </p:txBody>
      </p:sp>
    </p:spTree>
    <p:extLst>
      <p:ext uri="{BB962C8B-B14F-4D97-AF65-F5344CB8AC3E}">
        <p14:creationId xmlns:p14="http://schemas.microsoft.com/office/powerpoint/2010/main" val="512155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4 Grupo"/>
          <p:cNvGrpSpPr/>
          <p:nvPr/>
        </p:nvGrpSpPr>
        <p:grpSpPr>
          <a:xfrm>
            <a:off x="740392" y="620688"/>
            <a:ext cx="7504016" cy="5833455"/>
            <a:chOff x="611560" y="404664"/>
            <a:chExt cx="8532440" cy="6632930"/>
          </a:xfrm>
        </p:grpSpPr>
        <p:grpSp>
          <p:nvGrpSpPr>
            <p:cNvPr id="3" name="11 Grupo"/>
            <p:cNvGrpSpPr/>
            <p:nvPr/>
          </p:nvGrpSpPr>
          <p:grpSpPr>
            <a:xfrm>
              <a:off x="611560" y="404664"/>
              <a:ext cx="8280920" cy="5904656"/>
              <a:chOff x="611560" y="404664"/>
              <a:chExt cx="8280920" cy="5904656"/>
            </a:xfrm>
          </p:grpSpPr>
          <p:pic>
            <p:nvPicPr>
              <p:cNvPr id="6" name="3 Imagen"/>
              <p:cNvPicPr/>
              <p:nvPr/>
            </p:nvPicPr>
            <p:blipFill>
              <a:blip r:embed="rId2" cstate="print">
                <a:extLst>
                  <a:ext uri="{28A0092B-C50C-407E-A947-70E740481C1C}">
                    <a14:useLocalDpi xmlns:a14="http://schemas.microsoft.com/office/drawing/2010/main" val="0"/>
                  </a:ext>
                </a:extLst>
              </a:blip>
              <a:srcRect b="15648"/>
              <a:stretch>
                <a:fillRect/>
              </a:stretch>
            </p:blipFill>
            <p:spPr bwMode="auto">
              <a:xfrm>
                <a:off x="611560" y="404664"/>
                <a:ext cx="8280920" cy="5760640"/>
              </a:xfrm>
              <a:prstGeom prst="rect">
                <a:avLst/>
              </a:prstGeom>
              <a:noFill/>
              <a:ln>
                <a:noFill/>
              </a:ln>
            </p:spPr>
          </p:pic>
          <p:sp>
            <p:nvSpPr>
              <p:cNvPr id="7" name="8 Rectángulo"/>
              <p:cNvSpPr/>
              <p:nvPr/>
            </p:nvSpPr>
            <p:spPr>
              <a:xfrm>
                <a:off x="971600" y="3717032"/>
                <a:ext cx="7920880"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8" name="5 Rectángulo"/>
              <p:cNvSpPr/>
              <p:nvPr/>
            </p:nvSpPr>
            <p:spPr>
              <a:xfrm>
                <a:off x="1835696" y="908720"/>
                <a:ext cx="5040560" cy="4320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9" name="6 CuadroTexto"/>
              <p:cNvSpPr txBox="1"/>
              <p:nvPr/>
            </p:nvSpPr>
            <p:spPr>
              <a:xfrm>
                <a:off x="1763688" y="908722"/>
                <a:ext cx="3600400" cy="419949"/>
              </a:xfrm>
              <a:prstGeom prst="rect">
                <a:avLst/>
              </a:prstGeom>
              <a:noFill/>
            </p:spPr>
            <p:txBody>
              <a:bodyPr wrap="square" rtlCol="0">
                <a:spAutoFit/>
              </a:bodyPr>
              <a:lstStyle/>
              <a:p>
                <a:r>
                  <a:rPr lang="es-AR" b="1" dirty="0" smtClean="0">
                    <a:solidFill>
                      <a:srgbClr val="336600"/>
                    </a:solidFill>
                    <a:latin typeface="Arial Rounded MT Bold" pitchFamily="34" charset="0"/>
                  </a:rPr>
                  <a:t>FACTORS OF SUCCESS</a:t>
                </a:r>
              </a:p>
            </p:txBody>
          </p:sp>
          <p:sp>
            <p:nvSpPr>
              <p:cNvPr id="10" name="7 Rectángulo"/>
              <p:cNvSpPr/>
              <p:nvPr/>
            </p:nvSpPr>
            <p:spPr>
              <a:xfrm>
                <a:off x="2051720" y="2492896"/>
                <a:ext cx="280831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a:p>
            </p:txBody>
          </p:sp>
        </p:grpSp>
        <p:sp>
          <p:nvSpPr>
            <p:cNvPr id="4" name="12 CuadroTexto"/>
            <p:cNvSpPr txBox="1"/>
            <p:nvPr/>
          </p:nvSpPr>
          <p:spPr>
            <a:xfrm>
              <a:off x="2051720" y="2492896"/>
              <a:ext cx="3456384" cy="699915"/>
            </a:xfrm>
            <a:prstGeom prst="rect">
              <a:avLst/>
            </a:prstGeom>
            <a:noFill/>
          </p:spPr>
          <p:txBody>
            <a:bodyPr wrap="square" rtlCol="0">
              <a:spAutoFit/>
            </a:bodyPr>
            <a:lstStyle/>
            <a:p>
              <a:r>
                <a:rPr lang="es-AR" b="1" dirty="0" smtClean="0"/>
                <a:t>VEHICLE MAINTENANCE</a:t>
              </a:r>
              <a:endParaRPr lang="es-AR" dirty="0"/>
            </a:p>
            <a:p>
              <a:endParaRPr lang="es-AR" sz="1600" dirty="0"/>
            </a:p>
          </p:txBody>
        </p:sp>
        <p:sp>
          <p:nvSpPr>
            <p:cNvPr id="5" name="13 CuadroTexto"/>
            <p:cNvSpPr txBox="1"/>
            <p:nvPr/>
          </p:nvSpPr>
          <p:spPr>
            <a:xfrm>
              <a:off x="755576" y="3573016"/>
              <a:ext cx="8388424" cy="3464578"/>
            </a:xfrm>
            <a:prstGeom prst="rect">
              <a:avLst/>
            </a:prstGeom>
            <a:noFill/>
          </p:spPr>
          <p:txBody>
            <a:bodyPr wrap="square" rtlCol="0">
              <a:spAutoFit/>
            </a:bodyPr>
            <a:lstStyle/>
            <a:p>
              <a:r>
                <a:rPr lang="en-US" b="1" dirty="0" smtClean="0"/>
                <a:t>At legal and specialized mechanic shops vehicles shall have adequate check up according to the following steps:</a:t>
              </a:r>
              <a:br>
                <a:rPr lang="en-US" b="1" dirty="0" smtClean="0"/>
              </a:br>
              <a:endParaRPr lang="en-US" dirty="0" smtClean="0"/>
            </a:p>
            <a:p>
              <a:pPr marL="285750" lvl="0" indent="-285750">
                <a:buClr>
                  <a:schemeClr val="tx2"/>
                </a:buClr>
                <a:buFont typeface="Arial" panose="020B0604020202020204" pitchFamily="34" charset="0"/>
                <a:buChar char="•"/>
              </a:pPr>
              <a:r>
                <a:rPr lang="en-US" b="1" dirty="0" smtClean="0"/>
                <a:t>Removal and treatment of fluids (oil, coolant, etc.)</a:t>
              </a:r>
              <a:endParaRPr lang="en-US" dirty="0" smtClean="0"/>
            </a:p>
            <a:p>
              <a:pPr marL="285750" lvl="0" indent="-285750">
                <a:buClr>
                  <a:schemeClr val="tx2"/>
                </a:buClr>
                <a:buFont typeface="Arial" panose="020B0604020202020204" pitchFamily="34" charset="0"/>
                <a:buChar char="•"/>
              </a:pPr>
              <a:r>
                <a:rPr lang="en-US" b="1" dirty="0" smtClean="0"/>
                <a:t>Disassemble</a:t>
              </a:r>
            </a:p>
            <a:p>
              <a:pPr marL="285750" lvl="0" indent="-285750">
                <a:buClr>
                  <a:schemeClr val="tx2"/>
                </a:buClr>
                <a:buFont typeface="Arial" panose="020B0604020202020204" pitchFamily="34" charset="0"/>
                <a:buChar char="•"/>
              </a:pPr>
              <a:r>
                <a:rPr lang="en-US" b="1" dirty="0" smtClean="0"/>
                <a:t>Storage of parts to be reused</a:t>
              </a:r>
            </a:p>
            <a:p>
              <a:pPr marL="285750" lvl="0" indent="-285750">
                <a:buClr>
                  <a:schemeClr val="tx2"/>
                </a:buClr>
                <a:buFont typeface="Arial" panose="020B0604020202020204" pitchFamily="34" charset="0"/>
                <a:buChar char="•"/>
              </a:pPr>
              <a:r>
                <a:rPr lang="en-US" b="1" dirty="0" smtClean="0"/>
                <a:t>Parts to be sent to recycling</a:t>
              </a:r>
            </a:p>
            <a:p>
              <a:pPr marL="285750" lvl="0" indent="-285750">
                <a:buClr>
                  <a:schemeClr val="tx2"/>
                </a:buClr>
                <a:buFont typeface="Arial" panose="020B0604020202020204" pitchFamily="34" charset="0"/>
                <a:buChar char="•"/>
              </a:pPr>
              <a:r>
                <a:rPr lang="en-US" b="1" dirty="0" smtClean="0"/>
                <a:t>Reuse of parts in perfect conditions</a:t>
              </a:r>
              <a:endParaRPr lang="en-US" dirty="0" smtClean="0"/>
            </a:p>
            <a:p>
              <a:pPr lvl="0"/>
              <a:endParaRPr lang="en-US" sz="1600" dirty="0" smtClean="0"/>
            </a:p>
            <a:p>
              <a:pPr algn="r"/>
              <a:r>
                <a:rPr lang="en-US" sz="1600" b="1" i="1" dirty="0" err="1" smtClean="0"/>
                <a:t>Obs</a:t>
              </a:r>
              <a:r>
                <a:rPr lang="en-US" sz="1600" b="1" i="1" dirty="0"/>
                <a:t>: all collection and maintenance </a:t>
              </a:r>
              <a:r>
                <a:rPr lang="en-US" sz="1600" b="1" i="1" dirty="0" smtClean="0"/>
                <a:t>stations </a:t>
              </a:r>
              <a:r>
                <a:rPr lang="en-US" sz="1600" b="1" i="1" dirty="0"/>
                <a:t>must be </a:t>
              </a:r>
              <a:r>
                <a:rPr lang="en-US" sz="1600" b="1" i="1" dirty="0" smtClean="0"/>
                <a:t>approved/authorized </a:t>
              </a:r>
              <a:r>
                <a:rPr lang="en-US" sz="1600" b="1" i="1" dirty="0"/>
                <a:t>to start </a:t>
              </a:r>
              <a:r>
                <a:rPr lang="en-US" sz="1600" b="1" i="1" dirty="0" smtClean="0"/>
                <a:t>their activities</a:t>
              </a:r>
              <a:r>
                <a:rPr lang="en-US" sz="1600" b="1" i="1" dirty="0"/>
                <a:t>.</a:t>
              </a:r>
              <a:endParaRPr lang="en-US" sz="1600" i="1" dirty="0"/>
            </a:p>
          </p:txBody>
        </p:sp>
      </p:grpSp>
      <p:sp>
        <p:nvSpPr>
          <p:cNvPr id="11" name="Espaço Reservado para Rodapé 10"/>
          <p:cNvSpPr>
            <a:spLocks noGrp="1"/>
          </p:cNvSpPr>
          <p:nvPr>
            <p:ph type="ftr" sz="quarter" idx="11"/>
          </p:nvPr>
        </p:nvSpPr>
        <p:spPr/>
        <p:txBody>
          <a:bodyPr/>
          <a:lstStyle/>
          <a:p>
            <a:r>
              <a:rPr lang="pt-BR" smtClean="0"/>
              <a:t>Maria da Gloria Faria</a:t>
            </a:r>
            <a:endParaRPr lang="pt-BR"/>
          </a:p>
        </p:txBody>
      </p:sp>
      <p:sp>
        <p:nvSpPr>
          <p:cNvPr id="12" name="Espaço Reservado para Número de Slide 11"/>
          <p:cNvSpPr>
            <a:spLocks noGrp="1"/>
          </p:cNvSpPr>
          <p:nvPr>
            <p:ph type="sldNum" sz="quarter" idx="12"/>
          </p:nvPr>
        </p:nvSpPr>
        <p:spPr/>
        <p:txBody>
          <a:bodyPr/>
          <a:lstStyle/>
          <a:p>
            <a:fld id="{75F53A63-2081-4600-9C9A-D779B91DA6D4}" type="slidenum">
              <a:rPr lang="pt-BR" smtClean="0"/>
              <a:pPr/>
              <a:t>25</a:t>
            </a:fld>
            <a:endParaRPr lang="pt-BR"/>
          </a:p>
        </p:txBody>
      </p:sp>
    </p:spTree>
    <p:extLst>
      <p:ext uri="{BB962C8B-B14F-4D97-AF65-F5344CB8AC3E}">
        <p14:creationId xmlns:p14="http://schemas.microsoft.com/office/powerpoint/2010/main" val="3330087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sz="3200" dirty="0" smtClean="0"/>
              <a:t>CHALLENGES </a:t>
            </a:r>
            <a:r>
              <a:rPr lang="es-ES" sz="3200" dirty="0"/>
              <a:t>TO THE INSURANCE MARKET</a:t>
            </a:r>
            <a:endParaRPr lang="pt-BR" sz="3200" dirty="0"/>
          </a:p>
        </p:txBody>
      </p:sp>
      <p:sp>
        <p:nvSpPr>
          <p:cNvPr id="4" name="Espaço Reservado para Conteúdo 3"/>
          <p:cNvSpPr>
            <a:spLocks noGrp="1"/>
          </p:cNvSpPr>
          <p:nvPr>
            <p:ph idx="1"/>
          </p:nvPr>
        </p:nvSpPr>
        <p:spPr/>
        <p:txBody>
          <a:bodyPr/>
          <a:lstStyle/>
          <a:p>
            <a:pPr lvl="0"/>
            <a:r>
              <a:rPr lang="es-AR" b="1" dirty="0" smtClean="0"/>
              <a:t>LAW ENFORCEMENT </a:t>
            </a:r>
            <a:endParaRPr lang="pt-BR" dirty="0"/>
          </a:p>
          <a:p>
            <a:pPr lvl="0"/>
            <a:r>
              <a:rPr lang="es-AR" b="1" dirty="0" smtClean="0"/>
              <a:t>JOINT RESPONSIBILITY</a:t>
            </a:r>
            <a:endParaRPr lang="pt-BR" dirty="0"/>
          </a:p>
          <a:p>
            <a:pPr lvl="0"/>
            <a:r>
              <a:rPr lang="pt-BR" b="1" dirty="0" smtClean="0"/>
              <a:t>SOLIDARITY IN PREVENTION, CARE AND WASTE MANAGEMENT</a:t>
            </a:r>
            <a:endParaRPr lang="pt-BR" dirty="0"/>
          </a:p>
        </p:txBody>
      </p:sp>
      <p:sp>
        <p:nvSpPr>
          <p:cNvPr id="2" name="Espaço Reservado para Rodapé 1"/>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26</a:t>
            </a:fld>
            <a:endParaRPr lang="pt-BR"/>
          </a:p>
        </p:txBody>
      </p:sp>
    </p:spTree>
    <p:extLst>
      <p:ext uri="{BB962C8B-B14F-4D97-AF65-F5344CB8AC3E}">
        <p14:creationId xmlns:p14="http://schemas.microsoft.com/office/powerpoint/2010/main" val="18630448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sz="3200" dirty="0" smtClean="0"/>
              <a:t>CHALLENGES </a:t>
            </a:r>
            <a:r>
              <a:rPr lang="es-ES" sz="3200" dirty="0"/>
              <a:t>TO THE INSURANCE MARKET</a:t>
            </a:r>
            <a:endParaRPr lang="pt-BR" sz="3200" dirty="0"/>
          </a:p>
        </p:txBody>
      </p:sp>
      <p:sp>
        <p:nvSpPr>
          <p:cNvPr id="4" name="Espaço Reservado para Conteúdo 3"/>
          <p:cNvSpPr>
            <a:spLocks noGrp="1"/>
          </p:cNvSpPr>
          <p:nvPr>
            <p:ph idx="1"/>
          </p:nvPr>
        </p:nvSpPr>
        <p:spPr/>
        <p:txBody>
          <a:bodyPr>
            <a:normAutofit/>
          </a:bodyPr>
          <a:lstStyle/>
          <a:p>
            <a:endParaRPr lang="en-US" sz="1100" dirty="0" smtClean="0"/>
          </a:p>
          <a:p>
            <a:pPr>
              <a:buNone/>
            </a:pPr>
            <a:r>
              <a:rPr lang="en-US" b="1" dirty="0" smtClean="0"/>
              <a:t>Management of Solid Wastes</a:t>
            </a:r>
            <a:endParaRPr lang="en-US" sz="1100" dirty="0" smtClean="0"/>
          </a:p>
          <a:p>
            <a:r>
              <a:rPr lang="en-US" dirty="0" smtClean="0"/>
              <a:t>Set of actions applied, direct or indirectly, during collection, transport, transshipment, treatment or environmental proper final disposal of solid wastes and environmental proper final disposal of rejects, in accordance with the solid wastes joint management municipal plan or with the solid wastes management plan.</a:t>
            </a:r>
            <a:endParaRPr lang="en-US" sz="1200" dirty="0" smtClean="0"/>
          </a:p>
          <a:p>
            <a:pPr>
              <a:buNone/>
            </a:pPr>
            <a:r>
              <a:rPr lang="pt-BR" b="1" dirty="0"/>
              <a:t/>
            </a:r>
            <a:br>
              <a:rPr lang="pt-BR" b="1" dirty="0"/>
            </a:br>
            <a:r>
              <a:rPr lang="pt-BR" b="1" dirty="0"/>
              <a:t> </a:t>
            </a:r>
            <a:endParaRPr lang="pt-BR" sz="1200" dirty="0"/>
          </a:p>
        </p:txBody>
      </p:sp>
      <p:sp>
        <p:nvSpPr>
          <p:cNvPr id="2" name="Espaço Reservado para Rodapé 1"/>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27</a:t>
            </a:fld>
            <a:endParaRPr lang="pt-BR"/>
          </a:p>
        </p:txBody>
      </p:sp>
    </p:spTree>
    <p:extLst>
      <p:ext uri="{BB962C8B-B14F-4D97-AF65-F5344CB8AC3E}">
        <p14:creationId xmlns:p14="http://schemas.microsoft.com/office/powerpoint/2010/main" val="655189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0 Grupo"/>
          <p:cNvGrpSpPr/>
          <p:nvPr/>
        </p:nvGrpSpPr>
        <p:grpSpPr>
          <a:xfrm>
            <a:off x="755576" y="836712"/>
            <a:ext cx="7488833" cy="5417981"/>
            <a:chOff x="755576" y="620688"/>
            <a:chExt cx="7488833" cy="5417981"/>
          </a:xfrm>
        </p:grpSpPr>
        <p:grpSp>
          <p:nvGrpSpPr>
            <p:cNvPr id="3" name="23 Grupo"/>
            <p:cNvGrpSpPr/>
            <p:nvPr/>
          </p:nvGrpSpPr>
          <p:grpSpPr>
            <a:xfrm>
              <a:off x="827585" y="667866"/>
              <a:ext cx="7416824" cy="5370803"/>
              <a:chOff x="827585" y="667866"/>
              <a:chExt cx="7416824" cy="5370803"/>
            </a:xfrm>
          </p:grpSpPr>
          <p:grpSp>
            <p:nvGrpSpPr>
              <p:cNvPr id="6" name="21 Grupo"/>
              <p:cNvGrpSpPr/>
              <p:nvPr/>
            </p:nvGrpSpPr>
            <p:grpSpPr>
              <a:xfrm>
                <a:off x="827585" y="667866"/>
                <a:ext cx="7416824" cy="5370803"/>
                <a:chOff x="827585" y="667866"/>
                <a:chExt cx="7416824" cy="5370803"/>
              </a:xfrm>
            </p:grpSpPr>
            <p:grpSp>
              <p:nvGrpSpPr>
                <p:cNvPr id="8" name="5 Grupo"/>
                <p:cNvGrpSpPr/>
                <p:nvPr/>
              </p:nvGrpSpPr>
              <p:grpSpPr>
                <a:xfrm>
                  <a:off x="827585" y="667866"/>
                  <a:ext cx="7416824" cy="5370803"/>
                  <a:chOff x="827585" y="667866"/>
                  <a:chExt cx="7416824" cy="5370803"/>
                </a:xfrm>
              </p:grpSpPr>
              <p:grpSp>
                <p:nvGrpSpPr>
                  <p:cNvPr id="17" name="4 Grupo"/>
                  <p:cNvGrpSpPr/>
                  <p:nvPr/>
                </p:nvGrpSpPr>
                <p:grpSpPr>
                  <a:xfrm>
                    <a:off x="827585" y="667866"/>
                    <a:ext cx="7416824" cy="5370803"/>
                    <a:chOff x="827585" y="667866"/>
                    <a:chExt cx="7416824" cy="5370803"/>
                  </a:xfrm>
                </p:grpSpPr>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5" y="667866"/>
                      <a:ext cx="7416824" cy="537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3 Elipse"/>
                    <p:cNvSpPr/>
                    <p:nvPr/>
                  </p:nvSpPr>
                  <p:spPr>
                    <a:xfrm>
                      <a:off x="3275856" y="1340768"/>
                      <a:ext cx="2448272" cy="1440160"/>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sp>
                <p:nvSpPr>
                  <p:cNvPr id="18" name="6 Elipse"/>
                  <p:cNvSpPr/>
                  <p:nvPr/>
                </p:nvSpPr>
                <p:spPr>
                  <a:xfrm>
                    <a:off x="1907704" y="4581128"/>
                    <a:ext cx="2232248" cy="1457540"/>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9" name="7 CuadroTexto"/>
                <p:cNvSpPr txBox="1"/>
                <p:nvPr/>
              </p:nvSpPr>
              <p:spPr>
                <a:xfrm>
                  <a:off x="3491880" y="1544305"/>
                  <a:ext cx="2016224" cy="1154162"/>
                </a:xfrm>
                <a:prstGeom prst="rect">
                  <a:avLst/>
                </a:prstGeom>
                <a:noFill/>
              </p:spPr>
              <p:txBody>
                <a:bodyPr wrap="square" rtlCol="0">
                  <a:spAutoFit/>
                </a:bodyPr>
                <a:lstStyle/>
                <a:p>
                  <a:pPr algn="ctr"/>
                  <a:r>
                    <a:rPr lang="en-US" sz="1400" b="1" dirty="0">
                      <a:solidFill>
                        <a:srgbClr val="003399"/>
                      </a:solidFill>
                    </a:rPr>
                    <a:t>holders of public services, urban cleaning and solid waste management</a:t>
                  </a:r>
                  <a:endParaRPr lang="pt-BR" sz="1400" b="1" dirty="0">
                    <a:solidFill>
                      <a:srgbClr val="003399"/>
                    </a:solidFill>
                  </a:endParaRPr>
                </a:p>
                <a:p>
                  <a:pPr algn="ctr"/>
                  <a:endParaRPr lang="es-AR" sz="1300" b="1" dirty="0">
                    <a:solidFill>
                      <a:srgbClr val="0C3798"/>
                    </a:solidFill>
                    <a:latin typeface="Arial Rounded MT Bold" pitchFamily="34" charset="0"/>
                  </a:endParaRPr>
                </a:p>
              </p:txBody>
            </p:sp>
            <p:sp>
              <p:nvSpPr>
                <p:cNvPr id="10" name="9 CuadroTexto"/>
                <p:cNvSpPr txBox="1"/>
                <p:nvPr/>
              </p:nvSpPr>
              <p:spPr>
                <a:xfrm>
                  <a:off x="2195736" y="5066020"/>
                  <a:ext cx="1800200" cy="523220"/>
                </a:xfrm>
                <a:prstGeom prst="rect">
                  <a:avLst/>
                </a:prstGeom>
                <a:noFill/>
              </p:spPr>
              <p:txBody>
                <a:bodyPr wrap="square" rtlCol="0">
                  <a:spAutoFit/>
                </a:bodyPr>
                <a:lstStyle/>
                <a:p>
                  <a:r>
                    <a:rPr lang="en-US" sz="1400" b="1" dirty="0" smtClean="0">
                      <a:solidFill>
                        <a:srgbClr val="0C3798"/>
                      </a:solidFill>
                      <a:latin typeface="Arial Rounded MT Bold" pitchFamily="34" charset="0"/>
                    </a:rPr>
                    <a:t>Distributors</a:t>
                  </a:r>
                  <a:r>
                    <a:rPr lang="es-AR" sz="1400" b="1" dirty="0" smtClean="0">
                      <a:solidFill>
                        <a:srgbClr val="0C3798"/>
                      </a:solidFill>
                      <a:latin typeface="Arial Rounded MT Bold" pitchFamily="34" charset="0"/>
                    </a:rPr>
                    <a:t> and </a:t>
                  </a:r>
                  <a:r>
                    <a:rPr lang="en-US" sz="1400" b="1" dirty="0" smtClean="0">
                      <a:solidFill>
                        <a:srgbClr val="0C3798"/>
                      </a:solidFill>
                      <a:latin typeface="Arial Rounded MT Bold" pitchFamily="34" charset="0"/>
                    </a:rPr>
                    <a:t>business people</a:t>
                  </a:r>
                  <a:endParaRPr lang="en-US" sz="1400" b="1" dirty="0">
                    <a:solidFill>
                      <a:srgbClr val="0C3798"/>
                    </a:solidFill>
                    <a:latin typeface="Arial Rounded MT Bold" pitchFamily="34" charset="0"/>
                  </a:endParaRPr>
                </a:p>
              </p:txBody>
            </p:sp>
            <p:sp>
              <p:nvSpPr>
                <p:cNvPr id="11" name="11 Elipse"/>
                <p:cNvSpPr/>
                <p:nvPr/>
              </p:nvSpPr>
              <p:spPr>
                <a:xfrm>
                  <a:off x="4788024" y="4581128"/>
                  <a:ext cx="2304256" cy="1457540"/>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12 Elipse"/>
                <p:cNvSpPr/>
                <p:nvPr/>
              </p:nvSpPr>
              <p:spPr>
                <a:xfrm>
                  <a:off x="5940152" y="2564904"/>
                  <a:ext cx="2304256" cy="1512168"/>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0 CuadroTexto"/>
                <p:cNvSpPr txBox="1"/>
                <p:nvPr/>
              </p:nvSpPr>
              <p:spPr>
                <a:xfrm>
                  <a:off x="6444208" y="3136612"/>
                  <a:ext cx="1800200" cy="307777"/>
                </a:xfrm>
                <a:prstGeom prst="rect">
                  <a:avLst/>
                </a:prstGeom>
                <a:noFill/>
              </p:spPr>
              <p:txBody>
                <a:bodyPr wrap="square" rtlCol="0">
                  <a:spAutoFit/>
                </a:bodyPr>
                <a:lstStyle/>
                <a:p>
                  <a:r>
                    <a:rPr lang="en-US" sz="1400" b="1" dirty="0" smtClean="0">
                      <a:solidFill>
                        <a:srgbClr val="0C3798"/>
                      </a:solidFill>
                      <a:latin typeface="Arial Rounded MT Bold" pitchFamily="34" charset="0"/>
                    </a:rPr>
                    <a:t>manufacturers</a:t>
                  </a:r>
                  <a:endParaRPr lang="en-US" sz="1400" b="1" dirty="0">
                    <a:solidFill>
                      <a:srgbClr val="0C3798"/>
                    </a:solidFill>
                    <a:latin typeface="Arial Rounded MT Bold" pitchFamily="34" charset="0"/>
                  </a:endParaRPr>
                </a:p>
              </p:txBody>
            </p:sp>
            <p:sp>
              <p:nvSpPr>
                <p:cNvPr id="14" name="13 Elipse"/>
                <p:cNvSpPr/>
                <p:nvPr/>
              </p:nvSpPr>
              <p:spPr>
                <a:xfrm>
                  <a:off x="827586" y="2564904"/>
                  <a:ext cx="2160238" cy="1440160"/>
                </a:xfrm>
                <a:prstGeom prst="ellipse">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15 CuadroTexto"/>
                <p:cNvSpPr txBox="1"/>
                <p:nvPr/>
              </p:nvSpPr>
              <p:spPr>
                <a:xfrm>
                  <a:off x="5148064" y="5157192"/>
                  <a:ext cx="1800200" cy="307777"/>
                </a:xfrm>
                <a:prstGeom prst="rect">
                  <a:avLst/>
                </a:prstGeom>
                <a:noFill/>
              </p:spPr>
              <p:txBody>
                <a:bodyPr wrap="square" rtlCol="0">
                  <a:spAutoFit/>
                </a:bodyPr>
                <a:lstStyle/>
                <a:p>
                  <a:r>
                    <a:rPr lang="en-US" sz="1400" b="1" dirty="0" smtClean="0">
                      <a:solidFill>
                        <a:srgbClr val="0C3798"/>
                      </a:solidFill>
                      <a:latin typeface="Arial Rounded MT Bold" pitchFamily="34" charset="0"/>
                    </a:rPr>
                    <a:t>importers</a:t>
                  </a:r>
                  <a:endParaRPr lang="en-US" sz="1400" b="1" dirty="0">
                    <a:solidFill>
                      <a:srgbClr val="0C3798"/>
                    </a:solidFill>
                    <a:latin typeface="Arial Rounded MT Bold" pitchFamily="34" charset="0"/>
                  </a:endParaRPr>
                </a:p>
              </p:txBody>
            </p:sp>
            <p:sp>
              <p:nvSpPr>
                <p:cNvPr id="16" name="17 CuadroTexto"/>
                <p:cNvSpPr txBox="1"/>
                <p:nvPr/>
              </p:nvSpPr>
              <p:spPr>
                <a:xfrm>
                  <a:off x="1187624" y="3136612"/>
                  <a:ext cx="1800200" cy="307777"/>
                </a:xfrm>
                <a:prstGeom prst="rect">
                  <a:avLst/>
                </a:prstGeom>
                <a:noFill/>
              </p:spPr>
              <p:txBody>
                <a:bodyPr wrap="square" rtlCol="0">
                  <a:spAutoFit/>
                </a:bodyPr>
                <a:lstStyle/>
                <a:p>
                  <a:r>
                    <a:rPr lang="en-US" sz="1400" b="1" dirty="0" smtClean="0">
                      <a:solidFill>
                        <a:srgbClr val="0C3798"/>
                      </a:solidFill>
                      <a:latin typeface="Arial Rounded MT Bold" pitchFamily="34" charset="0"/>
                    </a:rPr>
                    <a:t>consumers</a:t>
                  </a:r>
                  <a:endParaRPr lang="en-US" sz="1400" b="1" dirty="0">
                    <a:solidFill>
                      <a:srgbClr val="0C3798"/>
                    </a:solidFill>
                    <a:latin typeface="Arial Rounded MT Bold" pitchFamily="34" charset="0"/>
                  </a:endParaRPr>
                </a:p>
              </p:txBody>
            </p:sp>
          </p:grpSp>
          <p:sp>
            <p:nvSpPr>
              <p:cNvPr id="7" name="8 Rectángulo"/>
              <p:cNvSpPr/>
              <p:nvPr/>
            </p:nvSpPr>
            <p:spPr>
              <a:xfrm>
                <a:off x="2123728" y="667866"/>
                <a:ext cx="5976664" cy="456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4" name="19 Rectángulo"/>
            <p:cNvSpPr/>
            <p:nvPr/>
          </p:nvSpPr>
          <p:spPr>
            <a:xfrm>
              <a:off x="827585" y="620688"/>
              <a:ext cx="129614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5" name="24 CuadroTexto"/>
            <p:cNvSpPr txBox="1"/>
            <p:nvPr/>
          </p:nvSpPr>
          <p:spPr>
            <a:xfrm>
              <a:off x="755576" y="724634"/>
              <a:ext cx="7272807" cy="400110"/>
            </a:xfrm>
            <a:prstGeom prst="rect">
              <a:avLst/>
            </a:prstGeom>
            <a:noFill/>
          </p:spPr>
          <p:txBody>
            <a:bodyPr wrap="square" rtlCol="0">
              <a:spAutoFit/>
            </a:bodyPr>
            <a:lstStyle/>
            <a:p>
              <a:r>
                <a:rPr lang="es-AR" sz="2000" b="1" dirty="0" err="1" smtClean="0">
                  <a:solidFill>
                    <a:srgbClr val="0C3798"/>
                  </a:solidFill>
                </a:rPr>
                <a:t>Shared</a:t>
              </a:r>
              <a:r>
                <a:rPr lang="es-AR" sz="2000" b="1" dirty="0" smtClean="0">
                  <a:solidFill>
                    <a:srgbClr val="0C3798"/>
                  </a:solidFill>
                </a:rPr>
                <a:t> </a:t>
              </a:r>
              <a:r>
                <a:rPr lang="es-AR" sz="2000" b="1" dirty="0" err="1" smtClean="0">
                  <a:solidFill>
                    <a:srgbClr val="0C3798"/>
                  </a:solidFill>
                </a:rPr>
                <a:t>Responsibility</a:t>
              </a:r>
              <a:r>
                <a:rPr lang="es-AR" sz="2000" b="1" dirty="0" smtClean="0">
                  <a:solidFill>
                    <a:srgbClr val="0C3798"/>
                  </a:solidFill>
                </a:rPr>
                <a:t> </a:t>
              </a:r>
              <a:r>
                <a:rPr lang="es-AR" sz="2000" b="1" dirty="0" err="1" smtClean="0">
                  <a:solidFill>
                    <a:srgbClr val="0C3798"/>
                  </a:solidFill>
                </a:rPr>
                <a:t>for</a:t>
              </a:r>
              <a:r>
                <a:rPr lang="es-AR" sz="2000" b="1" dirty="0" smtClean="0">
                  <a:solidFill>
                    <a:srgbClr val="0C3798"/>
                  </a:solidFill>
                </a:rPr>
                <a:t> </a:t>
              </a:r>
              <a:r>
                <a:rPr lang="es-AR" sz="2000" b="1" dirty="0" err="1" smtClean="0">
                  <a:solidFill>
                    <a:srgbClr val="0C3798"/>
                  </a:solidFill>
                </a:rPr>
                <a:t>products</a:t>
              </a:r>
              <a:r>
                <a:rPr lang="es-AR" sz="2000" b="1" dirty="0" smtClean="0">
                  <a:solidFill>
                    <a:srgbClr val="0C3798"/>
                  </a:solidFill>
                </a:rPr>
                <a:t>’ </a:t>
              </a:r>
              <a:r>
                <a:rPr lang="es-AR" sz="2000" b="1" dirty="0" err="1" smtClean="0">
                  <a:solidFill>
                    <a:srgbClr val="0C3798"/>
                  </a:solidFill>
                </a:rPr>
                <a:t>life</a:t>
              </a:r>
              <a:r>
                <a:rPr lang="es-AR" sz="2000" b="1" dirty="0" smtClean="0">
                  <a:solidFill>
                    <a:srgbClr val="0C3798"/>
                  </a:solidFill>
                </a:rPr>
                <a:t> </a:t>
              </a:r>
              <a:r>
                <a:rPr lang="es-AR" sz="2000" b="1" dirty="0" err="1" smtClean="0">
                  <a:solidFill>
                    <a:srgbClr val="0C3798"/>
                  </a:solidFill>
                </a:rPr>
                <a:t>span</a:t>
              </a:r>
              <a:endParaRPr lang="es-AR" sz="2000" b="1" dirty="0">
                <a:solidFill>
                  <a:srgbClr val="0C3798"/>
                </a:solidFill>
              </a:endParaRPr>
            </a:p>
          </p:txBody>
        </p:sp>
      </p:grpSp>
      <p:sp>
        <p:nvSpPr>
          <p:cNvPr id="21" name="Espaço Reservado para Rodapé 20"/>
          <p:cNvSpPr>
            <a:spLocks noGrp="1"/>
          </p:cNvSpPr>
          <p:nvPr>
            <p:ph type="ftr" sz="quarter" idx="11"/>
          </p:nvPr>
        </p:nvSpPr>
        <p:spPr/>
        <p:txBody>
          <a:bodyPr/>
          <a:lstStyle/>
          <a:p>
            <a:r>
              <a:rPr lang="pt-BR" smtClean="0"/>
              <a:t>Maria da Gloria Faria</a:t>
            </a:r>
            <a:endParaRPr lang="pt-BR"/>
          </a:p>
        </p:txBody>
      </p:sp>
      <p:sp>
        <p:nvSpPr>
          <p:cNvPr id="22" name="Espaço Reservado para Número de Slide 21"/>
          <p:cNvSpPr>
            <a:spLocks noGrp="1"/>
          </p:cNvSpPr>
          <p:nvPr>
            <p:ph type="sldNum" sz="quarter" idx="12"/>
          </p:nvPr>
        </p:nvSpPr>
        <p:spPr/>
        <p:txBody>
          <a:bodyPr/>
          <a:lstStyle/>
          <a:p>
            <a:fld id="{75F53A63-2081-4600-9C9A-D779B91DA6D4}" type="slidenum">
              <a:rPr lang="pt-BR" smtClean="0"/>
              <a:pPr/>
              <a:t>28</a:t>
            </a:fld>
            <a:endParaRPr lang="pt-BR"/>
          </a:p>
        </p:txBody>
      </p:sp>
    </p:spTree>
    <p:extLst>
      <p:ext uri="{BB962C8B-B14F-4D97-AF65-F5344CB8AC3E}">
        <p14:creationId xmlns:p14="http://schemas.microsoft.com/office/powerpoint/2010/main" val="2331927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REVERSE LOGISTICS</a:t>
            </a:r>
            <a:endParaRPr lang="pt-BR" dirty="0"/>
          </a:p>
        </p:txBody>
      </p:sp>
      <p:sp>
        <p:nvSpPr>
          <p:cNvPr id="3" name="Espaço Reservado para Conteúdo 2"/>
          <p:cNvSpPr>
            <a:spLocks noGrp="1"/>
          </p:cNvSpPr>
          <p:nvPr>
            <p:ph idx="1"/>
          </p:nvPr>
        </p:nvSpPr>
        <p:spPr/>
        <p:txBody>
          <a:bodyPr>
            <a:normAutofit/>
          </a:bodyPr>
          <a:lstStyle/>
          <a:p>
            <a:pPr marL="0" indent="0">
              <a:buNone/>
            </a:pPr>
            <a:r>
              <a:rPr lang="en-US" b="1" dirty="0" smtClean="0"/>
              <a:t>    JOINT RESPONSIBILITY</a:t>
            </a:r>
            <a:endParaRPr lang="en-US" dirty="0" smtClean="0"/>
          </a:p>
          <a:p>
            <a:pPr marL="0" indent="0">
              <a:buNone/>
            </a:pPr>
            <a:endParaRPr lang="en-US" dirty="0" smtClean="0"/>
          </a:p>
          <a:p>
            <a:pPr marL="274320" lvl="1" indent="0">
              <a:buNone/>
            </a:pPr>
            <a:r>
              <a:rPr lang="en-US" i="1" dirty="0" smtClean="0"/>
              <a:t>Set of individual and joint responsibilities of manufacturers, importers, distributors and businessmen, consumers and those in charge of urban cleaning services and transport of solid wastes, to minimize the amount of solid wastes generated, as well as to reduce impacts caused to human health and to the environment quality resulting from products’ lifespan, under the articles of this law.</a:t>
            </a:r>
          </a:p>
          <a:p>
            <a:pPr marL="274320" lvl="1" indent="0">
              <a:buNone/>
            </a:pPr>
            <a:r>
              <a:rPr lang="en-US" i="1" dirty="0" smtClean="0"/>
              <a:t> </a:t>
            </a:r>
            <a:endParaRPr lang="en-US" i="1"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29</a:t>
            </a:fld>
            <a:endParaRPr lang="pt-BR"/>
          </a:p>
        </p:txBody>
      </p:sp>
    </p:spTree>
    <p:extLst>
      <p:ext uri="{BB962C8B-B14F-4D97-AF65-F5344CB8AC3E}">
        <p14:creationId xmlns:p14="http://schemas.microsoft.com/office/powerpoint/2010/main" val="3355971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AIDA/</a:t>
            </a:r>
            <a:r>
              <a:rPr lang="pt-BR" dirty="0" err="1" smtClean="0"/>
              <a:t>Brazil</a:t>
            </a:r>
            <a:endParaRPr lang="pt-BR" dirty="0"/>
          </a:p>
        </p:txBody>
      </p:sp>
      <p:sp>
        <p:nvSpPr>
          <p:cNvPr id="3" name="Espaço Reservado para Conteúdo 2"/>
          <p:cNvSpPr>
            <a:spLocks noGrp="1"/>
          </p:cNvSpPr>
          <p:nvPr>
            <p:ph idx="1"/>
          </p:nvPr>
        </p:nvSpPr>
        <p:spPr>
          <a:xfrm>
            <a:off x="1475656" y="1600200"/>
            <a:ext cx="7211144" cy="5141168"/>
          </a:xfrm>
        </p:spPr>
        <p:txBody>
          <a:bodyPr>
            <a:noAutofit/>
          </a:bodyPr>
          <a:lstStyle/>
          <a:p>
            <a:r>
              <a:rPr lang="pt-BR" sz="1200" b="1" dirty="0" smtClean="0"/>
              <a:t>AIDA/</a:t>
            </a:r>
            <a:r>
              <a:rPr lang="pt-BR" sz="1200" b="1" dirty="0" err="1" smtClean="0"/>
              <a:t>Brazil</a:t>
            </a:r>
            <a:endParaRPr lang="pt-BR" sz="1200" dirty="0"/>
          </a:p>
          <a:p>
            <a:endParaRPr lang="pt-BR" sz="1200" b="1" dirty="0" smtClean="0"/>
          </a:p>
          <a:p>
            <a:r>
              <a:rPr lang="pt-BR" sz="1200" b="1" dirty="0" smtClean="0"/>
              <a:t>MARIA </a:t>
            </a:r>
            <a:r>
              <a:rPr lang="pt-BR" sz="1200" b="1" dirty="0"/>
              <a:t>DA GLORIA FARIA</a:t>
            </a:r>
          </a:p>
          <a:p>
            <a:pPr lvl="0"/>
            <a:r>
              <a:rPr lang="en-US" sz="1200" dirty="0"/>
              <a:t>Lawyer, graduated from Rio de Janeiro State University - UERJ, with a Masters Degree on Corporate Law from </a:t>
            </a:r>
            <a:r>
              <a:rPr lang="en-US" sz="1200" dirty="0" err="1"/>
              <a:t>Cândido</a:t>
            </a:r>
            <a:r>
              <a:rPr lang="en-US" sz="1200" dirty="0"/>
              <a:t> Mendes University with a Certification on College Didacticism, IAG Master on Insurance from PUC-RJ, Specialist on Social Security from UERJ, member of the Board of Appeals </a:t>
            </a:r>
            <a:r>
              <a:rPr lang="en-US" sz="1200" dirty="0" smtClean="0"/>
              <a:t> of </a:t>
            </a:r>
            <a:r>
              <a:rPr lang="en-US" sz="1200" dirty="0"/>
              <a:t>the National System of Private Insurance – CRSNSP - period 2009/2013, Surrogate member of the Administrative Board of Fiscal Appeals - CARF since3 2010, Vice – President of the International Insurance Law Association – AIDA Brazil and Legal Superintendent at the National </a:t>
            </a:r>
            <a:r>
              <a:rPr lang="en-US" sz="1200" dirty="0" smtClean="0"/>
              <a:t>Confederation </a:t>
            </a:r>
            <a:r>
              <a:rPr lang="en-US" sz="1200" dirty="0"/>
              <a:t>of Insurance, Private Life and Pension Funds, Supplementary Health and </a:t>
            </a:r>
            <a:r>
              <a:rPr lang="en-US" sz="1200" dirty="0" smtClean="0"/>
              <a:t>Capitalization Company </a:t>
            </a:r>
            <a:r>
              <a:rPr lang="en-US" sz="1200" dirty="0"/>
              <a:t>(</a:t>
            </a:r>
            <a:r>
              <a:rPr lang="en-US" sz="1200" dirty="0" err="1"/>
              <a:t>CNSeg</a:t>
            </a:r>
            <a:r>
              <a:rPr lang="en-US" sz="1200" dirty="0"/>
              <a:t>/</a:t>
            </a:r>
            <a:r>
              <a:rPr lang="en-US" sz="1200" dirty="0" err="1"/>
              <a:t>Fenaseg</a:t>
            </a:r>
            <a:r>
              <a:rPr lang="en-US" sz="1200" dirty="0"/>
              <a:t>).</a:t>
            </a:r>
            <a:endParaRPr lang="pt-BR" sz="1200" dirty="0"/>
          </a:p>
          <a:p>
            <a:r>
              <a:rPr lang="pt-BR" sz="1200" b="1" dirty="0" smtClean="0"/>
              <a:t>PERY </a:t>
            </a:r>
            <a:r>
              <a:rPr lang="pt-BR" sz="1200" b="1" dirty="0"/>
              <a:t>SARAIVA NETO</a:t>
            </a:r>
          </a:p>
          <a:p>
            <a:pPr lvl="0"/>
            <a:r>
              <a:rPr lang="en-US" sz="1200" dirty="0"/>
              <a:t>PhD student of Law at/PUCRS, with a Master’s Degree in Law from UFSC and Specialist on Environmental Law from FUNJAB/UFSC. Professor (Graduation and Post-Graduation). Guest Professor at UFRGS, FGV/Rio, ESMESC, ESA/OAB, UNIDAVI, UNIVALI e UNOESC. </a:t>
            </a:r>
            <a:r>
              <a:rPr lang="en-US" sz="1200" dirty="0" smtClean="0"/>
              <a:t>Member </a:t>
            </a:r>
            <a:r>
              <a:rPr lang="en-US" sz="1200" dirty="0"/>
              <a:t>of the Research Group on Environmental Law and Political Ecology in a Risk Society /UFSC. Cultural Vice-President  at the International Insurance Law Association AIDA/BRAZIL. President of the National Task-Force on Environmental Insurance at AIDA/BRASIL. General-Secretary of the Insurance Law Committee at OAB/SC. Former member of the Environment Committee at OAB/SC (2008/2010). Author and Collaborator in books and articles such as Evidence in the Environmental Jurisdiction (</a:t>
            </a:r>
            <a:r>
              <a:rPr lang="en-US" sz="1200" dirty="0" err="1"/>
              <a:t>Livraria</a:t>
            </a:r>
            <a:r>
              <a:rPr lang="en-US" sz="1200" dirty="0"/>
              <a:t> do </a:t>
            </a:r>
            <a:r>
              <a:rPr lang="en-US" sz="1200" dirty="0" err="1"/>
              <a:t>Advogado</a:t>
            </a:r>
            <a:r>
              <a:rPr lang="en-US" sz="1200" dirty="0"/>
              <a:t>/2010), Legal Aspects of Insurance Contracts (</a:t>
            </a:r>
            <a:r>
              <a:rPr lang="en-US" sz="1200" dirty="0" err="1"/>
              <a:t>Livraria</a:t>
            </a:r>
            <a:r>
              <a:rPr lang="en-US" sz="1200" dirty="0"/>
              <a:t> do </a:t>
            </a:r>
            <a:r>
              <a:rPr lang="en-US" sz="1200" dirty="0" err="1"/>
              <a:t>Advogado</a:t>
            </a:r>
            <a:r>
              <a:rPr lang="en-US" sz="1200" dirty="0"/>
              <a:t>/2013), Legal Aspects of Insurance Contracts Year II (</a:t>
            </a:r>
            <a:r>
              <a:rPr lang="en-US" sz="1200" dirty="0" err="1"/>
              <a:t>Livraria</a:t>
            </a:r>
            <a:r>
              <a:rPr lang="en-US" sz="1200" dirty="0"/>
              <a:t> do </a:t>
            </a:r>
            <a:r>
              <a:rPr lang="en-US" sz="1200" dirty="0" err="1"/>
              <a:t>Advogado</a:t>
            </a:r>
            <a:r>
              <a:rPr lang="en-US" sz="1200" dirty="0"/>
              <a:t>/2014) and Legal Aspects of Insurance Contracts Year III (</a:t>
            </a:r>
            <a:r>
              <a:rPr lang="en-US" sz="1200" dirty="0" err="1"/>
              <a:t>Livraria</a:t>
            </a:r>
            <a:r>
              <a:rPr lang="en-US" sz="1200" dirty="0"/>
              <a:t> do </a:t>
            </a:r>
            <a:r>
              <a:rPr lang="en-US" sz="1200" dirty="0" err="1"/>
              <a:t>Advogado</a:t>
            </a:r>
            <a:r>
              <a:rPr lang="en-US" sz="1200" dirty="0"/>
              <a:t>/2015). Lawyer and Legal Consultant.</a:t>
            </a:r>
            <a:endParaRPr lang="pt-BR" sz="1200" dirty="0"/>
          </a:p>
          <a:p>
            <a:r>
              <a:rPr lang="pt-BR" sz="1200" b="1" dirty="0" smtClean="0"/>
              <a:t>GLAUCE </a:t>
            </a:r>
            <a:r>
              <a:rPr lang="pt-BR" sz="1200" b="1" dirty="0"/>
              <a:t>CARVALHAL</a:t>
            </a:r>
          </a:p>
          <a:p>
            <a:pPr lvl="0"/>
            <a:r>
              <a:rPr lang="en-US" sz="1200" dirty="0"/>
              <a:t>Lawyer with Degree from Rio de Janeiro Federal University - UFRJ, with Post-Graduation Degree on Constitutional Civil Law from Rio de Janeiro State University - UERJ, with Specialization on Insurance and Reinsurance Law from </a:t>
            </a:r>
            <a:r>
              <a:rPr lang="en-US" sz="1200" dirty="0" err="1"/>
              <a:t>Fundação</a:t>
            </a:r>
            <a:r>
              <a:rPr lang="en-US" sz="1200" dirty="0"/>
              <a:t> </a:t>
            </a:r>
            <a:r>
              <a:rPr lang="en-US" sz="1200" dirty="0" err="1"/>
              <a:t>Getúlio</a:t>
            </a:r>
            <a:r>
              <a:rPr lang="en-US" sz="1200" dirty="0"/>
              <a:t> Vargas, Legal Manager at the National Confederation of Insurance, Private Life and Pension Funds, Supplementary Health and Capitalization companies (</a:t>
            </a:r>
            <a:r>
              <a:rPr lang="en-US" sz="1200" dirty="0" err="1"/>
              <a:t>CNSeg</a:t>
            </a:r>
            <a:r>
              <a:rPr lang="en-US" sz="1200" dirty="0"/>
              <a:t>/</a:t>
            </a:r>
            <a:r>
              <a:rPr lang="en-US" sz="1200" dirty="0" err="1"/>
              <a:t>Fenaseg</a:t>
            </a:r>
            <a:r>
              <a:rPr lang="en-US" sz="1200" dirty="0"/>
              <a:t>).</a:t>
            </a:r>
            <a:endParaRPr lang="pt-BR" sz="1200" dirty="0"/>
          </a:p>
          <a:p>
            <a:r>
              <a:rPr lang="pt-BR" sz="1200" dirty="0"/>
              <a:t/>
            </a:r>
            <a:br>
              <a:rPr lang="pt-BR" sz="1200" dirty="0"/>
            </a:br>
            <a:endParaRPr lang="pt-BR" sz="115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451" y="2060848"/>
            <a:ext cx="718282" cy="796153"/>
          </a:xfrm>
          <a:prstGeom prst="rect">
            <a:avLst/>
          </a:prstGeom>
        </p:spPr>
      </p:pic>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451" y="5517232"/>
            <a:ext cx="718282" cy="796153"/>
          </a:xfrm>
          <a:prstGeom prst="rect">
            <a:avLst/>
          </a:prstGeom>
        </p:spPr>
      </p:pic>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077072"/>
            <a:ext cx="1152128" cy="586444"/>
          </a:xfrm>
          <a:prstGeom prst="rect">
            <a:avLst/>
          </a:prstGeom>
        </p:spPr>
      </p:pic>
      <p:sp>
        <p:nvSpPr>
          <p:cNvPr id="7" name="Espaço Reservado para Rodapé 6"/>
          <p:cNvSpPr>
            <a:spLocks noGrp="1"/>
          </p:cNvSpPr>
          <p:nvPr>
            <p:ph type="ftr" sz="quarter" idx="11"/>
          </p:nvPr>
        </p:nvSpPr>
        <p:spPr/>
        <p:txBody>
          <a:bodyPr/>
          <a:lstStyle/>
          <a:p>
            <a:r>
              <a:rPr lang="pt-BR" sz="1400" dirty="0" smtClean="0"/>
              <a:t>Maria da Gloria Faria</a:t>
            </a:r>
            <a:endParaRPr lang="pt-BR" sz="1400" dirty="0"/>
          </a:p>
        </p:txBody>
      </p:sp>
      <p:sp>
        <p:nvSpPr>
          <p:cNvPr id="8" name="Espaço Reservado para Número de Slide 7"/>
          <p:cNvSpPr>
            <a:spLocks noGrp="1"/>
          </p:cNvSpPr>
          <p:nvPr>
            <p:ph type="sldNum" sz="quarter" idx="12"/>
          </p:nvPr>
        </p:nvSpPr>
        <p:spPr/>
        <p:txBody>
          <a:bodyPr/>
          <a:lstStyle/>
          <a:p>
            <a:fld id="{75F53A63-2081-4600-9C9A-D779B91DA6D4}" type="slidenum">
              <a:rPr lang="pt-BR" smtClean="0"/>
              <a:pPr/>
              <a:t>3</a:t>
            </a:fld>
            <a:endParaRPr lang="pt-BR"/>
          </a:p>
        </p:txBody>
      </p:sp>
    </p:spTree>
    <p:extLst>
      <p:ext uri="{BB962C8B-B14F-4D97-AF65-F5344CB8AC3E}">
        <p14:creationId xmlns:p14="http://schemas.microsoft.com/office/powerpoint/2010/main" val="4099705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ADVANTAGES</a:t>
            </a:r>
            <a:endParaRPr lang="pt-BR" dirty="0"/>
          </a:p>
        </p:txBody>
      </p:sp>
      <p:sp>
        <p:nvSpPr>
          <p:cNvPr id="3" name="Espaço Reservado para Conteúdo 2"/>
          <p:cNvSpPr>
            <a:spLocks noGrp="1"/>
          </p:cNvSpPr>
          <p:nvPr>
            <p:ph idx="1"/>
          </p:nvPr>
        </p:nvSpPr>
        <p:spPr/>
        <p:txBody>
          <a:bodyPr/>
          <a:lstStyle/>
          <a:p>
            <a:pPr marL="0" indent="0">
              <a:lnSpc>
                <a:spcPct val="150000"/>
              </a:lnSpc>
              <a:buNone/>
            </a:pPr>
            <a:r>
              <a:rPr lang="en-US" dirty="0" smtClean="0"/>
              <a:t>PUBLIC SAFETY	</a:t>
            </a:r>
          </a:p>
          <a:p>
            <a:pPr lvl="1">
              <a:lnSpc>
                <a:spcPct val="150000"/>
              </a:lnSpc>
            </a:pPr>
            <a:r>
              <a:rPr lang="en-US" dirty="0" smtClean="0"/>
              <a:t>Reduction in theft of vehicles</a:t>
            </a:r>
          </a:p>
          <a:p>
            <a:pPr lvl="1">
              <a:lnSpc>
                <a:spcPct val="150000"/>
              </a:lnSpc>
            </a:pPr>
            <a:r>
              <a:rPr lang="en-US" dirty="0" smtClean="0"/>
              <a:t>Reduction in violence levels, specially in large urban centers</a:t>
            </a:r>
          </a:p>
          <a:p>
            <a:pPr lvl="1">
              <a:lnSpc>
                <a:spcPct val="150000"/>
              </a:lnSpc>
            </a:pPr>
            <a:r>
              <a:rPr lang="en-US" dirty="0" smtClean="0"/>
              <a:t>Lowering crime by the disincentive of illicit associations</a:t>
            </a:r>
            <a:endParaRPr lang="en-US"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30</a:t>
            </a:fld>
            <a:endParaRPr lang="pt-BR"/>
          </a:p>
        </p:txBody>
      </p:sp>
    </p:spTree>
    <p:extLst>
      <p:ext uri="{BB962C8B-B14F-4D97-AF65-F5344CB8AC3E}">
        <p14:creationId xmlns:p14="http://schemas.microsoft.com/office/powerpoint/2010/main" val="1644943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pSp>
        <p:nvGrpSpPr>
          <p:cNvPr id="4" name="14 Grupo"/>
          <p:cNvGrpSpPr/>
          <p:nvPr/>
        </p:nvGrpSpPr>
        <p:grpSpPr>
          <a:xfrm>
            <a:off x="363515" y="1124744"/>
            <a:ext cx="8416970" cy="5153303"/>
            <a:chOff x="443489" y="1124742"/>
            <a:chExt cx="8416970" cy="5153303"/>
          </a:xfrm>
        </p:grpSpPr>
        <p:grpSp>
          <p:nvGrpSpPr>
            <p:cNvPr id="5" name="8 Grupo"/>
            <p:cNvGrpSpPr/>
            <p:nvPr/>
          </p:nvGrpSpPr>
          <p:grpSpPr>
            <a:xfrm>
              <a:off x="443489" y="1124742"/>
              <a:ext cx="8416970" cy="5153303"/>
              <a:chOff x="443489" y="1124742"/>
              <a:chExt cx="8416970" cy="5153303"/>
            </a:xfrm>
          </p:grpSpPr>
          <p:grpSp>
            <p:nvGrpSpPr>
              <p:cNvPr id="7" name="6 Grupo"/>
              <p:cNvGrpSpPr/>
              <p:nvPr/>
            </p:nvGrpSpPr>
            <p:grpSpPr>
              <a:xfrm>
                <a:off x="443489" y="1124742"/>
                <a:ext cx="8416970" cy="5153303"/>
                <a:chOff x="443489" y="1124742"/>
                <a:chExt cx="8416970" cy="5153303"/>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489" y="1124742"/>
                  <a:ext cx="8416970" cy="5153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5 Elipse"/>
                <p:cNvSpPr/>
                <p:nvPr/>
              </p:nvSpPr>
              <p:spPr>
                <a:xfrm>
                  <a:off x="2339752" y="1276028"/>
                  <a:ext cx="144016" cy="7200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8" name="7 Rectángulo redondeado"/>
              <p:cNvSpPr/>
              <p:nvPr/>
            </p:nvSpPr>
            <p:spPr>
              <a:xfrm>
                <a:off x="1331640" y="3284984"/>
                <a:ext cx="5400600" cy="165618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6" name="13 CuadroTexto"/>
            <p:cNvSpPr txBox="1"/>
            <p:nvPr/>
          </p:nvSpPr>
          <p:spPr>
            <a:xfrm>
              <a:off x="1331640" y="3300080"/>
              <a:ext cx="4567019" cy="2246769"/>
            </a:xfrm>
            <a:prstGeom prst="rect">
              <a:avLst/>
            </a:prstGeom>
            <a:noFill/>
          </p:spPr>
          <p:txBody>
            <a:bodyPr wrap="none" rtlCol="0">
              <a:spAutoFit/>
            </a:bodyPr>
            <a:lstStyle/>
            <a:p>
              <a:pPr marL="285750" lvl="0" indent="-285750">
                <a:lnSpc>
                  <a:spcPct val="150000"/>
                </a:lnSpc>
                <a:buFont typeface="Arial" pitchFamily="34" charset="0"/>
                <a:buChar char="•"/>
              </a:pPr>
              <a:r>
                <a:rPr lang="en-US" sz="2000" b="1" dirty="0" smtClean="0"/>
                <a:t>Reduction in theft of vehicles</a:t>
              </a:r>
            </a:p>
            <a:p>
              <a:pPr marL="285750" lvl="0" indent="-285750">
                <a:lnSpc>
                  <a:spcPct val="150000"/>
                </a:lnSpc>
                <a:buFont typeface="Arial" pitchFamily="34" charset="0"/>
                <a:buChar char="•"/>
              </a:pPr>
              <a:r>
                <a:rPr lang="en-US" sz="2000" b="1" dirty="0" smtClean="0"/>
                <a:t>Reduction of commerce of illegal parts</a:t>
              </a:r>
            </a:p>
            <a:p>
              <a:pPr marL="285750" lvl="0" indent="-285750">
                <a:lnSpc>
                  <a:spcPct val="150000"/>
                </a:lnSpc>
                <a:buFont typeface="Arial" pitchFamily="34" charset="0"/>
                <a:buChar char="•"/>
              </a:pPr>
              <a:r>
                <a:rPr lang="en-US" sz="2000" b="1" dirty="0" smtClean="0"/>
                <a:t>Reduction in urban violence</a:t>
              </a:r>
            </a:p>
            <a:p>
              <a:pPr marL="285750" lvl="0" indent="-285750">
                <a:lnSpc>
                  <a:spcPct val="150000"/>
                </a:lnSpc>
                <a:buFont typeface="Arial" pitchFamily="34" charset="0"/>
                <a:buChar char="•"/>
              </a:pPr>
              <a:r>
                <a:rPr lang="en-US" sz="2000" b="1" dirty="0" smtClean="0"/>
                <a:t>Disincentive to illicit associations</a:t>
              </a:r>
            </a:p>
            <a:p>
              <a:endParaRPr lang="es-AR" sz="2000" b="1" dirty="0"/>
            </a:p>
          </p:txBody>
        </p:sp>
      </p:grpSp>
      <p:sp>
        <p:nvSpPr>
          <p:cNvPr id="3" name="Espaço Reservado para Rodapé 2"/>
          <p:cNvSpPr>
            <a:spLocks noGrp="1"/>
          </p:cNvSpPr>
          <p:nvPr>
            <p:ph type="ftr" sz="quarter" idx="11"/>
          </p:nvPr>
        </p:nvSpPr>
        <p:spPr/>
        <p:txBody>
          <a:bodyPr/>
          <a:lstStyle/>
          <a:p>
            <a:r>
              <a:rPr lang="pt-BR" smtClean="0"/>
              <a:t>Maria da Gloria Faria</a:t>
            </a:r>
            <a:endParaRPr lang="pt-BR"/>
          </a:p>
        </p:txBody>
      </p:sp>
      <p:sp>
        <p:nvSpPr>
          <p:cNvPr id="11" name="Espaço Reservado para Número de Slide 10"/>
          <p:cNvSpPr>
            <a:spLocks noGrp="1"/>
          </p:cNvSpPr>
          <p:nvPr>
            <p:ph type="sldNum" sz="quarter" idx="12"/>
          </p:nvPr>
        </p:nvSpPr>
        <p:spPr/>
        <p:txBody>
          <a:bodyPr/>
          <a:lstStyle/>
          <a:p>
            <a:fld id="{75F53A63-2081-4600-9C9A-D779B91DA6D4}" type="slidenum">
              <a:rPr lang="pt-BR" smtClean="0"/>
              <a:pPr/>
              <a:t>31</a:t>
            </a:fld>
            <a:endParaRPr lang="pt-BR"/>
          </a:p>
        </p:txBody>
      </p:sp>
      <p:sp>
        <p:nvSpPr>
          <p:cNvPr id="13" name="CaixaDeTexto 12"/>
          <p:cNvSpPr txBox="1"/>
          <p:nvPr/>
        </p:nvSpPr>
        <p:spPr>
          <a:xfrm>
            <a:off x="1547664" y="1556792"/>
            <a:ext cx="5256584" cy="400110"/>
          </a:xfrm>
          <a:prstGeom prst="rect">
            <a:avLst/>
          </a:prstGeom>
          <a:solidFill>
            <a:schemeClr val="accent6">
              <a:lumMod val="20000"/>
              <a:lumOff val="80000"/>
            </a:schemeClr>
          </a:solidFill>
        </p:spPr>
        <p:txBody>
          <a:bodyPr wrap="square" rtlCol="0">
            <a:spAutoFit/>
          </a:bodyPr>
          <a:lstStyle/>
          <a:p>
            <a:r>
              <a:rPr lang="pt-BR" sz="2000" b="1" dirty="0" smtClean="0">
                <a:solidFill>
                  <a:schemeClr val="accent5">
                    <a:lumMod val="75000"/>
                  </a:schemeClr>
                </a:solidFill>
                <a:latin typeface="Arial Black" panose="020B0A04020102020204" pitchFamily="34" charset="0"/>
              </a:rPr>
              <a:t>EXPECTED BENEFITS</a:t>
            </a:r>
            <a:endParaRPr lang="pt-BR" sz="2000" b="1"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383430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ADVANTAGES</a:t>
            </a:r>
            <a:endParaRPr lang="pt-BR" dirty="0"/>
          </a:p>
        </p:txBody>
      </p:sp>
      <p:sp>
        <p:nvSpPr>
          <p:cNvPr id="3" name="Espaço Reservado para Conteúdo 2"/>
          <p:cNvSpPr>
            <a:spLocks noGrp="1"/>
          </p:cNvSpPr>
          <p:nvPr>
            <p:ph idx="1"/>
          </p:nvPr>
        </p:nvSpPr>
        <p:spPr/>
        <p:txBody>
          <a:bodyPr/>
          <a:lstStyle/>
          <a:p>
            <a:pPr marL="0" indent="0">
              <a:lnSpc>
                <a:spcPct val="150000"/>
              </a:lnSpc>
              <a:buNone/>
            </a:pPr>
            <a:r>
              <a:rPr lang="en-US" dirty="0" smtClean="0"/>
              <a:t>ENVIRONMENT	</a:t>
            </a:r>
          </a:p>
          <a:p>
            <a:pPr lvl="1">
              <a:lnSpc>
                <a:spcPct val="150000"/>
              </a:lnSpc>
            </a:pPr>
            <a:r>
              <a:rPr lang="en-US" dirty="0" smtClean="0"/>
              <a:t>reduction of environment pollution through proper disposal of fluids and dangerous components (batteries, lubricants, oils, glasses and others) </a:t>
            </a:r>
            <a:endParaRPr lang="en-US" sz="1000" dirty="0" smtClean="0"/>
          </a:p>
          <a:p>
            <a:pPr lvl="1">
              <a:lnSpc>
                <a:spcPct val="150000"/>
              </a:lnSpc>
            </a:pPr>
            <a:r>
              <a:rPr lang="en-US" dirty="0" smtClean="0"/>
              <a:t>Proper disposal of wastes and parts not used in the process</a:t>
            </a:r>
            <a:endParaRPr lang="en-US" sz="1000" dirty="0" smtClean="0"/>
          </a:p>
          <a:p>
            <a:pPr lvl="1">
              <a:lnSpc>
                <a:spcPct val="150000"/>
              </a:lnSpc>
            </a:pPr>
            <a:r>
              <a:rPr lang="en-US" dirty="0" smtClean="0"/>
              <a:t>Economy of raw material</a:t>
            </a:r>
            <a:endParaRPr lang="en-US" sz="1000" dirty="0" smtClean="0"/>
          </a:p>
          <a:p>
            <a:pPr lvl="1">
              <a:lnSpc>
                <a:spcPct val="150000"/>
              </a:lnSpc>
            </a:pPr>
            <a:r>
              <a:rPr lang="en-US" dirty="0" smtClean="0"/>
              <a:t>Economy of electric power</a:t>
            </a:r>
            <a:endParaRPr lang="en-US" sz="1000" dirty="0" smtClean="0"/>
          </a:p>
          <a:p>
            <a:pPr lvl="1">
              <a:lnSpc>
                <a:spcPct val="150000"/>
              </a:lnSpc>
            </a:pPr>
            <a:r>
              <a:rPr lang="en-US" dirty="0" smtClean="0"/>
              <a:t>Economy of water</a:t>
            </a:r>
            <a:endParaRPr lang="en-US" sz="10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32</a:t>
            </a:fld>
            <a:endParaRPr lang="pt-BR"/>
          </a:p>
        </p:txBody>
      </p:sp>
    </p:spTree>
    <p:extLst>
      <p:ext uri="{BB962C8B-B14F-4D97-AF65-F5344CB8AC3E}">
        <p14:creationId xmlns:p14="http://schemas.microsoft.com/office/powerpoint/2010/main" val="1697171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 Grupo"/>
          <p:cNvGrpSpPr/>
          <p:nvPr/>
        </p:nvGrpSpPr>
        <p:grpSpPr>
          <a:xfrm>
            <a:off x="257082" y="1158591"/>
            <a:ext cx="8568155" cy="5184576"/>
            <a:chOff x="395535" y="908720"/>
            <a:chExt cx="8568155" cy="5184576"/>
          </a:xfrm>
        </p:grpSpPr>
        <p:grpSp>
          <p:nvGrpSpPr>
            <p:cNvPr id="4" name="5 Grupo"/>
            <p:cNvGrpSpPr/>
            <p:nvPr/>
          </p:nvGrpSpPr>
          <p:grpSpPr>
            <a:xfrm>
              <a:off x="395535" y="908720"/>
              <a:ext cx="8568155" cy="5184576"/>
              <a:chOff x="395535" y="908720"/>
              <a:chExt cx="8568155" cy="5184576"/>
            </a:xfrm>
          </p:grpSpPr>
          <p:grpSp>
            <p:nvGrpSpPr>
              <p:cNvPr id="6" name="3 Grupo"/>
              <p:cNvGrpSpPr/>
              <p:nvPr/>
            </p:nvGrpSpPr>
            <p:grpSpPr>
              <a:xfrm>
                <a:off x="395535" y="908720"/>
                <a:ext cx="8568155" cy="5184576"/>
                <a:chOff x="395535" y="908720"/>
                <a:chExt cx="8568155" cy="5184576"/>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908720"/>
                  <a:ext cx="8568155"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411760" y="1269824"/>
                  <a:ext cx="176121" cy="9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4 Rectángulo redondeado"/>
              <p:cNvSpPr/>
              <p:nvPr/>
            </p:nvSpPr>
            <p:spPr>
              <a:xfrm>
                <a:off x="899592" y="2996952"/>
                <a:ext cx="5688632" cy="266429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
          <p:nvSpPr>
            <p:cNvPr id="5" name="11 CuadroTexto"/>
            <p:cNvSpPr txBox="1"/>
            <p:nvPr/>
          </p:nvSpPr>
          <p:spPr>
            <a:xfrm>
              <a:off x="827584" y="3034695"/>
              <a:ext cx="5904656" cy="2246769"/>
            </a:xfrm>
            <a:prstGeom prst="rect">
              <a:avLst/>
            </a:prstGeom>
            <a:noFill/>
          </p:spPr>
          <p:txBody>
            <a:bodyPr wrap="square" rtlCol="0">
              <a:spAutoFit/>
            </a:bodyPr>
            <a:lstStyle/>
            <a:p>
              <a:pPr marL="285750" lvl="0" indent="-285750">
                <a:buFont typeface="Arial" pitchFamily="34" charset="0"/>
                <a:buChar char="•"/>
              </a:pPr>
              <a:r>
                <a:rPr lang="en-US" sz="2000" b="1" dirty="0" smtClean="0"/>
                <a:t>Reduction of environmental pollution through the elimination and disposal of components considered dangerous, such as batteries, fluids, as well as the neutralization of flammable elements (air-bags and belt holders).</a:t>
              </a:r>
            </a:p>
            <a:p>
              <a:pPr marL="285750" lvl="0" indent="-285750">
                <a:buFont typeface="Arial" pitchFamily="34" charset="0"/>
                <a:buChar char="•"/>
              </a:pPr>
              <a:r>
                <a:rPr lang="en-US" sz="2000" b="1" dirty="0" smtClean="0"/>
                <a:t>Reduction of the fleet (a new fleet is less affected by defects).</a:t>
              </a:r>
              <a:endParaRPr lang="en-US" sz="2000" b="1" dirty="0"/>
            </a:p>
          </p:txBody>
        </p:sp>
      </p:grpSp>
      <p:sp>
        <p:nvSpPr>
          <p:cNvPr id="2" name="Espaço Reservado para Rodapé 1"/>
          <p:cNvSpPr>
            <a:spLocks noGrp="1"/>
          </p:cNvSpPr>
          <p:nvPr>
            <p:ph type="ftr" sz="quarter" idx="11"/>
          </p:nvPr>
        </p:nvSpPr>
        <p:spPr/>
        <p:txBody>
          <a:bodyPr/>
          <a:lstStyle/>
          <a:p>
            <a:r>
              <a:rPr lang="pt-BR" smtClean="0"/>
              <a:t>Maria da Gloria Faria</a:t>
            </a:r>
            <a:endParaRPr lang="pt-BR"/>
          </a:p>
        </p:txBody>
      </p:sp>
      <p:sp>
        <p:nvSpPr>
          <p:cNvPr id="10" name="Espaço Reservado para Número de Slide 9"/>
          <p:cNvSpPr>
            <a:spLocks noGrp="1"/>
          </p:cNvSpPr>
          <p:nvPr>
            <p:ph type="sldNum" sz="quarter" idx="12"/>
          </p:nvPr>
        </p:nvSpPr>
        <p:spPr/>
        <p:txBody>
          <a:bodyPr/>
          <a:lstStyle/>
          <a:p>
            <a:fld id="{75F53A63-2081-4600-9C9A-D779B91DA6D4}" type="slidenum">
              <a:rPr lang="pt-BR" smtClean="0"/>
              <a:pPr/>
              <a:t>33</a:t>
            </a:fld>
            <a:endParaRPr lang="pt-BR"/>
          </a:p>
        </p:txBody>
      </p:sp>
      <p:sp>
        <p:nvSpPr>
          <p:cNvPr id="11" name="CaixaDeTexto 10"/>
          <p:cNvSpPr txBox="1"/>
          <p:nvPr/>
        </p:nvSpPr>
        <p:spPr>
          <a:xfrm>
            <a:off x="1547664" y="1556792"/>
            <a:ext cx="5040560" cy="400110"/>
          </a:xfrm>
          <a:prstGeom prst="rect">
            <a:avLst/>
          </a:prstGeom>
          <a:solidFill>
            <a:schemeClr val="accent6">
              <a:lumMod val="20000"/>
              <a:lumOff val="80000"/>
            </a:schemeClr>
          </a:solidFill>
        </p:spPr>
        <p:txBody>
          <a:bodyPr wrap="square" rtlCol="0">
            <a:spAutoFit/>
          </a:bodyPr>
          <a:lstStyle/>
          <a:p>
            <a:r>
              <a:rPr lang="pt-BR" sz="2000" b="1" dirty="0" smtClean="0">
                <a:solidFill>
                  <a:schemeClr val="accent5">
                    <a:lumMod val="75000"/>
                  </a:schemeClr>
                </a:solidFill>
                <a:latin typeface="Arial Black" panose="020B0A04020102020204" pitchFamily="34" charset="0"/>
              </a:rPr>
              <a:t>EXPECTED BENEFITS</a:t>
            </a:r>
            <a:endParaRPr lang="pt-BR" sz="2000" b="1" dirty="0">
              <a:solidFill>
                <a:schemeClr val="accent5">
                  <a:lumMod val="75000"/>
                </a:schemeClr>
              </a:solidFill>
              <a:latin typeface="Arial Black" panose="020B0A04020102020204" pitchFamily="34" charset="0"/>
            </a:endParaRPr>
          </a:p>
        </p:txBody>
      </p:sp>
      <p:sp>
        <p:nvSpPr>
          <p:cNvPr id="13" name="Retângulo de cantos arredondados 12"/>
          <p:cNvSpPr/>
          <p:nvPr/>
        </p:nvSpPr>
        <p:spPr>
          <a:xfrm>
            <a:off x="6876256" y="1956902"/>
            <a:ext cx="1728192" cy="114283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accent5">
                    <a:lumMod val="75000"/>
                  </a:schemeClr>
                </a:solidFill>
                <a:latin typeface="Arial Black" panose="020B0A04020102020204" pitchFamily="34" charset="0"/>
              </a:rPr>
              <a:t>Environment</a:t>
            </a:r>
            <a:endParaRPr lang="en-US" sz="1600" b="1"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3954945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ADVANTAGES</a:t>
            </a:r>
            <a:endParaRPr lang="pt-BR" dirty="0"/>
          </a:p>
        </p:txBody>
      </p:sp>
      <p:sp>
        <p:nvSpPr>
          <p:cNvPr id="3" name="Espaço Reservado para Conteúdo 2"/>
          <p:cNvSpPr>
            <a:spLocks noGrp="1"/>
          </p:cNvSpPr>
          <p:nvPr>
            <p:ph idx="1"/>
          </p:nvPr>
        </p:nvSpPr>
        <p:spPr>
          <a:xfrm>
            <a:off x="457200" y="1600200"/>
            <a:ext cx="8075240" cy="4876800"/>
          </a:xfrm>
        </p:spPr>
        <p:txBody>
          <a:bodyPr>
            <a:normAutofit/>
          </a:bodyPr>
          <a:lstStyle/>
          <a:p>
            <a:pPr marL="0" indent="0">
              <a:lnSpc>
                <a:spcPct val="150000"/>
              </a:lnSpc>
              <a:buNone/>
            </a:pPr>
            <a:r>
              <a:rPr lang="en-US" dirty="0" smtClean="0"/>
              <a:t>ECONOMIC ORDER 	</a:t>
            </a:r>
          </a:p>
          <a:p>
            <a:pPr lvl="1">
              <a:lnSpc>
                <a:spcPct val="150000"/>
              </a:lnSpc>
            </a:pPr>
            <a:r>
              <a:rPr lang="en-US" dirty="0" smtClean="0"/>
              <a:t>Supplying the market with reusable parts bearing certified origin, safety reliability and low prices</a:t>
            </a:r>
            <a:endParaRPr lang="en-US" sz="1000" dirty="0" smtClean="0"/>
          </a:p>
          <a:p>
            <a:pPr lvl="1">
              <a:lnSpc>
                <a:spcPct val="150000"/>
              </a:lnSpc>
            </a:pPr>
            <a:r>
              <a:rPr lang="en-US" dirty="0" smtClean="0"/>
              <a:t>More than 40 million car owners potential buyers</a:t>
            </a:r>
            <a:endParaRPr lang="en-US" sz="1000" dirty="0" smtClean="0"/>
          </a:p>
          <a:p>
            <a:pPr lvl="1">
              <a:lnSpc>
                <a:spcPct val="150000"/>
              </a:lnSpc>
            </a:pPr>
            <a:r>
              <a:rPr lang="en-US" dirty="0" smtClean="0"/>
              <a:t>Jobs generation at the recycling chain and other indirect chains</a:t>
            </a:r>
            <a:endParaRPr lang="en-US" sz="1000" dirty="0" smtClean="0"/>
          </a:p>
          <a:p>
            <a:pPr lvl="1">
              <a:lnSpc>
                <a:spcPct val="150000"/>
              </a:lnSpc>
            </a:pPr>
            <a:r>
              <a:rPr lang="en-US" dirty="0" smtClean="0"/>
              <a:t>Increase in tax collection due to a formal services market. </a:t>
            </a:r>
            <a:endParaRPr lang="en-US" sz="65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34</a:t>
            </a:fld>
            <a:endParaRPr lang="pt-BR"/>
          </a:p>
        </p:txBody>
      </p:sp>
    </p:spTree>
    <p:extLst>
      <p:ext uri="{BB962C8B-B14F-4D97-AF65-F5344CB8AC3E}">
        <p14:creationId xmlns:p14="http://schemas.microsoft.com/office/powerpoint/2010/main" val="3278269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ADVANTAGES</a:t>
            </a:r>
            <a:endParaRPr lang="pt-BR" dirty="0"/>
          </a:p>
        </p:txBody>
      </p:sp>
      <p:sp>
        <p:nvSpPr>
          <p:cNvPr id="3" name="Espaço Reservado para Conteúdo 2"/>
          <p:cNvSpPr>
            <a:spLocks noGrp="1"/>
          </p:cNvSpPr>
          <p:nvPr>
            <p:ph idx="1"/>
          </p:nvPr>
        </p:nvSpPr>
        <p:spPr>
          <a:xfrm>
            <a:off x="457200" y="1600200"/>
            <a:ext cx="8291264" cy="4876800"/>
          </a:xfrm>
        </p:spPr>
        <p:txBody>
          <a:bodyPr/>
          <a:lstStyle/>
          <a:p>
            <a:pPr marL="0" indent="0">
              <a:lnSpc>
                <a:spcPct val="150000"/>
              </a:lnSpc>
              <a:buNone/>
            </a:pPr>
            <a:r>
              <a:rPr lang="en-US" dirty="0" smtClean="0"/>
              <a:t>HEALTH 	</a:t>
            </a:r>
          </a:p>
          <a:p>
            <a:r>
              <a:rPr lang="en-US" dirty="0" smtClean="0"/>
              <a:t>No soil contamination close to dams, water fountains and water tables.</a:t>
            </a:r>
            <a:endParaRPr lang="en-US" sz="1400" dirty="0" smtClean="0"/>
          </a:p>
          <a:p>
            <a:pPr lvl="0"/>
            <a:r>
              <a:rPr lang="en-US" dirty="0" smtClean="0"/>
              <a:t>Less gas emission due to better vehicle maintenance and subsequent fewer respiratory allergies</a:t>
            </a:r>
            <a:endParaRPr lang="en-US" sz="1400" dirty="0" smtClean="0"/>
          </a:p>
          <a:p>
            <a:pPr lvl="0"/>
            <a:r>
              <a:rPr lang="en-US" dirty="0" smtClean="0"/>
              <a:t>Fewer vehicles in scrapyards and less concentration of standing waters resulting in fewer illnesses, specially dengue. </a:t>
            </a:r>
            <a:endParaRPr lang="en-US" sz="14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35</a:t>
            </a:fld>
            <a:endParaRPr lang="pt-BR"/>
          </a:p>
        </p:txBody>
      </p:sp>
    </p:spTree>
    <p:extLst>
      <p:ext uri="{BB962C8B-B14F-4D97-AF65-F5344CB8AC3E}">
        <p14:creationId xmlns:p14="http://schemas.microsoft.com/office/powerpoint/2010/main" val="3646413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a:off x="539552" y="908721"/>
            <a:ext cx="7560840" cy="5274013"/>
            <a:chOff x="539552" y="908721"/>
            <a:chExt cx="7560840" cy="5274013"/>
          </a:xfrm>
        </p:grpSpPr>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974" b="53690"/>
            <a:stretch/>
          </p:blipFill>
          <p:spPr bwMode="auto">
            <a:xfrm>
              <a:off x="539552" y="908721"/>
              <a:ext cx="5832648" cy="229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3905" y="1278761"/>
              <a:ext cx="4758019" cy="55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5 Rectángulo redondeado"/>
            <p:cNvSpPr/>
            <p:nvPr/>
          </p:nvSpPr>
          <p:spPr>
            <a:xfrm>
              <a:off x="6372200" y="1216754"/>
              <a:ext cx="1728192" cy="1636182"/>
            </a:xfrm>
            <a:prstGeom prst="roundRect">
              <a:avLst/>
            </a:prstGeom>
            <a:solidFill>
              <a:srgbClr val="003399"/>
            </a:solidFill>
            <a:scene3d>
              <a:camera prst="orthographicFront">
                <a:rot lat="0" lon="0" rev="0"/>
              </a:camera>
              <a:lightRig rig="balanced" dir="t">
                <a:rot lat="0" lon="0" rev="5100000"/>
              </a:lightRig>
            </a:scene3d>
            <a:sp3d contourW="6350">
              <a:bevelT w="63500" h="12700"/>
              <a:contourClr>
                <a:schemeClr val="accent1">
                  <a:shade val="3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AR"/>
            </a:p>
          </p:txBody>
        </p:sp>
        <p:sp>
          <p:nvSpPr>
            <p:cNvPr id="13" name="11 CuadroTexto"/>
            <p:cNvSpPr txBox="1"/>
            <p:nvPr/>
          </p:nvSpPr>
          <p:spPr>
            <a:xfrm>
              <a:off x="6607752" y="1811126"/>
              <a:ext cx="1276616" cy="461665"/>
            </a:xfrm>
            <a:prstGeom prst="rect">
              <a:avLst/>
            </a:prstGeom>
            <a:noFill/>
          </p:spPr>
          <p:txBody>
            <a:bodyPr wrap="square" rtlCol="0">
              <a:spAutoFit/>
            </a:bodyPr>
            <a:lstStyle/>
            <a:p>
              <a:pPr lvl="0" algn="ctr"/>
              <a:r>
                <a:rPr lang="en-US" sz="2400" b="1" dirty="0" smtClean="0">
                  <a:solidFill>
                    <a:schemeClr val="bg1"/>
                  </a:solidFill>
                </a:rPr>
                <a:t>Health</a:t>
              </a:r>
              <a:endParaRPr lang="en-US" sz="2400" b="1" dirty="0">
                <a:solidFill>
                  <a:schemeClr val="bg1"/>
                </a:solidFill>
              </a:endParaRPr>
            </a:p>
          </p:txBody>
        </p:sp>
        <p:sp>
          <p:nvSpPr>
            <p:cNvPr id="8" name="8 Rectángulo redondeado"/>
            <p:cNvSpPr/>
            <p:nvPr/>
          </p:nvSpPr>
          <p:spPr>
            <a:xfrm rot="5400000">
              <a:off x="2466574" y="1845060"/>
              <a:ext cx="2825740" cy="5849608"/>
            </a:xfrm>
            <a:prstGeom prst="round2SameRect">
              <a:avLst/>
            </a:prstGeom>
            <a:solidFill>
              <a:srgbClr val="003399"/>
            </a:solidFill>
            <a:scene3d>
              <a:camera prst="orthographicFront">
                <a:rot lat="0" lon="0" rev="0"/>
              </a:camera>
              <a:lightRig rig="balanced" dir="t">
                <a:rot lat="0" lon="0" rev="5100000"/>
              </a:lightRig>
            </a:scene3d>
            <a:sp3d contourW="6350">
              <a:bevelT w="63500" h="12700"/>
              <a:contourClr>
                <a:schemeClr val="accent1">
                  <a:shade val="3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AR"/>
            </a:p>
          </p:txBody>
        </p:sp>
        <p:sp>
          <p:nvSpPr>
            <p:cNvPr id="10" name="10 CuadroTexto"/>
            <p:cNvSpPr txBox="1"/>
            <p:nvPr/>
          </p:nvSpPr>
          <p:spPr>
            <a:xfrm>
              <a:off x="953293" y="3499007"/>
              <a:ext cx="5654459" cy="2246769"/>
            </a:xfrm>
            <a:prstGeom prst="rect">
              <a:avLst/>
            </a:prstGeom>
            <a:noFill/>
          </p:spPr>
          <p:txBody>
            <a:bodyPr wrap="square" rtlCol="0">
              <a:spAutoFit/>
            </a:bodyPr>
            <a:lstStyle/>
            <a:p>
              <a:pPr marL="396000" lvl="0" indent="-285750">
                <a:buFont typeface="Arial" pitchFamily="34" charset="0"/>
                <a:buChar char="•"/>
              </a:pPr>
              <a:r>
                <a:rPr lang="en-US" sz="2000" b="1" dirty="0" smtClean="0">
                  <a:solidFill>
                    <a:schemeClr val="bg1"/>
                  </a:solidFill>
                </a:rPr>
                <a:t>Mitigation of dengue and other illnesses at places with large concentration of vehicles in scrapyards.</a:t>
              </a:r>
            </a:p>
            <a:p>
              <a:pPr marL="396000" lvl="0" indent="-285750">
                <a:buFont typeface="Arial" pitchFamily="34" charset="0"/>
                <a:buChar char="•"/>
              </a:pPr>
              <a:r>
                <a:rPr lang="en-US" sz="2000" b="1" dirty="0" smtClean="0">
                  <a:solidFill>
                    <a:schemeClr val="bg1"/>
                  </a:solidFill>
                </a:rPr>
                <a:t>No soil contamination close to dams, water fountains and water tables.</a:t>
              </a:r>
            </a:p>
            <a:p>
              <a:pPr marL="396000" lvl="0" indent="-285750">
                <a:buFont typeface="Arial" pitchFamily="34" charset="0"/>
                <a:buChar char="•"/>
              </a:pPr>
              <a:r>
                <a:rPr lang="en-US" sz="2000" b="1" dirty="0" smtClean="0">
                  <a:solidFill>
                    <a:schemeClr val="bg1"/>
                  </a:solidFill>
                </a:rPr>
                <a:t>Better air quality in large centers and fewer respiratory illnesses affecting people</a:t>
              </a:r>
              <a:r>
                <a:rPr lang="es-AR" sz="2000" b="1" dirty="0" smtClean="0">
                  <a:solidFill>
                    <a:schemeClr val="bg1"/>
                  </a:solidFill>
                </a:rPr>
                <a:t>.</a:t>
              </a:r>
              <a:endParaRPr lang="es-AR" sz="2000" b="1" dirty="0">
                <a:solidFill>
                  <a:schemeClr val="bg1"/>
                </a:solidFill>
              </a:endParaRPr>
            </a:p>
          </p:txBody>
        </p:sp>
      </p:grpSp>
      <p:sp>
        <p:nvSpPr>
          <p:cNvPr id="2" name="Espaço Reservado para Rodapé 1"/>
          <p:cNvSpPr>
            <a:spLocks noGrp="1"/>
          </p:cNvSpPr>
          <p:nvPr>
            <p:ph type="ftr" sz="quarter" idx="11"/>
          </p:nvPr>
        </p:nvSpPr>
        <p:spPr/>
        <p:txBody>
          <a:bodyPr/>
          <a:lstStyle/>
          <a:p>
            <a:r>
              <a:rPr lang="pt-BR" smtClean="0"/>
              <a:t>Maria da Gloria Faria</a:t>
            </a:r>
            <a:endParaRPr lang="pt-BR"/>
          </a:p>
        </p:txBody>
      </p:sp>
      <p:sp>
        <p:nvSpPr>
          <p:cNvPr id="3" name="Espaço Reservado para Número de Slide 2"/>
          <p:cNvSpPr>
            <a:spLocks noGrp="1"/>
          </p:cNvSpPr>
          <p:nvPr>
            <p:ph type="sldNum" sz="quarter" idx="12"/>
          </p:nvPr>
        </p:nvSpPr>
        <p:spPr/>
        <p:txBody>
          <a:bodyPr/>
          <a:lstStyle/>
          <a:p>
            <a:fld id="{75F53A63-2081-4600-9C9A-D779B91DA6D4}" type="slidenum">
              <a:rPr lang="pt-BR" smtClean="0"/>
              <a:pPr/>
              <a:t>36</a:t>
            </a:fld>
            <a:endParaRPr lang="pt-BR"/>
          </a:p>
        </p:txBody>
      </p:sp>
      <p:sp>
        <p:nvSpPr>
          <p:cNvPr id="11" name="CaixaDeTexto 10"/>
          <p:cNvSpPr txBox="1"/>
          <p:nvPr/>
        </p:nvSpPr>
        <p:spPr>
          <a:xfrm>
            <a:off x="1573904" y="1323732"/>
            <a:ext cx="4758020" cy="400110"/>
          </a:xfrm>
          <a:prstGeom prst="rect">
            <a:avLst/>
          </a:prstGeom>
          <a:solidFill>
            <a:schemeClr val="accent6">
              <a:lumMod val="20000"/>
              <a:lumOff val="80000"/>
            </a:schemeClr>
          </a:solidFill>
        </p:spPr>
        <p:txBody>
          <a:bodyPr wrap="square" rtlCol="0">
            <a:spAutoFit/>
          </a:bodyPr>
          <a:lstStyle/>
          <a:p>
            <a:r>
              <a:rPr lang="pt-BR" sz="2000" b="1" dirty="0" smtClean="0">
                <a:solidFill>
                  <a:schemeClr val="accent5">
                    <a:lumMod val="75000"/>
                  </a:schemeClr>
                </a:solidFill>
                <a:latin typeface="Arial Black" panose="020B0A04020102020204" pitchFamily="34" charset="0"/>
              </a:rPr>
              <a:t>EXPECTED BENEFITS</a:t>
            </a:r>
            <a:endParaRPr lang="pt-BR" sz="2000" b="1"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696000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590569" y="1124744"/>
            <a:ext cx="7797855" cy="4824539"/>
            <a:chOff x="395536" y="1124744"/>
            <a:chExt cx="7797855" cy="4824539"/>
          </a:xfrm>
        </p:grpSpPr>
        <p:sp>
          <p:nvSpPr>
            <p:cNvPr id="12" name="8 Rectángulo redondeado"/>
            <p:cNvSpPr/>
            <p:nvPr/>
          </p:nvSpPr>
          <p:spPr>
            <a:xfrm rot="5400000">
              <a:off x="2060200" y="1548315"/>
              <a:ext cx="2952328" cy="5849608"/>
            </a:xfrm>
            <a:prstGeom prst="round2SameRect">
              <a:avLst/>
            </a:prstGeom>
            <a:solidFill>
              <a:schemeClr val="bg1">
                <a:lumMod val="75000"/>
              </a:schemeClr>
            </a:solidFill>
            <a:scene3d>
              <a:camera prst="orthographicFront">
                <a:rot lat="0" lon="0" rev="0"/>
              </a:camera>
              <a:lightRig rig="balanced" dir="t">
                <a:rot lat="0" lon="0" rev="5100000"/>
              </a:lightRig>
            </a:scene3d>
            <a:sp3d contourW="6350">
              <a:bevelT w="63500" h="12700"/>
              <a:contourClr>
                <a:schemeClr val="accent1">
                  <a:shade val="3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AR"/>
            </a:p>
          </p:txBody>
        </p:sp>
        <p:pic>
          <p:nvPicPr>
            <p:cNvPr id="10" name="3 Imagen"/>
            <p:cNvPicPr/>
            <p:nvPr/>
          </p:nvPicPr>
          <p:blipFill rotWithShape="1">
            <a:blip r:embed="rId2" cstate="print">
              <a:extLst>
                <a:ext uri="{28A0092B-C50C-407E-A947-70E740481C1C}">
                  <a14:useLocalDpi xmlns:a14="http://schemas.microsoft.com/office/drawing/2010/main" val="0"/>
                </a:ext>
              </a:extLst>
            </a:blip>
            <a:srcRect t="-1" r="23886" b="84625"/>
            <a:stretch/>
          </p:blipFill>
          <p:spPr bwMode="auto">
            <a:xfrm>
              <a:off x="395536" y="1124744"/>
              <a:ext cx="5997655" cy="967788"/>
            </a:xfrm>
            <a:prstGeom prst="rect">
              <a:avLst/>
            </a:prstGeom>
            <a:noFill/>
            <a:ln>
              <a:noFill/>
            </a:ln>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9" y="1508292"/>
              <a:ext cx="4968551" cy="584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8 Rectángulo redondeado"/>
            <p:cNvSpPr/>
            <p:nvPr/>
          </p:nvSpPr>
          <p:spPr>
            <a:xfrm>
              <a:off x="6393191" y="1412776"/>
              <a:ext cx="1800200" cy="1656184"/>
            </a:xfrm>
            <a:prstGeom prst="roundRect">
              <a:avLst/>
            </a:prstGeom>
            <a:solidFill>
              <a:schemeClr val="bg1">
                <a:lumMod val="75000"/>
              </a:schemeClr>
            </a:solidFill>
            <a:scene3d>
              <a:camera prst="orthographicFront">
                <a:rot lat="0" lon="0" rev="0"/>
              </a:camera>
              <a:lightRig rig="balanced" dir="t">
                <a:rot lat="0" lon="0" rev="5100000"/>
              </a:lightRig>
            </a:scene3d>
            <a:sp3d contourW="6350">
              <a:bevelT w="63500" h="12700"/>
              <a:contourClr>
                <a:schemeClr val="accent1">
                  <a:shade val="30000"/>
                  <a:satMod val="130000"/>
                </a:schemeClr>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s-AR"/>
            </a:p>
          </p:txBody>
        </p:sp>
        <p:sp>
          <p:nvSpPr>
            <p:cNvPr id="6" name="15 Rectángulo"/>
            <p:cNvSpPr/>
            <p:nvPr/>
          </p:nvSpPr>
          <p:spPr>
            <a:xfrm>
              <a:off x="6461168" y="2060848"/>
              <a:ext cx="1711232" cy="461665"/>
            </a:xfrm>
            <a:prstGeom prst="rect">
              <a:avLst/>
            </a:prstGeom>
          </p:spPr>
          <p:txBody>
            <a:bodyPr wrap="square">
              <a:spAutoFit/>
            </a:bodyPr>
            <a:lstStyle/>
            <a:p>
              <a:pPr algn="ctr"/>
              <a:r>
                <a:rPr lang="es-AR" sz="2400" b="1" dirty="0" err="1" smtClean="0"/>
                <a:t>Traffic</a:t>
              </a:r>
              <a:endParaRPr lang="es-AR" sz="2400" b="1" dirty="0"/>
            </a:p>
          </p:txBody>
        </p:sp>
        <p:sp>
          <p:nvSpPr>
            <p:cNvPr id="4" name="19 Rectángulo"/>
            <p:cNvSpPr/>
            <p:nvPr/>
          </p:nvSpPr>
          <p:spPr>
            <a:xfrm>
              <a:off x="755576" y="3359169"/>
              <a:ext cx="5616624" cy="2270622"/>
            </a:xfrm>
            <a:prstGeom prst="rect">
              <a:avLst/>
            </a:prstGeom>
          </p:spPr>
          <p:txBody>
            <a:bodyPr wrap="square" anchor="ctr">
              <a:spAutoFit/>
            </a:bodyPr>
            <a:lstStyle/>
            <a:p>
              <a:pPr lvl="0"/>
              <a:r>
                <a:rPr lang="en-US" sz="1900" dirty="0" smtClean="0">
                  <a:ea typeface="Calibri"/>
                  <a:cs typeface="Times New Roman"/>
                </a:rPr>
                <a:t>• Less air pollution, newer and safer automobiles and checked used cars on the streets</a:t>
              </a:r>
              <a:r>
                <a:rPr lang="en-US" sz="1900" dirty="0" smtClean="0"/>
                <a:t>.</a:t>
              </a:r>
            </a:p>
            <a:p>
              <a:pPr lvl="0"/>
              <a:r>
                <a:rPr lang="en-US" sz="1900" dirty="0" smtClean="0">
                  <a:ea typeface="Calibri"/>
                  <a:cs typeface="Times New Roman"/>
                </a:rPr>
                <a:t>• Fewer vehicles stopped on streets for lack of maintenance</a:t>
              </a:r>
              <a:endParaRPr lang="en-US" sz="1900" dirty="0" smtClean="0"/>
            </a:p>
            <a:p>
              <a:pPr lvl="0">
                <a:lnSpc>
                  <a:spcPct val="115000"/>
                </a:lnSpc>
                <a:spcAft>
                  <a:spcPts val="1000"/>
                </a:spcAft>
              </a:pPr>
              <a:r>
                <a:rPr lang="en-US" sz="1900" dirty="0" smtClean="0">
                  <a:ea typeface="Calibri"/>
                  <a:cs typeface="Times New Roman"/>
                </a:rPr>
                <a:t>• </a:t>
              </a:r>
              <a:r>
                <a:rPr lang="en-US" sz="1900" dirty="0" smtClean="0"/>
                <a:t>Reduction in the number of car accidents due to lack of maintenance</a:t>
              </a:r>
              <a:br>
                <a:rPr lang="en-US" sz="1900" dirty="0" smtClean="0"/>
              </a:br>
              <a:r>
                <a:rPr lang="en-US" sz="1900" dirty="0" smtClean="0">
                  <a:ea typeface="Calibri"/>
                  <a:cs typeface="Times New Roman"/>
                </a:rPr>
                <a:t>• Fewer traffic jams</a:t>
              </a:r>
              <a:r>
                <a:rPr lang="en-US" sz="1900" dirty="0" smtClean="0"/>
                <a:t> / shorter travelling time</a:t>
              </a:r>
              <a:r>
                <a:rPr lang="es-AR" sz="1900" dirty="0" smtClean="0">
                  <a:ea typeface="Calibri"/>
                  <a:cs typeface="Times New Roman"/>
                </a:rPr>
                <a:t>.</a:t>
              </a:r>
              <a:endParaRPr lang="es-AR" sz="1900" dirty="0" smtClean="0"/>
            </a:p>
          </p:txBody>
        </p:sp>
      </p:grpSp>
      <p:sp>
        <p:nvSpPr>
          <p:cNvPr id="2" name="Espaço Reservado para Rodapé 1"/>
          <p:cNvSpPr>
            <a:spLocks noGrp="1"/>
          </p:cNvSpPr>
          <p:nvPr>
            <p:ph type="ftr" sz="quarter" idx="11"/>
          </p:nvPr>
        </p:nvSpPr>
        <p:spPr/>
        <p:txBody>
          <a:bodyPr/>
          <a:lstStyle/>
          <a:p>
            <a:r>
              <a:rPr lang="pt-BR" smtClean="0"/>
              <a:t>Maria da Gloria Faria</a:t>
            </a:r>
            <a:endParaRPr lang="pt-BR"/>
          </a:p>
        </p:txBody>
      </p:sp>
      <p:sp>
        <p:nvSpPr>
          <p:cNvPr id="3" name="Espaço Reservado para Número de Slide 2"/>
          <p:cNvSpPr>
            <a:spLocks noGrp="1"/>
          </p:cNvSpPr>
          <p:nvPr>
            <p:ph type="sldNum" sz="quarter" idx="12"/>
          </p:nvPr>
        </p:nvSpPr>
        <p:spPr/>
        <p:txBody>
          <a:bodyPr/>
          <a:lstStyle/>
          <a:p>
            <a:fld id="{75F53A63-2081-4600-9C9A-D779B91DA6D4}" type="slidenum">
              <a:rPr lang="pt-BR" smtClean="0"/>
              <a:pPr/>
              <a:t>37</a:t>
            </a:fld>
            <a:endParaRPr lang="pt-BR"/>
          </a:p>
        </p:txBody>
      </p:sp>
      <p:sp>
        <p:nvSpPr>
          <p:cNvPr id="14" name="CaixaDeTexto 13"/>
          <p:cNvSpPr txBox="1"/>
          <p:nvPr/>
        </p:nvSpPr>
        <p:spPr>
          <a:xfrm>
            <a:off x="1763688" y="1556792"/>
            <a:ext cx="4803545" cy="400110"/>
          </a:xfrm>
          <a:prstGeom prst="rect">
            <a:avLst/>
          </a:prstGeom>
          <a:solidFill>
            <a:schemeClr val="accent6">
              <a:lumMod val="20000"/>
              <a:lumOff val="80000"/>
            </a:schemeClr>
          </a:solidFill>
        </p:spPr>
        <p:txBody>
          <a:bodyPr wrap="square" rtlCol="0">
            <a:spAutoFit/>
          </a:bodyPr>
          <a:lstStyle/>
          <a:p>
            <a:r>
              <a:rPr lang="pt-BR" sz="2000" b="1" dirty="0" smtClean="0">
                <a:solidFill>
                  <a:schemeClr val="accent5">
                    <a:lumMod val="75000"/>
                  </a:schemeClr>
                </a:solidFill>
                <a:latin typeface="Arial Black" panose="020B0A04020102020204" pitchFamily="34" charset="0"/>
              </a:rPr>
              <a:t>EXPECTED BENEFITS</a:t>
            </a:r>
            <a:endParaRPr lang="pt-BR" sz="2000" b="1"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1538618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marcador de página_pery_2015_frente b"/>
          <p:cNvPicPr/>
          <p:nvPr/>
        </p:nvPicPr>
        <p:blipFill>
          <a:blip r:embed="rId2" cstate="print"/>
          <a:srcRect l="10912" t="6976" r="16695" b="17719"/>
          <a:stretch>
            <a:fillRect/>
          </a:stretch>
        </p:blipFill>
        <p:spPr bwMode="auto">
          <a:xfrm>
            <a:off x="3975750" y="4367770"/>
            <a:ext cx="4620895" cy="1298575"/>
          </a:xfrm>
          <a:prstGeom prst="rect">
            <a:avLst/>
          </a:prstGeom>
          <a:noFill/>
          <a:ln w="9525">
            <a:noFill/>
            <a:miter lim="800000"/>
            <a:headEnd/>
            <a:tailEnd/>
          </a:ln>
        </p:spPr>
      </p:pic>
      <p:sp>
        <p:nvSpPr>
          <p:cNvPr id="3" name="Retângulo 2"/>
          <p:cNvSpPr/>
          <p:nvPr/>
        </p:nvSpPr>
        <p:spPr>
          <a:xfrm>
            <a:off x="3917481" y="5659100"/>
            <a:ext cx="4470943" cy="646331"/>
          </a:xfrm>
          <a:prstGeom prst="rect">
            <a:avLst/>
          </a:prstGeom>
        </p:spPr>
        <p:txBody>
          <a:bodyPr wrap="square">
            <a:spAutoFit/>
          </a:bodyPr>
          <a:lstStyle/>
          <a:p>
            <a:r>
              <a:rPr lang="pt-BR" u="sng" dirty="0">
                <a:solidFill>
                  <a:srgbClr val="003399"/>
                </a:solidFill>
                <a:hlinkClick r:id="rId3"/>
              </a:rPr>
              <a:t>www.perysaraivaneto.com.br</a:t>
            </a:r>
            <a:endParaRPr lang="pt-BR" dirty="0">
              <a:solidFill>
                <a:srgbClr val="003399"/>
              </a:solidFill>
            </a:endParaRPr>
          </a:p>
          <a:p>
            <a:r>
              <a:rPr lang="pt-BR" u="sng" dirty="0">
                <a:solidFill>
                  <a:srgbClr val="003399"/>
                </a:solidFill>
                <a:hlinkClick r:id="rId4"/>
              </a:rPr>
              <a:t>contato@perysaraivaneto.com.br</a:t>
            </a:r>
            <a:endParaRPr lang="pt-BR" dirty="0">
              <a:solidFill>
                <a:srgbClr val="003399"/>
              </a:solidFill>
            </a:endParaRPr>
          </a:p>
        </p:txBody>
      </p:sp>
      <p:pic>
        <p:nvPicPr>
          <p:cNvPr id="4" name="Image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5750" y="1224841"/>
            <a:ext cx="2540466" cy="1531259"/>
          </a:xfrm>
          <a:prstGeom prst="rect">
            <a:avLst/>
          </a:prstGeom>
        </p:spPr>
      </p:pic>
      <p:sp>
        <p:nvSpPr>
          <p:cNvPr id="5" name="Retângulo 4"/>
          <p:cNvSpPr/>
          <p:nvPr/>
        </p:nvSpPr>
        <p:spPr>
          <a:xfrm>
            <a:off x="3917482" y="2709867"/>
            <a:ext cx="3635896" cy="646331"/>
          </a:xfrm>
          <a:prstGeom prst="rect">
            <a:avLst/>
          </a:prstGeom>
        </p:spPr>
        <p:txBody>
          <a:bodyPr wrap="square">
            <a:spAutoFit/>
          </a:bodyPr>
          <a:lstStyle/>
          <a:p>
            <a:r>
              <a:rPr lang="pt-BR" u="sng" dirty="0" smtClean="0">
                <a:solidFill>
                  <a:srgbClr val="003399"/>
                </a:solidFill>
                <a:hlinkClick r:id="rId6"/>
              </a:rPr>
              <a:t>www.cnseg.org.br</a:t>
            </a:r>
            <a:endParaRPr lang="pt-BR" dirty="0">
              <a:solidFill>
                <a:srgbClr val="003399"/>
              </a:solidFill>
            </a:endParaRPr>
          </a:p>
          <a:p>
            <a:r>
              <a:rPr lang="pt-BR" u="sng" dirty="0" smtClean="0">
                <a:solidFill>
                  <a:srgbClr val="003399"/>
                </a:solidFill>
                <a:hlinkClick r:id="rId7"/>
              </a:rPr>
              <a:t>juridico@</a:t>
            </a:r>
            <a:r>
              <a:rPr lang="pt-BR" u="sng" dirty="0" smtClean="0">
                <a:solidFill>
                  <a:srgbClr val="003399"/>
                </a:solidFill>
                <a:hlinkClick r:id="rId6"/>
              </a:rPr>
              <a:t>cnseg.org.br</a:t>
            </a:r>
            <a:endParaRPr lang="pt-BR" dirty="0">
              <a:solidFill>
                <a:srgbClr val="003399"/>
              </a:solidFill>
            </a:endParaRPr>
          </a:p>
        </p:txBody>
      </p:sp>
      <p:sp>
        <p:nvSpPr>
          <p:cNvPr id="6" name="Retângulo 5"/>
          <p:cNvSpPr/>
          <p:nvPr/>
        </p:nvSpPr>
        <p:spPr>
          <a:xfrm>
            <a:off x="395536" y="1462609"/>
            <a:ext cx="3096344" cy="4154984"/>
          </a:xfrm>
          <a:prstGeom prst="rect">
            <a:avLst/>
          </a:prstGeom>
        </p:spPr>
        <p:txBody>
          <a:bodyPr wrap="square">
            <a:spAutoFit/>
          </a:bodyPr>
          <a:lstStyle/>
          <a:p>
            <a:pPr algn="ctr"/>
            <a:r>
              <a:rPr lang="es-AR" sz="2400" b="1" dirty="0" smtClean="0">
                <a:solidFill>
                  <a:schemeClr val="tx2"/>
                </a:solidFill>
                <a:latin typeface="+mj-lt"/>
              </a:rPr>
              <a:t>MARIA DA </a:t>
            </a:r>
            <a:br>
              <a:rPr lang="es-AR" sz="2400" b="1" dirty="0" smtClean="0">
                <a:solidFill>
                  <a:schemeClr val="tx2"/>
                </a:solidFill>
                <a:latin typeface="+mj-lt"/>
              </a:rPr>
            </a:br>
            <a:r>
              <a:rPr lang="es-AR" sz="2400" b="1" dirty="0" smtClean="0">
                <a:solidFill>
                  <a:schemeClr val="tx2"/>
                </a:solidFill>
                <a:latin typeface="+mj-lt"/>
              </a:rPr>
              <a:t>GLORIA FARIA</a:t>
            </a:r>
          </a:p>
          <a:p>
            <a:pPr algn="ctr"/>
            <a:r>
              <a:rPr lang="es-AR" sz="2400" b="1" dirty="0" smtClean="0">
                <a:solidFill>
                  <a:schemeClr val="tx2"/>
                </a:solidFill>
                <a:latin typeface="+mj-lt"/>
              </a:rPr>
              <a:t>and</a:t>
            </a:r>
          </a:p>
          <a:p>
            <a:pPr algn="ctr"/>
            <a:r>
              <a:rPr lang="es-AR" sz="2400" b="1" dirty="0" smtClean="0">
                <a:solidFill>
                  <a:schemeClr val="tx2"/>
                </a:solidFill>
                <a:latin typeface="+mj-lt"/>
              </a:rPr>
              <a:t>GLAUCE </a:t>
            </a:r>
            <a:br>
              <a:rPr lang="es-AR" sz="2400" b="1" dirty="0" smtClean="0">
                <a:solidFill>
                  <a:schemeClr val="tx2"/>
                </a:solidFill>
                <a:latin typeface="+mj-lt"/>
              </a:rPr>
            </a:br>
            <a:r>
              <a:rPr lang="es-AR" sz="2400" b="1" dirty="0" smtClean="0">
                <a:solidFill>
                  <a:schemeClr val="tx2"/>
                </a:solidFill>
                <a:latin typeface="+mj-lt"/>
              </a:rPr>
              <a:t>CARVALHAL</a:t>
            </a:r>
            <a:endParaRPr lang="pt-BR" sz="2400" dirty="0" smtClean="0">
              <a:latin typeface="+mj-lt"/>
            </a:endParaRPr>
          </a:p>
          <a:p>
            <a:pPr algn="ctr"/>
            <a:endParaRPr lang="en-US" sz="2400" b="1" dirty="0" smtClean="0">
              <a:solidFill>
                <a:schemeClr val="tx2"/>
              </a:solidFill>
              <a:latin typeface="+mj-lt"/>
            </a:endParaRPr>
          </a:p>
          <a:p>
            <a:pPr algn="ctr"/>
            <a:endParaRPr lang="en-US" sz="2400" b="1" dirty="0">
              <a:solidFill>
                <a:schemeClr val="tx2"/>
              </a:solidFill>
              <a:latin typeface="+mj-lt"/>
            </a:endParaRPr>
          </a:p>
          <a:p>
            <a:pPr algn="ctr"/>
            <a:endParaRPr lang="en-US" sz="2400" b="1" dirty="0">
              <a:solidFill>
                <a:schemeClr val="tx2"/>
              </a:solidFill>
              <a:latin typeface="+mj-lt"/>
            </a:endParaRPr>
          </a:p>
          <a:p>
            <a:pPr algn="ctr"/>
            <a:endParaRPr lang="pt-BR" sz="2400" b="1" dirty="0" smtClean="0">
              <a:solidFill>
                <a:schemeClr val="tx2"/>
              </a:solidFill>
              <a:latin typeface="+mj-lt"/>
            </a:endParaRPr>
          </a:p>
          <a:p>
            <a:pPr algn="ctr"/>
            <a:r>
              <a:rPr lang="es-AR" sz="2400" b="1" dirty="0" smtClean="0">
                <a:solidFill>
                  <a:schemeClr val="tx2"/>
                </a:solidFill>
                <a:latin typeface="+mj-lt"/>
              </a:rPr>
              <a:t>PERY </a:t>
            </a:r>
            <a:br>
              <a:rPr lang="es-AR" sz="2400" b="1" dirty="0" smtClean="0">
                <a:solidFill>
                  <a:schemeClr val="tx2"/>
                </a:solidFill>
                <a:latin typeface="+mj-lt"/>
              </a:rPr>
            </a:br>
            <a:r>
              <a:rPr lang="es-AR" sz="2400" b="1" dirty="0" smtClean="0">
                <a:solidFill>
                  <a:schemeClr val="tx2"/>
                </a:solidFill>
                <a:latin typeface="+mj-lt"/>
              </a:rPr>
              <a:t>SARAIVA NETO</a:t>
            </a:r>
            <a:endParaRPr lang="pt-BR" sz="2000" dirty="0" smtClean="0">
              <a:latin typeface="+mj-lt"/>
            </a:endParaRPr>
          </a:p>
        </p:txBody>
      </p:sp>
      <p:sp>
        <p:nvSpPr>
          <p:cNvPr id="7" name="Espaço Reservado para Rodapé 6"/>
          <p:cNvSpPr>
            <a:spLocks noGrp="1"/>
          </p:cNvSpPr>
          <p:nvPr>
            <p:ph type="ftr" sz="quarter" idx="11"/>
          </p:nvPr>
        </p:nvSpPr>
        <p:spPr/>
        <p:txBody>
          <a:bodyPr/>
          <a:lstStyle/>
          <a:p>
            <a:r>
              <a:rPr lang="pt-BR" smtClean="0"/>
              <a:t>Maria da Gloria Faria</a:t>
            </a:r>
            <a:endParaRPr lang="pt-BR"/>
          </a:p>
        </p:txBody>
      </p:sp>
      <p:sp>
        <p:nvSpPr>
          <p:cNvPr id="8" name="Espaço Reservado para Número de Slide 7"/>
          <p:cNvSpPr>
            <a:spLocks noGrp="1"/>
          </p:cNvSpPr>
          <p:nvPr>
            <p:ph type="sldNum" sz="quarter" idx="12"/>
          </p:nvPr>
        </p:nvSpPr>
        <p:spPr/>
        <p:txBody>
          <a:bodyPr/>
          <a:lstStyle/>
          <a:p>
            <a:fld id="{75F53A63-2081-4600-9C9A-D779B91DA6D4}" type="slidenum">
              <a:rPr lang="pt-BR" smtClean="0"/>
              <a:pPr/>
              <a:t>38</a:t>
            </a:fld>
            <a:endParaRPr lang="pt-BR"/>
          </a:p>
        </p:txBody>
      </p:sp>
    </p:spTree>
    <p:extLst>
      <p:ext uri="{BB962C8B-B14F-4D97-AF65-F5344CB8AC3E}">
        <p14:creationId xmlns:p14="http://schemas.microsoft.com/office/powerpoint/2010/main" val="2456804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67544" y="939273"/>
            <a:ext cx="7848872" cy="2031325"/>
          </a:xfrm>
          <a:prstGeom prst="rect">
            <a:avLst/>
          </a:prstGeom>
          <a:noFill/>
        </p:spPr>
        <p:txBody>
          <a:bodyPr wrap="square" rtlCol="0">
            <a:spAutoFit/>
          </a:bodyPr>
          <a:lstStyle/>
          <a:p>
            <a:pPr algn="ctr"/>
            <a:endParaRPr lang="pt-BR" sz="6000" dirty="0" smtClean="0">
              <a:solidFill>
                <a:srgbClr val="00B050"/>
              </a:solidFill>
            </a:endParaRPr>
          </a:p>
          <a:p>
            <a:pPr algn="ctr"/>
            <a:r>
              <a:rPr lang="pt-BR" sz="6600" dirty="0" smtClean="0">
                <a:solidFill>
                  <a:srgbClr val="00B050"/>
                </a:solidFill>
              </a:rPr>
              <a:t>THANK YOU!!!</a:t>
            </a:r>
          </a:p>
        </p:txBody>
      </p:sp>
      <p:sp>
        <p:nvSpPr>
          <p:cNvPr id="3" name="Espaço Reservado para Rodapé 2"/>
          <p:cNvSpPr>
            <a:spLocks noGrp="1"/>
          </p:cNvSpPr>
          <p:nvPr>
            <p:ph type="ftr" sz="quarter" idx="11"/>
          </p:nvPr>
        </p:nvSpPr>
        <p:spPr/>
        <p:txBody>
          <a:bodyPr/>
          <a:lstStyle/>
          <a:p>
            <a:r>
              <a:rPr lang="pt-BR" smtClean="0"/>
              <a:t>Maria da Gloria Faria</a:t>
            </a:r>
            <a:endParaRPr lang="pt-BR"/>
          </a:p>
        </p:txBody>
      </p:sp>
      <p:sp>
        <p:nvSpPr>
          <p:cNvPr id="4" name="Espaço Reservado para Número de Slide 3"/>
          <p:cNvSpPr>
            <a:spLocks noGrp="1"/>
          </p:cNvSpPr>
          <p:nvPr>
            <p:ph type="sldNum" sz="quarter" idx="12"/>
          </p:nvPr>
        </p:nvSpPr>
        <p:spPr/>
        <p:txBody>
          <a:bodyPr/>
          <a:lstStyle/>
          <a:p>
            <a:fld id="{75F53A63-2081-4600-9C9A-D779B91DA6D4}" type="slidenum">
              <a:rPr lang="pt-BR" smtClean="0"/>
              <a:pPr/>
              <a:t>39</a:t>
            </a:fld>
            <a:endParaRPr lang="pt-BR"/>
          </a:p>
        </p:txBody>
      </p:sp>
    </p:spTree>
    <p:extLst>
      <p:ext uri="{BB962C8B-B14F-4D97-AF65-F5344CB8AC3E}">
        <p14:creationId xmlns:p14="http://schemas.microsoft.com/office/powerpoint/2010/main" val="3100038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BRAZILIAN SCENE</a:t>
            </a:r>
            <a:endParaRPr lang="pt-BR" dirty="0"/>
          </a:p>
        </p:txBody>
      </p:sp>
      <p:sp>
        <p:nvSpPr>
          <p:cNvPr id="3" name="Espaço Reservado para Conteúdo 2"/>
          <p:cNvSpPr>
            <a:spLocks noGrp="1"/>
          </p:cNvSpPr>
          <p:nvPr>
            <p:ph idx="1"/>
          </p:nvPr>
        </p:nvSpPr>
        <p:spPr/>
        <p:txBody>
          <a:bodyPr anchor="ctr">
            <a:normAutofit/>
          </a:bodyPr>
          <a:lstStyle/>
          <a:p>
            <a:pPr lvl="0">
              <a:lnSpc>
                <a:spcPct val="150000"/>
              </a:lnSpc>
            </a:pPr>
            <a:endParaRPr lang="es-AR" sz="2600" dirty="0" smtClean="0"/>
          </a:p>
          <a:p>
            <a:pPr lvl="0">
              <a:lnSpc>
                <a:spcPct val="150000"/>
              </a:lnSpc>
            </a:pPr>
            <a:r>
              <a:rPr lang="en-US" sz="2600" dirty="0" smtClean="0"/>
              <a:t>Registered Fleet with </a:t>
            </a:r>
            <a:r>
              <a:rPr lang="en-US" sz="2600" dirty="0" err="1" smtClean="0"/>
              <a:t>Denatran</a:t>
            </a:r>
            <a:r>
              <a:rPr lang="en-US" sz="2600" dirty="0" smtClean="0"/>
              <a:t>*: 81 million vehicles</a:t>
            </a:r>
          </a:p>
          <a:p>
            <a:pPr lvl="0">
              <a:lnSpc>
                <a:spcPct val="150000"/>
              </a:lnSpc>
            </a:pPr>
            <a:r>
              <a:rPr lang="en-US" sz="2600" dirty="0" smtClean="0"/>
              <a:t>Vehicles Robbery and Theft: 416 thousand vehicles in 2014 </a:t>
            </a:r>
          </a:p>
          <a:p>
            <a:pPr lvl="0">
              <a:lnSpc>
                <a:spcPct val="150000"/>
              </a:lnSpc>
            </a:pPr>
            <a:r>
              <a:rPr lang="en-US" sz="2600" dirty="0" smtClean="0"/>
              <a:t>Recovered Vehicles: approx.. 50%</a:t>
            </a:r>
            <a:br>
              <a:rPr lang="en-US" sz="2600" dirty="0" smtClean="0"/>
            </a:br>
            <a:r>
              <a:rPr lang="en-US" sz="2600" dirty="0" smtClean="0"/>
              <a:t>	</a:t>
            </a:r>
            <a:r>
              <a:rPr lang="en-US" sz="2000" b="1" dirty="0" smtClean="0"/>
              <a:t>Obs</a:t>
            </a:r>
            <a:r>
              <a:rPr lang="en-US" sz="2000" dirty="0" smtClean="0"/>
              <a:t>.: 30 million vehicles with 5 or more years of use**. </a:t>
            </a:r>
          </a:p>
          <a:p>
            <a:pPr marL="0" indent="0">
              <a:lnSpc>
                <a:spcPct val="150000"/>
              </a:lnSpc>
              <a:buNone/>
            </a:pPr>
            <a:r>
              <a:rPr lang="en-US" sz="2000" dirty="0" smtClean="0"/>
              <a:t> </a:t>
            </a:r>
          </a:p>
          <a:p>
            <a:pPr marL="0" indent="0">
              <a:lnSpc>
                <a:spcPct val="150000"/>
              </a:lnSpc>
              <a:buNone/>
            </a:pPr>
            <a:r>
              <a:rPr lang="en-US" sz="1800" b="1" i="1" dirty="0" smtClean="0"/>
              <a:t>*  ** Traffic National Department</a:t>
            </a:r>
            <a:endParaRPr lang="en-US" sz="1800" i="1" dirty="0" smtClean="0"/>
          </a:p>
          <a:p>
            <a:pPr marL="0" indent="0">
              <a:lnSpc>
                <a:spcPct val="150000"/>
              </a:lnSpc>
              <a:buNone/>
            </a:pPr>
            <a:endParaRPr lang="pt-BR" sz="28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4</a:t>
            </a:fld>
            <a:endParaRPr lang="pt-BR"/>
          </a:p>
        </p:txBody>
      </p:sp>
    </p:spTree>
    <p:extLst>
      <p:ext uri="{BB962C8B-B14F-4D97-AF65-F5344CB8AC3E}">
        <p14:creationId xmlns:p14="http://schemas.microsoft.com/office/powerpoint/2010/main" val="1596716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BRAZILIAN SCENE</a:t>
            </a:r>
          </a:p>
        </p:txBody>
      </p:sp>
      <p:sp>
        <p:nvSpPr>
          <p:cNvPr id="3" name="Espaço Reservado para Conteúdo 2"/>
          <p:cNvSpPr>
            <a:spLocks noGrp="1"/>
          </p:cNvSpPr>
          <p:nvPr>
            <p:ph idx="1"/>
          </p:nvPr>
        </p:nvSpPr>
        <p:spPr>
          <a:xfrm>
            <a:off x="457200" y="1600200"/>
            <a:ext cx="8229600" cy="4349080"/>
          </a:xfrm>
        </p:spPr>
        <p:txBody>
          <a:bodyPr anchor="ctr">
            <a:normAutofit/>
          </a:bodyPr>
          <a:lstStyle/>
          <a:p>
            <a:pPr marL="0" indent="0" algn="ctr">
              <a:lnSpc>
                <a:spcPct val="150000"/>
              </a:lnSpc>
              <a:buNone/>
            </a:pPr>
            <a:r>
              <a:rPr lang="en-US" sz="4800" dirty="0" smtClean="0"/>
              <a:t>2 million</a:t>
            </a:r>
          </a:p>
          <a:p>
            <a:pPr marL="0" indent="0" algn="ctr">
              <a:lnSpc>
                <a:spcPct val="150000"/>
              </a:lnSpc>
              <a:buNone/>
            </a:pPr>
            <a:r>
              <a:rPr lang="en-US" sz="3200" dirty="0" smtClean="0"/>
              <a:t>Estimated amount of vehicles apprehended due to irregularities or tax debts to the State.</a:t>
            </a:r>
            <a:endParaRPr lang="en-US" sz="32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5</a:t>
            </a:fld>
            <a:endParaRPr lang="pt-BR"/>
          </a:p>
        </p:txBody>
      </p:sp>
    </p:spTree>
    <p:extLst>
      <p:ext uri="{BB962C8B-B14F-4D97-AF65-F5344CB8AC3E}">
        <p14:creationId xmlns:p14="http://schemas.microsoft.com/office/powerpoint/2010/main" val="170313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BRAZILIAN SCENE</a:t>
            </a:r>
          </a:p>
        </p:txBody>
      </p:sp>
      <p:sp>
        <p:nvSpPr>
          <p:cNvPr id="3" name="Espaço Reservado para Conteúdo 2"/>
          <p:cNvSpPr>
            <a:spLocks noGrp="1"/>
          </p:cNvSpPr>
          <p:nvPr>
            <p:ph idx="1"/>
          </p:nvPr>
        </p:nvSpPr>
        <p:spPr>
          <a:xfrm>
            <a:off x="457200" y="1600200"/>
            <a:ext cx="8229600" cy="4349080"/>
          </a:xfrm>
        </p:spPr>
        <p:txBody>
          <a:bodyPr anchor="ctr">
            <a:normAutofit/>
          </a:bodyPr>
          <a:lstStyle/>
          <a:p>
            <a:pPr marL="0" indent="0" algn="ctr">
              <a:lnSpc>
                <a:spcPct val="150000"/>
              </a:lnSpc>
              <a:buNone/>
            </a:pPr>
            <a:r>
              <a:rPr lang="en-US" sz="3200" dirty="0" smtClean="0"/>
              <a:t>Most robbed or stolen vehicles have as destination </a:t>
            </a:r>
            <a:r>
              <a:rPr lang="en-US" sz="3200" b="1" dirty="0" smtClean="0"/>
              <a:t>clandestine disassembling</a:t>
            </a:r>
            <a:r>
              <a:rPr lang="en-US" sz="3200" dirty="0" smtClean="0"/>
              <a:t> yards.</a:t>
            </a:r>
            <a:endParaRPr lang="en-US" sz="32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6</a:t>
            </a:fld>
            <a:endParaRPr lang="pt-BR"/>
          </a:p>
        </p:txBody>
      </p:sp>
    </p:spTree>
    <p:extLst>
      <p:ext uri="{BB962C8B-B14F-4D97-AF65-F5344CB8AC3E}">
        <p14:creationId xmlns:p14="http://schemas.microsoft.com/office/powerpoint/2010/main" val="146277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BRAZILIAN SCENE</a:t>
            </a:r>
          </a:p>
        </p:txBody>
      </p:sp>
      <p:sp>
        <p:nvSpPr>
          <p:cNvPr id="3" name="Espaço Reservado para Conteúdo 2"/>
          <p:cNvSpPr>
            <a:spLocks noGrp="1"/>
          </p:cNvSpPr>
          <p:nvPr>
            <p:ph idx="1"/>
          </p:nvPr>
        </p:nvSpPr>
        <p:spPr>
          <a:xfrm>
            <a:off x="457200" y="1600200"/>
            <a:ext cx="8229600" cy="4349080"/>
          </a:xfrm>
        </p:spPr>
        <p:txBody>
          <a:bodyPr anchor="ctr">
            <a:normAutofit/>
          </a:bodyPr>
          <a:lstStyle/>
          <a:p>
            <a:pPr marL="0" indent="0" algn="ctr">
              <a:lnSpc>
                <a:spcPct val="150000"/>
              </a:lnSpc>
              <a:buNone/>
            </a:pPr>
            <a:r>
              <a:rPr lang="en-US" sz="3200" dirty="0" smtClean="0"/>
              <a:t>1,3 million vehicles in Yards</a:t>
            </a:r>
          </a:p>
          <a:p>
            <a:pPr>
              <a:lnSpc>
                <a:spcPct val="150000"/>
              </a:lnSpc>
            </a:pPr>
            <a:r>
              <a:rPr lang="en-US" sz="3200" dirty="0" smtClean="0"/>
              <a:t>Public Yards: DETRAN’s, Road Police, Civil Police and Military Police;</a:t>
            </a:r>
          </a:p>
          <a:p>
            <a:pPr>
              <a:lnSpc>
                <a:spcPct val="150000"/>
              </a:lnSpc>
            </a:pPr>
            <a:r>
              <a:rPr lang="en-US" sz="3200" dirty="0" smtClean="0"/>
              <a:t>Private Yards.</a:t>
            </a:r>
            <a:endParaRPr lang="en-US" sz="32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7</a:t>
            </a:fld>
            <a:endParaRPr lang="pt-BR"/>
          </a:p>
        </p:txBody>
      </p:sp>
    </p:spTree>
    <p:extLst>
      <p:ext uri="{BB962C8B-B14F-4D97-AF65-F5344CB8AC3E}">
        <p14:creationId xmlns:p14="http://schemas.microsoft.com/office/powerpoint/2010/main" val="2509016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CONSEQUENCES</a:t>
            </a:r>
            <a:endParaRPr lang="pt-BR" dirty="0"/>
          </a:p>
        </p:txBody>
      </p:sp>
      <p:sp>
        <p:nvSpPr>
          <p:cNvPr id="3" name="Espaço Reservado para Conteúdo 2"/>
          <p:cNvSpPr>
            <a:spLocks noGrp="1"/>
          </p:cNvSpPr>
          <p:nvPr>
            <p:ph idx="1"/>
          </p:nvPr>
        </p:nvSpPr>
        <p:spPr/>
        <p:txBody>
          <a:bodyPr anchor="ctr"/>
          <a:lstStyle/>
          <a:p>
            <a:pPr lvl="0"/>
            <a:r>
              <a:rPr lang="en-US" dirty="0"/>
              <a:t>Constant production of replacing and repair parts competing with those produced for the assembling of new vehicles and the subsequent deficit that adds up to the increase in </a:t>
            </a:r>
            <a:r>
              <a:rPr lang="en-US" dirty="0" smtClean="0"/>
              <a:t>waiting </a:t>
            </a:r>
            <a:r>
              <a:rPr lang="en-US" dirty="0"/>
              <a:t>time at the repair shops;</a:t>
            </a:r>
            <a:endParaRPr lang="pt-BR" dirty="0"/>
          </a:p>
          <a:p>
            <a:pPr lvl="0"/>
            <a:r>
              <a:rPr lang="en-US" dirty="0"/>
              <a:t>Improper destination of tires, lubricants, oils, batteries, waste and scrap, </a:t>
            </a:r>
            <a:r>
              <a:rPr lang="en-US" dirty="0" smtClean="0"/>
              <a:t>all natural </a:t>
            </a:r>
            <a:r>
              <a:rPr lang="en-US" dirty="0"/>
              <a:t>environment contaminants</a:t>
            </a:r>
            <a:r>
              <a:rPr lang="en-US" dirty="0" smtClean="0"/>
              <a:t>.</a:t>
            </a:r>
            <a:endParaRPr lang="pt-BR"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8</a:t>
            </a:fld>
            <a:endParaRPr lang="pt-BR"/>
          </a:p>
        </p:txBody>
      </p:sp>
    </p:spTree>
    <p:extLst>
      <p:ext uri="{BB962C8B-B14F-4D97-AF65-F5344CB8AC3E}">
        <p14:creationId xmlns:p14="http://schemas.microsoft.com/office/powerpoint/2010/main" val="2674785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3600" dirty="0" smtClean="0"/>
              <a:t>TROUBLES FOR THE INSURANCE SECTOR</a:t>
            </a:r>
            <a:endParaRPr lang="pt-BR" sz="3600" dirty="0"/>
          </a:p>
        </p:txBody>
      </p:sp>
      <p:sp>
        <p:nvSpPr>
          <p:cNvPr id="3" name="Espaço Reservado para Conteúdo 2"/>
          <p:cNvSpPr>
            <a:spLocks noGrp="1"/>
          </p:cNvSpPr>
          <p:nvPr>
            <p:ph idx="1"/>
          </p:nvPr>
        </p:nvSpPr>
        <p:spPr>
          <a:xfrm>
            <a:off x="457200" y="1600200"/>
            <a:ext cx="8147248" cy="4876800"/>
          </a:xfrm>
        </p:spPr>
        <p:txBody>
          <a:bodyPr anchor="ctr">
            <a:normAutofit/>
          </a:bodyPr>
          <a:lstStyle/>
          <a:p>
            <a:pPr lvl="1">
              <a:lnSpc>
                <a:spcPct val="150000"/>
              </a:lnSpc>
            </a:pPr>
            <a:r>
              <a:rPr lang="en-US" sz="2400" dirty="0" smtClean="0"/>
              <a:t>R$ 18 billion collection in class 31</a:t>
            </a:r>
          </a:p>
          <a:p>
            <a:pPr lvl="1">
              <a:lnSpc>
                <a:spcPct val="150000"/>
              </a:lnSpc>
            </a:pPr>
            <a:r>
              <a:rPr lang="en-US" sz="2400" dirty="0" smtClean="0"/>
              <a:t>16 million of insured vehicles = 25% of the fleet</a:t>
            </a:r>
          </a:p>
          <a:p>
            <a:pPr lvl="1">
              <a:lnSpc>
                <a:spcPct val="150000"/>
              </a:lnSpc>
            </a:pPr>
            <a:r>
              <a:rPr lang="en-US" sz="2400" dirty="0" smtClean="0"/>
              <a:t>80% of brand new vehicles are insured</a:t>
            </a:r>
          </a:p>
          <a:p>
            <a:pPr lvl="1">
              <a:lnSpc>
                <a:spcPct val="150000"/>
              </a:lnSpc>
            </a:pPr>
            <a:r>
              <a:rPr lang="en-US" sz="2400" dirty="0" smtClean="0"/>
              <a:t>4% of vehicle’s price is the insurance average premium for brand new vehicles</a:t>
            </a:r>
          </a:p>
          <a:p>
            <a:pPr lvl="1">
              <a:lnSpc>
                <a:spcPct val="150000"/>
              </a:lnSpc>
            </a:pPr>
            <a:r>
              <a:rPr lang="en-US" sz="2400" dirty="0" smtClean="0"/>
              <a:t>5% of vehicles with 7 or more years of use are insured</a:t>
            </a:r>
          </a:p>
          <a:p>
            <a:pPr lvl="1">
              <a:lnSpc>
                <a:spcPct val="150000"/>
              </a:lnSpc>
            </a:pPr>
            <a:r>
              <a:rPr lang="en-US" sz="2400" dirty="0" smtClean="0"/>
              <a:t>Insurance of a vehicle with 7 years of use may cost up to 20% of its value.</a:t>
            </a:r>
            <a:endParaRPr lang="en-US" sz="2400" dirty="0"/>
          </a:p>
        </p:txBody>
      </p:sp>
      <p:sp>
        <p:nvSpPr>
          <p:cNvPr id="4" name="Espaço Reservado para Rodapé 3"/>
          <p:cNvSpPr>
            <a:spLocks noGrp="1"/>
          </p:cNvSpPr>
          <p:nvPr>
            <p:ph type="ftr" sz="quarter" idx="11"/>
          </p:nvPr>
        </p:nvSpPr>
        <p:spPr/>
        <p:txBody>
          <a:bodyPr/>
          <a:lstStyle/>
          <a:p>
            <a:r>
              <a:rPr lang="pt-BR" smtClean="0"/>
              <a:t>Maria da Gloria Faria</a:t>
            </a:r>
            <a:endParaRPr lang="pt-BR"/>
          </a:p>
        </p:txBody>
      </p:sp>
      <p:sp>
        <p:nvSpPr>
          <p:cNvPr id="5" name="Espaço Reservado para Número de Slide 4"/>
          <p:cNvSpPr>
            <a:spLocks noGrp="1"/>
          </p:cNvSpPr>
          <p:nvPr>
            <p:ph type="sldNum" sz="quarter" idx="12"/>
          </p:nvPr>
        </p:nvSpPr>
        <p:spPr/>
        <p:txBody>
          <a:bodyPr/>
          <a:lstStyle/>
          <a:p>
            <a:fld id="{75F53A63-2081-4600-9C9A-D779B91DA6D4}" type="slidenum">
              <a:rPr lang="pt-BR" smtClean="0"/>
              <a:pPr/>
              <a:t>9</a:t>
            </a:fld>
            <a:endParaRPr lang="pt-BR"/>
          </a:p>
        </p:txBody>
      </p:sp>
    </p:spTree>
    <p:extLst>
      <p:ext uri="{BB962C8B-B14F-4D97-AF65-F5344CB8AC3E}">
        <p14:creationId xmlns:p14="http://schemas.microsoft.com/office/powerpoint/2010/main" val="17643293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lho">
  <a:themeElements>
    <a:clrScheme name="Ex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h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1245</TotalTime>
  <Words>2307</Words>
  <Application>Microsoft Office PowerPoint</Application>
  <PresentationFormat>On-screen Show (4:3)</PresentationFormat>
  <Paragraphs>303</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Brilho</vt:lpstr>
      <vt:lpstr>  Vth AIDA EUROPE CONFERENCE  COPENHAGEN </vt:lpstr>
      <vt:lpstr>CLIMATE CHANGE WORKING PARTY</vt:lpstr>
      <vt:lpstr>AIDA/Brazil</vt:lpstr>
      <vt:lpstr>BRAZILIAN SCENE</vt:lpstr>
      <vt:lpstr>BRAZILIAN SCENE</vt:lpstr>
      <vt:lpstr>BRAZILIAN SCENE</vt:lpstr>
      <vt:lpstr>BRAZILIAN SCENE</vt:lpstr>
      <vt:lpstr>CONSEQUENCES</vt:lpstr>
      <vt:lpstr>TROUBLES FOR THE INSURANCE SECTOR</vt:lpstr>
      <vt:lpstr>PowerPoint Presentation</vt:lpstr>
      <vt:lpstr>NEW LAW for SOLID WASTE</vt:lpstr>
      <vt:lpstr>LAW # 12.305, of AUGUST 2ND, 2010</vt:lpstr>
      <vt:lpstr>LAW # 12.305, of AUGUST 2ND, 2010</vt:lpstr>
      <vt:lpstr>Concepts  adopted  by Law # 2.305/2010</vt:lpstr>
      <vt:lpstr>Concepts  adopted  by Law # 2.305/2010</vt:lpstr>
      <vt:lpstr>Concepts  adopted  by Law # 2.305/2010</vt:lpstr>
      <vt:lpstr>Concepts  adopted  by Law # 2.305/2010</vt:lpstr>
      <vt:lpstr> LAW #12.305, OF AUGUST 2ND, 2010 NATIONAL POLICY OF SOLID WASTES  OBJECTIVES</vt:lpstr>
      <vt:lpstr> LAW # 12.305 of 2010 NATIONAL POLICY OF SOLID WASTES  OBJECTIVES (continuation)</vt:lpstr>
      <vt:lpstr> LAW # 12.305 of 2010 NATIONAL POLICY OF SOLID WASTES  INSTRUMENTS</vt:lpstr>
      <vt:lpstr>Law # 12.305 of 2010 MANAGEMENT PLAN REACH</vt:lpstr>
      <vt:lpstr>Law # 12.305 of 2010</vt:lpstr>
      <vt:lpstr>PowerPoint Presentation</vt:lpstr>
      <vt:lpstr>CHALENGES TO THE INSURANCE MARKET</vt:lpstr>
      <vt:lpstr>PowerPoint Presentation</vt:lpstr>
      <vt:lpstr>CHALLENGES TO THE INSURANCE MARKET</vt:lpstr>
      <vt:lpstr>CHALLENGES TO THE INSURANCE MARKET</vt:lpstr>
      <vt:lpstr>PowerPoint Presentation</vt:lpstr>
      <vt:lpstr>REVERSE LOGISTICS</vt:lpstr>
      <vt:lpstr>ADVANTAGES</vt:lpstr>
      <vt:lpstr>PowerPoint Presentation</vt:lpstr>
      <vt:lpstr>ADVANTAGES</vt:lpstr>
      <vt:lpstr>PowerPoint Presentation</vt:lpstr>
      <vt:lpstr>ADVANTAGES</vt:lpstr>
      <vt:lpstr>ADVANTAGES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XIV CONGRESO DE DERECHO DE SEGUROS</dc:title>
  <dc:creator>Kleber Batista Mattoso / SUCOM</dc:creator>
  <cp:lastModifiedBy>User</cp:lastModifiedBy>
  <cp:revision>154</cp:revision>
  <cp:lastPrinted>2015-06-08T21:55:59Z</cp:lastPrinted>
  <dcterms:created xsi:type="dcterms:W3CDTF">2015-06-02T13:31:44Z</dcterms:created>
  <dcterms:modified xsi:type="dcterms:W3CDTF">2015-08-04T09:59:29Z</dcterms:modified>
</cp:coreProperties>
</file>