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notesSlides/notesSlide6.xml" ContentType="application/vnd.openxmlformats-officedocument.presentationml.notesSlide+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diagrams/quickStyle6.xml" ContentType="application/vnd.openxmlformats-officedocument.drawingml.diagramStyl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7" r:id="rId2"/>
    <p:sldId id="262" r:id="rId3"/>
    <p:sldId id="259" r:id="rId4"/>
    <p:sldId id="264" r:id="rId5"/>
    <p:sldId id="266" r:id="rId6"/>
    <p:sldId id="263"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0362" autoAdjust="0"/>
  </p:normalViewPr>
  <p:slideViewPr>
    <p:cSldViewPr>
      <p:cViewPr varScale="1">
        <p:scale>
          <a:sx n="44" d="100"/>
          <a:sy n="44" d="100"/>
        </p:scale>
        <p:origin x="-190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394F17-0794-4391-BDF2-4EFC9AEE563C}"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GB"/>
        </a:p>
      </dgm:t>
    </dgm:pt>
    <dgm:pt modelId="{DAF3739B-D5D9-4F34-AFD4-D4BEF5308539}">
      <dgm:prSet phldrT="[Text]" custT="1"/>
      <dgm:spPr/>
      <dgm:t>
        <a:bodyPr/>
        <a:lstStyle/>
        <a:p>
          <a:r>
            <a:rPr lang="en-GB" sz="1000" dirty="0" smtClean="0">
              <a:solidFill>
                <a:srgbClr val="FF0000"/>
              </a:solidFill>
            </a:rPr>
            <a:t>Physical  effect:</a:t>
          </a:r>
        </a:p>
        <a:p>
          <a:r>
            <a:rPr lang="en-GB" sz="1000" dirty="0" smtClean="0">
              <a:solidFill>
                <a:srgbClr val="FF0000"/>
              </a:solidFill>
            </a:rPr>
            <a:t>More varied weather patterns + severe weather  events</a:t>
          </a:r>
          <a:endParaRPr lang="en-GB" sz="1000" dirty="0">
            <a:solidFill>
              <a:srgbClr val="FF0000"/>
            </a:solidFill>
          </a:endParaRPr>
        </a:p>
      </dgm:t>
    </dgm:pt>
    <dgm:pt modelId="{EF882AED-E3D8-4D62-80AD-2EC229D081BF}" type="parTrans" cxnId="{C3CEFEC7-6CF1-4D80-9611-F70D803207D1}">
      <dgm:prSet/>
      <dgm:spPr/>
      <dgm:t>
        <a:bodyPr/>
        <a:lstStyle/>
        <a:p>
          <a:endParaRPr lang="en-GB"/>
        </a:p>
      </dgm:t>
    </dgm:pt>
    <dgm:pt modelId="{1C827804-0F31-4994-9E66-A1917CFCAC50}" type="sibTrans" cxnId="{C3CEFEC7-6CF1-4D80-9611-F70D803207D1}">
      <dgm:prSet/>
      <dgm:spPr/>
      <dgm:t>
        <a:bodyPr/>
        <a:lstStyle/>
        <a:p>
          <a:endParaRPr lang="en-GB"/>
        </a:p>
      </dgm:t>
    </dgm:pt>
    <dgm:pt modelId="{25EC03DB-7837-4B40-9C14-826CC43F3419}">
      <dgm:prSet phldrT="[Text]" custT="1"/>
      <dgm:spPr/>
      <dgm:t>
        <a:bodyPr/>
        <a:lstStyle/>
        <a:p>
          <a:endParaRPr lang="en-GB" sz="1000" dirty="0" smtClean="0"/>
        </a:p>
        <a:p>
          <a:r>
            <a:rPr lang="en-GB" sz="1000" dirty="0" smtClean="0">
              <a:solidFill>
                <a:srgbClr val="FF0000"/>
              </a:solidFill>
            </a:rPr>
            <a:t>Changed</a:t>
          </a:r>
        </a:p>
        <a:p>
          <a:r>
            <a:rPr lang="en-GB" sz="1000" dirty="0" smtClean="0">
              <a:solidFill>
                <a:srgbClr val="FF0000"/>
              </a:solidFill>
            </a:rPr>
            <a:t>Regulatory/</a:t>
          </a:r>
        </a:p>
        <a:p>
          <a:r>
            <a:rPr lang="en-GB" sz="1000" dirty="0" smtClean="0">
              <a:solidFill>
                <a:srgbClr val="FF0000"/>
              </a:solidFill>
            </a:rPr>
            <a:t>Legislative/</a:t>
          </a:r>
        </a:p>
        <a:p>
          <a:r>
            <a:rPr lang="en-GB" sz="1000" dirty="0" smtClean="0">
              <a:solidFill>
                <a:srgbClr val="FF0000"/>
              </a:solidFill>
            </a:rPr>
            <a:t>Liability </a:t>
          </a:r>
        </a:p>
        <a:p>
          <a:r>
            <a:rPr lang="en-GB" sz="1000" dirty="0" smtClean="0">
              <a:solidFill>
                <a:srgbClr val="FF0000"/>
              </a:solidFill>
            </a:rPr>
            <a:t>Regimes</a:t>
          </a:r>
        </a:p>
        <a:p>
          <a:endParaRPr lang="en-GB" sz="1000" dirty="0"/>
        </a:p>
      </dgm:t>
    </dgm:pt>
    <dgm:pt modelId="{CDAE5678-111D-4626-9AC3-75AD29CED10C}" type="parTrans" cxnId="{C489C27D-E7D1-4584-A31D-4C74ED13826C}">
      <dgm:prSet/>
      <dgm:spPr/>
      <dgm:t>
        <a:bodyPr/>
        <a:lstStyle/>
        <a:p>
          <a:endParaRPr lang="en-GB"/>
        </a:p>
      </dgm:t>
    </dgm:pt>
    <dgm:pt modelId="{CD97A663-0E69-437C-9784-37C728FB8CC1}" type="sibTrans" cxnId="{C489C27D-E7D1-4584-A31D-4C74ED13826C}">
      <dgm:prSet/>
      <dgm:spPr/>
      <dgm:t>
        <a:bodyPr/>
        <a:lstStyle/>
        <a:p>
          <a:endParaRPr lang="en-GB"/>
        </a:p>
      </dgm:t>
    </dgm:pt>
    <dgm:pt modelId="{3B302D04-2DF1-45C9-AE18-D1EA8AB7C532}">
      <dgm:prSet phldrT="[Text]" custT="1"/>
      <dgm:spPr/>
      <dgm:t>
        <a:bodyPr/>
        <a:lstStyle/>
        <a:p>
          <a:r>
            <a:rPr lang="en-GB" sz="1200" baseline="0" dirty="0" smtClean="0">
              <a:solidFill>
                <a:srgbClr val="FF0000"/>
              </a:solidFill>
            </a:rPr>
            <a:t>Impact likely </a:t>
          </a:r>
        </a:p>
        <a:p>
          <a:r>
            <a:rPr lang="en-GB" sz="1200" baseline="0" dirty="0" smtClean="0">
              <a:solidFill>
                <a:srgbClr val="FF0000"/>
              </a:solidFill>
            </a:rPr>
            <a:t>upon  most Insurance Classes</a:t>
          </a:r>
          <a:endParaRPr lang="en-GB" sz="1200" dirty="0">
            <a:solidFill>
              <a:srgbClr val="FF0000"/>
            </a:solidFill>
          </a:endParaRPr>
        </a:p>
      </dgm:t>
    </dgm:pt>
    <dgm:pt modelId="{CBB82DA3-D0F2-41BC-A255-7ACA317324A6}" type="parTrans" cxnId="{8964B751-5668-4F85-860D-0E49A96B7BFA}">
      <dgm:prSet/>
      <dgm:spPr/>
      <dgm:t>
        <a:bodyPr/>
        <a:lstStyle/>
        <a:p>
          <a:endParaRPr lang="en-GB"/>
        </a:p>
      </dgm:t>
    </dgm:pt>
    <dgm:pt modelId="{9B060F34-9DD1-40A6-9680-E2B8B9075FFF}" type="sibTrans" cxnId="{8964B751-5668-4F85-860D-0E49A96B7BFA}">
      <dgm:prSet/>
      <dgm:spPr/>
      <dgm:t>
        <a:bodyPr/>
        <a:lstStyle/>
        <a:p>
          <a:endParaRPr lang="en-GB"/>
        </a:p>
      </dgm:t>
    </dgm:pt>
    <dgm:pt modelId="{53EF5FB2-D9AB-48ED-B48B-81F77D2C33CE}">
      <dgm:prSet phldrT="[Text]" custT="1"/>
      <dgm:spPr/>
      <dgm:t>
        <a:bodyPr/>
        <a:lstStyle/>
        <a:p>
          <a:r>
            <a:rPr lang="en-GB" sz="1200" dirty="0" smtClean="0">
              <a:solidFill>
                <a:srgbClr val="FF0000"/>
              </a:solidFill>
            </a:rPr>
            <a:t>Defensive</a:t>
          </a:r>
          <a:r>
            <a:rPr lang="en-GB" sz="1200" baseline="0" dirty="0" smtClean="0">
              <a:solidFill>
                <a:srgbClr val="FF0000"/>
              </a:solidFill>
            </a:rPr>
            <a:t> measures  by insurers </a:t>
          </a:r>
          <a:endParaRPr lang="en-GB" sz="1200" dirty="0">
            <a:solidFill>
              <a:srgbClr val="FF0000"/>
            </a:solidFill>
          </a:endParaRPr>
        </a:p>
      </dgm:t>
    </dgm:pt>
    <dgm:pt modelId="{5479DBFC-50E5-4CB5-B9E5-505A6D34398E}" type="parTrans" cxnId="{63F64053-6F25-4316-9DE8-431ED5381886}">
      <dgm:prSet/>
      <dgm:spPr/>
      <dgm:t>
        <a:bodyPr/>
        <a:lstStyle/>
        <a:p>
          <a:endParaRPr lang="en-GB"/>
        </a:p>
      </dgm:t>
    </dgm:pt>
    <dgm:pt modelId="{FFD7E16B-2BAA-4099-8659-7D16BD7D1389}" type="sibTrans" cxnId="{63F64053-6F25-4316-9DE8-431ED5381886}">
      <dgm:prSet/>
      <dgm:spPr/>
      <dgm:t>
        <a:bodyPr/>
        <a:lstStyle/>
        <a:p>
          <a:endParaRPr lang="en-GB"/>
        </a:p>
      </dgm:t>
    </dgm:pt>
    <dgm:pt modelId="{E014E09C-8B9D-4019-9D41-87CA621FFA6B}">
      <dgm:prSet phldrT="[Text]" custT="1"/>
      <dgm:spPr/>
      <dgm:t>
        <a:bodyPr/>
        <a:lstStyle/>
        <a:p>
          <a:r>
            <a:rPr lang="en-GB" sz="1100" dirty="0" smtClean="0">
              <a:solidFill>
                <a:srgbClr val="FF0000"/>
              </a:solidFill>
            </a:rPr>
            <a:t>Roles</a:t>
          </a:r>
          <a:r>
            <a:rPr lang="en-GB" sz="1100" baseline="0" dirty="0" smtClean="0">
              <a:solidFill>
                <a:srgbClr val="FF0000"/>
              </a:solidFill>
            </a:rPr>
            <a:t> of </a:t>
          </a:r>
        </a:p>
        <a:p>
          <a:r>
            <a:rPr lang="en-GB" sz="1100" baseline="0" dirty="0" smtClean="0">
              <a:solidFill>
                <a:srgbClr val="FF0000"/>
              </a:solidFill>
            </a:rPr>
            <a:t>Reinsurance/</a:t>
          </a:r>
        </a:p>
        <a:p>
          <a:r>
            <a:rPr lang="en-GB" sz="1100" baseline="0" dirty="0" smtClean="0">
              <a:solidFill>
                <a:srgbClr val="FF0000"/>
              </a:solidFill>
            </a:rPr>
            <a:t>ART/</a:t>
          </a:r>
        </a:p>
        <a:p>
          <a:r>
            <a:rPr lang="en-GB" sz="1100" baseline="0" dirty="0" smtClean="0">
              <a:solidFill>
                <a:srgbClr val="FF0000"/>
              </a:solidFill>
            </a:rPr>
            <a:t>Govt-backed </a:t>
          </a:r>
        </a:p>
        <a:p>
          <a:r>
            <a:rPr lang="en-GB" sz="1100" baseline="0" dirty="0" smtClean="0">
              <a:solidFill>
                <a:srgbClr val="FF0000"/>
              </a:solidFill>
            </a:rPr>
            <a:t>schemes </a:t>
          </a:r>
          <a:endParaRPr lang="en-GB" sz="1100" dirty="0">
            <a:solidFill>
              <a:srgbClr val="FF0000"/>
            </a:solidFill>
          </a:endParaRPr>
        </a:p>
      </dgm:t>
    </dgm:pt>
    <dgm:pt modelId="{7B5FEC0D-83B1-4F36-A04E-620FB0983606}" type="parTrans" cxnId="{41F8270F-1B3D-4667-B9AD-3BF0905C432C}">
      <dgm:prSet/>
      <dgm:spPr/>
      <dgm:t>
        <a:bodyPr/>
        <a:lstStyle/>
        <a:p>
          <a:endParaRPr lang="en-GB"/>
        </a:p>
      </dgm:t>
    </dgm:pt>
    <dgm:pt modelId="{3B7E9CDE-0157-4866-94C0-DDDB36C64D0F}" type="sibTrans" cxnId="{41F8270F-1B3D-4667-B9AD-3BF0905C432C}">
      <dgm:prSet/>
      <dgm:spPr/>
      <dgm:t>
        <a:bodyPr/>
        <a:lstStyle/>
        <a:p>
          <a:endParaRPr lang="en-GB"/>
        </a:p>
      </dgm:t>
    </dgm:pt>
    <dgm:pt modelId="{80BC6BD2-BD71-4958-8BBF-489891AFCB39}" type="pres">
      <dgm:prSet presAssocID="{C5394F17-0794-4391-BDF2-4EFC9AEE563C}" presName="cycle" presStyleCnt="0">
        <dgm:presLayoutVars>
          <dgm:dir/>
          <dgm:resizeHandles val="exact"/>
        </dgm:presLayoutVars>
      </dgm:prSet>
      <dgm:spPr/>
      <dgm:t>
        <a:bodyPr/>
        <a:lstStyle/>
        <a:p>
          <a:endParaRPr lang="en-GB"/>
        </a:p>
      </dgm:t>
    </dgm:pt>
    <dgm:pt modelId="{A725428E-AD1A-47A5-9B95-57F4E7CC59B3}" type="pres">
      <dgm:prSet presAssocID="{DAF3739B-D5D9-4F34-AFD4-D4BEF5308539}" presName="node" presStyleLbl="node1" presStyleIdx="0" presStyleCnt="5">
        <dgm:presLayoutVars>
          <dgm:bulletEnabled val="1"/>
        </dgm:presLayoutVars>
      </dgm:prSet>
      <dgm:spPr/>
      <dgm:t>
        <a:bodyPr/>
        <a:lstStyle/>
        <a:p>
          <a:endParaRPr lang="en-GB"/>
        </a:p>
      </dgm:t>
    </dgm:pt>
    <dgm:pt modelId="{0AD1A7DD-FF6F-4DEF-965C-2F2388779E48}" type="pres">
      <dgm:prSet presAssocID="{1C827804-0F31-4994-9E66-A1917CFCAC50}" presName="sibTrans" presStyleLbl="sibTrans2D1" presStyleIdx="0" presStyleCnt="5"/>
      <dgm:spPr/>
      <dgm:t>
        <a:bodyPr/>
        <a:lstStyle/>
        <a:p>
          <a:endParaRPr lang="en-GB"/>
        </a:p>
      </dgm:t>
    </dgm:pt>
    <dgm:pt modelId="{6CE91B74-844D-4CD7-8F05-2BE7583ECD74}" type="pres">
      <dgm:prSet presAssocID="{1C827804-0F31-4994-9E66-A1917CFCAC50}" presName="connectorText" presStyleLbl="sibTrans2D1" presStyleIdx="0" presStyleCnt="5"/>
      <dgm:spPr/>
      <dgm:t>
        <a:bodyPr/>
        <a:lstStyle/>
        <a:p>
          <a:endParaRPr lang="en-GB"/>
        </a:p>
      </dgm:t>
    </dgm:pt>
    <dgm:pt modelId="{C90AF3FD-0CE6-4A09-AA3A-6BE7223F70E3}" type="pres">
      <dgm:prSet presAssocID="{25EC03DB-7837-4B40-9C14-826CC43F3419}" presName="node" presStyleLbl="node1" presStyleIdx="1" presStyleCnt="5" custRadScaleRad="99446" custRadScaleInc="233">
        <dgm:presLayoutVars>
          <dgm:bulletEnabled val="1"/>
        </dgm:presLayoutVars>
      </dgm:prSet>
      <dgm:spPr/>
      <dgm:t>
        <a:bodyPr/>
        <a:lstStyle/>
        <a:p>
          <a:endParaRPr lang="en-GB"/>
        </a:p>
      </dgm:t>
    </dgm:pt>
    <dgm:pt modelId="{32FF9BE1-3613-47C9-948C-17FBAFD07BE5}" type="pres">
      <dgm:prSet presAssocID="{CD97A663-0E69-437C-9784-37C728FB8CC1}" presName="sibTrans" presStyleLbl="sibTrans2D1" presStyleIdx="1" presStyleCnt="5"/>
      <dgm:spPr/>
      <dgm:t>
        <a:bodyPr/>
        <a:lstStyle/>
        <a:p>
          <a:endParaRPr lang="en-GB"/>
        </a:p>
      </dgm:t>
    </dgm:pt>
    <dgm:pt modelId="{474F1FC7-89ED-4B04-AD27-681875F3E18B}" type="pres">
      <dgm:prSet presAssocID="{CD97A663-0E69-437C-9784-37C728FB8CC1}" presName="connectorText" presStyleLbl="sibTrans2D1" presStyleIdx="1" presStyleCnt="5"/>
      <dgm:spPr/>
      <dgm:t>
        <a:bodyPr/>
        <a:lstStyle/>
        <a:p>
          <a:endParaRPr lang="en-GB"/>
        </a:p>
      </dgm:t>
    </dgm:pt>
    <dgm:pt modelId="{198AD224-4CA8-474F-BA48-D59ABF52A9BB}" type="pres">
      <dgm:prSet presAssocID="{3B302D04-2DF1-45C9-AE18-D1EA8AB7C532}" presName="node" presStyleLbl="node1" presStyleIdx="2" presStyleCnt="5">
        <dgm:presLayoutVars>
          <dgm:bulletEnabled val="1"/>
        </dgm:presLayoutVars>
      </dgm:prSet>
      <dgm:spPr/>
      <dgm:t>
        <a:bodyPr/>
        <a:lstStyle/>
        <a:p>
          <a:endParaRPr lang="en-GB"/>
        </a:p>
      </dgm:t>
    </dgm:pt>
    <dgm:pt modelId="{3ACBBD40-32BD-4A53-AA2C-663F19115BA8}" type="pres">
      <dgm:prSet presAssocID="{9B060F34-9DD1-40A6-9680-E2B8B9075FFF}" presName="sibTrans" presStyleLbl="sibTrans2D1" presStyleIdx="2" presStyleCnt="5"/>
      <dgm:spPr/>
      <dgm:t>
        <a:bodyPr/>
        <a:lstStyle/>
        <a:p>
          <a:endParaRPr lang="en-GB"/>
        </a:p>
      </dgm:t>
    </dgm:pt>
    <dgm:pt modelId="{4C87548E-9432-4C7C-9AFD-34D85CC2218C}" type="pres">
      <dgm:prSet presAssocID="{9B060F34-9DD1-40A6-9680-E2B8B9075FFF}" presName="connectorText" presStyleLbl="sibTrans2D1" presStyleIdx="2" presStyleCnt="5"/>
      <dgm:spPr/>
      <dgm:t>
        <a:bodyPr/>
        <a:lstStyle/>
        <a:p>
          <a:endParaRPr lang="en-GB"/>
        </a:p>
      </dgm:t>
    </dgm:pt>
    <dgm:pt modelId="{988AE220-A08E-4710-BFCA-DE7BF7753F1C}" type="pres">
      <dgm:prSet presAssocID="{53EF5FB2-D9AB-48ED-B48B-81F77D2C33CE}" presName="node" presStyleLbl="node1" presStyleIdx="3" presStyleCnt="5">
        <dgm:presLayoutVars>
          <dgm:bulletEnabled val="1"/>
        </dgm:presLayoutVars>
      </dgm:prSet>
      <dgm:spPr/>
      <dgm:t>
        <a:bodyPr/>
        <a:lstStyle/>
        <a:p>
          <a:endParaRPr lang="en-GB"/>
        </a:p>
      </dgm:t>
    </dgm:pt>
    <dgm:pt modelId="{BF81FD85-FFDA-4578-B5EB-3371D0FDE04E}" type="pres">
      <dgm:prSet presAssocID="{FFD7E16B-2BAA-4099-8659-7D16BD7D1389}" presName="sibTrans" presStyleLbl="sibTrans2D1" presStyleIdx="3" presStyleCnt="5"/>
      <dgm:spPr/>
      <dgm:t>
        <a:bodyPr/>
        <a:lstStyle/>
        <a:p>
          <a:endParaRPr lang="en-GB"/>
        </a:p>
      </dgm:t>
    </dgm:pt>
    <dgm:pt modelId="{66F27C4D-CD9D-44B9-8989-95A78876CF34}" type="pres">
      <dgm:prSet presAssocID="{FFD7E16B-2BAA-4099-8659-7D16BD7D1389}" presName="connectorText" presStyleLbl="sibTrans2D1" presStyleIdx="3" presStyleCnt="5"/>
      <dgm:spPr/>
      <dgm:t>
        <a:bodyPr/>
        <a:lstStyle/>
        <a:p>
          <a:endParaRPr lang="en-GB"/>
        </a:p>
      </dgm:t>
    </dgm:pt>
    <dgm:pt modelId="{F2230CF6-B73C-46E8-AB07-B46C0F431646}" type="pres">
      <dgm:prSet presAssocID="{E014E09C-8B9D-4019-9D41-87CA621FFA6B}" presName="node" presStyleLbl="node1" presStyleIdx="4" presStyleCnt="5">
        <dgm:presLayoutVars>
          <dgm:bulletEnabled val="1"/>
        </dgm:presLayoutVars>
      </dgm:prSet>
      <dgm:spPr/>
      <dgm:t>
        <a:bodyPr/>
        <a:lstStyle/>
        <a:p>
          <a:endParaRPr lang="en-GB"/>
        </a:p>
      </dgm:t>
    </dgm:pt>
    <dgm:pt modelId="{1CEB27D9-62D5-4966-B144-C728D0BC6FBA}" type="pres">
      <dgm:prSet presAssocID="{3B7E9CDE-0157-4866-94C0-DDDB36C64D0F}" presName="sibTrans" presStyleLbl="sibTrans2D1" presStyleIdx="4" presStyleCnt="5"/>
      <dgm:spPr/>
      <dgm:t>
        <a:bodyPr/>
        <a:lstStyle/>
        <a:p>
          <a:endParaRPr lang="en-GB"/>
        </a:p>
      </dgm:t>
    </dgm:pt>
    <dgm:pt modelId="{C01F2A7F-9872-457B-B319-EB55127600CF}" type="pres">
      <dgm:prSet presAssocID="{3B7E9CDE-0157-4866-94C0-DDDB36C64D0F}" presName="connectorText" presStyleLbl="sibTrans2D1" presStyleIdx="4" presStyleCnt="5"/>
      <dgm:spPr/>
      <dgm:t>
        <a:bodyPr/>
        <a:lstStyle/>
        <a:p>
          <a:endParaRPr lang="en-GB"/>
        </a:p>
      </dgm:t>
    </dgm:pt>
  </dgm:ptLst>
  <dgm:cxnLst>
    <dgm:cxn modelId="{C489C27D-E7D1-4584-A31D-4C74ED13826C}" srcId="{C5394F17-0794-4391-BDF2-4EFC9AEE563C}" destId="{25EC03DB-7837-4B40-9C14-826CC43F3419}" srcOrd="1" destOrd="0" parTransId="{CDAE5678-111D-4626-9AC3-75AD29CED10C}" sibTransId="{CD97A663-0E69-437C-9784-37C728FB8CC1}"/>
    <dgm:cxn modelId="{4DAABC68-D522-442A-B132-D61C69A39893}" type="presOf" srcId="{3B7E9CDE-0157-4866-94C0-DDDB36C64D0F}" destId="{1CEB27D9-62D5-4966-B144-C728D0BC6FBA}" srcOrd="0" destOrd="0" presId="urn:microsoft.com/office/officeart/2005/8/layout/cycle2"/>
    <dgm:cxn modelId="{41F8270F-1B3D-4667-B9AD-3BF0905C432C}" srcId="{C5394F17-0794-4391-BDF2-4EFC9AEE563C}" destId="{E014E09C-8B9D-4019-9D41-87CA621FFA6B}" srcOrd="4" destOrd="0" parTransId="{7B5FEC0D-83B1-4F36-A04E-620FB0983606}" sibTransId="{3B7E9CDE-0157-4866-94C0-DDDB36C64D0F}"/>
    <dgm:cxn modelId="{0DC3E330-B615-47BE-B00C-F456F1CEF6CB}" type="presOf" srcId="{3B7E9CDE-0157-4866-94C0-DDDB36C64D0F}" destId="{C01F2A7F-9872-457B-B319-EB55127600CF}" srcOrd="1" destOrd="0" presId="urn:microsoft.com/office/officeart/2005/8/layout/cycle2"/>
    <dgm:cxn modelId="{859BA0B0-A20E-44F1-B25A-50F33ED08030}" type="presOf" srcId="{25EC03DB-7837-4B40-9C14-826CC43F3419}" destId="{C90AF3FD-0CE6-4A09-AA3A-6BE7223F70E3}" srcOrd="0" destOrd="0" presId="urn:microsoft.com/office/officeart/2005/8/layout/cycle2"/>
    <dgm:cxn modelId="{5CA1A93C-D447-4532-850A-C3A0FC74C28F}" type="presOf" srcId="{FFD7E16B-2BAA-4099-8659-7D16BD7D1389}" destId="{66F27C4D-CD9D-44B9-8989-95A78876CF34}" srcOrd="1" destOrd="0" presId="urn:microsoft.com/office/officeart/2005/8/layout/cycle2"/>
    <dgm:cxn modelId="{59929CDD-45B2-4F70-9525-DB48404B3236}" type="presOf" srcId="{1C827804-0F31-4994-9E66-A1917CFCAC50}" destId="{0AD1A7DD-FF6F-4DEF-965C-2F2388779E48}" srcOrd="0" destOrd="0" presId="urn:microsoft.com/office/officeart/2005/8/layout/cycle2"/>
    <dgm:cxn modelId="{63F64053-6F25-4316-9DE8-431ED5381886}" srcId="{C5394F17-0794-4391-BDF2-4EFC9AEE563C}" destId="{53EF5FB2-D9AB-48ED-B48B-81F77D2C33CE}" srcOrd="3" destOrd="0" parTransId="{5479DBFC-50E5-4CB5-B9E5-505A6D34398E}" sibTransId="{FFD7E16B-2BAA-4099-8659-7D16BD7D1389}"/>
    <dgm:cxn modelId="{C3CEFEC7-6CF1-4D80-9611-F70D803207D1}" srcId="{C5394F17-0794-4391-BDF2-4EFC9AEE563C}" destId="{DAF3739B-D5D9-4F34-AFD4-D4BEF5308539}" srcOrd="0" destOrd="0" parTransId="{EF882AED-E3D8-4D62-80AD-2EC229D081BF}" sibTransId="{1C827804-0F31-4994-9E66-A1917CFCAC50}"/>
    <dgm:cxn modelId="{703C5B5B-6A5A-4E20-A710-39AB28AFD100}" type="presOf" srcId="{53EF5FB2-D9AB-48ED-B48B-81F77D2C33CE}" destId="{988AE220-A08E-4710-BFCA-DE7BF7753F1C}" srcOrd="0" destOrd="0" presId="urn:microsoft.com/office/officeart/2005/8/layout/cycle2"/>
    <dgm:cxn modelId="{DABB2FA0-916D-4367-82F7-D046C7D4A2B1}" type="presOf" srcId="{3B302D04-2DF1-45C9-AE18-D1EA8AB7C532}" destId="{198AD224-4CA8-474F-BA48-D59ABF52A9BB}" srcOrd="0" destOrd="0" presId="urn:microsoft.com/office/officeart/2005/8/layout/cycle2"/>
    <dgm:cxn modelId="{82DF98A3-EFC0-4883-A278-C2B319BFE709}" type="presOf" srcId="{C5394F17-0794-4391-BDF2-4EFC9AEE563C}" destId="{80BC6BD2-BD71-4958-8BBF-489891AFCB39}" srcOrd="0" destOrd="0" presId="urn:microsoft.com/office/officeart/2005/8/layout/cycle2"/>
    <dgm:cxn modelId="{3AA4DECE-208C-42BB-AE9C-94130B18E987}" type="presOf" srcId="{CD97A663-0E69-437C-9784-37C728FB8CC1}" destId="{32FF9BE1-3613-47C9-948C-17FBAFD07BE5}" srcOrd="0" destOrd="0" presId="urn:microsoft.com/office/officeart/2005/8/layout/cycle2"/>
    <dgm:cxn modelId="{BA77634C-DFAF-461D-B205-FE9EC09BA1E2}" type="presOf" srcId="{9B060F34-9DD1-40A6-9680-E2B8B9075FFF}" destId="{4C87548E-9432-4C7C-9AFD-34D85CC2218C}" srcOrd="1" destOrd="0" presId="urn:microsoft.com/office/officeart/2005/8/layout/cycle2"/>
    <dgm:cxn modelId="{F74EEE84-596E-42B6-8D3A-3D1D55758605}" type="presOf" srcId="{9B060F34-9DD1-40A6-9680-E2B8B9075FFF}" destId="{3ACBBD40-32BD-4A53-AA2C-663F19115BA8}" srcOrd="0" destOrd="0" presId="urn:microsoft.com/office/officeart/2005/8/layout/cycle2"/>
    <dgm:cxn modelId="{CD0592A8-3E10-4BF6-BF69-F6898E7CAC88}" type="presOf" srcId="{E014E09C-8B9D-4019-9D41-87CA621FFA6B}" destId="{F2230CF6-B73C-46E8-AB07-B46C0F431646}" srcOrd="0" destOrd="0" presId="urn:microsoft.com/office/officeart/2005/8/layout/cycle2"/>
    <dgm:cxn modelId="{B77CE064-668C-44EF-9D03-3A82008AF99B}" type="presOf" srcId="{DAF3739B-D5D9-4F34-AFD4-D4BEF5308539}" destId="{A725428E-AD1A-47A5-9B95-57F4E7CC59B3}" srcOrd="0" destOrd="0" presId="urn:microsoft.com/office/officeart/2005/8/layout/cycle2"/>
    <dgm:cxn modelId="{AC15BA0A-1420-4349-8636-C49677C4201D}" type="presOf" srcId="{CD97A663-0E69-437C-9784-37C728FB8CC1}" destId="{474F1FC7-89ED-4B04-AD27-681875F3E18B}" srcOrd="1" destOrd="0" presId="urn:microsoft.com/office/officeart/2005/8/layout/cycle2"/>
    <dgm:cxn modelId="{0184D1E8-F90F-4ECA-8E59-9CEAA06B4599}" type="presOf" srcId="{1C827804-0F31-4994-9E66-A1917CFCAC50}" destId="{6CE91B74-844D-4CD7-8F05-2BE7583ECD74}" srcOrd="1" destOrd="0" presId="urn:microsoft.com/office/officeart/2005/8/layout/cycle2"/>
    <dgm:cxn modelId="{DA4A2FF4-A871-42FF-9B32-63CF4BA66B0A}" type="presOf" srcId="{FFD7E16B-2BAA-4099-8659-7D16BD7D1389}" destId="{BF81FD85-FFDA-4578-B5EB-3371D0FDE04E}" srcOrd="0" destOrd="0" presId="urn:microsoft.com/office/officeart/2005/8/layout/cycle2"/>
    <dgm:cxn modelId="{8964B751-5668-4F85-860D-0E49A96B7BFA}" srcId="{C5394F17-0794-4391-BDF2-4EFC9AEE563C}" destId="{3B302D04-2DF1-45C9-AE18-D1EA8AB7C532}" srcOrd="2" destOrd="0" parTransId="{CBB82DA3-D0F2-41BC-A255-7ACA317324A6}" sibTransId="{9B060F34-9DD1-40A6-9680-E2B8B9075FFF}"/>
    <dgm:cxn modelId="{77C118BF-6276-4FDF-AAA5-6859C6750BC7}" type="presParOf" srcId="{80BC6BD2-BD71-4958-8BBF-489891AFCB39}" destId="{A725428E-AD1A-47A5-9B95-57F4E7CC59B3}" srcOrd="0" destOrd="0" presId="urn:microsoft.com/office/officeart/2005/8/layout/cycle2"/>
    <dgm:cxn modelId="{D39FAB04-1A7F-4E57-8B75-3454103ECD4C}" type="presParOf" srcId="{80BC6BD2-BD71-4958-8BBF-489891AFCB39}" destId="{0AD1A7DD-FF6F-4DEF-965C-2F2388779E48}" srcOrd="1" destOrd="0" presId="urn:microsoft.com/office/officeart/2005/8/layout/cycle2"/>
    <dgm:cxn modelId="{1BFE1915-C7C9-4136-85C8-A4F71F0DFFBB}" type="presParOf" srcId="{0AD1A7DD-FF6F-4DEF-965C-2F2388779E48}" destId="{6CE91B74-844D-4CD7-8F05-2BE7583ECD74}" srcOrd="0" destOrd="0" presId="urn:microsoft.com/office/officeart/2005/8/layout/cycle2"/>
    <dgm:cxn modelId="{E3D74E1C-AA75-4A2F-A71B-192516345750}" type="presParOf" srcId="{80BC6BD2-BD71-4958-8BBF-489891AFCB39}" destId="{C90AF3FD-0CE6-4A09-AA3A-6BE7223F70E3}" srcOrd="2" destOrd="0" presId="urn:microsoft.com/office/officeart/2005/8/layout/cycle2"/>
    <dgm:cxn modelId="{6AA597D7-4F1F-4DF6-864D-ECBCC38B6DE0}" type="presParOf" srcId="{80BC6BD2-BD71-4958-8BBF-489891AFCB39}" destId="{32FF9BE1-3613-47C9-948C-17FBAFD07BE5}" srcOrd="3" destOrd="0" presId="urn:microsoft.com/office/officeart/2005/8/layout/cycle2"/>
    <dgm:cxn modelId="{56677452-793F-41A8-ACB0-5E9442AADE98}" type="presParOf" srcId="{32FF9BE1-3613-47C9-948C-17FBAFD07BE5}" destId="{474F1FC7-89ED-4B04-AD27-681875F3E18B}" srcOrd="0" destOrd="0" presId="urn:microsoft.com/office/officeart/2005/8/layout/cycle2"/>
    <dgm:cxn modelId="{D67F8F82-1F60-489C-925E-561A3070E173}" type="presParOf" srcId="{80BC6BD2-BD71-4958-8BBF-489891AFCB39}" destId="{198AD224-4CA8-474F-BA48-D59ABF52A9BB}" srcOrd="4" destOrd="0" presId="urn:microsoft.com/office/officeart/2005/8/layout/cycle2"/>
    <dgm:cxn modelId="{0030C70B-5D7E-4C4A-82A9-36DFA167BAC9}" type="presParOf" srcId="{80BC6BD2-BD71-4958-8BBF-489891AFCB39}" destId="{3ACBBD40-32BD-4A53-AA2C-663F19115BA8}" srcOrd="5" destOrd="0" presId="urn:microsoft.com/office/officeart/2005/8/layout/cycle2"/>
    <dgm:cxn modelId="{769A3286-BD85-4AE3-A823-F09C66E10A43}" type="presParOf" srcId="{3ACBBD40-32BD-4A53-AA2C-663F19115BA8}" destId="{4C87548E-9432-4C7C-9AFD-34D85CC2218C}" srcOrd="0" destOrd="0" presId="urn:microsoft.com/office/officeart/2005/8/layout/cycle2"/>
    <dgm:cxn modelId="{8EACE2D1-438C-4C1B-8370-9E9153E07395}" type="presParOf" srcId="{80BC6BD2-BD71-4958-8BBF-489891AFCB39}" destId="{988AE220-A08E-4710-BFCA-DE7BF7753F1C}" srcOrd="6" destOrd="0" presId="urn:microsoft.com/office/officeart/2005/8/layout/cycle2"/>
    <dgm:cxn modelId="{4758AE8F-F1D2-4874-A918-840A115C8A9A}" type="presParOf" srcId="{80BC6BD2-BD71-4958-8BBF-489891AFCB39}" destId="{BF81FD85-FFDA-4578-B5EB-3371D0FDE04E}" srcOrd="7" destOrd="0" presId="urn:microsoft.com/office/officeart/2005/8/layout/cycle2"/>
    <dgm:cxn modelId="{6E03AD29-3AB8-47DD-BFFC-5E70B2F655EB}" type="presParOf" srcId="{BF81FD85-FFDA-4578-B5EB-3371D0FDE04E}" destId="{66F27C4D-CD9D-44B9-8989-95A78876CF34}" srcOrd="0" destOrd="0" presId="urn:microsoft.com/office/officeart/2005/8/layout/cycle2"/>
    <dgm:cxn modelId="{C1E604AC-F306-4270-9B96-AD590FEBFCED}" type="presParOf" srcId="{80BC6BD2-BD71-4958-8BBF-489891AFCB39}" destId="{F2230CF6-B73C-46E8-AB07-B46C0F431646}" srcOrd="8" destOrd="0" presId="urn:microsoft.com/office/officeart/2005/8/layout/cycle2"/>
    <dgm:cxn modelId="{03612A9E-EEB6-4379-9155-3C3DB1DB080A}" type="presParOf" srcId="{80BC6BD2-BD71-4958-8BBF-489891AFCB39}" destId="{1CEB27D9-62D5-4966-B144-C728D0BC6FBA}" srcOrd="9" destOrd="0" presId="urn:microsoft.com/office/officeart/2005/8/layout/cycle2"/>
    <dgm:cxn modelId="{8B424349-0F25-4067-9DD2-38DF8B4652D9}" type="presParOf" srcId="{1CEB27D9-62D5-4966-B144-C728D0BC6FBA}" destId="{C01F2A7F-9872-457B-B319-EB55127600CF}" srcOrd="0" destOrd="0" presId="urn:microsoft.com/office/officeart/2005/8/layout/cycle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5394F17-0794-4391-BDF2-4EFC9AEE563C}"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GB"/>
        </a:p>
      </dgm:t>
    </dgm:pt>
    <dgm:pt modelId="{DAF3739B-D5D9-4F34-AFD4-D4BEF5308539}">
      <dgm:prSet phldrT="[Text]" custT="1"/>
      <dgm:spPr/>
      <dgm:t>
        <a:bodyPr/>
        <a:lstStyle/>
        <a:p>
          <a:r>
            <a:rPr lang="en-GB" sz="1000" dirty="0" smtClean="0">
              <a:solidFill>
                <a:srgbClr val="FF0000"/>
              </a:solidFill>
            </a:rPr>
            <a:t>Dependence on Govt  spending on infrastructure e.g. flood defence</a:t>
          </a:r>
          <a:endParaRPr lang="en-GB" sz="1000" dirty="0">
            <a:solidFill>
              <a:srgbClr val="FF0000"/>
            </a:solidFill>
          </a:endParaRPr>
        </a:p>
      </dgm:t>
    </dgm:pt>
    <dgm:pt modelId="{EF882AED-E3D8-4D62-80AD-2EC229D081BF}" type="parTrans" cxnId="{C3CEFEC7-6CF1-4D80-9611-F70D803207D1}">
      <dgm:prSet/>
      <dgm:spPr/>
      <dgm:t>
        <a:bodyPr/>
        <a:lstStyle/>
        <a:p>
          <a:endParaRPr lang="en-GB"/>
        </a:p>
      </dgm:t>
    </dgm:pt>
    <dgm:pt modelId="{1C827804-0F31-4994-9E66-A1917CFCAC50}" type="sibTrans" cxnId="{C3CEFEC7-6CF1-4D80-9611-F70D803207D1}">
      <dgm:prSet/>
      <dgm:spPr/>
      <dgm:t>
        <a:bodyPr/>
        <a:lstStyle/>
        <a:p>
          <a:endParaRPr lang="en-GB"/>
        </a:p>
      </dgm:t>
    </dgm:pt>
    <dgm:pt modelId="{25EC03DB-7837-4B40-9C14-826CC43F3419}">
      <dgm:prSet phldrT="[Text]" custT="1"/>
      <dgm:spPr/>
      <dgm:t>
        <a:bodyPr/>
        <a:lstStyle/>
        <a:p>
          <a:endParaRPr lang="en-GB" sz="1000" dirty="0" smtClean="0"/>
        </a:p>
        <a:p>
          <a:r>
            <a:rPr lang="en-GB" sz="1000" dirty="0" smtClean="0">
              <a:solidFill>
                <a:srgbClr val="FF0000"/>
              </a:solidFill>
            </a:rPr>
            <a:t>Mass urbanisation + concentration</a:t>
          </a:r>
        </a:p>
        <a:p>
          <a:r>
            <a:rPr lang="en-GB" sz="1000" dirty="0" smtClean="0">
              <a:solidFill>
                <a:srgbClr val="FF0000"/>
              </a:solidFill>
            </a:rPr>
            <a:t>of asset values</a:t>
          </a:r>
        </a:p>
        <a:p>
          <a:r>
            <a:rPr lang="en-GB" sz="1000" dirty="0" smtClean="0">
              <a:solidFill>
                <a:srgbClr val="FF0000"/>
              </a:solidFill>
            </a:rPr>
            <a:t>In exposed </a:t>
          </a:r>
        </a:p>
        <a:p>
          <a:r>
            <a:rPr lang="en-GB" sz="1000" dirty="0" smtClean="0">
              <a:solidFill>
                <a:srgbClr val="FF0000"/>
              </a:solidFill>
            </a:rPr>
            <a:t>locations </a:t>
          </a:r>
        </a:p>
        <a:p>
          <a:endParaRPr lang="en-GB" sz="1000" dirty="0"/>
        </a:p>
      </dgm:t>
    </dgm:pt>
    <dgm:pt modelId="{CDAE5678-111D-4626-9AC3-75AD29CED10C}" type="parTrans" cxnId="{C489C27D-E7D1-4584-A31D-4C74ED13826C}">
      <dgm:prSet/>
      <dgm:spPr/>
      <dgm:t>
        <a:bodyPr/>
        <a:lstStyle/>
        <a:p>
          <a:endParaRPr lang="en-GB"/>
        </a:p>
      </dgm:t>
    </dgm:pt>
    <dgm:pt modelId="{CD97A663-0E69-437C-9784-37C728FB8CC1}" type="sibTrans" cxnId="{C489C27D-E7D1-4584-A31D-4C74ED13826C}">
      <dgm:prSet/>
      <dgm:spPr/>
      <dgm:t>
        <a:bodyPr/>
        <a:lstStyle/>
        <a:p>
          <a:endParaRPr lang="en-GB"/>
        </a:p>
      </dgm:t>
    </dgm:pt>
    <dgm:pt modelId="{3B302D04-2DF1-45C9-AE18-D1EA8AB7C532}">
      <dgm:prSet phldrT="[Text]" custT="1"/>
      <dgm:spPr/>
      <dgm:t>
        <a:bodyPr/>
        <a:lstStyle/>
        <a:p>
          <a:r>
            <a:rPr lang="en-GB" sz="1200" dirty="0" smtClean="0">
              <a:solidFill>
                <a:srgbClr val="FF0000"/>
              </a:solidFill>
            </a:rPr>
            <a:t>Potential  Water crises and  Food and Fuel</a:t>
          </a:r>
        </a:p>
        <a:p>
          <a:r>
            <a:rPr lang="en-GB" sz="1200" dirty="0" smtClean="0">
              <a:solidFill>
                <a:srgbClr val="FF0000"/>
              </a:solidFill>
            </a:rPr>
            <a:t>shortages </a:t>
          </a:r>
          <a:endParaRPr lang="en-GB" sz="1200" dirty="0">
            <a:solidFill>
              <a:srgbClr val="FF0000"/>
            </a:solidFill>
          </a:endParaRPr>
        </a:p>
      </dgm:t>
    </dgm:pt>
    <dgm:pt modelId="{CBB82DA3-D0F2-41BC-A255-7ACA317324A6}" type="parTrans" cxnId="{8964B751-5668-4F85-860D-0E49A96B7BFA}">
      <dgm:prSet/>
      <dgm:spPr/>
      <dgm:t>
        <a:bodyPr/>
        <a:lstStyle/>
        <a:p>
          <a:endParaRPr lang="en-GB"/>
        </a:p>
      </dgm:t>
    </dgm:pt>
    <dgm:pt modelId="{9B060F34-9DD1-40A6-9680-E2B8B9075FFF}" type="sibTrans" cxnId="{8964B751-5668-4F85-860D-0E49A96B7BFA}">
      <dgm:prSet/>
      <dgm:spPr/>
      <dgm:t>
        <a:bodyPr/>
        <a:lstStyle/>
        <a:p>
          <a:endParaRPr lang="en-GB"/>
        </a:p>
      </dgm:t>
    </dgm:pt>
    <dgm:pt modelId="{53EF5FB2-D9AB-48ED-B48B-81F77D2C33CE}">
      <dgm:prSet phldrT="[Text]" custT="1"/>
      <dgm:spPr/>
      <dgm:t>
        <a:bodyPr/>
        <a:lstStyle/>
        <a:p>
          <a:r>
            <a:rPr lang="en-GB" sz="1200" dirty="0" smtClean="0">
              <a:solidFill>
                <a:srgbClr val="FF0000"/>
              </a:solidFill>
            </a:rPr>
            <a:t>Mass Political and Economic </a:t>
          </a:r>
        </a:p>
        <a:p>
          <a:r>
            <a:rPr lang="en-GB" sz="1200" dirty="0" smtClean="0">
              <a:solidFill>
                <a:srgbClr val="FF0000"/>
              </a:solidFill>
            </a:rPr>
            <a:t>Migration </a:t>
          </a:r>
          <a:endParaRPr lang="en-GB" sz="1200" dirty="0">
            <a:solidFill>
              <a:srgbClr val="FF0000"/>
            </a:solidFill>
          </a:endParaRPr>
        </a:p>
      </dgm:t>
    </dgm:pt>
    <dgm:pt modelId="{5479DBFC-50E5-4CB5-B9E5-505A6D34398E}" type="parTrans" cxnId="{63F64053-6F25-4316-9DE8-431ED5381886}">
      <dgm:prSet/>
      <dgm:spPr/>
      <dgm:t>
        <a:bodyPr/>
        <a:lstStyle/>
        <a:p>
          <a:endParaRPr lang="en-GB"/>
        </a:p>
      </dgm:t>
    </dgm:pt>
    <dgm:pt modelId="{FFD7E16B-2BAA-4099-8659-7D16BD7D1389}" type="sibTrans" cxnId="{63F64053-6F25-4316-9DE8-431ED5381886}">
      <dgm:prSet/>
      <dgm:spPr/>
      <dgm:t>
        <a:bodyPr/>
        <a:lstStyle/>
        <a:p>
          <a:endParaRPr lang="en-GB"/>
        </a:p>
      </dgm:t>
    </dgm:pt>
    <dgm:pt modelId="{E014E09C-8B9D-4019-9D41-87CA621FFA6B}">
      <dgm:prSet phldrT="[Text]" custT="1"/>
      <dgm:spPr/>
      <dgm:t>
        <a:bodyPr/>
        <a:lstStyle/>
        <a:p>
          <a:r>
            <a:rPr lang="en-GB" sz="1100" dirty="0" smtClean="0">
              <a:solidFill>
                <a:srgbClr val="FF0000"/>
              </a:solidFill>
            </a:rPr>
            <a:t>Failure to </a:t>
          </a:r>
        </a:p>
        <a:p>
          <a:r>
            <a:rPr lang="en-GB" sz="1100" dirty="0" smtClean="0">
              <a:solidFill>
                <a:srgbClr val="FF0000"/>
              </a:solidFill>
            </a:rPr>
            <a:t>Implement  Adaptation and Mitigation Legislation </a:t>
          </a:r>
          <a:endParaRPr lang="en-GB" sz="1100" dirty="0">
            <a:solidFill>
              <a:srgbClr val="FF0000"/>
            </a:solidFill>
          </a:endParaRPr>
        </a:p>
      </dgm:t>
    </dgm:pt>
    <dgm:pt modelId="{7B5FEC0D-83B1-4F36-A04E-620FB0983606}" type="parTrans" cxnId="{41F8270F-1B3D-4667-B9AD-3BF0905C432C}">
      <dgm:prSet/>
      <dgm:spPr/>
      <dgm:t>
        <a:bodyPr/>
        <a:lstStyle/>
        <a:p>
          <a:endParaRPr lang="en-GB"/>
        </a:p>
      </dgm:t>
    </dgm:pt>
    <dgm:pt modelId="{3B7E9CDE-0157-4866-94C0-DDDB36C64D0F}" type="sibTrans" cxnId="{41F8270F-1B3D-4667-B9AD-3BF0905C432C}">
      <dgm:prSet/>
      <dgm:spPr/>
      <dgm:t>
        <a:bodyPr/>
        <a:lstStyle/>
        <a:p>
          <a:endParaRPr lang="en-GB"/>
        </a:p>
      </dgm:t>
    </dgm:pt>
    <dgm:pt modelId="{80BC6BD2-BD71-4958-8BBF-489891AFCB39}" type="pres">
      <dgm:prSet presAssocID="{C5394F17-0794-4391-BDF2-4EFC9AEE563C}" presName="cycle" presStyleCnt="0">
        <dgm:presLayoutVars>
          <dgm:dir/>
          <dgm:resizeHandles val="exact"/>
        </dgm:presLayoutVars>
      </dgm:prSet>
      <dgm:spPr/>
      <dgm:t>
        <a:bodyPr/>
        <a:lstStyle/>
        <a:p>
          <a:endParaRPr lang="en-GB"/>
        </a:p>
      </dgm:t>
    </dgm:pt>
    <dgm:pt modelId="{A725428E-AD1A-47A5-9B95-57F4E7CC59B3}" type="pres">
      <dgm:prSet presAssocID="{DAF3739B-D5D9-4F34-AFD4-D4BEF5308539}" presName="node" presStyleLbl="node1" presStyleIdx="0" presStyleCnt="5">
        <dgm:presLayoutVars>
          <dgm:bulletEnabled val="1"/>
        </dgm:presLayoutVars>
      </dgm:prSet>
      <dgm:spPr/>
      <dgm:t>
        <a:bodyPr/>
        <a:lstStyle/>
        <a:p>
          <a:endParaRPr lang="en-GB"/>
        </a:p>
      </dgm:t>
    </dgm:pt>
    <dgm:pt modelId="{0AD1A7DD-FF6F-4DEF-965C-2F2388779E48}" type="pres">
      <dgm:prSet presAssocID="{1C827804-0F31-4994-9E66-A1917CFCAC50}" presName="sibTrans" presStyleLbl="sibTrans2D1" presStyleIdx="0" presStyleCnt="5"/>
      <dgm:spPr/>
      <dgm:t>
        <a:bodyPr/>
        <a:lstStyle/>
        <a:p>
          <a:endParaRPr lang="en-GB"/>
        </a:p>
      </dgm:t>
    </dgm:pt>
    <dgm:pt modelId="{6CE91B74-844D-4CD7-8F05-2BE7583ECD74}" type="pres">
      <dgm:prSet presAssocID="{1C827804-0F31-4994-9E66-A1917CFCAC50}" presName="connectorText" presStyleLbl="sibTrans2D1" presStyleIdx="0" presStyleCnt="5"/>
      <dgm:spPr/>
      <dgm:t>
        <a:bodyPr/>
        <a:lstStyle/>
        <a:p>
          <a:endParaRPr lang="en-GB"/>
        </a:p>
      </dgm:t>
    </dgm:pt>
    <dgm:pt modelId="{C90AF3FD-0CE6-4A09-AA3A-6BE7223F70E3}" type="pres">
      <dgm:prSet presAssocID="{25EC03DB-7837-4B40-9C14-826CC43F3419}" presName="node" presStyleLbl="node1" presStyleIdx="1" presStyleCnt="5" custRadScaleRad="99446" custRadScaleInc="233">
        <dgm:presLayoutVars>
          <dgm:bulletEnabled val="1"/>
        </dgm:presLayoutVars>
      </dgm:prSet>
      <dgm:spPr/>
      <dgm:t>
        <a:bodyPr/>
        <a:lstStyle/>
        <a:p>
          <a:endParaRPr lang="en-GB"/>
        </a:p>
      </dgm:t>
    </dgm:pt>
    <dgm:pt modelId="{32FF9BE1-3613-47C9-948C-17FBAFD07BE5}" type="pres">
      <dgm:prSet presAssocID="{CD97A663-0E69-437C-9784-37C728FB8CC1}" presName="sibTrans" presStyleLbl="sibTrans2D1" presStyleIdx="1" presStyleCnt="5"/>
      <dgm:spPr/>
      <dgm:t>
        <a:bodyPr/>
        <a:lstStyle/>
        <a:p>
          <a:endParaRPr lang="en-GB"/>
        </a:p>
      </dgm:t>
    </dgm:pt>
    <dgm:pt modelId="{474F1FC7-89ED-4B04-AD27-681875F3E18B}" type="pres">
      <dgm:prSet presAssocID="{CD97A663-0E69-437C-9784-37C728FB8CC1}" presName="connectorText" presStyleLbl="sibTrans2D1" presStyleIdx="1" presStyleCnt="5"/>
      <dgm:spPr/>
      <dgm:t>
        <a:bodyPr/>
        <a:lstStyle/>
        <a:p>
          <a:endParaRPr lang="en-GB"/>
        </a:p>
      </dgm:t>
    </dgm:pt>
    <dgm:pt modelId="{198AD224-4CA8-474F-BA48-D59ABF52A9BB}" type="pres">
      <dgm:prSet presAssocID="{3B302D04-2DF1-45C9-AE18-D1EA8AB7C532}" presName="node" presStyleLbl="node1" presStyleIdx="2" presStyleCnt="5">
        <dgm:presLayoutVars>
          <dgm:bulletEnabled val="1"/>
        </dgm:presLayoutVars>
      </dgm:prSet>
      <dgm:spPr/>
      <dgm:t>
        <a:bodyPr/>
        <a:lstStyle/>
        <a:p>
          <a:endParaRPr lang="en-GB"/>
        </a:p>
      </dgm:t>
    </dgm:pt>
    <dgm:pt modelId="{3ACBBD40-32BD-4A53-AA2C-663F19115BA8}" type="pres">
      <dgm:prSet presAssocID="{9B060F34-9DD1-40A6-9680-E2B8B9075FFF}" presName="sibTrans" presStyleLbl="sibTrans2D1" presStyleIdx="2" presStyleCnt="5"/>
      <dgm:spPr/>
      <dgm:t>
        <a:bodyPr/>
        <a:lstStyle/>
        <a:p>
          <a:endParaRPr lang="en-GB"/>
        </a:p>
      </dgm:t>
    </dgm:pt>
    <dgm:pt modelId="{4C87548E-9432-4C7C-9AFD-34D85CC2218C}" type="pres">
      <dgm:prSet presAssocID="{9B060F34-9DD1-40A6-9680-E2B8B9075FFF}" presName="connectorText" presStyleLbl="sibTrans2D1" presStyleIdx="2" presStyleCnt="5"/>
      <dgm:spPr/>
      <dgm:t>
        <a:bodyPr/>
        <a:lstStyle/>
        <a:p>
          <a:endParaRPr lang="en-GB"/>
        </a:p>
      </dgm:t>
    </dgm:pt>
    <dgm:pt modelId="{988AE220-A08E-4710-BFCA-DE7BF7753F1C}" type="pres">
      <dgm:prSet presAssocID="{53EF5FB2-D9AB-48ED-B48B-81F77D2C33CE}" presName="node" presStyleLbl="node1" presStyleIdx="3" presStyleCnt="5">
        <dgm:presLayoutVars>
          <dgm:bulletEnabled val="1"/>
        </dgm:presLayoutVars>
      </dgm:prSet>
      <dgm:spPr/>
      <dgm:t>
        <a:bodyPr/>
        <a:lstStyle/>
        <a:p>
          <a:endParaRPr lang="en-GB"/>
        </a:p>
      </dgm:t>
    </dgm:pt>
    <dgm:pt modelId="{BF81FD85-FFDA-4578-B5EB-3371D0FDE04E}" type="pres">
      <dgm:prSet presAssocID="{FFD7E16B-2BAA-4099-8659-7D16BD7D1389}" presName="sibTrans" presStyleLbl="sibTrans2D1" presStyleIdx="3" presStyleCnt="5"/>
      <dgm:spPr/>
      <dgm:t>
        <a:bodyPr/>
        <a:lstStyle/>
        <a:p>
          <a:endParaRPr lang="en-GB"/>
        </a:p>
      </dgm:t>
    </dgm:pt>
    <dgm:pt modelId="{66F27C4D-CD9D-44B9-8989-95A78876CF34}" type="pres">
      <dgm:prSet presAssocID="{FFD7E16B-2BAA-4099-8659-7D16BD7D1389}" presName="connectorText" presStyleLbl="sibTrans2D1" presStyleIdx="3" presStyleCnt="5"/>
      <dgm:spPr/>
      <dgm:t>
        <a:bodyPr/>
        <a:lstStyle/>
        <a:p>
          <a:endParaRPr lang="en-GB"/>
        </a:p>
      </dgm:t>
    </dgm:pt>
    <dgm:pt modelId="{F2230CF6-B73C-46E8-AB07-B46C0F431646}" type="pres">
      <dgm:prSet presAssocID="{E014E09C-8B9D-4019-9D41-87CA621FFA6B}" presName="node" presStyleLbl="node1" presStyleIdx="4" presStyleCnt="5">
        <dgm:presLayoutVars>
          <dgm:bulletEnabled val="1"/>
        </dgm:presLayoutVars>
      </dgm:prSet>
      <dgm:spPr/>
      <dgm:t>
        <a:bodyPr/>
        <a:lstStyle/>
        <a:p>
          <a:endParaRPr lang="en-GB"/>
        </a:p>
      </dgm:t>
    </dgm:pt>
    <dgm:pt modelId="{1CEB27D9-62D5-4966-B144-C728D0BC6FBA}" type="pres">
      <dgm:prSet presAssocID="{3B7E9CDE-0157-4866-94C0-DDDB36C64D0F}" presName="sibTrans" presStyleLbl="sibTrans2D1" presStyleIdx="4" presStyleCnt="5"/>
      <dgm:spPr/>
      <dgm:t>
        <a:bodyPr/>
        <a:lstStyle/>
        <a:p>
          <a:endParaRPr lang="en-GB"/>
        </a:p>
      </dgm:t>
    </dgm:pt>
    <dgm:pt modelId="{C01F2A7F-9872-457B-B319-EB55127600CF}" type="pres">
      <dgm:prSet presAssocID="{3B7E9CDE-0157-4866-94C0-DDDB36C64D0F}" presName="connectorText" presStyleLbl="sibTrans2D1" presStyleIdx="4" presStyleCnt="5"/>
      <dgm:spPr/>
      <dgm:t>
        <a:bodyPr/>
        <a:lstStyle/>
        <a:p>
          <a:endParaRPr lang="en-GB"/>
        </a:p>
      </dgm:t>
    </dgm:pt>
  </dgm:ptLst>
  <dgm:cxnLst>
    <dgm:cxn modelId="{C489C27D-E7D1-4584-A31D-4C74ED13826C}" srcId="{C5394F17-0794-4391-BDF2-4EFC9AEE563C}" destId="{25EC03DB-7837-4B40-9C14-826CC43F3419}" srcOrd="1" destOrd="0" parTransId="{CDAE5678-111D-4626-9AC3-75AD29CED10C}" sibTransId="{CD97A663-0E69-437C-9784-37C728FB8CC1}"/>
    <dgm:cxn modelId="{F2685600-2286-476F-A30E-E5C2501D46CF}" type="presOf" srcId="{FFD7E16B-2BAA-4099-8659-7D16BD7D1389}" destId="{BF81FD85-FFDA-4578-B5EB-3371D0FDE04E}" srcOrd="0" destOrd="0" presId="urn:microsoft.com/office/officeart/2005/8/layout/cycle2"/>
    <dgm:cxn modelId="{25B32C88-CB63-4D58-B9B4-75B91C650CFA}" type="presOf" srcId="{DAF3739B-D5D9-4F34-AFD4-D4BEF5308539}" destId="{A725428E-AD1A-47A5-9B95-57F4E7CC59B3}" srcOrd="0" destOrd="0" presId="urn:microsoft.com/office/officeart/2005/8/layout/cycle2"/>
    <dgm:cxn modelId="{C4F6764C-6F4E-4982-8C46-5E5F036E6693}" type="presOf" srcId="{FFD7E16B-2BAA-4099-8659-7D16BD7D1389}" destId="{66F27C4D-CD9D-44B9-8989-95A78876CF34}" srcOrd="1" destOrd="0" presId="urn:microsoft.com/office/officeart/2005/8/layout/cycle2"/>
    <dgm:cxn modelId="{41F8270F-1B3D-4667-B9AD-3BF0905C432C}" srcId="{C5394F17-0794-4391-BDF2-4EFC9AEE563C}" destId="{E014E09C-8B9D-4019-9D41-87CA621FFA6B}" srcOrd="4" destOrd="0" parTransId="{7B5FEC0D-83B1-4F36-A04E-620FB0983606}" sibTransId="{3B7E9CDE-0157-4866-94C0-DDDB36C64D0F}"/>
    <dgm:cxn modelId="{9356E3BF-5E4D-4F78-B18F-F3F4B8979C6F}" type="presOf" srcId="{CD97A663-0E69-437C-9784-37C728FB8CC1}" destId="{32FF9BE1-3613-47C9-948C-17FBAFD07BE5}" srcOrd="0" destOrd="0" presId="urn:microsoft.com/office/officeart/2005/8/layout/cycle2"/>
    <dgm:cxn modelId="{441C5AB7-CD60-471C-AF2E-AA404959743E}" type="presOf" srcId="{3B7E9CDE-0157-4866-94C0-DDDB36C64D0F}" destId="{C01F2A7F-9872-457B-B319-EB55127600CF}" srcOrd="1" destOrd="0" presId="urn:microsoft.com/office/officeart/2005/8/layout/cycle2"/>
    <dgm:cxn modelId="{63F64053-6F25-4316-9DE8-431ED5381886}" srcId="{C5394F17-0794-4391-BDF2-4EFC9AEE563C}" destId="{53EF5FB2-D9AB-48ED-B48B-81F77D2C33CE}" srcOrd="3" destOrd="0" parTransId="{5479DBFC-50E5-4CB5-B9E5-505A6D34398E}" sibTransId="{FFD7E16B-2BAA-4099-8659-7D16BD7D1389}"/>
    <dgm:cxn modelId="{EACF9FB2-97B2-4916-9177-D9941FA765CF}" type="presOf" srcId="{1C827804-0F31-4994-9E66-A1917CFCAC50}" destId="{0AD1A7DD-FF6F-4DEF-965C-2F2388779E48}" srcOrd="0" destOrd="0" presId="urn:microsoft.com/office/officeart/2005/8/layout/cycle2"/>
    <dgm:cxn modelId="{925B6452-22AC-458E-BF03-3A968E967CC5}" type="presOf" srcId="{E014E09C-8B9D-4019-9D41-87CA621FFA6B}" destId="{F2230CF6-B73C-46E8-AB07-B46C0F431646}" srcOrd="0" destOrd="0" presId="urn:microsoft.com/office/officeart/2005/8/layout/cycle2"/>
    <dgm:cxn modelId="{C3CEFEC7-6CF1-4D80-9611-F70D803207D1}" srcId="{C5394F17-0794-4391-BDF2-4EFC9AEE563C}" destId="{DAF3739B-D5D9-4F34-AFD4-D4BEF5308539}" srcOrd="0" destOrd="0" parTransId="{EF882AED-E3D8-4D62-80AD-2EC229D081BF}" sibTransId="{1C827804-0F31-4994-9E66-A1917CFCAC50}"/>
    <dgm:cxn modelId="{122F6C11-7595-4678-B381-CDC0853583AF}" type="presOf" srcId="{9B060F34-9DD1-40A6-9680-E2B8B9075FFF}" destId="{4C87548E-9432-4C7C-9AFD-34D85CC2218C}" srcOrd="1" destOrd="0" presId="urn:microsoft.com/office/officeart/2005/8/layout/cycle2"/>
    <dgm:cxn modelId="{67CAA79E-62D7-44E6-96A2-376EECA35EDE}" type="presOf" srcId="{3B7E9CDE-0157-4866-94C0-DDDB36C64D0F}" destId="{1CEB27D9-62D5-4966-B144-C728D0BC6FBA}" srcOrd="0" destOrd="0" presId="urn:microsoft.com/office/officeart/2005/8/layout/cycle2"/>
    <dgm:cxn modelId="{F175E651-057F-40B1-9ACC-2D63BD0D8EFF}" type="presOf" srcId="{C5394F17-0794-4391-BDF2-4EFC9AEE563C}" destId="{80BC6BD2-BD71-4958-8BBF-489891AFCB39}" srcOrd="0" destOrd="0" presId="urn:microsoft.com/office/officeart/2005/8/layout/cycle2"/>
    <dgm:cxn modelId="{29A74B25-7076-44DE-A37B-569609CA79EF}" type="presOf" srcId="{9B060F34-9DD1-40A6-9680-E2B8B9075FFF}" destId="{3ACBBD40-32BD-4A53-AA2C-663F19115BA8}" srcOrd="0" destOrd="0" presId="urn:microsoft.com/office/officeart/2005/8/layout/cycle2"/>
    <dgm:cxn modelId="{B0332ED9-ADFD-4472-98D1-A805A86938A3}" type="presOf" srcId="{25EC03DB-7837-4B40-9C14-826CC43F3419}" destId="{C90AF3FD-0CE6-4A09-AA3A-6BE7223F70E3}" srcOrd="0" destOrd="0" presId="urn:microsoft.com/office/officeart/2005/8/layout/cycle2"/>
    <dgm:cxn modelId="{EC7DB6D8-8290-4425-854A-0D54CA9E7B15}" type="presOf" srcId="{1C827804-0F31-4994-9E66-A1917CFCAC50}" destId="{6CE91B74-844D-4CD7-8F05-2BE7583ECD74}" srcOrd="1" destOrd="0" presId="urn:microsoft.com/office/officeart/2005/8/layout/cycle2"/>
    <dgm:cxn modelId="{3536D9DF-D77A-492D-9134-946937BD6316}" type="presOf" srcId="{3B302D04-2DF1-45C9-AE18-D1EA8AB7C532}" destId="{198AD224-4CA8-474F-BA48-D59ABF52A9BB}" srcOrd="0" destOrd="0" presId="urn:microsoft.com/office/officeart/2005/8/layout/cycle2"/>
    <dgm:cxn modelId="{2F760C9A-57F2-4AB3-BE0F-1DAC23983680}" type="presOf" srcId="{CD97A663-0E69-437C-9784-37C728FB8CC1}" destId="{474F1FC7-89ED-4B04-AD27-681875F3E18B}" srcOrd="1" destOrd="0" presId="urn:microsoft.com/office/officeart/2005/8/layout/cycle2"/>
    <dgm:cxn modelId="{C0C0CFD7-A5A8-4B2F-9AB8-6BFC26CAB0CC}" type="presOf" srcId="{53EF5FB2-D9AB-48ED-B48B-81F77D2C33CE}" destId="{988AE220-A08E-4710-BFCA-DE7BF7753F1C}" srcOrd="0" destOrd="0" presId="urn:microsoft.com/office/officeart/2005/8/layout/cycle2"/>
    <dgm:cxn modelId="{8964B751-5668-4F85-860D-0E49A96B7BFA}" srcId="{C5394F17-0794-4391-BDF2-4EFC9AEE563C}" destId="{3B302D04-2DF1-45C9-AE18-D1EA8AB7C532}" srcOrd="2" destOrd="0" parTransId="{CBB82DA3-D0F2-41BC-A255-7ACA317324A6}" sibTransId="{9B060F34-9DD1-40A6-9680-E2B8B9075FFF}"/>
    <dgm:cxn modelId="{8743A58D-F5EC-468B-80DF-4E0AE87105B5}" type="presParOf" srcId="{80BC6BD2-BD71-4958-8BBF-489891AFCB39}" destId="{A725428E-AD1A-47A5-9B95-57F4E7CC59B3}" srcOrd="0" destOrd="0" presId="urn:microsoft.com/office/officeart/2005/8/layout/cycle2"/>
    <dgm:cxn modelId="{61662CFA-A09C-4C57-9ECF-61C1A3F46DCB}" type="presParOf" srcId="{80BC6BD2-BD71-4958-8BBF-489891AFCB39}" destId="{0AD1A7DD-FF6F-4DEF-965C-2F2388779E48}" srcOrd="1" destOrd="0" presId="urn:microsoft.com/office/officeart/2005/8/layout/cycle2"/>
    <dgm:cxn modelId="{11B49DBD-4CB9-4945-8576-63ED1F677BE3}" type="presParOf" srcId="{0AD1A7DD-FF6F-4DEF-965C-2F2388779E48}" destId="{6CE91B74-844D-4CD7-8F05-2BE7583ECD74}" srcOrd="0" destOrd="0" presId="urn:microsoft.com/office/officeart/2005/8/layout/cycle2"/>
    <dgm:cxn modelId="{25BEDD4C-B34E-4000-BCE2-296572AF1F5F}" type="presParOf" srcId="{80BC6BD2-BD71-4958-8BBF-489891AFCB39}" destId="{C90AF3FD-0CE6-4A09-AA3A-6BE7223F70E3}" srcOrd="2" destOrd="0" presId="urn:microsoft.com/office/officeart/2005/8/layout/cycle2"/>
    <dgm:cxn modelId="{3AEB7D74-CF12-4291-BD2B-FBA96FEA6101}" type="presParOf" srcId="{80BC6BD2-BD71-4958-8BBF-489891AFCB39}" destId="{32FF9BE1-3613-47C9-948C-17FBAFD07BE5}" srcOrd="3" destOrd="0" presId="urn:microsoft.com/office/officeart/2005/8/layout/cycle2"/>
    <dgm:cxn modelId="{FB42C831-4BFB-4A0C-9707-7705928A2E37}" type="presParOf" srcId="{32FF9BE1-3613-47C9-948C-17FBAFD07BE5}" destId="{474F1FC7-89ED-4B04-AD27-681875F3E18B}" srcOrd="0" destOrd="0" presId="urn:microsoft.com/office/officeart/2005/8/layout/cycle2"/>
    <dgm:cxn modelId="{4D820DFF-82B8-41D8-87DE-D4F694C33330}" type="presParOf" srcId="{80BC6BD2-BD71-4958-8BBF-489891AFCB39}" destId="{198AD224-4CA8-474F-BA48-D59ABF52A9BB}" srcOrd="4" destOrd="0" presId="urn:microsoft.com/office/officeart/2005/8/layout/cycle2"/>
    <dgm:cxn modelId="{B0AD1F47-5514-48D1-BF35-24631CD0F1F5}" type="presParOf" srcId="{80BC6BD2-BD71-4958-8BBF-489891AFCB39}" destId="{3ACBBD40-32BD-4A53-AA2C-663F19115BA8}" srcOrd="5" destOrd="0" presId="urn:microsoft.com/office/officeart/2005/8/layout/cycle2"/>
    <dgm:cxn modelId="{B72E1390-745A-48E9-9A72-6D78C8E5BBA7}" type="presParOf" srcId="{3ACBBD40-32BD-4A53-AA2C-663F19115BA8}" destId="{4C87548E-9432-4C7C-9AFD-34D85CC2218C}" srcOrd="0" destOrd="0" presId="urn:microsoft.com/office/officeart/2005/8/layout/cycle2"/>
    <dgm:cxn modelId="{CC9B7450-A952-4889-ACD2-00CC2D0527E1}" type="presParOf" srcId="{80BC6BD2-BD71-4958-8BBF-489891AFCB39}" destId="{988AE220-A08E-4710-BFCA-DE7BF7753F1C}" srcOrd="6" destOrd="0" presId="urn:microsoft.com/office/officeart/2005/8/layout/cycle2"/>
    <dgm:cxn modelId="{60EB8B08-3901-411F-B86E-CB54B45D22C5}" type="presParOf" srcId="{80BC6BD2-BD71-4958-8BBF-489891AFCB39}" destId="{BF81FD85-FFDA-4578-B5EB-3371D0FDE04E}" srcOrd="7" destOrd="0" presId="urn:microsoft.com/office/officeart/2005/8/layout/cycle2"/>
    <dgm:cxn modelId="{24D14BA5-213A-4D80-8A48-380F4E29C420}" type="presParOf" srcId="{BF81FD85-FFDA-4578-B5EB-3371D0FDE04E}" destId="{66F27C4D-CD9D-44B9-8989-95A78876CF34}" srcOrd="0" destOrd="0" presId="urn:microsoft.com/office/officeart/2005/8/layout/cycle2"/>
    <dgm:cxn modelId="{5480977C-5885-41A1-8987-280FC0202C99}" type="presParOf" srcId="{80BC6BD2-BD71-4958-8BBF-489891AFCB39}" destId="{F2230CF6-B73C-46E8-AB07-B46C0F431646}" srcOrd="8" destOrd="0" presId="urn:microsoft.com/office/officeart/2005/8/layout/cycle2"/>
    <dgm:cxn modelId="{7F54E301-DB26-4A76-BD6D-EC888689CAA5}" type="presParOf" srcId="{80BC6BD2-BD71-4958-8BBF-489891AFCB39}" destId="{1CEB27D9-62D5-4966-B144-C728D0BC6FBA}" srcOrd="9" destOrd="0" presId="urn:microsoft.com/office/officeart/2005/8/layout/cycle2"/>
    <dgm:cxn modelId="{1B6199F0-E6E5-47B6-AF4B-09F21E3F62EA}" type="presParOf" srcId="{1CEB27D9-62D5-4966-B144-C728D0BC6FBA}" destId="{C01F2A7F-9872-457B-B319-EB55127600CF}" srcOrd="0" destOrd="0" presId="urn:microsoft.com/office/officeart/2005/8/layout/cycle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1A96901-8AC1-4C95-96AE-5637C699ACBA}" type="doc">
      <dgm:prSet loTypeId="urn:microsoft.com/office/officeart/2005/8/layout/matrix2" loCatId="matrix" qsTypeId="urn:microsoft.com/office/officeart/2005/8/quickstyle/simple1" qsCatId="simple" csTypeId="urn:microsoft.com/office/officeart/2005/8/colors/accent1_2" csCatId="accent1" phldr="1"/>
      <dgm:spPr/>
      <dgm:t>
        <a:bodyPr/>
        <a:lstStyle/>
        <a:p>
          <a:endParaRPr lang="en-GB"/>
        </a:p>
      </dgm:t>
    </dgm:pt>
    <dgm:pt modelId="{7DE87364-C557-49A7-9635-F592AC43553E}">
      <dgm:prSet phldrT="[Text]" custT="1"/>
      <dgm:spPr/>
      <dgm:t>
        <a:bodyPr/>
        <a:lstStyle/>
        <a:p>
          <a:endParaRPr lang="en-GB" sz="1800" dirty="0" smtClean="0"/>
        </a:p>
        <a:p>
          <a:endParaRPr lang="en-GB" sz="1800" dirty="0" smtClean="0"/>
        </a:p>
        <a:p>
          <a:endParaRPr lang="en-GB" sz="1800" dirty="0" smtClean="0"/>
        </a:p>
        <a:p>
          <a:endParaRPr lang="en-GB" sz="1800" dirty="0" smtClean="0"/>
        </a:p>
        <a:p>
          <a:r>
            <a:rPr lang="en-GB" sz="1600" dirty="0" smtClean="0">
              <a:solidFill>
                <a:srgbClr val="FF0000"/>
              </a:solidFill>
            </a:rPr>
            <a:t>Property risks</a:t>
          </a:r>
        </a:p>
        <a:p>
          <a:r>
            <a:rPr lang="en-GB" sz="1600" dirty="0" smtClean="0"/>
            <a:t>- Buildings  - </a:t>
          </a:r>
        </a:p>
        <a:p>
          <a:r>
            <a:rPr lang="en-GB" sz="1600" dirty="0" smtClean="0"/>
            <a:t>Residential</a:t>
          </a:r>
        </a:p>
        <a:p>
          <a:r>
            <a:rPr lang="en-GB" sz="1600" dirty="0" smtClean="0"/>
            <a:t>Commercial</a:t>
          </a:r>
        </a:p>
        <a:p>
          <a:r>
            <a:rPr lang="en-GB" sz="1600" dirty="0" smtClean="0"/>
            <a:t>- Other - </a:t>
          </a:r>
        </a:p>
        <a:p>
          <a:endParaRPr lang="en-GB" sz="1800" dirty="0" smtClean="0"/>
        </a:p>
        <a:p>
          <a:endParaRPr lang="en-GB" sz="1800" dirty="0" smtClean="0"/>
        </a:p>
        <a:p>
          <a:r>
            <a:rPr lang="en-GB" sz="1800" dirty="0" smtClean="0"/>
            <a:t> </a:t>
          </a:r>
        </a:p>
        <a:p>
          <a:r>
            <a:rPr lang="en-GB" sz="1800" dirty="0" smtClean="0"/>
            <a:t> </a:t>
          </a:r>
          <a:endParaRPr lang="en-GB" sz="1800" dirty="0"/>
        </a:p>
      </dgm:t>
    </dgm:pt>
    <dgm:pt modelId="{CBAD9B7B-C8BA-4F69-8793-B69CFD1D2F47}" type="parTrans" cxnId="{BDF15DBC-1593-407D-943D-8A25F4EEBA9F}">
      <dgm:prSet/>
      <dgm:spPr/>
      <dgm:t>
        <a:bodyPr/>
        <a:lstStyle/>
        <a:p>
          <a:endParaRPr lang="en-GB"/>
        </a:p>
      </dgm:t>
    </dgm:pt>
    <dgm:pt modelId="{741F7889-86E6-4E9D-ACEF-ABF2B81E2318}" type="sibTrans" cxnId="{BDF15DBC-1593-407D-943D-8A25F4EEBA9F}">
      <dgm:prSet/>
      <dgm:spPr/>
      <dgm:t>
        <a:bodyPr/>
        <a:lstStyle/>
        <a:p>
          <a:endParaRPr lang="en-GB"/>
        </a:p>
      </dgm:t>
    </dgm:pt>
    <dgm:pt modelId="{1614B2D8-939D-42A9-9DAC-017E5F06FFE1}">
      <dgm:prSet phldrT="[Text]" custT="1"/>
      <dgm:spPr/>
      <dgm:t>
        <a:bodyPr/>
        <a:lstStyle/>
        <a:p>
          <a:r>
            <a:rPr lang="en-GB" sz="1600" dirty="0" smtClean="0">
              <a:solidFill>
                <a:srgbClr val="FF0000"/>
              </a:solidFill>
            </a:rPr>
            <a:t>Business</a:t>
          </a:r>
        </a:p>
        <a:p>
          <a:r>
            <a:rPr lang="en-GB" sz="1600" dirty="0" smtClean="0">
              <a:solidFill>
                <a:srgbClr val="FF0000"/>
              </a:solidFill>
            </a:rPr>
            <a:t>Interruption </a:t>
          </a:r>
        </a:p>
        <a:p>
          <a:r>
            <a:rPr lang="en-GB" sz="1600" dirty="0" smtClean="0">
              <a:solidFill>
                <a:srgbClr val="FF0000"/>
              </a:solidFill>
            </a:rPr>
            <a:t>Risks</a:t>
          </a:r>
          <a:r>
            <a:rPr lang="en-GB" sz="1600" dirty="0" smtClean="0"/>
            <a:t>  </a:t>
          </a:r>
          <a:endParaRPr lang="en-GB" sz="1600" dirty="0"/>
        </a:p>
      </dgm:t>
    </dgm:pt>
    <dgm:pt modelId="{3595E287-A7EF-4AEC-8B7F-482B09C4B06E}" type="parTrans" cxnId="{D1B7943E-A836-43D2-A20D-385C04BDDFEE}">
      <dgm:prSet/>
      <dgm:spPr/>
      <dgm:t>
        <a:bodyPr/>
        <a:lstStyle/>
        <a:p>
          <a:endParaRPr lang="en-GB"/>
        </a:p>
      </dgm:t>
    </dgm:pt>
    <dgm:pt modelId="{F5A3DEAC-191E-4E36-91D9-A8084788B664}" type="sibTrans" cxnId="{D1B7943E-A836-43D2-A20D-385C04BDDFEE}">
      <dgm:prSet/>
      <dgm:spPr/>
      <dgm:t>
        <a:bodyPr/>
        <a:lstStyle/>
        <a:p>
          <a:endParaRPr lang="en-GB"/>
        </a:p>
      </dgm:t>
    </dgm:pt>
    <dgm:pt modelId="{6C5EDEC9-737D-4EAE-8E4E-B5629858346F}">
      <dgm:prSet phldrT="[Text]" custT="1"/>
      <dgm:spPr/>
      <dgm:t>
        <a:bodyPr/>
        <a:lstStyle/>
        <a:p>
          <a:r>
            <a:rPr lang="en-GB" sz="1600" dirty="0" smtClean="0">
              <a:solidFill>
                <a:srgbClr val="FF0000"/>
              </a:solidFill>
            </a:rPr>
            <a:t>Industry sector </a:t>
          </a:r>
          <a:endParaRPr lang="en-GB" sz="1600" dirty="0">
            <a:solidFill>
              <a:srgbClr val="FF0000"/>
            </a:solidFill>
          </a:endParaRPr>
        </a:p>
      </dgm:t>
    </dgm:pt>
    <dgm:pt modelId="{D98252ED-3F66-4BB9-95BC-63E39E89F8C9}" type="parTrans" cxnId="{BBAEDD98-A0D1-4596-B825-41F8CF4B298B}">
      <dgm:prSet/>
      <dgm:spPr/>
      <dgm:t>
        <a:bodyPr/>
        <a:lstStyle/>
        <a:p>
          <a:endParaRPr lang="en-GB"/>
        </a:p>
      </dgm:t>
    </dgm:pt>
    <dgm:pt modelId="{873C29F8-939A-4059-BCC0-2D78CB8D36F6}" type="sibTrans" cxnId="{BBAEDD98-A0D1-4596-B825-41F8CF4B298B}">
      <dgm:prSet/>
      <dgm:spPr/>
      <dgm:t>
        <a:bodyPr/>
        <a:lstStyle/>
        <a:p>
          <a:endParaRPr lang="en-GB"/>
        </a:p>
      </dgm:t>
    </dgm:pt>
    <dgm:pt modelId="{0E57A5F4-CBC7-4CDC-8EA0-4DF6F13412F2}">
      <dgm:prSet phldrT="[Text]" custT="1"/>
      <dgm:spPr/>
      <dgm:t>
        <a:bodyPr/>
        <a:lstStyle/>
        <a:p>
          <a:r>
            <a:rPr lang="en-GB" sz="1600" dirty="0" smtClean="0">
              <a:solidFill>
                <a:srgbClr val="FF0000"/>
              </a:solidFill>
            </a:rPr>
            <a:t>Physical location</a:t>
          </a:r>
        </a:p>
        <a:p>
          <a:r>
            <a:rPr lang="en-GB" sz="1600" dirty="0" smtClean="0"/>
            <a:t>(Coastal, flood plain, urban, country/ region) </a:t>
          </a:r>
          <a:endParaRPr lang="en-GB" sz="1600" dirty="0"/>
        </a:p>
      </dgm:t>
    </dgm:pt>
    <dgm:pt modelId="{DC7B70B7-2348-4A26-AF1B-944E57267ECF}" type="parTrans" cxnId="{0FE48281-F8E5-44E2-8FFE-9330C5C999D6}">
      <dgm:prSet/>
      <dgm:spPr/>
      <dgm:t>
        <a:bodyPr/>
        <a:lstStyle/>
        <a:p>
          <a:endParaRPr lang="en-GB"/>
        </a:p>
      </dgm:t>
    </dgm:pt>
    <dgm:pt modelId="{42C8B6C3-E2A2-47DA-BD7E-4A3AED07C9FB}" type="sibTrans" cxnId="{0FE48281-F8E5-44E2-8FFE-9330C5C999D6}">
      <dgm:prSet/>
      <dgm:spPr/>
      <dgm:t>
        <a:bodyPr/>
        <a:lstStyle/>
        <a:p>
          <a:endParaRPr lang="en-GB"/>
        </a:p>
      </dgm:t>
    </dgm:pt>
    <dgm:pt modelId="{27F2D280-F05F-4906-B490-AF2BCA7B1325}" type="pres">
      <dgm:prSet presAssocID="{B1A96901-8AC1-4C95-96AE-5637C699ACBA}" presName="matrix" presStyleCnt="0">
        <dgm:presLayoutVars>
          <dgm:chMax val="1"/>
          <dgm:dir/>
          <dgm:resizeHandles val="exact"/>
        </dgm:presLayoutVars>
      </dgm:prSet>
      <dgm:spPr/>
      <dgm:t>
        <a:bodyPr/>
        <a:lstStyle/>
        <a:p>
          <a:endParaRPr lang="en-GB"/>
        </a:p>
      </dgm:t>
    </dgm:pt>
    <dgm:pt modelId="{BEDD5B9A-B113-40BE-A202-1CB224FD7A0F}" type="pres">
      <dgm:prSet presAssocID="{B1A96901-8AC1-4C95-96AE-5637C699ACBA}" presName="axisShape" presStyleLbl="bgShp" presStyleIdx="0" presStyleCnt="1" custLinFactNeighborX="-28481" custLinFactNeighborY="-1482"/>
      <dgm:spPr/>
    </dgm:pt>
    <dgm:pt modelId="{FD8B8433-EA5B-47B5-9B79-78375CB4FF67}" type="pres">
      <dgm:prSet presAssocID="{B1A96901-8AC1-4C95-96AE-5637C699ACBA}" presName="rect1" presStyleLbl="node1" presStyleIdx="0" presStyleCnt="4" custLinFactNeighborX="-76340" custLinFactNeighborY="-1434">
        <dgm:presLayoutVars>
          <dgm:chMax val="0"/>
          <dgm:chPref val="0"/>
          <dgm:bulletEnabled val="1"/>
        </dgm:presLayoutVars>
      </dgm:prSet>
      <dgm:spPr/>
      <dgm:t>
        <a:bodyPr/>
        <a:lstStyle/>
        <a:p>
          <a:endParaRPr lang="en-GB"/>
        </a:p>
      </dgm:t>
    </dgm:pt>
    <dgm:pt modelId="{BCC86618-1F00-4674-B32D-EE85CBD90CFA}" type="pres">
      <dgm:prSet presAssocID="{B1A96901-8AC1-4C95-96AE-5637C699ACBA}" presName="rect2" presStyleLbl="node1" presStyleIdx="1" presStyleCnt="4" custLinFactNeighborX="-67901" custLinFactNeighborY="-1434">
        <dgm:presLayoutVars>
          <dgm:chMax val="0"/>
          <dgm:chPref val="0"/>
          <dgm:bulletEnabled val="1"/>
        </dgm:presLayoutVars>
      </dgm:prSet>
      <dgm:spPr/>
      <dgm:t>
        <a:bodyPr/>
        <a:lstStyle/>
        <a:p>
          <a:endParaRPr lang="en-GB"/>
        </a:p>
      </dgm:t>
    </dgm:pt>
    <dgm:pt modelId="{875937DB-B715-41F2-87DD-043B20B53E16}" type="pres">
      <dgm:prSet presAssocID="{B1A96901-8AC1-4C95-96AE-5637C699ACBA}" presName="rect3" presStyleLbl="node1" presStyleIdx="2" presStyleCnt="4" custLinFactNeighborX="-76340" custLinFactNeighborY="-403">
        <dgm:presLayoutVars>
          <dgm:chMax val="0"/>
          <dgm:chPref val="0"/>
          <dgm:bulletEnabled val="1"/>
        </dgm:presLayoutVars>
      </dgm:prSet>
      <dgm:spPr/>
      <dgm:t>
        <a:bodyPr/>
        <a:lstStyle/>
        <a:p>
          <a:endParaRPr lang="en-GB"/>
        </a:p>
      </dgm:t>
    </dgm:pt>
    <dgm:pt modelId="{21ECF0D8-2247-4FBB-87C4-6AEC6648C4FC}" type="pres">
      <dgm:prSet presAssocID="{B1A96901-8AC1-4C95-96AE-5637C699ACBA}" presName="rect4" presStyleLbl="node1" presStyleIdx="3" presStyleCnt="4" custLinFactNeighborX="-71605" custLinFactNeighborY="-403">
        <dgm:presLayoutVars>
          <dgm:chMax val="0"/>
          <dgm:chPref val="0"/>
          <dgm:bulletEnabled val="1"/>
        </dgm:presLayoutVars>
      </dgm:prSet>
      <dgm:spPr/>
      <dgm:t>
        <a:bodyPr/>
        <a:lstStyle/>
        <a:p>
          <a:endParaRPr lang="en-GB"/>
        </a:p>
      </dgm:t>
    </dgm:pt>
  </dgm:ptLst>
  <dgm:cxnLst>
    <dgm:cxn modelId="{BBAEDD98-A0D1-4596-B825-41F8CF4B298B}" srcId="{B1A96901-8AC1-4C95-96AE-5637C699ACBA}" destId="{6C5EDEC9-737D-4EAE-8E4E-B5629858346F}" srcOrd="2" destOrd="0" parTransId="{D98252ED-3F66-4BB9-95BC-63E39E89F8C9}" sibTransId="{873C29F8-939A-4059-BCC0-2D78CB8D36F6}"/>
    <dgm:cxn modelId="{0FE48281-F8E5-44E2-8FFE-9330C5C999D6}" srcId="{B1A96901-8AC1-4C95-96AE-5637C699ACBA}" destId="{0E57A5F4-CBC7-4CDC-8EA0-4DF6F13412F2}" srcOrd="3" destOrd="0" parTransId="{DC7B70B7-2348-4A26-AF1B-944E57267ECF}" sibTransId="{42C8B6C3-E2A2-47DA-BD7E-4A3AED07C9FB}"/>
    <dgm:cxn modelId="{BDF15DBC-1593-407D-943D-8A25F4EEBA9F}" srcId="{B1A96901-8AC1-4C95-96AE-5637C699ACBA}" destId="{7DE87364-C557-49A7-9635-F592AC43553E}" srcOrd="0" destOrd="0" parTransId="{CBAD9B7B-C8BA-4F69-8793-B69CFD1D2F47}" sibTransId="{741F7889-86E6-4E9D-ACEF-ABF2B81E2318}"/>
    <dgm:cxn modelId="{D9F0B870-FE22-41F4-B372-8359802E9633}" type="presOf" srcId="{B1A96901-8AC1-4C95-96AE-5637C699ACBA}" destId="{27F2D280-F05F-4906-B490-AF2BCA7B1325}" srcOrd="0" destOrd="0" presId="urn:microsoft.com/office/officeart/2005/8/layout/matrix2"/>
    <dgm:cxn modelId="{2B9A3151-4FD2-4987-8E3C-0BFE01E3FD9C}" type="presOf" srcId="{1614B2D8-939D-42A9-9DAC-017E5F06FFE1}" destId="{BCC86618-1F00-4674-B32D-EE85CBD90CFA}" srcOrd="0" destOrd="0" presId="urn:microsoft.com/office/officeart/2005/8/layout/matrix2"/>
    <dgm:cxn modelId="{70F4B6BC-6FFE-4AED-A97F-6E3E00654040}" type="presOf" srcId="{6C5EDEC9-737D-4EAE-8E4E-B5629858346F}" destId="{875937DB-B715-41F2-87DD-043B20B53E16}" srcOrd="0" destOrd="0" presId="urn:microsoft.com/office/officeart/2005/8/layout/matrix2"/>
    <dgm:cxn modelId="{4849C267-0404-460F-8093-0BFA02792988}" type="presOf" srcId="{7DE87364-C557-49A7-9635-F592AC43553E}" destId="{FD8B8433-EA5B-47B5-9B79-78375CB4FF67}" srcOrd="0" destOrd="0" presId="urn:microsoft.com/office/officeart/2005/8/layout/matrix2"/>
    <dgm:cxn modelId="{D1B7943E-A836-43D2-A20D-385C04BDDFEE}" srcId="{B1A96901-8AC1-4C95-96AE-5637C699ACBA}" destId="{1614B2D8-939D-42A9-9DAC-017E5F06FFE1}" srcOrd="1" destOrd="0" parTransId="{3595E287-A7EF-4AEC-8B7F-482B09C4B06E}" sibTransId="{F5A3DEAC-191E-4E36-91D9-A8084788B664}"/>
    <dgm:cxn modelId="{50A6AB40-6FB0-4697-BB11-06FE662AB0A7}" type="presOf" srcId="{0E57A5F4-CBC7-4CDC-8EA0-4DF6F13412F2}" destId="{21ECF0D8-2247-4FBB-87C4-6AEC6648C4FC}" srcOrd="0" destOrd="0" presId="urn:microsoft.com/office/officeart/2005/8/layout/matrix2"/>
    <dgm:cxn modelId="{4C47FCBA-A2E9-4B2A-87E2-821D1AAFA4E6}" type="presParOf" srcId="{27F2D280-F05F-4906-B490-AF2BCA7B1325}" destId="{BEDD5B9A-B113-40BE-A202-1CB224FD7A0F}" srcOrd="0" destOrd="0" presId="urn:microsoft.com/office/officeart/2005/8/layout/matrix2"/>
    <dgm:cxn modelId="{D5EDC944-FB30-4026-93F7-49078605288C}" type="presParOf" srcId="{27F2D280-F05F-4906-B490-AF2BCA7B1325}" destId="{FD8B8433-EA5B-47B5-9B79-78375CB4FF67}" srcOrd="1" destOrd="0" presId="urn:microsoft.com/office/officeart/2005/8/layout/matrix2"/>
    <dgm:cxn modelId="{03B085FB-56E8-4B0C-B314-9D0D76A1D7C6}" type="presParOf" srcId="{27F2D280-F05F-4906-B490-AF2BCA7B1325}" destId="{BCC86618-1F00-4674-B32D-EE85CBD90CFA}" srcOrd="2" destOrd="0" presId="urn:microsoft.com/office/officeart/2005/8/layout/matrix2"/>
    <dgm:cxn modelId="{D9B36298-EFF2-41F0-8A3D-925DB5BCC009}" type="presParOf" srcId="{27F2D280-F05F-4906-B490-AF2BCA7B1325}" destId="{875937DB-B715-41F2-87DD-043B20B53E16}" srcOrd="3" destOrd="0" presId="urn:microsoft.com/office/officeart/2005/8/layout/matrix2"/>
    <dgm:cxn modelId="{BB236DFF-0FC8-4D62-B0B9-03F9B39D6262}" type="presParOf" srcId="{27F2D280-F05F-4906-B490-AF2BCA7B1325}" destId="{21ECF0D8-2247-4FBB-87C4-6AEC6648C4FC}" srcOrd="4" destOrd="0" presId="urn:microsoft.com/office/officeart/2005/8/layout/matrix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B57CAB3-D36A-41A6-ADFF-D45F8FEC02D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A18EAF20-B356-49FD-80DA-C7A8A5E2AFD8}">
      <dgm:prSet phldrT="[Text]" custT="1"/>
      <dgm:spPr/>
      <dgm:t>
        <a:bodyPr/>
        <a:lstStyle/>
        <a:p>
          <a:r>
            <a:rPr lang="en-GB" sz="1800" dirty="0" smtClean="0"/>
            <a:t>Knowledge-gathering and raising policyholder awareness  </a:t>
          </a:r>
          <a:endParaRPr lang="en-GB" sz="1800" dirty="0"/>
        </a:p>
      </dgm:t>
    </dgm:pt>
    <dgm:pt modelId="{39C44644-AA0C-49B5-BB1E-AC14392A79E8}" type="parTrans" cxnId="{8038A186-A37C-40D9-8B0D-DEAA7292EE70}">
      <dgm:prSet/>
      <dgm:spPr/>
      <dgm:t>
        <a:bodyPr/>
        <a:lstStyle/>
        <a:p>
          <a:endParaRPr lang="en-GB"/>
        </a:p>
      </dgm:t>
    </dgm:pt>
    <dgm:pt modelId="{AA8539D1-96E1-4BFA-8A0B-DB592301D102}" type="sibTrans" cxnId="{8038A186-A37C-40D9-8B0D-DEAA7292EE70}">
      <dgm:prSet/>
      <dgm:spPr/>
      <dgm:t>
        <a:bodyPr/>
        <a:lstStyle/>
        <a:p>
          <a:endParaRPr lang="en-GB"/>
        </a:p>
      </dgm:t>
    </dgm:pt>
    <dgm:pt modelId="{04388CDE-3ACA-45E4-80A1-A18C18443B59}">
      <dgm:prSet phldrT="[Text]" custT="1"/>
      <dgm:spPr/>
      <dgm:t>
        <a:bodyPr/>
        <a:lstStyle/>
        <a:p>
          <a:r>
            <a:rPr lang="en-GB" sz="1400" b="1" dirty="0" smtClean="0"/>
            <a:t>Mastering mandatory and voluntary  mitigation and adaptation regimes </a:t>
          </a:r>
          <a:endParaRPr lang="en-GB" sz="1400" b="1" dirty="0"/>
        </a:p>
      </dgm:t>
    </dgm:pt>
    <dgm:pt modelId="{508DE2C6-2F63-4EAC-9C27-573FCC88D978}" type="parTrans" cxnId="{B34A19AD-0CD7-4D24-AE9E-13C3F4E11312}">
      <dgm:prSet/>
      <dgm:spPr/>
      <dgm:t>
        <a:bodyPr/>
        <a:lstStyle/>
        <a:p>
          <a:endParaRPr lang="en-GB"/>
        </a:p>
      </dgm:t>
    </dgm:pt>
    <dgm:pt modelId="{F05E71CE-8CBB-4158-860B-775950B8D14A}" type="sibTrans" cxnId="{B34A19AD-0CD7-4D24-AE9E-13C3F4E11312}">
      <dgm:prSet/>
      <dgm:spPr/>
      <dgm:t>
        <a:bodyPr/>
        <a:lstStyle/>
        <a:p>
          <a:endParaRPr lang="en-GB"/>
        </a:p>
      </dgm:t>
    </dgm:pt>
    <dgm:pt modelId="{B5117573-3F72-4C92-9778-E20FC47ABCDB}">
      <dgm:prSet phldrT="[Text]" custT="1"/>
      <dgm:spPr/>
      <dgm:t>
        <a:bodyPr/>
        <a:lstStyle/>
        <a:p>
          <a:r>
            <a:rPr lang="en-GB" sz="1800" dirty="0" smtClean="0"/>
            <a:t>Risk modelling and mapping resources </a:t>
          </a:r>
          <a:endParaRPr lang="en-GB" sz="1800" dirty="0"/>
        </a:p>
      </dgm:t>
    </dgm:pt>
    <dgm:pt modelId="{FC1024A2-DDAB-41FC-BA3A-4291BD521793}" type="parTrans" cxnId="{B8EDBC08-1B5E-4415-BD79-57E27D1E6936}">
      <dgm:prSet/>
      <dgm:spPr/>
      <dgm:t>
        <a:bodyPr/>
        <a:lstStyle/>
        <a:p>
          <a:endParaRPr lang="en-GB"/>
        </a:p>
      </dgm:t>
    </dgm:pt>
    <dgm:pt modelId="{EDB2A5A6-9ED9-4A23-955B-67C42787CB78}" type="sibTrans" cxnId="{B8EDBC08-1B5E-4415-BD79-57E27D1E6936}">
      <dgm:prSet/>
      <dgm:spPr/>
      <dgm:t>
        <a:bodyPr/>
        <a:lstStyle/>
        <a:p>
          <a:endParaRPr lang="en-GB"/>
        </a:p>
      </dgm:t>
    </dgm:pt>
    <dgm:pt modelId="{95564528-F227-4B79-B2C2-C6ADDED779AA}">
      <dgm:prSet phldrT="[Text]" custT="1"/>
      <dgm:spPr/>
      <dgm:t>
        <a:bodyPr/>
        <a:lstStyle/>
        <a:p>
          <a:r>
            <a:rPr lang="en-GB" sz="1400" b="1" dirty="0" smtClean="0"/>
            <a:t>Region-specific catastrophe modelling </a:t>
          </a:r>
          <a:endParaRPr lang="en-GB" sz="1400" b="1" dirty="0"/>
        </a:p>
      </dgm:t>
    </dgm:pt>
    <dgm:pt modelId="{A1CED1A1-C410-4D4C-98DB-BE4B161BF674}" type="parTrans" cxnId="{D14536E2-8879-4DAE-A7DF-F70D2F455E1A}">
      <dgm:prSet/>
      <dgm:spPr/>
      <dgm:t>
        <a:bodyPr/>
        <a:lstStyle/>
        <a:p>
          <a:endParaRPr lang="en-GB"/>
        </a:p>
      </dgm:t>
    </dgm:pt>
    <dgm:pt modelId="{75D2CD94-B0E5-446F-A892-2F7687A190AA}" type="sibTrans" cxnId="{D14536E2-8879-4DAE-A7DF-F70D2F455E1A}">
      <dgm:prSet/>
      <dgm:spPr/>
      <dgm:t>
        <a:bodyPr/>
        <a:lstStyle/>
        <a:p>
          <a:endParaRPr lang="en-GB"/>
        </a:p>
      </dgm:t>
    </dgm:pt>
    <dgm:pt modelId="{07426542-EB59-4065-B5EE-CDAB9432EF9E}">
      <dgm:prSet phldrT="[Text]" custT="1"/>
      <dgm:spPr/>
      <dgm:t>
        <a:bodyPr/>
        <a:lstStyle/>
        <a:p>
          <a:r>
            <a:rPr lang="en-GB" sz="1400" b="1" dirty="0" smtClean="0"/>
            <a:t>Weather mapping</a:t>
          </a:r>
          <a:endParaRPr lang="en-GB" sz="1400" b="1" dirty="0"/>
        </a:p>
      </dgm:t>
    </dgm:pt>
    <dgm:pt modelId="{2AD1B872-2B33-44AB-B017-D576D35B3C3A}" type="parTrans" cxnId="{6FB12C99-9207-456A-944D-28BE7A8996CB}">
      <dgm:prSet/>
      <dgm:spPr/>
      <dgm:t>
        <a:bodyPr/>
        <a:lstStyle/>
        <a:p>
          <a:endParaRPr lang="en-GB"/>
        </a:p>
      </dgm:t>
    </dgm:pt>
    <dgm:pt modelId="{6BE262C9-7F0D-4D3A-BB27-75AE86DAA667}" type="sibTrans" cxnId="{6FB12C99-9207-456A-944D-28BE7A8996CB}">
      <dgm:prSet/>
      <dgm:spPr/>
      <dgm:t>
        <a:bodyPr/>
        <a:lstStyle/>
        <a:p>
          <a:endParaRPr lang="en-GB"/>
        </a:p>
      </dgm:t>
    </dgm:pt>
    <dgm:pt modelId="{60083FA6-1C27-4F91-B220-717F3408114C}">
      <dgm:prSet phldrT="[Text]" custT="1"/>
      <dgm:spPr/>
      <dgm:t>
        <a:bodyPr/>
        <a:lstStyle/>
        <a:p>
          <a:r>
            <a:rPr lang="en-GB" sz="1800" dirty="0" smtClean="0"/>
            <a:t>Policy underwriting adjustments to improve results </a:t>
          </a:r>
          <a:endParaRPr lang="en-GB" sz="1800" dirty="0"/>
        </a:p>
      </dgm:t>
    </dgm:pt>
    <dgm:pt modelId="{AC20E8F9-AABC-456F-80C8-7F825577814D}" type="parTrans" cxnId="{5B8D80FA-8EA4-4CDA-B239-5D8848062492}">
      <dgm:prSet/>
      <dgm:spPr/>
      <dgm:t>
        <a:bodyPr/>
        <a:lstStyle/>
        <a:p>
          <a:endParaRPr lang="en-GB"/>
        </a:p>
      </dgm:t>
    </dgm:pt>
    <dgm:pt modelId="{631966B3-21B1-438A-9AAB-6D97220C3A02}" type="sibTrans" cxnId="{5B8D80FA-8EA4-4CDA-B239-5D8848062492}">
      <dgm:prSet/>
      <dgm:spPr/>
      <dgm:t>
        <a:bodyPr/>
        <a:lstStyle/>
        <a:p>
          <a:endParaRPr lang="en-GB"/>
        </a:p>
      </dgm:t>
    </dgm:pt>
    <dgm:pt modelId="{77C82D9D-4DCE-4735-A467-B487AAACFDFE}">
      <dgm:prSet phldrT="[Text]" custT="1"/>
      <dgm:spPr/>
      <dgm:t>
        <a:bodyPr/>
        <a:lstStyle/>
        <a:p>
          <a:r>
            <a:rPr lang="en-GB" sz="1400" b="1" dirty="0" smtClean="0"/>
            <a:t>Reviewing viability of traditional books of business or new lines – withdrawal from market where appropriate </a:t>
          </a:r>
          <a:endParaRPr lang="en-GB" sz="1400" b="1" dirty="0"/>
        </a:p>
      </dgm:t>
    </dgm:pt>
    <dgm:pt modelId="{720D52BB-82AA-4D6F-925F-666C10EAEEDB}" type="parTrans" cxnId="{4781DB5B-ECE7-4202-B8E2-2CB4C4E74875}">
      <dgm:prSet/>
      <dgm:spPr/>
      <dgm:t>
        <a:bodyPr/>
        <a:lstStyle/>
        <a:p>
          <a:endParaRPr lang="en-GB"/>
        </a:p>
      </dgm:t>
    </dgm:pt>
    <dgm:pt modelId="{1C6357D7-3720-42F8-A2A1-8CC1B4578D3B}" type="sibTrans" cxnId="{4781DB5B-ECE7-4202-B8E2-2CB4C4E74875}">
      <dgm:prSet/>
      <dgm:spPr/>
      <dgm:t>
        <a:bodyPr/>
        <a:lstStyle/>
        <a:p>
          <a:endParaRPr lang="en-GB"/>
        </a:p>
      </dgm:t>
    </dgm:pt>
    <dgm:pt modelId="{C67AE97A-A32F-4591-84B5-E816907840EA}">
      <dgm:prSet phldrT="[Text]" custT="1"/>
      <dgm:spPr/>
      <dgm:t>
        <a:bodyPr/>
        <a:lstStyle/>
        <a:p>
          <a:r>
            <a:rPr lang="en-GB" sz="1400" b="1" dirty="0" smtClean="0"/>
            <a:t>Flood mapping </a:t>
          </a:r>
          <a:endParaRPr lang="en-GB" sz="1400" b="1" dirty="0"/>
        </a:p>
      </dgm:t>
    </dgm:pt>
    <dgm:pt modelId="{33C7351F-3D59-4E7F-9921-B5503019CE40}" type="parTrans" cxnId="{F761304F-4EF2-4B2C-9CF9-500739718517}">
      <dgm:prSet/>
      <dgm:spPr/>
      <dgm:t>
        <a:bodyPr/>
        <a:lstStyle/>
        <a:p>
          <a:endParaRPr lang="en-GB"/>
        </a:p>
      </dgm:t>
    </dgm:pt>
    <dgm:pt modelId="{702DFB69-A708-4D99-91D0-88FA75441253}" type="sibTrans" cxnId="{F761304F-4EF2-4B2C-9CF9-500739718517}">
      <dgm:prSet/>
      <dgm:spPr/>
      <dgm:t>
        <a:bodyPr/>
        <a:lstStyle/>
        <a:p>
          <a:endParaRPr lang="en-GB"/>
        </a:p>
      </dgm:t>
    </dgm:pt>
    <dgm:pt modelId="{AEBE872B-0442-4B3C-8CE7-5290CE70BA11}">
      <dgm:prSet phldrT="[Text]" custT="1"/>
      <dgm:spPr/>
      <dgm:t>
        <a:bodyPr/>
        <a:lstStyle/>
        <a:p>
          <a:r>
            <a:rPr lang="en-GB" sz="1400" b="1" dirty="0" smtClean="0"/>
            <a:t>Rewarding risk-reducing measures </a:t>
          </a:r>
          <a:endParaRPr lang="en-GB" sz="1400" b="1" dirty="0"/>
        </a:p>
      </dgm:t>
    </dgm:pt>
    <dgm:pt modelId="{A0EAC736-F238-4C9B-AE54-19C9291DCAFD}" type="parTrans" cxnId="{5812D17C-54DB-485C-ACA8-A284F29326D8}">
      <dgm:prSet/>
      <dgm:spPr/>
      <dgm:t>
        <a:bodyPr/>
        <a:lstStyle/>
        <a:p>
          <a:endParaRPr lang="en-GB"/>
        </a:p>
      </dgm:t>
    </dgm:pt>
    <dgm:pt modelId="{44025EB3-2D8F-4FE1-AA01-2B64F711BC91}" type="sibTrans" cxnId="{5812D17C-54DB-485C-ACA8-A284F29326D8}">
      <dgm:prSet/>
      <dgm:spPr/>
      <dgm:t>
        <a:bodyPr/>
        <a:lstStyle/>
        <a:p>
          <a:endParaRPr lang="en-GB"/>
        </a:p>
      </dgm:t>
    </dgm:pt>
    <dgm:pt modelId="{F7360313-0913-45B5-9483-5BCC856A0C1D}">
      <dgm:prSet phldrT="[Text]" custT="1"/>
      <dgm:spPr/>
      <dgm:t>
        <a:bodyPr/>
        <a:lstStyle/>
        <a:p>
          <a:r>
            <a:rPr lang="en-GB" sz="1400" b="1" dirty="0" smtClean="0"/>
            <a:t>Re-evaluating accumulated risks, prices, terms, geographical and sector spreads and reinsurance dependence</a:t>
          </a:r>
          <a:endParaRPr lang="en-GB" sz="1400" b="1" dirty="0"/>
        </a:p>
      </dgm:t>
    </dgm:pt>
    <dgm:pt modelId="{F675F35C-1C02-47D8-B74B-725C3063A28F}" type="parTrans" cxnId="{B4CB700D-D5B6-49C8-AE79-66FD0EA78FBD}">
      <dgm:prSet/>
      <dgm:spPr/>
      <dgm:t>
        <a:bodyPr/>
        <a:lstStyle/>
        <a:p>
          <a:endParaRPr lang="en-GB"/>
        </a:p>
      </dgm:t>
    </dgm:pt>
    <dgm:pt modelId="{5DDFD786-4A27-4BC2-9660-5B391EB90996}" type="sibTrans" cxnId="{B4CB700D-D5B6-49C8-AE79-66FD0EA78FBD}">
      <dgm:prSet/>
      <dgm:spPr/>
      <dgm:t>
        <a:bodyPr/>
        <a:lstStyle/>
        <a:p>
          <a:endParaRPr lang="en-GB"/>
        </a:p>
      </dgm:t>
    </dgm:pt>
    <dgm:pt modelId="{89C7E711-BB01-4FEE-9ABD-A6D27AFEB9E2}" type="pres">
      <dgm:prSet presAssocID="{AB57CAB3-D36A-41A6-ADFF-D45F8FEC02D6}" presName="Name0" presStyleCnt="0">
        <dgm:presLayoutVars>
          <dgm:dir/>
          <dgm:animLvl val="lvl"/>
          <dgm:resizeHandles val="exact"/>
        </dgm:presLayoutVars>
      </dgm:prSet>
      <dgm:spPr/>
      <dgm:t>
        <a:bodyPr/>
        <a:lstStyle/>
        <a:p>
          <a:endParaRPr lang="en-GB"/>
        </a:p>
      </dgm:t>
    </dgm:pt>
    <dgm:pt modelId="{F3149AC4-F630-43A1-890E-0620F6DA9851}" type="pres">
      <dgm:prSet presAssocID="{A18EAF20-B356-49FD-80DA-C7A8A5E2AFD8}" presName="linNode" presStyleCnt="0"/>
      <dgm:spPr/>
    </dgm:pt>
    <dgm:pt modelId="{85F6545A-6B2C-4202-988C-E02F0D5A3B9F}" type="pres">
      <dgm:prSet presAssocID="{A18EAF20-B356-49FD-80DA-C7A8A5E2AFD8}" presName="parentText" presStyleLbl="node1" presStyleIdx="0" presStyleCnt="3">
        <dgm:presLayoutVars>
          <dgm:chMax val="1"/>
          <dgm:bulletEnabled val="1"/>
        </dgm:presLayoutVars>
      </dgm:prSet>
      <dgm:spPr/>
      <dgm:t>
        <a:bodyPr/>
        <a:lstStyle/>
        <a:p>
          <a:endParaRPr lang="en-GB"/>
        </a:p>
      </dgm:t>
    </dgm:pt>
    <dgm:pt modelId="{C3289A54-581C-4305-86A8-FAD4210D81C0}" type="pres">
      <dgm:prSet presAssocID="{A18EAF20-B356-49FD-80DA-C7A8A5E2AFD8}" presName="descendantText" presStyleLbl="alignAccFollowNode1" presStyleIdx="0" presStyleCnt="3">
        <dgm:presLayoutVars>
          <dgm:bulletEnabled val="1"/>
        </dgm:presLayoutVars>
      </dgm:prSet>
      <dgm:spPr/>
      <dgm:t>
        <a:bodyPr/>
        <a:lstStyle/>
        <a:p>
          <a:endParaRPr lang="en-GB"/>
        </a:p>
      </dgm:t>
    </dgm:pt>
    <dgm:pt modelId="{4D3995E0-56F7-4596-9A9D-BA3D14F2A85D}" type="pres">
      <dgm:prSet presAssocID="{AA8539D1-96E1-4BFA-8A0B-DB592301D102}" presName="sp" presStyleCnt="0"/>
      <dgm:spPr/>
    </dgm:pt>
    <dgm:pt modelId="{0CC2D2FC-DFCB-4499-ADC6-71CC03694071}" type="pres">
      <dgm:prSet presAssocID="{B5117573-3F72-4C92-9778-E20FC47ABCDB}" presName="linNode" presStyleCnt="0"/>
      <dgm:spPr/>
    </dgm:pt>
    <dgm:pt modelId="{B95BC15F-5F7A-491A-9A86-08F87057303B}" type="pres">
      <dgm:prSet presAssocID="{B5117573-3F72-4C92-9778-E20FC47ABCDB}" presName="parentText" presStyleLbl="node1" presStyleIdx="1" presStyleCnt="3">
        <dgm:presLayoutVars>
          <dgm:chMax val="1"/>
          <dgm:bulletEnabled val="1"/>
        </dgm:presLayoutVars>
      </dgm:prSet>
      <dgm:spPr/>
      <dgm:t>
        <a:bodyPr/>
        <a:lstStyle/>
        <a:p>
          <a:endParaRPr lang="en-GB"/>
        </a:p>
      </dgm:t>
    </dgm:pt>
    <dgm:pt modelId="{D3C59157-55CA-4FF7-8286-11695B820876}" type="pres">
      <dgm:prSet presAssocID="{B5117573-3F72-4C92-9778-E20FC47ABCDB}" presName="descendantText" presStyleLbl="alignAccFollowNode1" presStyleIdx="1" presStyleCnt="3">
        <dgm:presLayoutVars>
          <dgm:bulletEnabled val="1"/>
        </dgm:presLayoutVars>
      </dgm:prSet>
      <dgm:spPr/>
      <dgm:t>
        <a:bodyPr/>
        <a:lstStyle/>
        <a:p>
          <a:endParaRPr lang="en-GB"/>
        </a:p>
      </dgm:t>
    </dgm:pt>
    <dgm:pt modelId="{DAE731FD-3EE5-45C1-B529-A140799344F0}" type="pres">
      <dgm:prSet presAssocID="{EDB2A5A6-9ED9-4A23-955B-67C42787CB78}" presName="sp" presStyleCnt="0"/>
      <dgm:spPr/>
    </dgm:pt>
    <dgm:pt modelId="{5A6AE851-803A-4C51-B50F-23A16B817A2D}" type="pres">
      <dgm:prSet presAssocID="{60083FA6-1C27-4F91-B220-717F3408114C}" presName="linNode" presStyleCnt="0"/>
      <dgm:spPr/>
    </dgm:pt>
    <dgm:pt modelId="{335EDD9A-662E-48F9-BE95-50DF9F6F2E49}" type="pres">
      <dgm:prSet presAssocID="{60083FA6-1C27-4F91-B220-717F3408114C}" presName="parentText" presStyleLbl="node1" presStyleIdx="2" presStyleCnt="3">
        <dgm:presLayoutVars>
          <dgm:chMax val="1"/>
          <dgm:bulletEnabled val="1"/>
        </dgm:presLayoutVars>
      </dgm:prSet>
      <dgm:spPr/>
      <dgm:t>
        <a:bodyPr/>
        <a:lstStyle/>
        <a:p>
          <a:endParaRPr lang="en-GB"/>
        </a:p>
      </dgm:t>
    </dgm:pt>
    <dgm:pt modelId="{E40AEEE3-CF23-4BFF-A991-184E2C12A7B9}" type="pres">
      <dgm:prSet presAssocID="{60083FA6-1C27-4F91-B220-717F3408114C}" presName="descendantText" presStyleLbl="alignAccFollowNode1" presStyleIdx="2" presStyleCnt="3">
        <dgm:presLayoutVars>
          <dgm:bulletEnabled val="1"/>
        </dgm:presLayoutVars>
      </dgm:prSet>
      <dgm:spPr/>
      <dgm:t>
        <a:bodyPr/>
        <a:lstStyle/>
        <a:p>
          <a:endParaRPr lang="en-GB"/>
        </a:p>
      </dgm:t>
    </dgm:pt>
  </dgm:ptLst>
  <dgm:cxnLst>
    <dgm:cxn modelId="{B4CB700D-D5B6-49C8-AE79-66FD0EA78FBD}" srcId="{60083FA6-1C27-4F91-B220-717F3408114C}" destId="{F7360313-0913-45B5-9483-5BCC856A0C1D}" srcOrd="1" destOrd="0" parTransId="{F675F35C-1C02-47D8-B74B-725C3063A28F}" sibTransId="{5DDFD786-4A27-4BC2-9660-5B391EB90996}"/>
    <dgm:cxn modelId="{1B7E4D8B-8E10-4863-A432-D1DB9A2B38EC}" type="presOf" srcId="{AB57CAB3-D36A-41A6-ADFF-D45F8FEC02D6}" destId="{89C7E711-BB01-4FEE-9ABD-A6D27AFEB9E2}" srcOrd="0" destOrd="0" presId="urn:microsoft.com/office/officeart/2005/8/layout/vList5"/>
    <dgm:cxn modelId="{8038A186-A37C-40D9-8B0D-DEAA7292EE70}" srcId="{AB57CAB3-D36A-41A6-ADFF-D45F8FEC02D6}" destId="{A18EAF20-B356-49FD-80DA-C7A8A5E2AFD8}" srcOrd="0" destOrd="0" parTransId="{39C44644-AA0C-49B5-BB1E-AC14392A79E8}" sibTransId="{AA8539D1-96E1-4BFA-8A0B-DB592301D102}"/>
    <dgm:cxn modelId="{5657F6DC-858D-4D4D-B71A-D2D1247DB137}" type="presOf" srcId="{C67AE97A-A32F-4591-84B5-E816907840EA}" destId="{D3C59157-55CA-4FF7-8286-11695B820876}" srcOrd="0" destOrd="2" presId="urn:microsoft.com/office/officeart/2005/8/layout/vList5"/>
    <dgm:cxn modelId="{5812D17C-54DB-485C-ACA8-A284F29326D8}" srcId="{A18EAF20-B356-49FD-80DA-C7A8A5E2AFD8}" destId="{AEBE872B-0442-4B3C-8CE7-5290CE70BA11}" srcOrd="1" destOrd="0" parTransId="{A0EAC736-F238-4C9B-AE54-19C9291DCAFD}" sibTransId="{44025EB3-2D8F-4FE1-AA01-2B64F711BC91}"/>
    <dgm:cxn modelId="{D28FCF01-8EEB-4BD5-8F07-3FC899163317}" type="presOf" srcId="{A18EAF20-B356-49FD-80DA-C7A8A5E2AFD8}" destId="{85F6545A-6B2C-4202-988C-E02F0D5A3B9F}" srcOrd="0" destOrd="0" presId="urn:microsoft.com/office/officeart/2005/8/layout/vList5"/>
    <dgm:cxn modelId="{57156A36-4C11-4E5A-8EAE-85AFED09C370}" type="presOf" srcId="{77C82D9D-4DCE-4735-A467-B487AAACFDFE}" destId="{E40AEEE3-CF23-4BFF-A991-184E2C12A7B9}" srcOrd="0" destOrd="0" presId="urn:microsoft.com/office/officeart/2005/8/layout/vList5"/>
    <dgm:cxn modelId="{D9AB165D-31C3-43D7-A1DB-288A84EB482D}" type="presOf" srcId="{AEBE872B-0442-4B3C-8CE7-5290CE70BA11}" destId="{C3289A54-581C-4305-86A8-FAD4210D81C0}" srcOrd="0" destOrd="1" presId="urn:microsoft.com/office/officeart/2005/8/layout/vList5"/>
    <dgm:cxn modelId="{6FB12C99-9207-456A-944D-28BE7A8996CB}" srcId="{B5117573-3F72-4C92-9778-E20FC47ABCDB}" destId="{07426542-EB59-4065-B5EE-CDAB9432EF9E}" srcOrd="1" destOrd="0" parTransId="{2AD1B872-2B33-44AB-B017-D576D35B3C3A}" sibTransId="{6BE262C9-7F0D-4D3A-BB27-75AE86DAA667}"/>
    <dgm:cxn modelId="{D14536E2-8879-4DAE-A7DF-F70D2F455E1A}" srcId="{B5117573-3F72-4C92-9778-E20FC47ABCDB}" destId="{95564528-F227-4B79-B2C2-C6ADDED779AA}" srcOrd="0" destOrd="0" parTransId="{A1CED1A1-C410-4D4C-98DB-BE4B161BF674}" sibTransId="{75D2CD94-B0E5-446F-A892-2F7687A190AA}"/>
    <dgm:cxn modelId="{F761304F-4EF2-4B2C-9CF9-500739718517}" srcId="{B5117573-3F72-4C92-9778-E20FC47ABCDB}" destId="{C67AE97A-A32F-4591-84B5-E816907840EA}" srcOrd="2" destOrd="0" parTransId="{33C7351F-3D59-4E7F-9921-B5503019CE40}" sibTransId="{702DFB69-A708-4D99-91D0-88FA75441253}"/>
    <dgm:cxn modelId="{90E243C8-6E89-4FF5-8E74-270B35364299}" type="presOf" srcId="{F7360313-0913-45B5-9483-5BCC856A0C1D}" destId="{E40AEEE3-CF23-4BFF-A991-184E2C12A7B9}" srcOrd="0" destOrd="1" presId="urn:microsoft.com/office/officeart/2005/8/layout/vList5"/>
    <dgm:cxn modelId="{B34A19AD-0CD7-4D24-AE9E-13C3F4E11312}" srcId="{A18EAF20-B356-49FD-80DA-C7A8A5E2AFD8}" destId="{04388CDE-3ACA-45E4-80A1-A18C18443B59}" srcOrd="0" destOrd="0" parTransId="{508DE2C6-2F63-4EAC-9C27-573FCC88D978}" sibTransId="{F05E71CE-8CBB-4158-860B-775950B8D14A}"/>
    <dgm:cxn modelId="{0B978308-A2AE-4F84-A94E-CFE4862B3D3D}" type="presOf" srcId="{B5117573-3F72-4C92-9778-E20FC47ABCDB}" destId="{B95BC15F-5F7A-491A-9A86-08F87057303B}" srcOrd="0" destOrd="0" presId="urn:microsoft.com/office/officeart/2005/8/layout/vList5"/>
    <dgm:cxn modelId="{5B8D80FA-8EA4-4CDA-B239-5D8848062492}" srcId="{AB57CAB3-D36A-41A6-ADFF-D45F8FEC02D6}" destId="{60083FA6-1C27-4F91-B220-717F3408114C}" srcOrd="2" destOrd="0" parTransId="{AC20E8F9-AABC-456F-80C8-7F825577814D}" sibTransId="{631966B3-21B1-438A-9AAB-6D97220C3A02}"/>
    <dgm:cxn modelId="{A0A4A557-2F34-49D7-A54B-5DF68B773CC6}" type="presOf" srcId="{60083FA6-1C27-4F91-B220-717F3408114C}" destId="{335EDD9A-662E-48F9-BE95-50DF9F6F2E49}" srcOrd="0" destOrd="0" presId="urn:microsoft.com/office/officeart/2005/8/layout/vList5"/>
    <dgm:cxn modelId="{9086CCF7-0C5C-4066-91B1-37B99E51DA4F}" type="presOf" srcId="{04388CDE-3ACA-45E4-80A1-A18C18443B59}" destId="{C3289A54-581C-4305-86A8-FAD4210D81C0}" srcOrd="0" destOrd="0" presId="urn:microsoft.com/office/officeart/2005/8/layout/vList5"/>
    <dgm:cxn modelId="{7739AFEA-EB92-48F4-AB30-3AD8F07A1351}" type="presOf" srcId="{95564528-F227-4B79-B2C2-C6ADDED779AA}" destId="{D3C59157-55CA-4FF7-8286-11695B820876}" srcOrd="0" destOrd="0" presId="urn:microsoft.com/office/officeart/2005/8/layout/vList5"/>
    <dgm:cxn modelId="{B8EDBC08-1B5E-4415-BD79-57E27D1E6936}" srcId="{AB57CAB3-D36A-41A6-ADFF-D45F8FEC02D6}" destId="{B5117573-3F72-4C92-9778-E20FC47ABCDB}" srcOrd="1" destOrd="0" parTransId="{FC1024A2-DDAB-41FC-BA3A-4291BD521793}" sibTransId="{EDB2A5A6-9ED9-4A23-955B-67C42787CB78}"/>
    <dgm:cxn modelId="{86182CB4-01A5-4184-9341-7794C4FF13C6}" type="presOf" srcId="{07426542-EB59-4065-B5EE-CDAB9432EF9E}" destId="{D3C59157-55CA-4FF7-8286-11695B820876}" srcOrd="0" destOrd="1" presId="urn:microsoft.com/office/officeart/2005/8/layout/vList5"/>
    <dgm:cxn modelId="{4781DB5B-ECE7-4202-B8E2-2CB4C4E74875}" srcId="{60083FA6-1C27-4F91-B220-717F3408114C}" destId="{77C82D9D-4DCE-4735-A467-B487AAACFDFE}" srcOrd="0" destOrd="0" parTransId="{720D52BB-82AA-4D6F-925F-666C10EAEEDB}" sibTransId="{1C6357D7-3720-42F8-A2A1-8CC1B4578D3B}"/>
    <dgm:cxn modelId="{9523C33B-5B1D-4924-82DB-E8F077D33BAB}" type="presParOf" srcId="{89C7E711-BB01-4FEE-9ABD-A6D27AFEB9E2}" destId="{F3149AC4-F630-43A1-890E-0620F6DA9851}" srcOrd="0" destOrd="0" presId="urn:microsoft.com/office/officeart/2005/8/layout/vList5"/>
    <dgm:cxn modelId="{3C6B6225-4602-48EE-B4F7-6B972999CB28}" type="presParOf" srcId="{F3149AC4-F630-43A1-890E-0620F6DA9851}" destId="{85F6545A-6B2C-4202-988C-E02F0D5A3B9F}" srcOrd="0" destOrd="0" presId="urn:microsoft.com/office/officeart/2005/8/layout/vList5"/>
    <dgm:cxn modelId="{5C595AA2-7BDC-4FCD-924C-29649642BDA9}" type="presParOf" srcId="{F3149AC4-F630-43A1-890E-0620F6DA9851}" destId="{C3289A54-581C-4305-86A8-FAD4210D81C0}" srcOrd="1" destOrd="0" presId="urn:microsoft.com/office/officeart/2005/8/layout/vList5"/>
    <dgm:cxn modelId="{F8203399-4CB3-4FBA-B6D3-9749A65683DF}" type="presParOf" srcId="{89C7E711-BB01-4FEE-9ABD-A6D27AFEB9E2}" destId="{4D3995E0-56F7-4596-9A9D-BA3D14F2A85D}" srcOrd="1" destOrd="0" presId="urn:microsoft.com/office/officeart/2005/8/layout/vList5"/>
    <dgm:cxn modelId="{A7526AAB-6233-4D73-B37D-84DAF2437C0B}" type="presParOf" srcId="{89C7E711-BB01-4FEE-9ABD-A6D27AFEB9E2}" destId="{0CC2D2FC-DFCB-4499-ADC6-71CC03694071}" srcOrd="2" destOrd="0" presId="urn:microsoft.com/office/officeart/2005/8/layout/vList5"/>
    <dgm:cxn modelId="{341DAC78-7E72-4EAB-A731-EF0C55E67D43}" type="presParOf" srcId="{0CC2D2FC-DFCB-4499-ADC6-71CC03694071}" destId="{B95BC15F-5F7A-491A-9A86-08F87057303B}" srcOrd="0" destOrd="0" presId="urn:microsoft.com/office/officeart/2005/8/layout/vList5"/>
    <dgm:cxn modelId="{833FF763-36BD-423A-A4FC-AD9B02BF19F9}" type="presParOf" srcId="{0CC2D2FC-DFCB-4499-ADC6-71CC03694071}" destId="{D3C59157-55CA-4FF7-8286-11695B820876}" srcOrd="1" destOrd="0" presId="urn:microsoft.com/office/officeart/2005/8/layout/vList5"/>
    <dgm:cxn modelId="{D1DA3499-2C0A-4586-83FD-D858CC0BE896}" type="presParOf" srcId="{89C7E711-BB01-4FEE-9ABD-A6D27AFEB9E2}" destId="{DAE731FD-3EE5-45C1-B529-A140799344F0}" srcOrd="3" destOrd="0" presId="urn:microsoft.com/office/officeart/2005/8/layout/vList5"/>
    <dgm:cxn modelId="{867B125D-1F93-428E-B19A-8795BC04EE25}" type="presParOf" srcId="{89C7E711-BB01-4FEE-9ABD-A6D27AFEB9E2}" destId="{5A6AE851-803A-4C51-B50F-23A16B817A2D}" srcOrd="4" destOrd="0" presId="urn:microsoft.com/office/officeart/2005/8/layout/vList5"/>
    <dgm:cxn modelId="{5AEDB61F-561A-49CD-B1A5-9365B3FD2150}" type="presParOf" srcId="{5A6AE851-803A-4C51-B50F-23A16B817A2D}" destId="{335EDD9A-662E-48F9-BE95-50DF9F6F2E49}" srcOrd="0" destOrd="0" presId="urn:microsoft.com/office/officeart/2005/8/layout/vList5"/>
    <dgm:cxn modelId="{469D6220-BABE-4331-8E33-A550770EEEBE}" type="presParOf" srcId="{5A6AE851-803A-4C51-B50F-23A16B817A2D}" destId="{E40AEEE3-CF23-4BFF-A991-184E2C12A7B9}"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2D8B128-7E8B-4355-A05A-7A02B48FF09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D480FAAC-C312-4FED-AA66-35F1EBC1C73C}">
      <dgm:prSet phldrT="[Text]" custT="1"/>
      <dgm:spPr/>
      <dgm:t>
        <a:bodyPr/>
        <a:lstStyle/>
        <a:p>
          <a:r>
            <a:rPr lang="en-GB" sz="1800" dirty="0" smtClean="0"/>
            <a:t>Fundamental challenges of the Climate Change phenomenon </a:t>
          </a:r>
          <a:endParaRPr lang="en-GB" sz="1800" dirty="0"/>
        </a:p>
      </dgm:t>
    </dgm:pt>
    <dgm:pt modelId="{4BF6A06F-1301-4D0E-87AB-5982799E741C}" type="parTrans" cxnId="{E88A3988-F790-41BC-86FD-8ABD663F425D}">
      <dgm:prSet/>
      <dgm:spPr/>
      <dgm:t>
        <a:bodyPr/>
        <a:lstStyle/>
        <a:p>
          <a:endParaRPr lang="en-GB"/>
        </a:p>
      </dgm:t>
    </dgm:pt>
    <dgm:pt modelId="{446814BC-4C74-400F-A0C9-D452E6C89E61}" type="sibTrans" cxnId="{E88A3988-F790-41BC-86FD-8ABD663F425D}">
      <dgm:prSet/>
      <dgm:spPr/>
      <dgm:t>
        <a:bodyPr/>
        <a:lstStyle/>
        <a:p>
          <a:endParaRPr lang="en-GB"/>
        </a:p>
      </dgm:t>
    </dgm:pt>
    <dgm:pt modelId="{24070A04-C410-4D4A-9034-CA85DEC22485}">
      <dgm:prSet phldrT="[Text]" custT="1"/>
      <dgm:spPr/>
      <dgm:t>
        <a:bodyPr/>
        <a:lstStyle/>
        <a:p>
          <a:r>
            <a:rPr lang="en-GB" sz="1600" dirty="0" smtClean="0"/>
            <a:t>Far from easy to identify full and precise nature of </a:t>
          </a:r>
          <a:r>
            <a:rPr lang="en-GB" sz="1600" i="1" dirty="0" smtClean="0">
              <a:solidFill>
                <a:srgbClr val="FFC000"/>
              </a:solidFill>
            </a:rPr>
            <a:t>exactly</a:t>
          </a:r>
          <a:r>
            <a:rPr lang="en-GB" sz="1600" dirty="0" smtClean="0"/>
            <a:t> </a:t>
          </a:r>
          <a:r>
            <a:rPr lang="en-GB" sz="1600" i="1" dirty="0" smtClean="0">
              <a:solidFill>
                <a:srgbClr val="FFC000"/>
              </a:solidFill>
            </a:rPr>
            <a:t>how, when and where </a:t>
          </a:r>
          <a:r>
            <a:rPr lang="en-GB" sz="1600" dirty="0" smtClean="0"/>
            <a:t>Climate Change  presents new or aggravation of existing perils</a:t>
          </a:r>
          <a:endParaRPr lang="en-GB" sz="1600" dirty="0"/>
        </a:p>
      </dgm:t>
    </dgm:pt>
    <dgm:pt modelId="{91BA3AE8-5249-42FD-B034-BF89B7040F04}" type="parTrans" cxnId="{2F548B0F-46B4-4C10-8661-D102824906B3}">
      <dgm:prSet/>
      <dgm:spPr/>
      <dgm:t>
        <a:bodyPr/>
        <a:lstStyle/>
        <a:p>
          <a:endParaRPr lang="en-GB"/>
        </a:p>
      </dgm:t>
    </dgm:pt>
    <dgm:pt modelId="{39FB6ABA-78DC-41A6-B51F-D96A9FA0049D}" type="sibTrans" cxnId="{2F548B0F-46B4-4C10-8661-D102824906B3}">
      <dgm:prSet/>
      <dgm:spPr/>
      <dgm:t>
        <a:bodyPr/>
        <a:lstStyle/>
        <a:p>
          <a:endParaRPr lang="en-GB"/>
        </a:p>
      </dgm:t>
    </dgm:pt>
    <dgm:pt modelId="{68E54870-5C04-499E-A628-A62CC63B327E}">
      <dgm:prSet phldrT="[Text]" custT="1"/>
      <dgm:spPr/>
      <dgm:t>
        <a:bodyPr/>
        <a:lstStyle/>
        <a:p>
          <a:r>
            <a:rPr lang="en-GB" sz="1800" dirty="0" smtClean="0"/>
            <a:t>More particular problems to be overcome  </a:t>
          </a:r>
          <a:endParaRPr lang="en-GB" sz="1800" dirty="0"/>
        </a:p>
      </dgm:t>
    </dgm:pt>
    <dgm:pt modelId="{61500B0E-D1A0-409B-A90D-2E4D8A26D582}" type="parTrans" cxnId="{B58DB392-4C9E-4836-82FC-2EB07FF73B80}">
      <dgm:prSet/>
      <dgm:spPr/>
      <dgm:t>
        <a:bodyPr/>
        <a:lstStyle/>
        <a:p>
          <a:endParaRPr lang="en-GB"/>
        </a:p>
      </dgm:t>
    </dgm:pt>
    <dgm:pt modelId="{6D7A6F5B-7A71-42DA-8675-1EFEED8C8CCA}" type="sibTrans" cxnId="{B58DB392-4C9E-4836-82FC-2EB07FF73B80}">
      <dgm:prSet/>
      <dgm:spPr/>
      <dgm:t>
        <a:bodyPr/>
        <a:lstStyle/>
        <a:p>
          <a:endParaRPr lang="en-GB"/>
        </a:p>
      </dgm:t>
    </dgm:pt>
    <dgm:pt modelId="{8EABBE20-9A3F-41CE-B2B9-1FC38F6F6AB1}">
      <dgm:prSet phldrT="[Text]" custT="1"/>
      <dgm:spPr/>
      <dgm:t>
        <a:bodyPr/>
        <a:lstStyle/>
        <a:p>
          <a:r>
            <a:rPr lang="en-GB" sz="1600" dirty="0" smtClean="0">
              <a:solidFill>
                <a:srgbClr val="FFC000"/>
              </a:solidFill>
            </a:rPr>
            <a:t>Definition of Risk</a:t>
          </a:r>
          <a:endParaRPr lang="en-GB" sz="1600" dirty="0">
            <a:solidFill>
              <a:srgbClr val="FFC000"/>
            </a:solidFill>
          </a:endParaRPr>
        </a:p>
      </dgm:t>
    </dgm:pt>
    <dgm:pt modelId="{9BE9A4D9-00FF-4FFF-BAF5-D6948D2B5CAA}" type="parTrans" cxnId="{A4863341-A155-4761-8232-EA7CC8ECB03B}">
      <dgm:prSet/>
      <dgm:spPr/>
      <dgm:t>
        <a:bodyPr/>
        <a:lstStyle/>
        <a:p>
          <a:endParaRPr lang="en-GB"/>
        </a:p>
      </dgm:t>
    </dgm:pt>
    <dgm:pt modelId="{E67F200E-2DF4-4416-8868-9FDABE77D00D}" type="sibTrans" cxnId="{A4863341-A155-4761-8232-EA7CC8ECB03B}">
      <dgm:prSet/>
      <dgm:spPr/>
      <dgm:t>
        <a:bodyPr/>
        <a:lstStyle/>
        <a:p>
          <a:endParaRPr lang="en-GB"/>
        </a:p>
      </dgm:t>
    </dgm:pt>
    <dgm:pt modelId="{C12B6717-CCB6-41A7-BC11-E8273EB22828}">
      <dgm:prSet phldrT="[Text]" custT="1"/>
      <dgm:spPr/>
      <dgm:t>
        <a:bodyPr/>
        <a:lstStyle/>
        <a:p>
          <a:r>
            <a:rPr lang="en-GB" sz="1600" dirty="0" smtClean="0"/>
            <a:t>Equally, uncertainty about resulting physical threats/manifestation </a:t>
          </a:r>
          <a:r>
            <a:rPr lang="en-GB" sz="1600" i="1" dirty="0" smtClean="0">
              <a:solidFill>
                <a:srgbClr val="FFC000"/>
              </a:solidFill>
            </a:rPr>
            <a:t>or</a:t>
          </a:r>
          <a:r>
            <a:rPr lang="en-GB" sz="1600" dirty="0" smtClean="0"/>
            <a:t>  actual liabilities owed in wake of adaptation/mitigation legislation or evolving law of torts</a:t>
          </a:r>
          <a:endParaRPr lang="en-GB" sz="1600" dirty="0"/>
        </a:p>
      </dgm:t>
    </dgm:pt>
    <dgm:pt modelId="{15D55DB2-5CC0-495D-B5C3-EC9B247A4557}" type="parTrans" cxnId="{E404EC25-9EF7-4792-9DE8-DA7191E51C45}">
      <dgm:prSet/>
      <dgm:spPr/>
      <dgm:t>
        <a:bodyPr/>
        <a:lstStyle/>
        <a:p>
          <a:endParaRPr lang="en-GB"/>
        </a:p>
      </dgm:t>
    </dgm:pt>
    <dgm:pt modelId="{C9A75D49-83BF-4A72-B953-6692E19A3763}" type="sibTrans" cxnId="{E404EC25-9EF7-4792-9DE8-DA7191E51C45}">
      <dgm:prSet/>
      <dgm:spPr/>
      <dgm:t>
        <a:bodyPr/>
        <a:lstStyle/>
        <a:p>
          <a:endParaRPr lang="en-GB"/>
        </a:p>
      </dgm:t>
    </dgm:pt>
    <dgm:pt modelId="{95FA09BE-7EE2-4C0B-8BAE-A210D7F18EBA}">
      <dgm:prSet phldrT="[Text]" custT="1"/>
      <dgm:spPr/>
      <dgm:t>
        <a:bodyPr/>
        <a:lstStyle/>
        <a:p>
          <a:r>
            <a:rPr lang="en-GB" sz="1600" dirty="0" smtClean="0"/>
            <a:t>Need to help ensure any policy safeguards proposed will both satisfy local insurance laws </a:t>
          </a:r>
          <a:r>
            <a:rPr lang="en-GB" sz="1600" i="1" dirty="0" smtClean="0">
              <a:solidFill>
                <a:srgbClr val="FFC000"/>
              </a:solidFill>
            </a:rPr>
            <a:t>and</a:t>
          </a:r>
          <a:r>
            <a:rPr lang="en-GB" sz="1600" dirty="0" smtClean="0"/>
            <a:t> reduce actual risk</a:t>
          </a:r>
          <a:endParaRPr lang="en-GB" sz="1600" dirty="0"/>
        </a:p>
      </dgm:t>
    </dgm:pt>
    <dgm:pt modelId="{5FA38E9C-23AE-456E-BBC3-5F99668FE4B1}" type="parTrans" cxnId="{CE2588A2-A349-4275-B2A5-D4AA7FDBC941}">
      <dgm:prSet/>
      <dgm:spPr/>
      <dgm:t>
        <a:bodyPr/>
        <a:lstStyle/>
        <a:p>
          <a:endParaRPr lang="en-GB"/>
        </a:p>
      </dgm:t>
    </dgm:pt>
    <dgm:pt modelId="{3D9811F5-5D72-4C8F-A82C-0263B971EEA4}" type="sibTrans" cxnId="{CE2588A2-A349-4275-B2A5-D4AA7FDBC941}">
      <dgm:prSet/>
      <dgm:spPr/>
      <dgm:t>
        <a:bodyPr/>
        <a:lstStyle/>
        <a:p>
          <a:endParaRPr lang="en-GB"/>
        </a:p>
      </dgm:t>
    </dgm:pt>
    <dgm:pt modelId="{88CF8B08-8D24-4188-87E7-74CD7BCD37F7}">
      <dgm:prSet phldrT="[Text]" custT="1"/>
      <dgm:spPr/>
      <dgm:t>
        <a:bodyPr/>
        <a:lstStyle/>
        <a:p>
          <a:r>
            <a:rPr lang="en-GB" sz="1600" dirty="0" smtClean="0">
              <a:solidFill>
                <a:srgbClr val="FFC000"/>
              </a:solidFill>
            </a:rPr>
            <a:t>Causation</a:t>
          </a:r>
          <a:r>
            <a:rPr lang="en-GB" sz="1600" dirty="0" smtClean="0"/>
            <a:t> – Identification of “legal” Cause of Loss </a:t>
          </a:r>
          <a:endParaRPr lang="en-GB" sz="1600" dirty="0"/>
        </a:p>
      </dgm:t>
    </dgm:pt>
    <dgm:pt modelId="{D1037758-A974-481F-AE8E-AE6578EFB17D}" type="parTrans" cxnId="{530FA0D8-61E6-4F89-A296-4554BC9D9C62}">
      <dgm:prSet/>
      <dgm:spPr/>
      <dgm:t>
        <a:bodyPr/>
        <a:lstStyle/>
        <a:p>
          <a:endParaRPr lang="en-GB"/>
        </a:p>
      </dgm:t>
    </dgm:pt>
    <dgm:pt modelId="{0C9757EB-9DC1-4C75-A6B3-AB5A03BB7BE6}" type="sibTrans" cxnId="{530FA0D8-61E6-4F89-A296-4554BC9D9C62}">
      <dgm:prSet/>
      <dgm:spPr/>
      <dgm:t>
        <a:bodyPr/>
        <a:lstStyle/>
        <a:p>
          <a:endParaRPr lang="en-GB"/>
        </a:p>
      </dgm:t>
    </dgm:pt>
    <dgm:pt modelId="{42567C29-5635-4CD0-9AD4-9C263F327AD3}" type="pres">
      <dgm:prSet presAssocID="{E2D8B128-7E8B-4355-A05A-7A02B48FF094}" presName="linear" presStyleCnt="0">
        <dgm:presLayoutVars>
          <dgm:animLvl val="lvl"/>
          <dgm:resizeHandles val="exact"/>
        </dgm:presLayoutVars>
      </dgm:prSet>
      <dgm:spPr/>
      <dgm:t>
        <a:bodyPr/>
        <a:lstStyle/>
        <a:p>
          <a:endParaRPr lang="en-GB"/>
        </a:p>
      </dgm:t>
    </dgm:pt>
    <dgm:pt modelId="{A69BADBF-B3CF-430F-B251-117430B1000E}" type="pres">
      <dgm:prSet presAssocID="{D480FAAC-C312-4FED-AA66-35F1EBC1C73C}" presName="parentText" presStyleLbl="node1" presStyleIdx="0" presStyleCnt="2" custScaleY="42483" custLinFactNeighborY="-35441">
        <dgm:presLayoutVars>
          <dgm:chMax val="0"/>
          <dgm:bulletEnabled val="1"/>
        </dgm:presLayoutVars>
      </dgm:prSet>
      <dgm:spPr/>
      <dgm:t>
        <a:bodyPr/>
        <a:lstStyle/>
        <a:p>
          <a:endParaRPr lang="en-GB"/>
        </a:p>
      </dgm:t>
    </dgm:pt>
    <dgm:pt modelId="{15E089E3-73FC-48A5-B450-46FE461C4525}" type="pres">
      <dgm:prSet presAssocID="{D480FAAC-C312-4FED-AA66-35F1EBC1C73C}" presName="childText" presStyleLbl="revTx" presStyleIdx="0" presStyleCnt="2" custScaleY="152983" custLinFactNeighborY="1738">
        <dgm:presLayoutVars>
          <dgm:bulletEnabled val="1"/>
        </dgm:presLayoutVars>
      </dgm:prSet>
      <dgm:spPr/>
      <dgm:t>
        <a:bodyPr/>
        <a:lstStyle/>
        <a:p>
          <a:endParaRPr lang="en-GB"/>
        </a:p>
      </dgm:t>
    </dgm:pt>
    <dgm:pt modelId="{667626E2-5D67-4619-96AD-647FF87B4F27}" type="pres">
      <dgm:prSet presAssocID="{68E54870-5C04-499E-A628-A62CC63B327E}" presName="parentText" presStyleLbl="node1" presStyleIdx="1" presStyleCnt="2" custScaleY="37915" custLinFactNeighborY="-38841">
        <dgm:presLayoutVars>
          <dgm:chMax val="0"/>
          <dgm:bulletEnabled val="1"/>
        </dgm:presLayoutVars>
      </dgm:prSet>
      <dgm:spPr/>
      <dgm:t>
        <a:bodyPr/>
        <a:lstStyle/>
        <a:p>
          <a:endParaRPr lang="en-GB"/>
        </a:p>
      </dgm:t>
    </dgm:pt>
    <dgm:pt modelId="{A1C5FF3C-B887-41AB-AA5B-338FA7C62217}" type="pres">
      <dgm:prSet presAssocID="{68E54870-5C04-499E-A628-A62CC63B327E}" presName="childText" presStyleLbl="revTx" presStyleIdx="1" presStyleCnt="2" custScaleY="38792" custLinFactNeighborY="-21937">
        <dgm:presLayoutVars>
          <dgm:bulletEnabled val="1"/>
        </dgm:presLayoutVars>
      </dgm:prSet>
      <dgm:spPr/>
      <dgm:t>
        <a:bodyPr/>
        <a:lstStyle/>
        <a:p>
          <a:endParaRPr lang="en-GB"/>
        </a:p>
      </dgm:t>
    </dgm:pt>
  </dgm:ptLst>
  <dgm:cxnLst>
    <dgm:cxn modelId="{F19C0E62-DA61-4359-B94F-F3BEAEFB44DB}" type="presOf" srcId="{8EABBE20-9A3F-41CE-B2B9-1FC38F6F6AB1}" destId="{A1C5FF3C-B887-41AB-AA5B-338FA7C62217}" srcOrd="0" destOrd="0" presId="urn:microsoft.com/office/officeart/2005/8/layout/vList2"/>
    <dgm:cxn modelId="{CE2588A2-A349-4275-B2A5-D4AA7FDBC941}" srcId="{D480FAAC-C312-4FED-AA66-35F1EBC1C73C}" destId="{95FA09BE-7EE2-4C0B-8BAE-A210D7F18EBA}" srcOrd="2" destOrd="0" parTransId="{5FA38E9C-23AE-456E-BBC3-5F99668FE4B1}" sibTransId="{3D9811F5-5D72-4C8F-A82C-0263B971EEA4}"/>
    <dgm:cxn modelId="{2DCE4891-BBCF-4685-8B3D-8FE407043CD2}" type="presOf" srcId="{C12B6717-CCB6-41A7-BC11-E8273EB22828}" destId="{15E089E3-73FC-48A5-B450-46FE461C4525}" srcOrd="0" destOrd="1" presId="urn:microsoft.com/office/officeart/2005/8/layout/vList2"/>
    <dgm:cxn modelId="{DDE98058-0C85-480B-9534-AACF4509EF4D}" type="presOf" srcId="{D480FAAC-C312-4FED-AA66-35F1EBC1C73C}" destId="{A69BADBF-B3CF-430F-B251-117430B1000E}" srcOrd="0" destOrd="0" presId="urn:microsoft.com/office/officeart/2005/8/layout/vList2"/>
    <dgm:cxn modelId="{D29240D5-6807-48A2-A40F-C1F39D70746B}" type="presOf" srcId="{68E54870-5C04-499E-A628-A62CC63B327E}" destId="{667626E2-5D67-4619-96AD-647FF87B4F27}" srcOrd="0" destOrd="0" presId="urn:microsoft.com/office/officeart/2005/8/layout/vList2"/>
    <dgm:cxn modelId="{B58DB392-4C9E-4836-82FC-2EB07FF73B80}" srcId="{E2D8B128-7E8B-4355-A05A-7A02B48FF094}" destId="{68E54870-5C04-499E-A628-A62CC63B327E}" srcOrd="1" destOrd="0" parTransId="{61500B0E-D1A0-409B-A90D-2E4D8A26D582}" sibTransId="{6D7A6F5B-7A71-42DA-8675-1EFEED8C8CCA}"/>
    <dgm:cxn modelId="{732EC3CE-BBF8-4D31-A466-A1B4515E7214}" type="presOf" srcId="{24070A04-C410-4D4A-9034-CA85DEC22485}" destId="{15E089E3-73FC-48A5-B450-46FE461C4525}" srcOrd="0" destOrd="0" presId="urn:microsoft.com/office/officeart/2005/8/layout/vList2"/>
    <dgm:cxn modelId="{A4863341-A155-4761-8232-EA7CC8ECB03B}" srcId="{68E54870-5C04-499E-A628-A62CC63B327E}" destId="{8EABBE20-9A3F-41CE-B2B9-1FC38F6F6AB1}" srcOrd="0" destOrd="0" parTransId="{9BE9A4D9-00FF-4FFF-BAF5-D6948D2B5CAA}" sibTransId="{E67F200E-2DF4-4416-8868-9FDABE77D00D}"/>
    <dgm:cxn modelId="{530FA0D8-61E6-4F89-A296-4554BC9D9C62}" srcId="{68E54870-5C04-499E-A628-A62CC63B327E}" destId="{88CF8B08-8D24-4188-87E7-74CD7BCD37F7}" srcOrd="1" destOrd="0" parTransId="{D1037758-A974-481F-AE8E-AE6578EFB17D}" sibTransId="{0C9757EB-9DC1-4C75-A6B3-AB5A03BB7BE6}"/>
    <dgm:cxn modelId="{87ABD143-80FF-447D-AE50-10C1B69EEDE0}" type="presOf" srcId="{88CF8B08-8D24-4188-87E7-74CD7BCD37F7}" destId="{A1C5FF3C-B887-41AB-AA5B-338FA7C62217}" srcOrd="0" destOrd="1" presId="urn:microsoft.com/office/officeart/2005/8/layout/vList2"/>
    <dgm:cxn modelId="{E404EC25-9EF7-4792-9DE8-DA7191E51C45}" srcId="{D480FAAC-C312-4FED-AA66-35F1EBC1C73C}" destId="{C12B6717-CCB6-41A7-BC11-E8273EB22828}" srcOrd="1" destOrd="0" parTransId="{15D55DB2-5CC0-495D-B5C3-EC9B247A4557}" sibTransId="{C9A75D49-83BF-4A72-B953-6692E19A3763}"/>
    <dgm:cxn modelId="{2AA24965-CC2B-454E-BDEC-5A5A1633B9B8}" type="presOf" srcId="{95FA09BE-7EE2-4C0B-8BAE-A210D7F18EBA}" destId="{15E089E3-73FC-48A5-B450-46FE461C4525}" srcOrd="0" destOrd="2" presId="urn:microsoft.com/office/officeart/2005/8/layout/vList2"/>
    <dgm:cxn modelId="{E88A3988-F790-41BC-86FD-8ABD663F425D}" srcId="{E2D8B128-7E8B-4355-A05A-7A02B48FF094}" destId="{D480FAAC-C312-4FED-AA66-35F1EBC1C73C}" srcOrd="0" destOrd="0" parTransId="{4BF6A06F-1301-4D0E-87AB-5982799E741C}" sibTransId="{446814BC-4C74-400F-A0C9-D452E6C89E61}"/>
    <dgm:cxn modelId="{2F548B0F-46B4-4C10-8661-D102824906B3}" srcId="{D480FAAC-C312-4FED-AA66-35F1EBC1C73C}" destId="{24070A04-C410-4D4A-9034-CA85DEC22485}" srcOrd="0" destOrd="0" parTransId="{91BA3AE8-5249-42FD-B034-BF89B7040F04}" sibTransId="{39FB6ABA-78DC-41A6-B51F-D96A9FA0049D}"/>
    <dgm:cxn modelId="{5C6101CB-461D-4DFB-AE09-B64A18A8637B}" type="presOf" srcId="{E2D8B128-7E8B-4355-A05A-7A02B48FF094}" destId="{42567C29-5635-4CD0-9AD4-9C263F327AD3}" srcOrd="0" destOrd="0" presId="urn:microsoft.com/office/officeart/2005/8/layout/vList2"/>
    <dgm:cxn modelId="{DCF8762B-6BDE-447E-804B-821DF3255DB7}" type="presParOf" srcId="{42567C29-5635-4CD0-9AD4-9C263F327AD3}" destId="{A69BADBF-B3CF-430F-B251-117430B1000E}" srcOrd="0" destOrd="0" presId="urn:microsoft.com/office/officeart/2005/8/layout/vList2"/>
    <dgm:cxn modelId="{F6FE9054-BB28-4E10-9E3E-C981A8229EB6}" type="presParOf" srcId="{42567C29-5635-4CD0-9AD4-9C263F327AD3}" destId="{15E089E3-73FC-48A5-B450-46FE461C4525}" srcOrd="1" destOrd="0" presId="urn:microsoft.com/office/officeart/2005/8/layout/vList2"/>
    <dgm:cxn modelId="{3FE22A99-EBC3-436E-8F41-06EF5F8DCF2B}" type="presParOf" srcId="{42567C29-5635-4CD0-9AD4-9C263F327AD3}" destId="{667626E2-5D67-4619-96AD-647FF87B4F27}" srcOrd="2" destOrd="0" presId="urn:microsoft.com/office/officeart/2005/8/layout/vList2"/>
    <dgm:cxn modelId="{BC2AA713-18C6-4EF4-928F-1E3CE583CAB0}" type="presParOf" srcId="{42567C29-5635-4CD0-9AD4-9C263F327AD3}" destId="{A1C5FF3C-B887-41AB-AA5B-338FA7C62217}"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041ACB9-14C7-4D8F-9FC3-E155FF570475}"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GB"/>
        </a:p>
      </dgm:t>
    </dgm:pt>
    <dgm:pt modelId="{ECD05830-1C78-42A2-8676-C58A0F5D48BC}">
      <dgm:prSet phldrT="[Text]" custT="1"/>
      <dgm:spPr/>
      <dgm:t>
        <a:bodyPr/>
        <a:lstStyle/>
        <a:p>
          <a:r>
            <a:rPr lang="en-GB" sz="1200" dirty="0" smtClean="0"/>
            <a:t>Cause/Impact of Climate Change </a:t>
          </a:r>
          <a:endParaRPr lang="en-GB" sz="1200" dirty="0"/>
        </a:p>
      </dgm:t>
    </dgm:pt>
    <dgm:pt modelId="{3BC51DA0-A725-43A8-8739-0D518ED1DA6D}" type="parTrans" cxnId="{81452AEF-DDFE-41E9-B704-842BB0B68B60}">
      <dgm:prSet/>
      <dgm:spPr/>
      <dgm:t>
        <a:bodyPr/>
        <a:lstStyle/>
        <a:p>
          <a:endParaRPr lang="en-GB"/>
        </a:p>
      </dgm:t>
    </dgm:pt>
    <dgm:pt modelId="{40149A14-5206-43BD-A757-A6E7C4581D1E}" type="sibTrans" cxnId="{81452AEF-DDFE-41E9-B704-842BB0B68B60}">
      <dgm:prSet/>
      <dgm:spPr/>
      <dgm:t>
        <a:bodyPr/>
        <a:lstStyle/>
        <a:p>
          <a:endParaRPr lang="en-GB"/>
        </a:p>
      </dgm:t>
    </dgm:pt>
    <dgm:pt modelId="{FC289F7A-C351-4C66-972C-6CB5CFA43274}">
      <dgm:prSet phldrT="[Text]" custT="1"/>
      <dgm:spPr/>
      <dgm:t>
        <a:bodyPr/>
        <a:lstStyle/>
        <a:p>
          <a:pPr algn="ctr"/>
          <a:r>
            <a:rPr lang="en-GB" sz="1200" dirty="0" smtClean="0"/>
            <a:t>  </a:t>
          </a:r>
          <a:r>
            <a:rPr lang="en-GB" sz="900" dirty="0" smtClean="0"/>
            <a:t>  </a:t>
          </a:r>
          <a:r>
            <a:rPr lang="en-GB" sz="1200" dirty="0" smtClean="0"/>
            <a:t>Concern of  Climate Scientists (in scientific  	terms)  </a:t>
          </a:r>
          <a:r>
            <a:rPr lang="en-GB" sz="1200" i="1" dirty="0" smtClean="0">
              <a:solidFill>
                <a:srgbClr val="FF0000"/>
              </a:solidFill>
            </a:rPr>
            <a:t>and</a:t>
          </a:r>
          <a:endParaRPr lang="en-GB" sz="1200" i="1" dirty="0">
            <a:solidFill>
              <a:srgbClr val="FFC000"/>
            </a:solidFill>
          </a:endParaRPr>
        </a:p>
      </dgm:t>
    </dgm:pt>
    <dgm:pt modelId="{55509217-9BB3-44F1-93B1-0136E5254616}" type="parTrans" cxnId="{EB636BA5-4034-4654-BC70-4689C27F577E}">
      <dgm:prSet/>
      <dgm:spPr/>
      <dgm:t>
        <a:bodyPr/>
        <a:lstStyle/>
        <a:p>
          <a:endParaRPr lang="en-GB"/>
        </a:p>
      </dgm:t>
    </dgm:pt>
    <dgm:pt modelId="{AE737ED6-D061-4DC0-8C1B-FAA9CA13653D}" type="sibTrans" cxnId="{EB636BA5-4034-4654-BC70-4689C27F577E}">
      <dgm:prSet/>
      <dgm:spPr/>
      <dgm:t>
        <a:bodyPr/>
        <a:lstStyle/>
        <a:p>
          <a:endParaRPr lang="en-GB"/>
        </a:p>
      </dgm:t>
    </dgm:pt>
    <dgm:pt modelId="{34209416-0F90-4EE7-A7B9-2951F4813EA6}">
      <dgm:prSet phldrT="[Text]" custT="1"/>
      <dgm:spPr/>
      <dgm:t>
        <a:bodyPr/>
        <a:lstStyle/>
        <a:p>
          <a:r>
            <a:rPr lang="en-GB" sz="1200" dirty="0" smtClean="0"/>
            <a:t>MD/BI  covered and quantified </a:t>
          </a:r>
          <a:endParaRPr lang="en-GB" sz="1200" dirty="0"/>
        </a:p>
      </dgm:t>
    </dgm:pt>
    <dgm:pt modelId="{808DD9EE-E7CF-49AC-A8F4-FAE6678BC9A1}" type="parTrans" cxnId="{FE3B2A45-158D-4B5B-BABB-9675E720C43D}">
      <dgm:prSet/>
      <dgm:spPr/>
      <dgm:t>
        <a:bodyPr/>
        <a:lstStyle/>
        <a:p>
          <a:endParaRPr lang="en-GB"/>
        </a:p>
      </dgm:t>
    </dgm:pt>
    <dgm:pt modelId="{3FC1825B-AE8D-472B-833F-8F27B2E47A0B}" type="sibTrans" cxnId="{FE3B2A45-158D-4B5B-BABB-9675E720C43D}">
      <dgm:prSet/>
      <dgm:spPr/>
      <dgm:t>
        <a:bodyPr/>
        <a:lstStyle/>
        <a:p>
          <a:endParaRPr lang="en-GB"/>
        </a:p>
      </dgm:t>
    </dgm:pt>
    <dgm:pt modelId="{D9FD36F2-7AE2-4C94-9F46-7B34F718F90B}">
      <dgm:prSet phldrT="[Text]" custT="1"/>
      <dgm:spPr/>
      <dgm:t>
        <a:bodyPr/>
        <a:lstStyle/>
        <a:p>
          <a:pPr algn="ctr"/>
          <a:r>
            <a:rPr lang="en-GB" sz="1200" dirty="0" smtClean="0"/>
            <a:t>     Concern of policy draftsmen/claims handlers  of MD/BI policies, policyholders, brokers and adjusters (in context of  policy terms and extent of liability of insurers) </a:t>
          </a:r>
          <a:endParaRPr lang="en-GB" sz="1200" dirty="0"/>
        </a:p>
      </dgm:t>
    </dgm:pt>
    <dgm:pt modelId="{409FB2E9-3FDB-402F-8649-2DE28E61C5B2}" type="parTrans" cxnId="{6FECF3DA-4D29-409E-9C70-986D4E0111E8}">
      <dgm:prSet/>
      <dgm:spPr/>
      <dgm:t>
        <a:bodyPr/>
        <a:lstStyle/>
        <a:p>
          <a:endParaRPr lang="en-GB"/>
        </a:p>
      </dgm:t>
    </dgm:pt>
    <dgm:pt modelId="{2FEC46CC-6F5F-4EBB-A215-EF273500A939}" type="sibTrans" cxnId="{6FECF3DA-4D29-409E-9C70-986D4E0111E8}">
      <dgm:prSet/>
      <dgm:spPr/>
      <dgm:t>
        <a:bodyPr/>
        <a:lstStyle/>
        <a:p>
          <a:endParaRPr lang="en-GB"/>
        </a:p>
      </dgm:t>
    </dgm:pt>
    <dgm:pt modelId="{431FAA64-E30F-4165-B34E-825F0E4923FB}">
      <dgm:prSet phldrT="[Text]" custT="1"/>
      <dgm:spPr/>
      <dgm:t>
        <a:bodyPr/>
        <a:lstStyle/>
        <a:p>
          <a:pPr algn="ctr"/>
          <a:r>
            <a:rPr lang="en-GB" sz="1200" dirty="0" smtClean="0"/>
            <a:t>those founding/defending liability (subrogated) actions (in legal terms)  </a:t>
          </a:r>
          <a:endParaRPr lang="en-GB" sz="1200" i="1" dirty="0">
            <a:solidFill>
              <a:srgbClr val="FFC000"/>
            </a:solidFill>
          </a:endParaRPr>
        </a:p>
      </dgm:t>
    </dgm:pt>
    <dgm:pt modelId="{B996302D-4937-4310-A8B1-CAE60012463F}" type="parTrans" cxnId="{BD6187DA-33E3-4C2F-9104-A78A60CDFA0D}">
      <dgm:prSet/>
      <dgm:spPr/>
      <dgm:t>
        <a:bodyPr/>
        <a:lstStyle/>
        <a:p>
          <a:endParaRPr lang="en-GB"/>
        </a:p>
      </dgm:t>
    </dgm:pt>
    <dgm:pt modelId="{C36456BA-06C3-4594-A972-3B01A9602E4E}" type="sibTrans" cxnId="{BD6187DA-33E3-4C2F-9104-A78A60CDFA0D}">
      <dgm:prSet/>
      <dgm:spPr/>
      <dgm:t>
        <a:bodyPr/>
        <a:lstStyle/>
        <a:p>
          <a:endParaRPr lang="en-GB"/>
        </a:p>
      </dgm:t>
    </dgm:pt>
    <dgm:pt modelId="{567B2555-54D0-4244-83E1-BA90D0E2BCF0}" type="pres">
      <dgm:prSet presAssocID="{2041ACB9-14C7-4D8F-9FC3-E155FF570475}" presName="Name0" presStyleCnt="0">
        <dgm:presLayoutVars>
          <dgm:dir/>
          <dgm:animLvl val="lvl"/>
          <dgm:resizeHandles/>
        </dgm:presLayoutVars>
      </dgm:prSet>
      <dgm:spPr/>
      <dgm:t>
        <a:bodyPr/>
        <a:lstStyle/>
        <a:p>
          <a:endParaRPr lang="en-GB"/>
        </a:p>
      </dgm:t>
    </dgm:pt>
    <dgm:pt modelId="{706EDDAF-AD63-4DF3-A42E-B757B4D8493A}" type="pres">
      <dgm:prSet presAssocID="{ECD05830-1C78-42A2-8676-C58A0F5D48BC}" presName="linNode" presStyleCnt="0"/>
      <dgm:spPr/>
    </dgm:pt>
    <dgm:pt modelId="{B96C49AC-537F-42C4-9877-5F2E8ACD2D48}" type="pres">
      <dgm:prSet presAssocID="{ECD05830-1C78-42A2-8676-C58A0F5D48BC}" presName="parentShp" presStyleLbl="node1" presStyleIdx="0" presStyleCnt="2" custLinFactNeighborY="-26">
        <dgm:presLayoutVars>
          <dgm:bulletEnabled val="1"/>
        </dgm:presLayoutVars>
      </dgm:prSet>
      <dgm:spPr/>
      <dgm:t>
        <a:bodyPr/>
        <a:lstStyle/>
        <a:p>
          <a:endParaRPr lang="en-GB"/>
        </a:p>
      </dgm:t>
    </dgm:pt>
    <dgm:pt modelId="{3A1349BE-4742-4040-9D04-141C4C1152B1}" type="pres">
      <dgm:prSet presAssocID="{ECD05830-1C78-42A2-8676-C58A0F5D48BC}" presName="childShp" presStyleLbl="bgAccFollowNode1" presStyleIdx="0" presStyleCnt="2">
        <dgm:presLayoutVars>
          <dgm:bulletEnabled val="1"/>
        </dgm:presLayoutVars>
      </dgm:prSet>
      <dgm:spPr/>
      <dgm:t>
        <a:bodyPr/>
        <a:lstStyle/>
        <a:p>
          <a:endParaRPr lang="en-GB"/>
        </a:p>
      </dgm:t>
    </dgm:pt>
    <dgm:pt modelId="{9479D185-A8B9-4CFC-82B0-E580145A3E9C}" type="pres">
      <dgm:prSet presAssocID="{40149A14-5206-43BD-A757-A6E7C4581D1E}" presName="spacing" presStyleCnt="0"/>
      <dgm:spPr/>
    </dgm:pt>
    <dgm:pt modelId="{0F34DF66-53F4-4080-8569-55C257CE0A26}" type="pres">
      <dgm:prSet presAssocID="{34209416-0F90-4EE7-A7B9-2951F4813EA6}" presName="linNode" presStyleCnt="0"/>
      <dgm:spPr/>
    </dgm:pt>
    <dgm:pt modelId="{4BD84D8C-993F-44DC-8D64-D54618BC686C}" type="pres">
      <dgm:prSet presAssocID="{34209416-0F90-4EE7-A7B9-2951F4813EA6}" presName="parentShp" presStyleLbl="node1" presStyleIdx="1" presStyleCnt="2">
        <dgm:presLayoutVars>
          <dgm:bulletEnabled val="1"/>
        </dgm:presLayoutVars>
      </dgm:prSet>
      <dgm:spPr/>
      <dgm:t>
        <a:bodyPr/>
        <a:lstStyle/>
        <a:p>
          <a:endParaRPr lang="en-GB"/>
        </a:p>
      </dgm:t>
    </dgm:pt>
    <dgm:pt modelId="{0CB17447-4B56-4842-AF50-FCA10A3E8096}" type="pres">
      <dgm:prSet presAssocID="{34209416-0F90-4EE7-A7B9-2951F4813EA6}" presName="childShp" presStyleLbl="bgAccFollowNode1" presStyleIdx="1" presStyleCnt="2">
        <dgm:presLayoutVars>
          <dgm:bulletEnabled val="1"/>
        </dgm:presLayoutVars>
      </dgm:prSet>
      <dgm:spPr/>
      <dgm:t>
        <a:bodyPr/>
        <a:lstStyle/>
        <a:p>
          <a:endParaRPr lang="en-GB"/>
        </a:p>
      </dgm:t>
    </dgm:pt>
  </dgm:ptLst>
  <dgm:cxnLst>
    <dgm:cxn modelId="{AD219FED-73BB-4EC6-8CA9-7818393B29B1}" type="presOf" srcId="{ECD05830-1C78-42A2-8676-C58A0F5D48BC}" destId="{B96C49AC-537F-42C4-9877-5F2E8ACD2D48}" srcOrd="0" destOrd="0" presId="urn:microsoft.com/office/officeart/2005/8/layout/vList6"/>
    <dgm:cxn modelId="{A9D29391-6F20-4D33-B170-854181086440}" type="presOf" srcId="{2041ACB9-14C7-4D8F-9FC3-E155FF570475}" destId="{567B2555-54D0-4244-83E1-BA90D0E2BCF0}" srcOrd="0" destOrd="0" presId="urn:microsoft.com/office/officeart/2005/8/layout/vList6"/>
    <dgm:cxn modelId="{D633A2F9-57C7-49C0-91A8-AD25E5F91020}" type="presOf" srcId="{431FAA64-E30F-4165-B34E-825F0E4923FB}" destId="{3A1349BE-4742-4040-9D04-141C4C1152B1}" srcOrd="0" destOrd="1" presId="urn:microsoft.com/office/officeart/2005/8/layout/vList6"/>
    <dgm:cxn modelId="{81452AEF-DDFE-41E9-B704-842BB0B68B60}" srcId="{2041ACB9-14C7-4D8F-9FC3-E155FF570475}" destId="{ECD05830-1C78-42A2-8676-C58A0F5D48BC}" srcOrd="0" destOrd="0" parTransId="{3BC51DA0-A725-43A8-8739-0D518ED1DA6D}" sibTransId="{40149A14-5206-43BD-A757-A6E7C4581D1E}"/>
    <dgm:cxn modelId="{3420FD12-2D4C-4295-8594-681DCE02087C}" type="presOf" srcId="{D9FD36F2-7AE2-4C94-9F46-7B34F718F90B}" destId="{0CB17447-4B56-4842-AF50-FCA10A3E8096}" srcOrd="0" destOrd="0" presId="urn:microsoft.com/office/officeart/2005/8/layout/vList6"/>
    <dgm:cxn modelId="{919C1650-D23D-4FBB-8E79-666E78045A59}" type="presOf" srcId="{34209416-0F90-4EE7-A7B9-2951F4813EA6}" destId="{4BD84D8C-993F-44DC-8D64-D54618BC686C}" srcOrd="0" destOrd="0" presId="urn:microsoft.com/office/officeart/2005/8/layout/vList6"/>
    <dgm:cxn modelId="{FF031AF7-E518-4FC2-AE05-565DC2B09C94}" type="presOf" srcId="{FC289F7A-C351-4C66-972C-6CB5CFA43274}" destId="{3A1349BE-4742-4040-9D04-141C4C1152B1}" srcOrd="0" destOrd="0" presId="urn:microsoft.com/office/officeart/2005/8/layout/vList6"/>
    <dgm:cxn modelId="{FE3B2A45-158D-4B5B-BABB-9675E720C43D}" srcId="{2041ACB9-14C7-4D8F-9FC3-E155FF570475}" destId="{34209416-0F90-4EE7-A7B9-2951F4813EA6}" srcOrd="1" destOrd="0" parTransId="{808DD9EE-E7CF-49AC-A8F4-FAE6678BC9A1}" sibTransId="{3FC1825B-AE8D-472B-833F-8F27B2E47A0B}"/>
    <dgm:cxn modelId="{EB636BA5-4034-4654-BC70-4689C27F577E}" srcId="{ECD05830-1C78-42A2-8676-C58A0F5D48BC}" destId="{FC289F7A-C351-4C66-972C-6CB5CFA43274}" srcOrd="0" destOrd="0" parTransId="{55509217-9BB3-44F1-93B1-0136E5254616}" sibTransId="{AE737ED6-D061-4DC0-8C1B-FAA9CA13653D}"/>
    <dgm:cxn modelId="{6FECF3DA-4D29-409E-9C70-986D4E0111E8}" srcId="{34209416-0F90-4EE7-A7B9-2951F4813EA6}" destId="{D9FD36F2-7AE2-4C94-9F46-7B34F718F90B}" srcOrd="0" destOrd="0" parTransId="{409FB2E9-3FDB-402F-8649-2DE28E61C5B2}" sibTransId="{2FEC46CC-6F5F-4EBB-A215-EF273500A939}"/>
    <dgm:cxn modelId="{BD6187DA-33E3-4C2F-9104-A78A60CDFA0D}" srcId="{ECD05830-1C78-42A2-8676-C58A0F5D48BC}" destId="{431FAA64-E30F-4165-B34E-825F0E4923FB}" srcOrd="1" destOrd="0" parTransId="{B996302D-4937-4310-A8B1-CAE60012463F}" sibTransId="{C36456BA-06C3-4594-A972-3B01A9602E4E}"/>
    <dgm:cxn modelId="{BBA269FE-7A49-4DF7-B50C-0C0993093C5C}" type="presParOf" srcId="{567B2555-54D0-4244-83E1-BA90D0E2BCF0}" destId="{706EDDAF-AD63-4DF3-A42E-B757B4D8493A}" srcOrd="0" destOrd="0" presId="urn:microsoft.com/office/officeart/2005/8/layout/vList6"/>
    <dgm:cxn modelId="{97DE9858-8A73-472D-B822-B3C57299B8D4}" type="presParOf" srcId="{706EDDAF-AD63-4DF3-A42E-B757B4D8493A}" destId="{B96C49AC-537F-42C4-9877-5F2E8ACD2D48}" srcOrd="0" destOrd="0" presId="urn:microsoft.com/office/officeart/2005/8/layout/vList6"/>
    <dgm:cxn modelId="{A61BCFC6-8D47-42A2-9773-80278D766151}" type="presParOf" srcId="{706EDDAF-AD63-4DF3-A42E-B757B4D8493A}" destId="{3A1349BE-4742-4040-9D04-141C4C1152B1}" srcOrd="1" destOrd="0" presId="urn:microsoft.com/office/officeart/2005/8/layout/vList6"/>
    <dgm:cxn modelId="{C4191040-0FA9-413C-9787-9A62BB3F95CD}" type="presParOf" srcId="{567B2555-54D0-4244-83E1-BA90D0E2BCF0}" destId="{9479D185-A8B9-4CFC-82B0-E580145A3E9C}" srcOrd="1" destOrd="0" presId="urn:microsoft.com/office/officeart/2005/8/layout/vList6"/>
    <dgm:cxn modelId="{1983A127-EF32-477F-82A7-98F3495CCF88}" type="presParOf" srcId="{567B2555-54D0-4244-83E1-BA90D0E2BCF0}" destId="{0F34DF66-53F4-4080-8569-55C257CE0A26}" srcOrd="2" destOrd="0" presId="urn:microsoft.com/office/officeart/2005/8/layout/vList6"/>
    <dgm:cxn modelId="{2575358B-11D9-42DE-BAF3-CE9DC606862B}" type="presParOf" srcId="{0F34DF66-53F4-4080-8569-55C257CE0A26}" destId="{4BD84D8C-993F-44DC-8D64-D54618BC686C}" srcOrd="0" destOrd="0" presId="urn:microsoft.com/office/officeart/2005/8/layout/vList6"/>
    <dgm:cxn modelId="{50D81B6B-8CC1-4E78-9DC3-23F066C07121}" type="presParOf" srcId="{0F34DF66-53F4-4080-8569-55C257CE0A26}" destId="{0CB17447-4B56-4842-AF50-FCA10A3E8096}" srcOrd="1" destOrd="0" presId="urn:microsoft.com/office/officeart/2005/8/layout/vList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725428E-AD1A-47A5-9B95-57F4E7CC59B3}">
      <dsp:nvSpPr>
        <dsp:cNvPr id="0" name=""/>
        <dsp:cNvSpPr/>
      </dsp:nvSpPr>
      <dsp:spPr>
        <a:xfrm>
          <a:off x="3424036" y="14"/>
          <a:ext cx="1216822" cy="1216822"/>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GB" sz="1000" kern="1200" dirty="0" smtClean="0">
              <a:solidFill>
                <a:srgbClr val="FF0000"/>
              </a:solidFill>
            </a:rPr>
            <a:t>Physical  effect:</a:t>
          </a:r>
        </a:p>
        <a:p>
          <a:pPr lvl="0" algn="ctr" defTabSz="444500">
            <a:lnSpc>
              <a:spcPct val="90000"/>
            </a:lnSpc>
            <a:spcBef>
              <a:spcPct val="0"/>
            </a:spcBef>
            <a:spcAft>
              <a:spcPct val="35000"/>
            </a:spcAft>
          </a:pPr>
          <a:r>
            <a:rPr lang="en-GB" sz="1000" kern="1200" dirty="0" smtClean="0">
              <a:solidFill>
                <a:srgbClr val="FF0000"/>
              </a:solidFill>
            </a:rPr>
            <a:t>More varied weather patterns + severe weather  events</a:t>
          </a:r>
          <a:endParaRPr lang="en-GB" sz="1000" kern="1200" dirty="0">
            <a:solidFill>
              <a:srgbClr val="FF0000"/>
            </a:solidFill>
          </a:endParaRPr>
        </a:p>
      </dsp:txBody>
      <dsp:txXfrm>
        <a:off x="3424036" y="14"/>
        <a:ext cx="1216822" cy="1216822"/>
      </dsp:txXfrm>
    </dsp:sp>
    <dsp:sp modelId="{0AD1A7DD-FF6F-4DEF-965C-2F2388779E48}">
      <dsp:nvSpPr>
        <dsp:cNvPr id="0" name=""/>
        <dsp:cNvSpPr/>
      </dsp:nvSpPr>
      <dsp:spPr>
        <a:xfrm rot="2175639">
          <a:off x="4599853" y="937736"/>
          <a:ext cx="322958" cy="41067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GB" sz="1700" kern="1200"/>
        </a:p>
      </dsp:txBody>
      <dsp:txXfrm rot="2175639">
        <a:off x="4599853" y="937736"/>
        <a:ext cx="322958" cy="410677"/>
      </dsp:txXfrm>
    </dsp:sp>
    <dsp:sp modelId="{C90AF3FD-0CE6-4A09-AA3A-6BE7223F70E3}">
      <dsp:nvSpPr>
        <dsp:cNvPr id="0" name=""/>
        <dsp:cNvSpPr/>
      </dsp:nvSpPr>
      <dsp:spPr>
        <a:xfrm>
          <a:off x="4896546" y="1080124"/>
          <a:ext cx="1216822" cy="1216822"/>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endParaRPr lang="en-GB" sz="1000" kern="1200" dirty="0" smtClean="0"/>
        </a:p>
        <a:p>
          <a:pPr lvl="0" algn="ctr" defTabSz="444500">
            <a:lnSpc>
              <a:spcPct val="90000"/>
            </a:lnSpc>
            <a:spcBef>
              <a:spcPct val="0"/>
            </a:spcBef>
            <a:spcAft>
              <a:spcPct val="35000"/>
            </a:spcAft>
          </a:pPr>
          <a:r>
            <a:rPr lang="en-GB" sz="1000" kern="1200" dirty="0" smtClean="0">
              <a:solidFill>
                <a:srgbClr val="FF0000"/>
              </a:solidFill>
            </a:rPr>
            <a:t>Changed</a:t>
          </a:r>
        </a:p>
        <a:p>
          <a:pPr lvl="0" algn="ctr" defTabSz="444500">
            <a:lnSpc>
              <a:spcPct val="90000"/>
            </a:lnSpc>
            <a:spcBef>
              <a:spcPct val="0"/>
            </a:spcBef>
            <a:spcAft>
              <a:spcPct val="35000"/>
            </a:spcAft>
          </a:pPr>
          <a:r>
            <a:rPr lang="en-GB" sz="1000" kern="1200" dirty="0" smtClean="0">
              <a:solidFill>
                <a:srgbClr val="FF0000"/>
              </a:solidFill>
            </a:rPr>
            <a:t>Regulatory/</a:t>
          </a:r>
        </a:p>
        <a:p>
          <a:pPr lvl="0" algn="ctr" defTabSz="444500">
            <a:lnSpc>
              <a:spcPct val="90000"/>
            </a:lnSpc>
            <a:spcBef>
              <a:spcPct val="0"/>
            </a:spcBef>
            <a:spcAft>
              <a:spcPct val="35000"/>
            </a:spcAft>
          </a:pPr>
          <a:r>
            <a:rPr lang="en-GB" sz="1000" kern="1200" dirty="0" smtClean="0">
              <a:solidFill>
                <a:srgbClr val="FF0000"/>
              </a:solidFill>
            </a:rPr>
            <a:t>Legislative/</a:t>
          </a:r>
        </a:p>
        <a:p>
          <a:pPr lvl="0" algn="ctr" defTabSz="444500">
            <a:lnSpc>
              <a:spcPct val="90000"/>
            </a:lnSpc>
            <a:spcBef>
              <a:spcPct val="0"/>
            </a:spcBef>
            <a:spcAft>
              <a:spcPct val="35000"/>
            </a:spcAft>
          </a:pPr>
          <a:r>
            <a:rPr lang="en-GB" sz="1000" kern="1200" dirty="0" smtClean="0">
              <a:solidFill>
                <a:srgbClr val="FF0000"/>
              </a:solidFill>
            </a:rPr>
            <a:t>Liability </a:t>
          </a:r>
        </a:p>
        <a:p>
          <a:pPr lvl="0" algn="ctr" defTabSz="444500">
            <a:lnSpc>
              <a:spcPct val="90000"/>
            </a:lnSpc>
            <a:spcBef>
              <a:spcPct val="0"/>
            </a:spcBef>
            <a:spcAft>
              <a:spcPct val="35000"/>
            </a:spcAft>
          </a:pPr>
          <a:r>
            <a:rPr lang="en-GB" sz="1000" kern="1200" dirty="0" smtClean="0">
              <a:solidFill>
                <a:srgbClr val="FF0000"/>
              </a:solidFill>
            </a:rPr>
            <a:t>Regimes</a:t>
          </a:r>
        </a:p>
        <a:p>
          <a:pPr lvl="0" algn="ctr" defTabSz="444500">
            <a:lnSpc>
              <a:spcPct val="90000"/>
            </a:lnSpc>
            <a:spcBef>
              <a:spcPct val="0"/>
            </a:spcBef>
            <a:spcAft>
              <a:spcPct val="35000"/>
            </a:spcAft>
          </a:pPr>
          <a:endParaRPr lang="en-GB" sz="1000" kern="1200" dirty="0"/>
        </a:p>
      </dsp:txBody>
      <dsp:txXfrm>
        <a:off x="4896546" y="1080124"/>
        <a:ext cx="1216822" cy="1216822"/>
      </dsp:txXfrm>
    </dsp:sp>
    <dsp:sp modelId="{32FF9BE1-3613-47C9-948C-17FBAFD07BE5}">
      <dsp:nvSpPr>
        <dsp:cNvPr id="0" name=""/>
        <dsp:cNvSpPr/>
      </dsp:nvSpPr>
      <dsp:spPr>
        <a:xfrm rot="6469353">
          <a:off x="5068327" y="2342067"/>
          <a:ext cx="321009" cy="41067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GB" sz="1700" kern="1200"/>
        </a:p>
      </dsp:txBody>
      <dsp:txXfrm rot="6469353">
        <a:off x="5068327" y="2342067"/>
        <a:ext cx="321009" cy="410677"/>
      </dsp:txXfrm>
    </dsp:sp>
    <dsp:sp modelId="{198AD224-4CA8-474F-BA48-D59ABF52A9BB}">
      <dsp:nvSpPr>
        <dsp:cNvPr id="0" name=""/>
        <dsp:cNvSpPr/>
      </dsp:nvSpPr>
      <dsp:spPr>
        <a:xfrm>
          <a:off x="4338733" y="2815162"/>
          <a:ext cx="1216822" cy="1216822"/>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baseline="0" dirty="0" smtClean="0">
              <a:solidFill>
                <a:srgbClr val="FF0000"/>
              </a:solidFill>
            </a:rPr>
            <a:t>Impact likely </a:t>
          </a:r>
        </a:p>
        <a:p>
          <a:pPr lvl="0" algn="ctr" defTabSz="533400">
            <a:lnSpc>
              <a:spcPct val="90000"/>
            </a:lnSpc>
            <a:spcBef>
              <a:spcPct val="0"/>
            </a:spcBef>
            <a:spcAft>
              <a:spcPct val="35000"/>
            </a:spcAft>
          </a:pPr>
          <a:r>
            <a:rPr lang="en-GB" sz="1200" kern="1200" baseline="0" dirty="0" smtClean="0">
              <a:solidFill>
                <a:srgbClr val="FF0000"/>
              </a:solidFill>
            </a:rPr>
            <a:t>upon  most Insurance Classes</a:t>
          </a:r>
          <a:endParaRPr lang="en-GB" sz="1200" kern="1200" dirty="0">
            <a:solidFill>
              <a:srgbClr val="FF0000"/>
            </a:solidFill>
          </a:endParaRPr>
        </a:p>
      </dsp:txBody>
      <dsp:txXfrm>
        <a:off x="4338733" y="2815162"/>
        <a:ext cx="1216822" cy="1216822"/>
      </dsp:txXfrm>
    </dsp:sp>
    <dsp:sp modelId="{3ACBBD40-32BD-4A53-AA2C-663F19115BA8}">
      <dsp:nvSpPr>
        <dsp:cNvPr id="0" name=""/>
        <dsp:cNvSpPr/>
      </dsp:nvSpPr>
      <dsp:spPr>
        <a:xfrm rot="10800000">
          <a:off x="3879305" y="3218235"/>
          <a:ext cx="324662" cy="41067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GB" sz="1700" kern="1200"/>
        </a:p>
      </dsp:txBody>
      <dsp:txXfrm rot="10800000">
        <a:off x="3879305" y="3218235"/>
        <a:ext cx="324662" cy="410677"/>
      </dsp:txXfrm>
    </dsp:sp>
    <dsp:sp modelId="{988AE220-A08E-4710-BFCA-DE7BF7753F1C}">
      <dsp:nvSpPr>
        <dsp:cNvPr id="0" name=""/>
        <dsp:cNvSpPr/>
      </dsp:nvSpPr>
      <dsp:spPr>
        <a:xfrm>
          <a:off x="2509339" y="2815162"/>
          <a:ext cx="1216822" cy="1216822"/>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solidFill>
                <a:srgbClr val="FF0000"/>
              </a:solidFill>
            </a:rPr>
            <a:t>Defensive</a:t>
          </a:r>
          <a:r>
            <a:rPr lang="en-GB" sz="1200" kern="1200" baseline="0" dirty="0" smtClean="0">
              <a:solidFill>
                <a:srgbClr val="FF0000"/>
              </a:solidFill>
            </a:rPr>
            <a:t> measures  by insurers </a:t>
          </a:r>
          <a:endParaRPr lang="en-GB" sz="1200" kern="1200" dirty="0">
            <a:solidFill>
              <a:srgbClr val="FF0000"/>
            </a:solidFill>
          </a:endParaRPr>
        </a:p>
      </dsp:txBody>
      <dsp:txXfrm>
        <a:off x="2509339" y="2815162"/>
        <a:ext cx="1216822" cy="1216822"/>
      </dsp:txXfrm>
    </dsp:sp>
    <dsp:sp modelId="{BF81FD85-FFDA-4578-B5EB-3371D0FDE04E}">
      <dsp:nvSpPr>
        <dsp:cNvPr id="0" name=""/>
        <dsp:cNvSpPr/>
      </dsp:nvSpPr>
      <dsp:spPr>
        <a:xfrm rot="15120000">
          <a:off x="2675602" y="2357045"/>
          <a:ext cx="324662" cy="41067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GB" sz="1700" kern="1200"/>
        </a:p>
      </dsp:txBody>
      <dsp:txXfrm rot="15120000">
        <a:off x="2675602" y="2357045"/>
        <a:ext cx="324662" cy="410677"/>
      </dsp:txXfrm>
    </dsp:sp>
    <dsp:sp modelId="{F2230CF6-B73C-46E8-AB07-B46C0F431646}">
      <dsp:nvSpPr>
        <dsp:cNvPr id="0" name=""/>
        <dsp:cNvSpPr/>
      </dsp:nvSpPr>
      <dsp:spPr>
        <a:xfrm>
          <a:off x="1944025" y="1075305"/>
          <a:ext cx="1216822" cy="1216822"/>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GB" sz="1100" kern="1200" dirty="0" smtClean="0">
              <a:solidFill>
                <a:srgbClr val="FF0000"/>
              </a:solidFill>
            </a:rPr>
            <a:t>Roles</a:t>
          </a:r>
          <a:r>
            <a:rPr lang="en-GB" sz="1100" kern="1200" baseline="0" dirty="0" smtClean="0">
              <a:solidFill>
                <a:srgbClr val="FF0000"/>
              </a:solidFill>
            </a:rPr>
            <a:t> of </a:t>
          </a:r>
        </a:p>
        <a:p>
          <a:pPr lvl="0" algn="ctr" defTabSz="488950">
            <a:lnSpc>
              <a:spcPct val="90000"/>
            </a:lnSpc>
            <a:spcBef>
              <a:spcPct val="0"/>
            </a:spcBef>
            <a:spcAft>
              <a:spcPct val="35000"/>
            </a:spcAft>
          </a:pPr>
          <a:r>
            <a:rPr lang="en-GB" sz="1100" kern="1200" baseline="0" dirty="0" smtClean="0">
              <a:solidFill>
                <a:srgbClr val="FF0000"/>
              </a:solidFill>
            </a:rPr>
            <a:t>Reinsurance/</a:t>
          </a:r>
        </a:p>
        <a:p>
          <a:pPr lvl="0" algn="ctr" defTabSz="488950">
            <a:lnSpc>
              <a:spcPct val="90000"/>
            </a:lnSpc>
            <a:spcBef>
              <a:spcPct val="0"/>
            </a:spcBef>
            <a:spcAft>
              <a:spcPct val="35000"/>
            </a:spcAft>
          </a:pPr>
          <a:r>
            <a:rPr lang="en-GB" sz="1100" kern="1200" baseline="0" dirty="0" smtClean="0">
              <a:solidFill>
                <a:srgbClr val="FF0000"/>
              </a:solidFill>
            </a:rPr>
            <a:t>ART/</a:t>
          </a:r>
        </a:p>
        <a:p>
          <a:pPr lvl="0" algn="ctr" defTabSz="488950">
            <a:lnSpc>
              <a:spcPct val="90000"/>
            </a:lnSpc>
            <a:spcBef>
              <a:spcPct val="0"/>
            </a:spcBef>
            <a:spcAft>
              <a:spcPct val="35000"/>
            </a:spcAft>
          </a:pPr>
          <a:r>
            <a:rPr lang="en-GB" sz="1100" kern="1200" baseline="0" dirty="0" smtClean="0">
              <a:solidFill>
                <a:srgbClr val="FF0000"/>
              </a:solidFill>
            </a:rPr>
            <a:t>Govt-backed </a:t>
          </a:r>
        </a:p>
        <a:p>
          <a:pPr lvl="0" algn="ctr" defTabSz="488950">
            <a:lnSpc>
              <a:spcPct val="90000"/>
            </a:lnSpc>
            <a:spcBef>
              <a:spcPct val="0"/>
            </a:spcBef>
            <a:spcAft>
              <a:spcPct val="35000"/>
            </a:spcAft>
          </a:pPr>
          <a:r>
            <a:rPr lang="en-GB" sz="1100" kern="1200" baseline="0" dirty="0" smtClean="0">
              <a:solidFill>
                <a:srgbClr val="FF0000"/>
              </a:solidFill>
            </a:rPr>
            <a:t>schemes </a:t>
          </a:r>
          <a:endParaRPr lang="en-GB" sz="1100" kern="1200" dirty="0">
            <a:solidFill>
              <a:srgbClr val="FF0000"/>
            </a:solidFill>
          </a:endParaRPr>
        </a:p>
      </dsp:txBody>
      <dsp:txXfrm>
        <a:off x="1944025" y="1075305"/>
        <a:ext cx="1216822" cy="1216822"/>
      </dsp:txXfrm>
    </dsp:sp>
    <dsp:sp modelId="{1CEB27D9-62D5-4966-B144-C728D0BC6FBA}">
      <dsp:nvSpPr>
        <dsp:cNvPr id="0" name=""/>
        <dsp:cNvSpPr/>
      </dsp:nvSpPr>
      <dsp:spPr>
        <a:xfrm rot="19440000">
          <a:off x="3122677" y="946133"/>
          <a:ext cx="324662" cy="41067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GB" sz="1700" kern="1200"/>
        </a:p>
      </dsp:txBody>
      <dsp:txXfrm rot="19440000">
        <a:off x="3122677" y="946133"/>
        <a:ext cx="324662" cy="410677"/>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725428E-AD1A-47A5-9B95-57F4E7CC59B3}">
      <dsp:nvSpPr>
        <dsp:cNvPr id="0" name=""/>
        <dsp:cNvSpPr/>
      </dsp:nvSpPr>
      <dsp:spPr>
        <a:xfrm>
          <a:off x="3424036" y="14"/>
          <a:ext cx="1216822" cy="1216822"/>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GB" sz="1000" kern="1200" dirty="0" smtClean="0">
              <a:solidFill>
                <a:srgbClr val="FF0000"/>
              </a:solidFill>
            </a:rPr>
            <a:t>Dependence on Govt  spending on infrastructure e.g. flood defence</a:t>
          </a:r>
          <a:endParaRPr lang="en-GB" sz="1000" kern="1200" dirty="0">
            <a:solidFill>
              <a:srgbClr val="FF0000"/>
            </a:solidFill>
          </a:endParaRPr>
        </a:p>
      </dsp:txBody>
      <dsp:txXfrm>
        <a:off x="3424036" y="14"/>
        <a:ext cx="1216822" cy="1216822"/>
      </dsp:txXfrm>
    </dsp:sp>
    <dsp:sp modelId="{0AD1A7DD-FF6F-4DEF-965C-2F2388779E48}">
      <dsp:nvSpPr>
        <dsp:cNvPr id="0" name=""/>
        <dsp:cNvSpPr/>
      </dsp:nvSpPr>
      <dsp:spPr>
        <a:xfrm rot="2175639">
          <a:off x="4599853" y="937736"/>
          <a:ext cx="322958" cy="41067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GB" sz="1700" kern="1200"/>
        </a:p>
      </dsp:txBody>
      <dsp:txXfrm rot="2175639">
        <a:off x="4599853" y="937736"/>
        <a:ext cx="322958" cy="410677"/>
      </dsp:txXfrm>
    </dsp:sp>
    <dsp:sp modelId="{C90AF3FD-0CE6-4A09-AA3A-6BE7223F70E3}">
      <dsp:nvSpPr>
        <dsp:cNvPr id="0" name=""/>
        <dsp:cNvSpPr/>
      </dsp:nvSpPr>
      <dsp:spPr>
        <a:xfrm>
          <a:off x="4896546" y="1080124"/>
          <a:ext cx="1216822" cy="1216822"/>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endParaRPr lang="en-GB" sz="1000" kern="1200" dirty="0" smtClean="0"/>
        </a:p>
        <a:p>
          <a:pPr lvl="0" algn="ctr" defTabSz="444500">
            <a:lnSpc>
              <a:spcPct val="90000"/>
            </a:lnSpc>
            <a:spcBef>
              <a:spcPct val="0"/>
            </a:spcBef>
            <a:spcAft>
              <a:spcPct val="35000"/>
            </a:spcAft>
          </a:pPr>
          <a:r>
            <a:rPr lang="en-GB" sz="1000" kern="1200" dirty="0" smtClean="0">
              <a:solidFill>
                <a:srgbClr val="FF0000"/>
              </a:solidFill>
            </a:rPr>
            <a:t>Mass urbanisation + concentration</a:t>
          </a:r>
        </a:p>
        <a:p>
          <a:pPr lvl="0" algn="ctr" defTabSz="444500">
            <a:lnSpc>
              <a:spcPct val="90000"/>
            </a:lnSpc>
            <a:spcBef>
              <a:spcPct val="0"/>
            </a:spcBef>
            <a:spcAft>
              <a:spcPct val="35000"/>
            </a:spcAft>
          </a:pPr>
          <a:r>
            <a:rPr lang="en-GB" sz="1000" kern="1200" dirty="0" smtClean="0">
              <a:solidFill>
                <a:srgbClr val="FF0000"/>
              </a:solidFill>
            </a:rPr>
            <a:t>of asset values</a:t>
          </a:r>
        </a:p>
        <a:p>
          <a:pPr lvl="0" algn="ctr" defTabSz="444500">
            <a:lnSpc>
              <a:spcPct val="90000"/>
            </a:lnSpc>
            <a:spcBef>
              <a:spcPct val="0"/>
            </a:spcBef>
            <a:spcAft>
              <a:spcPct val="35000"/>
            </a:spcAft>
          </a:pPr>
          <a:r>
            <a:rPr lang="en-GB" sz="1000" kern="1200" dirty="0" smtClean="0">
              <a:solidFill>
                <a:srgbClr val="FF0000"/>
              </a:solidFill>
            </a:rPr>
            <a:t>In exposed </a:t>
          </a:r>
        </a:p>
        <a:p>
          <a:pPr lvl="0" algn="ctr" defTabSz="444500">
            <a:lnSpc>
              <a:spcPct val="90000"/>
            </a:lnSpc>
            <a:spcBef>
              <a:spcPct val="0"/>
            </a:spcBef>
            <a:spcAft>
              <a:spcPct val="35000"/>
            </a:spcAft>
          </a:pPr>
          <a:r>
            <a:rPr lang="en-GB" sz="1000" kern="1200" dirty="0" smtClean="0">
              <a:solidFill>
                <a:srgbClr val="FF0000"/>
              </a:solidFill>
            </a:rPr>
            <a:t>locations </a:t>
          </a:r>
        </a:p>
        <a:p>
          <a:pPr lvl="0" algn="ctr" defTabSz="444500">
            <a:lnSpc>
              <a:spcPct val="90000"/>
            </a:lnSpc>
            <a:spcBef>
              <a:spcPct val="0"/>
            </a:spcBef>
            <a:spcAft>
              <a:spcPct val="35000"/>
            </a:spcAft>
          </a:pPr>
          <a:endParaRPr lang="en-GB" sz="1000" kern="1200" dirty="0"/>
        </a:p>
      </dsp:txBody>
      <dsp:txXfrm>
        <a:off x="4896546" y="1080124"/>
        <a:ext cx="1216822" cy="1216822"/>
      </dsp:txXfrm>
    </dsp:sp>
    <dsp:sp modelId="{32FF9BE1-3613-47C9-948C-17FBAFD07BE5}">
      <dsp:nvSpPr>
        <dsp:cNvPr id="0" name=""/>
        <dsp:cNvSpPr/>
      </dsp:nvSpPr>
      <dsp:spPr>
        <a:xfrm rot="6469353">
          <a:off x="5068327" y="2342067"/>
          <a:ext cx="321009" cy="41067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GB" sz="1700" kern="1200"/>
        </a:p>
      </dsp:txBody>
      <dsp:txXfrm rot="6469353">
        <a:off x="5068327" y="2342067"/>
        <a:ext cx="321009" cy="410677"/>
      </dsp:txXfrm>
    </dsp:sp>
    <dsp:sp modelId="{198AD224-4CA8-474F-BA48-D59ABF52A9BB}">
      <dsp:nvSpPr>
        <dsp:cNvPr id="0" name=""/>
        <dsp:cNvSpPr/>
      </dsp:nvSpPr>
      <dsp:spPr>
        <a:xfrm>
          <a:off x="4338733" y="2815162"/>
          <a:ext cx="1216822" cy="1216822"/>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solidFill>
                <a:srgbClr val="FF0000"/>
              </a:solidFill>
            </a:rPr>
            <a:t>Potential  Water crises and  Food and Fuel</a:t>
          </a:r>
        </a:p>
        <a:p>
          <a:pPr lvl="0" algn="ctr" defTabSz="533400">
            <a:lnSpc>
              <a:spcPct val="90000"/>
            </a:lnSpc>
            <a:spcBef>
              <a:spcPct val="0"/>
            </a:spcBef>
            <a:spcAft>
              <a:spcPct val="35000"/>
            </a:spcAft>
          </a:pPr>
          <a:r>
            <a:rPr lang="en-GB" sz="1200" kern="1200" dirty="0" smtClean="0">
              <a:solidFill>
                <a:srgbClr val="FF0000"/>
              </a:solidFill>
            </a:rPr>
            <a:t>shortages </a:t>
          </a:r>
          <a:endParaRPr lang="en-GB" sz="1200" kern="1200" dirty="0">
            <a:solidFill>
              <a:srgbClr val="FF0000"/>
            </a:solidFill>
          </a:endParaRPr>
        </a:p>
      </dsp:txBody>
      <dsp:txXfrm>
        <a:off x="4338733" y="2815162"/>
        <a:ext cx="1216822" cy="1216822"/>
      </dsp:txXfrm>
    </dsp:sp>
    <dsp:sp modelId="{3ACBBD40-32BD-4A53-AA2C-663F19115BA8}">
      <dsp:nvSpPr>
        <dsp:cNvPr id="0" name=""/>
        <dsp:cNvSpPr/>
      </dsp:nvSpPr>
      <dsp:spPr>
        <a:xfrm rot="10800000">
          <a:off x="3879305" y="3218235"/>
          <a:ext cx="324662" cy="41067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GB" sz="1700" kern="1200"/>
        </a:p>
      </dsp:txBody>
      <dsp:txXfrm rot="10800000">
        <a:off x="3879305" y="3218235"/>
        <a:ext cx="324662" cy="410677"/>
      </dsp:txXfrm>
    </dsp:sp>
    <dsp:sp modelId="{988AE220-A08E-4710-BFCA-DE7BF7753F1C}">
      <dsp:nvSpPr>
        <dsp:cNvPr id="0" name=""/>
        <dsp:cNvSpPr/>
      </dsp:nvSpPr>
      <dsp:spPr>
        <a:xfrm>
          <a:off x="2509339" y="2815162"/>
          <a:ext cx="1216822" cy="1216822"/>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solidFill>
                <a:srgbClr val="FF0000"/>
              </a:solidFill>
            </a:rPr>
            <a:t>Mass Political and Economic </a:t>
          </a:r>
        </a:p>
        <a:p>
          <a:pPr lvl="0" algn="ctr" defTabSz="533400">
            <a:lnSpc>
              <a:spcPct val="90000"/>
            </a:lnSpc>
            <a:spcBef>
              <a:spcPct val="0"/>
            </a:spcBef>
            <a:spcAft>
              <a:spcPct val="35000"/>
            </a:spcAft>
          </a:pPr>
          <a:r>
            <a:rPr lang="en-GB" sz="1200" kern="1200" dirty="0" smtClean="0">
              <a:solidFill>
                <a:srgbClr val="FF0000"/>
              </a:solidFill>
            </a:rPr>
            <a:t>Migration </a:t>
          </a:r>
          <a:endParaRPr lang="en-GB" sz="1200" kern="1200" dirty="0">
            <a:solidFill>
              <a:srgbClr val="FF0000"/>
            </a:solidFill>
          </a:endParaRPr>
        </a:p>
      </dsp:txBody>
      <dsp:txXfrm>
        <a:off x="2509339" y="2815162"/>
        <a:ext cx="1216822" cy="1216822"/>
      </dsp:txXfrm>
    </dsp:sp>
    <dsp:sp modelId="{BF81FD85-FFDA-4578-B5EB-3371D0FDE04E}">
      <dsp:nvSpPr>
        <dsp:cNvPr id="0" name=""/>
        <dsp:cNvSpPr/>
      </dsp:nvSpPr>
      <dsp:spPr>
        <a:xfrm rot="15120000">
          <a:off x="2675602" y="2357045"/>
          <a:ext cx="324662" cy="41067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GB" sz="1700" kern="1200"/>
        </a:p>
      </dsp:txBody>
      <dsp:txXfrm rot="15120000">
        <a:off x="2675602" y="2357045"/>
        <a:ext cx="324662" cy="410677"/>
      </dsp:txXfrm>
    </dsp:sp>
    <dsp:sp modelId="{F2230CF6-B73C-46E8-AB07-B46C0F431646}">
      <dsp:nvSpPr>
        <dsp:cNvPr id="0" name=""/>
        <dsp:cNvSpPr/>
      </dsp:nvSpPr>
      <dsp:spPr>
        <a:xfrm>
          <a:off x="1944025" y="1075305"/>
          <a:ext cx="1216822" cy="1216822"/>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GB" sz="1100" kern="1200" dirty="0" smtClean="0">
              <a:solidFill>
                <a:srgbClr val="FF0000"/>
              </a:solidFill>
            </a:rPr>
            <a:t>Failure to </a:t>
          </a:r>
        </a:p>
        <a:p>
          <a:pPr lvl="0" algn="ctr" defTabSz="488950">
            <a:lnSpc>
              <a:spcPct val="90000"/>
            </a:lnSpc>
            <a:spcBef>
              <a:spcPct val="0"/>
            </a:spcBef>
            <a:spcAft>
              <a:spcPct val="35000"/>
            </a:spcAft>
          </a:pPr>
          <a:r>
            <a:rPr lang="en-GB" sz="1100" kern="1200" dirty="0" smtClean="0">
              <a:solidFill>
                <a:srgbClr val="FF0000"/>
              </a:solidFill>
            </a:rPr>
            <a:t>Implement  Adaptation and Mitigation Legislation </a:t>
          </a:r>
          <a:endParaRPr lang="en-GB" sz="1100" kern="1200" dirty="0">
            <a:solidFill>
              <a:srgbClr val="FF0000"/>
            </a:solidFill>
          </a:endParaRPr>
        </a:p>
      </dsp:txBody>
      <dsp:txXfrm>
        <a:off x="1944025" y="1075305"/>
        <a:ext cx="1216822" cy="1216822"/>
      </dsp:txXfrm>
    </dsp:sp>
    <dsp:sp modelId="{1CEB27D9-62D5-4966-B144-C728D0BC6FBA}">
      <dsp:nvSpPr>
        <dsp:cNvPr id="0" name=""/>
        <dsp:cNvSpPr/>
      </dsp:nvSpPr>
      <dsp:spPr>
        <a:xfrm rot="19440000">
          <a:off x="3122677" y="946133"/>
          <a:ext cx="324662" cy="41067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GB" sz="1700" kern="1200"/>
        </a:p>
      </dsp:txBody>
      <dsp:txXfrm rot="19440000">
        <a:off x="3122677" y="946133"/>
        <a:ext cx="324662" cy="410677"/>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EDD5B9A-B113-40BE-A202-1CB224FD7A0F}">
      <dsp:nvSpPr>
        <dsp:cNvPr id="0" name=""/>
        <dsp:cNvSpPr/>
      </dsp:nvSpPr>
      <dsp:spPr>
        <a:xfrm>
          <a:off x="71998" y="0"/>
          <a:ext cx="4860032" cy="4860032"/>
        </a:xfrm>
        <a:prstGeom prst="quadArrow">
          <a:avLst>
            <a:gd name="adj1" fmla="val 2000"/>
            <a:gd name="adj2" fmla="val 4000"/>
            <a:gd name="adj3" fmla="val 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D8B8433-EA5B-47B5-9B79-78375CB4FF67}">
      <dsp:nvSpPr>
        <dsp:cNvPr id="0" name=""/>
        <dsp:cNvSpPr/>
      </dsp:nvSpPr>
      <dsp:spPr>
        <a:xfrm>
          <a:off x="288026" y="288024"/>
          <a:ext cx="1944012" cy="1944012"/>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endParaRPr lang="en-GB" sz="1800" kern="1200" dirty="0" smtClean="0"/>
        </a:p>
        <a:p>
          <a:pPr lvl="0" algn="ctr" defTabSz="800100">
            <a:lnSpc>
              <a:spcPct val="90000"/>
            </a:lnSpc>
            <a:spcBef>
              <a:spcPct val="0"/>
            </a:spcBef>
            <a:spcAft>
              <a:spcPct val="35000"/>
            </a:spcAft>
          </a:pPr>
          <a:endParaRPr lang="en-GB" sz="1800" kern="1200" dirty="0" smtClean="0"/>
        </a:p>
        <a:p>
          <a:pPr lvl="0" algn="ctr" defTabSz="800100">
            <a:lnSpc>
              <a:spcPct val="90000"/>
            </a:lnSpc>
            <a:spcBef>
              <a:spcPct val="0"/>
            </a:spcBef>
            <a:spcAft>
              <a:spcPct val="35000"/>
            </a:spcAft>
          </a:pPr>
          <a:endParaRPr lang="en-GB" sz="1800" kern="1200" dirty="0" smtClean="0"/>
        </a:p>
        <a:p>
          <a:pPr lvl="0" algn="ctr" defTabSz="800100">
            <a:lnSpc>
              <a:spcPct val="90000"/>
            </a:lnSpc>
            <a:spcBef>
              <a:spcPct val="0"/>
            </a:spcBef>
            <a:spcAft>
              <a:spcPct val="35000"/>
            </a:spcAft>
          </a:pPr>
          <a:endParaRPr lang="en-GB" sz="1800" kern="1200" dirty="0" smtClean="0"/>
        </a:p>
        <a:p>
          <a:pPr lvl="0" algn="ctr" defTabSz="800100">
            <a:lnSpc>
              <a:spcPct val="90000"/>
            </a:lnSpc>
            <a:spcBef>
              <a:spcPct val="0"/>
            </a:spcBef>
            <a:spcAft>
              <a:spcPct val="35000"/>
            </a:spcAft>
          </a:pPr>
          <a:r>
            <a:rPr lang="en-GB" sz="1600" kern="1200" dirty="0" smtClean="0">
              <a:solidFill>
                <a:srgbClr val="FF0000"/>
              </a:solidFill>
            </a:rPr>
            <a:t>Property risks</a:t>
          </a:r>
        </a:p>
        <a:p>
          <a:pPr lvl="0" algn="ctr" defTabSz="800100">
            <a:lnSpc>
              <a:spcPct val="90000"/>
            </a:lnSpc>
            <a:spcBef>
              <a:spcPct val="0"/>
            </a:spcBef>
            <a:spcAft>
              <a:spcPct val="35000"/>
            </a:spcAft>
          </a:pPr>
          <a:r>
            <a:rPr lang="en-GB" sz="1600" kern="1200" dirty="0" smtClean="0"/>
            <a:t>- Buildings  - </a:t>
          </a:r>
        </a:p>
        <a:p>
          <a:pPr lvl="0" algn="ctr" defTabSz="800100">
            <a:lnSpc>
              <a:spcPct val="90000"/>
            </a:lnSpc>
            <a:spcBef>
              <a:spcPct val="0"/>
            </a:spcBef>
            <a:spcAft>
              <a:spcPct val="35000"/>
            </a:spcAft>
          </a:pPr>
          <a:r>
            <a:rPr lang="en-GB" sz="1600" kern="1200" dirty="0" smtClean="0"/>
            <a:t>Residential</a:t>
          </a:r>
        </a:p>
        <a:p>
          <a:pPr lvl="0" algn="ctr" defTabSz="800100">
            <a:lnSpc>
              <a:spcPct val="90000"/>
            </a:lnSpc>
            <a:spcBef>
              <a:spcPct val="0"/>
            </a:spcBef>
            <a:spcAft>
              <a:spcPct val="35000"/>
            </a:spcAft>
          </a:pPr>
          <a:r>
            <a:rPr lang="en-GB" sz="1600" kern="1200" dirty="0" smtClean="0"/>
            <a:t>Commercial</a:t>
          </a:r>
        </a:p>
        <a:p>
          <a:pPr lvl="0" algn="ctr" defTabSz="800100">
            <a:lnSpc>
              <a:spcPct val="90000"/>
            </a:lnSpc>
            <a:spcBef>
              <a:spcPct val="0"/>
            </a:spcBef>
            <a:spcAft>
              <a:spcPct val="35000"/>
            </a:spcAft>
          </a:pPr>
          <a:r>
            <a:rPr lang="en-GB" sz="1600" kern="1200" dirty="0" smtClean="0"/>
            <a:t>- Other - </a:t>
          </a:r>
        </a:p>
        <a:p>
          <a:pPr lvl="0" algn="ctr" defTabSz="800100">
            <a:lnSpc>
              <a:spcPct val="90000"/>
            </a:lnSpc>
            <a:spcBef>
              <a:spcPct val="0"/>
            </a:spcBef>
            <a:spcAft>
              <a:spcPct val="35000"/>
            </a:spcAft>
          </a:pPr>
          <a:endParaRPr lang="en-GB" sz="1800" kern="1200" dirty="0" smtClean="0"/>
        </a:p>
        <a:p>
          <a:pPr lvl="0" algn="ctr" defTabSz="800100">
            <a:lnSpc>
              <a:spcPct val="90000"/>
            </a:lnSpc>
            <a:spcBef>
              <a:spcPct val="0"/>
            </a:spcBef>
            <a:spcAft>
              <a:spcPct val="35000"/>
            </a:spcAft>
          </a:pPr>
          <a:endParaRPr lang="en-GB" sz="1800" kern="1200" dirty="0" smtClean="0"/>
        </a:p>
        <a:p>
          <a:pPr lvl="0" algn="ctr" defTabSz="800100">
            <a:lnSpc>
              <a:spcPct val="90000"/>
            </a:lnSpc>
            <a:spcBef>
              <a:spcPct val="0"/>
            </a:spcBef>
            <a:spcAft>
              <a:spcPct val="35000"/>
            </a:spcAft>
          </a:pPr>
          <a:r>
            <a:rPr lang="en-GB" sz="1800" kern="1200" dirty="0" smtClean="0"/>
            <a:t> </a:t>
          </a:r>
        </a:p>
        <a:p>
          <a:pPr lvl="0" algn="ctr" defTabSz="800100">
            <a:lnSpc>
              <a:spcPct val="90000"/>
            </a:lnSpc>
            <a:spcBef>
              <a:spcPct val="0"/>
            </a:spcBef>
            <a:spcAft>
              <a:spcPct val="35000"/>
            </a:spcAft>
          </a:pPr>
          <a:r>
            <a:rPr lang="en-GB" sz="1800" kern="1200" dirty="0" smtClean="0"/>
            <a:t> </a:t>
          </a:r>
          <a:endParaRPr lang="en-GB" sz="1800" kern="1200" dirty="0"/>
        </a:p>
      </dsp:txBody>
      <dsp:txXfrm>
        <a:off x="288026" y="288024"/>
        <a:ext cx="1944012" cy="1944012"/>
      </dsp:txXfrm>
    </dsp:sp>
    <dsp:sp modelId="{BCC86618-1F00-4674-B32D-EE85CBD90CFA}">
      <dsp:nvSpPr>
        <dsp:cNvPr id="0" name=""/>
        <dsp:cNvSpPr/>
      </dsp:nvSpPr>
      <dsp:spPr>
        <a:xfrm>
          <a:off x="2736296" y="288024"/>
          <a:ext cx="1944012" cy="1944012"/>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smtClean="0">
              <a:solidFill>
                <a:srgbClr val="FF0000"/>
              </a:solidFill>
            </a:rPr>
            <a:t>Business</a:t>
          </a:r>
        </a:p>
        <a:p>
          <a:pPr lvl="0" algn="ctr" defTabSz="711200">
            <a:lnSpc>
              <a:spcPct val="90000"/>
            </a:lnSpc>
            <a:spcBef>
              <a:spcPct val="0"/>
            </a:spcBef>
            <a:spcAft>
              <a:spcPct val="35000"/>
            </a:spcAft>
          </a:pPr>
          <a:r>
            <a:rPr lang="en-GB" sz="1600" kern="1200" dirty="0" smtClean="0">
              <a:solidFill>
                <a:srgbClr val="FF0000"/>
              </a:solidFill>
            </a:rPr>
            <a:t>Interruption </a:t>
          </a:r>
        </a:p>
        <a:p>
          <a:pPr lvl="0" algn="ctr" defTabSz="711200">
            <a:lnSpc>
              <a:spcPct val="90000"/>
            </a:lnSpc>
            <a:spcBef>
              <a:spcPct val="0"/>
            </a:spcBef>
            <a:spcAft>
              <a:spcPct val="35000"/>
            </a:spcAft>
          </a:pPr>
          <a:r>
            <a:rPr lang="en-GB" sz="1600" kern="1200" dirty="0" smtClean="0">
              <a:solidFill>
                <a:srgbClr val="FF0000"/>
              </a:solidFill>
            </a:rPr>
            <a:t>Risks</a:t>
          </a:r>
          <a:r>
            <a:rPr lang="en-GB" sz="1600" kern="1200" dirty="0" smtClean="0"/>
            <a:t>  </a:t>
          </a:r>
          <a:endParaRPr lang="en-GB" sz="1600" kern="1200" dirty="0"/>
        </a:p>
      </dsp:txBody>
      <dsp:txXfrm>
        <a:off x="2736296" y="288024"/>
        <a:ext cx="1944012" cy="1944012"/>
      </dsp:txXfrm>
    </dsp:sp>
    <dsp:sp modelId="{875937DB-B715-41F2-87DD-043B20B53E16}">
      <dsp:nvSpPr>
        <dsp:cNvPr id="0" name=""/>
        <dsp:cNvSpPr/>
      </dsp:nvSpPr>
      <dsp:spPr>
        <a:xfrm>
          <a:off x="288026" y="2592282"/>
          <a:ext cx="1944012" cy="1944012"/>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smtClean="0">
              <a:solidFill>
                <a:srgbClr val="FF0000"/>
              </a:solidFill>
            </a:rPr>
            <a:t>Industry sector </a:t>
          </a:r>
          <a:endParaRPr lang="en-GB" sz="1600" kern="1200" dirty="0">
            <a:solidFill>
              <a:srgbClr val="FF0000"/>
            </a:solidFill>
          </a:endParaRPr>
        </a:p>
      </dsp:txBody>
      <dsp:txXfrm>
        <a:off x="288026" y="2592282"/>
        <a:ext cx="1944012" cy="1944012"/>
      </dsp:txXfrm>
    </dsp:sp>
    <dsp:sp modelId="{21ECF0D8-2247-4FBB-87C4-6AEC6648C4FC}">
      <dsp:nvSpPr>
        <dsp:cNvPr id="0" name=""/>
        <dsp:cNvSpPr/>
      </dsp:nvSpPr>
      <dsp:spPr>
        <a:xfrm>
          <a:off x="2664290" y="2592282"/>
          <a:ext cx="1944012" cy="1944012"/>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dirty="0" smtClean="0">
              <a:solidFill>
                <a:srgbClr val="FF0000"/>
              </a:solidFill>
            </a:rPr>
            <a:t>Physical location</a:t>
          </a:r>
        </a:p>
        <a:p>
          <a:pPr lvl="0" algn="ctr" defTabSz="711200">
            <a:lnSpc>
              <a:spcPct val="90000"/>
            </a:lnSpc>
            <a:spcBef>
              <a:spcPct val="0"/>
            </a:spcBef>
            <a:spcAft>
              <a:spcPct val="35000"/>
            </a:spcAft>
          </a:pPr>
          <a:r>
            <a:rPr lang="en-GB" sz="1600" kern="1200" dirty="0" smtClean="0"/>
            <a:t>(Coastal, flood plain, urban, country/ region) </a:t>
          </a:r>
          <a:endParaRPr lang="en-GB" sz="1600" kern="1200" dirty="0"/>
        </a:p>
      </dsp:txBody>
      <dsp:txXfrm>
        <a:off x="2664290" y="2592282"/>
        <a:ext cx="1944012" cy="1944012"/>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3289A54-581C-4305-86A8-FAD4210D81C0}">
      <dsp:nvSpPr>
        <dsp:cNvPr id="0" name=""/>
        <dsp:cNvSpPr/>
      </dsp:nvSpPr>
      <dsp:spPr>
        <a:xfrm rot="5400000">
          <a:off x="4695872" y="-1748236"/>
          <a:ext cx="1178718" cy="4974336"/>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GB" sz="1400" b="1" kern="1200" dirty="0" smtClean="0"/>
            <a:t>Mastering mandatory and voluntary  mitigation and adaptation regimes </a:t>
          </a:r>
          <a:endParaRPr lang="en-GB" sz="1400" b="1" kern="1200" dirty="0"/>
        </a:p>
        <a:p>
          <a:pPr marL="114300" lvl="1" indent="-114300" algn="l" defTabSz="622300">
            <a:lnSpc>
              <a:spcPct val="90000"/>
            </a:lnSpc>
            <a:spcBef>
              <a:spcPct val="0"/>
            </a:spcBef>
            <a:spcAft>
              <a:spcPct val="15000"/>
            </a:spcAft>
            <a:buChar char="••"/>
          </a:pPr>
          <a:r>
            <a:rPr lang="en-GB" sz="1400" b="1" kern="1200" dirty="0" smtClean="0"/>
            <a:t>Rewarding risk-reducing measures </a:t>
          </a:r>
          <a:endParaRPr lang="en-GB" sz="1400" b="1" kern="1200" dirty="0"/>
        </a:p>
      </dsp:txBody>
      <dsp:txXfrm rot="5400000">
        <a:off x="4695872" y="-1748236"/>
        <a:ext cx="1178718" cy="4974336"/>
      </dsp:txXfrm>
    </dsp:sp>
    <dsp:sp modelId="{85F6545A-6B2C-4202-988C-E02F0D5A3B9F}">
      <dsp:nvSpPr>
        <dsp:cNvPr id="0" name=""/>
        <dsp:cNvSpPr/>
      </dsp:nvSpPr>
      <dsp:spPr>
        <a:xfrm>
          <a:off x="0" y="2232"/>
          <a:ext cx="2798064" cy="1473398"/>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GB" sz="1800" kern="1200" dirty="0" smtClean="0"/>
            <a:t>Knowledge-gathering and raising policyholder awareness  </a:t>
          </a:r>
          <a:endParaRPr lang="en-GB" sz="1800" kern="1200" dirty="0"/>
        </a:p>
      </dsp:txBody>
      <dsp:txXfrm>
        <a:off x="0" y="2232"/>
        <a:ext cx="2798064" cy="1473398"/>
      </dsp:txXfrm>
    </dsp:sp>
    <dsp:sp modelId="{D3C59157-55CA-4FF7-8286-11695B820876}">
      <dsp:nvSpPr>
        <dsp:cNvPr id="0" name=""/>
        <dsp:cNvSpPr/>
      </dsp:nvSpPr>
      <dsp:spPr>
        <a:xfrm rot="5400000">
          <a:off x="4695872" y="-201168"/>
          <a:ext cx="1178718" cy="4974336"/>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GB" sz="1400" b="1" kern="1200" dirty="0" smtClean="0"/>
            <a:t>Region-specific catastrophe modelling </a:t>
          </a:r>
          <a:endParaRPr lang="en-GB" sz="1400" b="1" kern="1200" dirty="0"/>
        </a:p>
        <a:p>
          <a:pPr marL="114300" lvl="1" indent="-114300" algn="l" defTabSz="622300">
            <a:lnSpc>
              <a:spcPct val="90000"/>
            </a:lnSpc>
            <a:spcBef>
              <a:spcPct val="0"/>
            </a:spcBef>
            <a:spcAft>
              <a:spcPct val="15000"/>
            </a:spcAft>
            <a:buChar char="••"/>
          </a:pPr>
          <a:r>
            <a:rPr lang="en-GB" sz="1400" b="1" kern="1200" dirty="0" smtClean="0"/>
            <a:t>Weather mapping</a:t>
          </a:r>
          <a:endParaRPr lang="en-GB" sz="1400" b="1" kern="1200" dirty="0"/>
        </a:p>
        <a:p>
          <a:pPr marL="114300" lvl="1" indent="-114300" algn="l" defTabSz="622300">
            <a:lnSpc>
              <a:spcPct val="90000"/>
            </a:lnSpc>
            <a:spcBef>
              <a:spcPct val="0"/>
            </a:spcBef>
            <a:spcAft>
              <a:spcPct val="15000"/>
            </a:spcAft>
            <a:buChar char="••"/>
          </a:pPr>
          <a:r>
            <a:rPr lang="en-GB" sz="1400" b="1" kern="1200" dirty="0" smtClean="0"/>
            <a:t>Flood mapping </a:t>
          </a:r>
          <a:endParaRPr lang="en-GB" sz="1400" b="1" kern="1200" dirty="0"/>
        </a:p>
      </dsp:txBody>
      <dsp:txXfrm rot="5400000">
        <a:off x="4695872" y="-201168"/>
        <a:ext cx="1178718" cy="4974336"/>
      </dsp:txXfrm>
    </dsp:sp>
    <dsp:sp modelId="{B95BC15F-5F7A-491A-9A86-08F87057303B}">
      <dsp:nvSpPr>
        <dsp:cNvPr id="0" name=""/>
        <dsp:cNvSpPr/>
      </dsp:nvSpPr>
      <dsp:spPr>
        <a:xfrm>
          <a:off x="0" y="1549300"/>
          <a:ext cx="2798064" cy="1473398"/>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GB" sz="1800" kern="1200" dirty="0" smtClean="0"/>
            <a:t>Risk modelling and mapping resources </a:t>
          </a:r>
          <a:endParaRPr lang="en-GB" sz="1800" kern="1200" dirty="0"/>
        </a:p>
      </dsp:txBody>
      <dsp:txXfrm>
        <a:off x="0" y="1549300"/>
        <a:ext cx="2798064" cy="1473398"/>
      </dsp:txXfrm>
    </dsp:sp>
    <dsp:sp modelId="{E40AEEE3-CF23-4BFF-A991-184E2C12A7B9}">
      <dsp:nvSpPr>
        <dsp:cNvPr id="0" name=""/>
        <dsp:cNvSpPr/>
      </dsp:nvSpPr>
      <dsp:spPr>
        <a:xfrm rot="5400000">
          <a:off x="4695872" y="1345900"/>
          <a:ext cx="1178718" cy="4974336"/>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GB" sz="1400" b="1" kern="1200" dirty="0" smtClean="0"/>
            <a:t>Reviewing viability of traditional books of business or new lines – withdrawal from market where appropriate </a:t>
          </a:r>
          <a:endParaRPr lang="en-GB" sz="1400" b="1" kern="1200" dirty="0"/>
        </a:p>
        <a:p>
          <a:pPr marL="114300" lvl="1" indent="-114300" algn="l" defTabSz="622300">
            <a:lnSpc>
              <a:spcPct val="90000"/>
            </a:lnSpc>
            <a:spcBef>
              <a:spcPct val="0"/>
            </a:spcBef>
            <a:spcAft>
              <a:spcPct val="15000"/>
            </a:spcAft>
            <a:buChar char="••"/>
          </a:pPr>
          <a:r>
            <a:rPr lang="en-GB" sz="1400" b="1" kern="1200" dirty="0" smtClean="0"/>
            <a:t>Re-evaluating accumulated risks, prices, terms, geographical and sector spreads and reinsurance dependence</a:t>
          </a:r>
          <a:endParaRPr lang="en-GB" sz="1400" b="1" kern="1200" dirty="0"/>
        </a:p>
      </dsp:txBody>
      <dsp:txXfrm rot="5400000">
        <a:off x="4695872" y="1345900"/>
        <a:ext cx="1178718" cy="4974336"/>
      </dsp:txXfrm>
    </dsp:sp>
    <dsp:sp modelId="{335EDD9A-662E-48F9-BE95-50DF9F6F2E49}">
      <dsp:nvSpPr>
        <dsp:cNvPr id="0" name=""/>
        <dsp:cNvSpPr/>
      </dsp:nvSpPr>
      <dsp:spPr>
        <a:xfrm>
          <a:off x="0" y="3096369"/>
          <a:ext cx="2798064" cy="1473398"/>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GB" sz="1800" kern="1200" dirty="0" smtClean="0"/>
            <a:t>Policy underwriting adjustments to improve results </a:t>
          </a:r>
          <a:endParaRPr lang="en-GB" sz="1800" kern="1200" dirty="0"/>
        </a:p>
      </dsp:txBody>
      <dsp:txXfrm>
        <a:off x="0" y="3096369"/>
        <a:ext cx="2798064" cy="1473398"/>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69BADBF-B3CF-430F-B251-117430B1000E}">
      <dsp:nvSpPr>
        <dsp:cNvPr id="0" name=""/>
        <dsp:cNvSpPr/>
      </dsp:nvSpPr>
      <dsp:spPr>
        <a:xfrm>
          <a:off x="0" y="0"/>
          <a:ext cx="7772400" cy="50848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GB" sz="1800" kern="1200" dirty="0" smtClean="0"/>
            <a:t>Fundamental challenges of the Climate Change phenomenon </a:t>
          </a:r>
          <a:endParaRPr lang="en-GB" sz="1800" kern="1200" dirty="0"/>
        </a:p>
      </dsp:txBody>
      <dsp:txXfrm>
        <a:off x="0" y="0"/>
        <a:ext cx="7772400" cy="508483"/>
      </dsp:txXfrm>
    </dsp:sp>
    <dsp:sp modelId="{15E089E3-73FC-48A5-B450-46FE461C4525}">
      <dsp:nvSpPr>
        <dsp:cNvPr id="0" name=""/>
        <dsp:cNvSpPr/>
      </dsp:nvSpPr>
      <dsp:spPr>
        <a:xfrm>
          <a:off x="0" y="792089"/>
          <a:ext cx="7772400" cy="22778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6774"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en-GB" sz="1600" kern="1200" dirty="0" smtClean="0"/>
            <a:t>Far from easy to identify full and precise nature of </a:t>
          </a:r>
          <a:r>
            <a:rPr lang="en-GB" sz="1600" i="1" kern="1200" dirty="0" smtClean="0">
              <a:solidFill>
                <a:srgbClr val="FFC000"/>
              </a:solidFill>
            </a:rPr>
            <a:t>exactly</a:t>
          </a:r>
          <a:r>
            <a:rPr lang="en-GB" sz="1600" kern="1200" dirty="0" smtClean="0"/>
            <a:t> </a:t>
          </a:r>
          <a:r>
            <a:rPr lang="en-GB" sz="1600" i="1" kern="1200" dirty="0" smtClean="0">
              <a:solidFill>
                <a:srgbClr val="FFC000"/>
              </a:solidFill>
            </a:rPr>
            <a:t>how, when and where </a:t>
          </a:r>
          <a:r>
            <a:rPr lang="en-GB" sz="1600" kern="1200" dirty="0" smtClean="0"/>
            <a:t>Climate Change  presents new or aggravation of existing perils</a:t>
          </a:r>
          <a:endParaRPr lang="en-GB" sz="1600" kern="1200" dirty="0"/>
        </a:p>
        <a:p>
          <a:pPr marL="171450" lvl="1" indent="-171450" algn="l" defTabSz="711200">
            <a:lnSpc>
              <a:spcPct val="90000"/>
            </a:lnSpc>
            <a:spcBef>
              <a:spcPct val="0"/>
            </a:spcBef>
            <a:spcAft>
              <a:spcPct val="20000"/>
            </a:spcAft>
            <a:buChar char="••"/>
          </a:pPr>
          <a:r>
            <a:rPr lang="en-GB" sz="1600" kern="1200" dirty="0" smtClean="0"/>
            <a:t>Equally, uncertainty about resulting physical threats/manifestation </a:t>
          </a:r>
          <a:r>
            <a:rPr lang="en-GB" sz="1600" i="1" kern="1200" dirty="0" smtClean="0">
              <a:solidFill>
                <a:srgbClr val="FFC000"/>
              </a:solidFill>
            </a:rPr>
            <a:t>or</a:t>
          </a:r>
          <a:r>
            <a:rPr lang="en-GB" sz="1600" kern="1200" dirty="0" smtClean="0"/>
            <a:t>  actual liabilities owed in wake of adaptation/mitigation legislation or evolving law of torts</a:t>
          </a:r>
          <a:endParaRPr lang="en-GB" sz="1600" kern="1200" dirty="0"/>
        </a:p>
        <a:p>
          <a:pPr marL="171450" lvl="1" indent="-171450" algn="l" defTabSz="711200">
            <a:lnSpc>
              <a:spcPct val="90000"/>
            </a:lnSpc>
            <a:spcBef>
              <a:spcPct val="0"/>
            </a:spcBef>
            <a:spcAft>
              <a:spcPct val="20000"/>
            </a:spcAft>
            <a:buChar char="••"/>
          </a:pPr>
          <a:r>
            <a:rPr lang="en-GB" sz="1600" kern="1200" dirty="0" smtClean="0"/>
            <a:t>Need to help ensure any policy safeguards proposed will both satisfy local insurance laws </a:t>
          </a:r>
          <a:r>
            <a:rPr lang="en-GB" sz="1600" i="1" kern="1200" dirty="0" smtClean="0">
              <a:solidFill>
                <a:srgbClr val="FFC000"/>
              </a:solidFill>
            </a:rPr>
            <a:t>and</a:t>
          </a:r>
          <a:r>
            <a:rPr lang="en-GB" sz="1600" kern="1200" dirty="0" smtClean="0"/>
            <a:t> reduce actual risk</a:t>
          </a:r>
          <a:endParaRPr lang="en-GB" sz="1600" kern="1200" dirty="0"/>
        </a:p>
      </dsp:txBody>
      <dsp:txXfrm>
        <a:off x="0" y="792089"/>
        <a:ext cx="7772400" cy="2277832"/>
      </dsp:txXfrm>
    </dsp:sp>
    <dsp:sp modelId="{667626E2-5D67-4619-96AD-647FF87B4F27}">
      <dsp:nvSpPr>
        <dsp:cNvPr id="0" name=""/>
        <dsp:cNvSpPr/>
      </dsp:nvSpPr>
      <dsp:spPr>
        <a:xfrm>
          <a:off x="0" y="2637869"/>
          <a:ext cx="7772400" cy="453808"/>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GB" sz="1800" kern="1200" dirty="0" smtClean="0"/>
            <a:t>More particular problems to be overcome  </a:t>
          </a:r>
          <a:endParaRPr lang="en-GB" sz="1800" kern="1200" dirty="0"/>
        </a:p>
      </dsp:txBody>
      <dsp:txXfrm>
        <a:off x="0" y="2637869"/>
        <a:ext cx="7772400" cy="453808"/>
      </dsp:txXfrm>
    </dsp:sp>
    <dsp:sp modelId="{A1C5FF3C-B887-41AB-AA5B-338FA7C62217}">
      <dsp:nvSpPr>
        <dsp:cNvPr id="0" name=""/>
        <dsp:cNvSpPr/>
      </dsp:nvSpPr>
      <dsp:spPr>
        <a:xfrm>
          <a:off x="0" y="3240361"/>
          <a:ext cx="7772400" cy="4107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6774" tIns="20320" rIns="113792" bIns="20320" numCol="1" spcCol="1270" anchor="t" anchorCtr="0">
          <a:noAutofit/>
        </a:bodyPr>
        <a:lstStyle/>
        <a:p>
          <a:pPr marL="171450" lvl="1" indent="-171450" algn="l" defTabSz="711200">
            <a:lnSpc>
              <a:spcPct val="90000"/>
            </a:lnSpc>
            <a:spcBef>
              <a:spcPct val="0"/>
            </a:spcBef>
            <a:spcAft>
              <a:spcPct val="20000"/>
            </a:spcAft>
            <a:buChar char="••"/>
          </a:pPr>
          <a:r>
            <a:rPr lang="en-GB" sz="1600" kern="1200" dirty="0" smtClean="0">
              <a:solidFill>
                <a:srgbClr val="FFC000"/>
              </a:solidFill>
            </a:rPr>
            <a:t>Definition of Risk</a:t>
          </a:r>
          <a:endParaRPr lang="en-GB" sz="1600" kern="1200" dirty="0">
            <a:solidFill>
              <a:srgbClr val="FFC000"/>
            </a:solidFill>
          </a:endParaRPr>
        </a:p>
        <a:p>
          <a:pPr marL="171450" lvl="1" indent="-171450" algn="l" defTabSz="711200">
            <a:lnSpc>
              <a:spcPct val="90000"/>
            </a:lnSpc>
            <a:spcBef>
              <a:spcPct val="0"/>
            </a:spcBef>
            <a:spcAft>
              <a:spcPct val="20000"/>
            </a:spcAft>
            <a:buChar char="••"/>
          </a:pPr>
          <a:r>
            <a:rPr lang="en-GB" sz="1600" kern="1200" dirty="0" smtClean="0">
              <a:solidFill>
                <a:srgbClr val="FFC000"/>
              </a:solidFill>
            </a:rPr>
            <a:t>Causation</a:t>
          </a:r>
          <a:r>
            <a:rPr lang="en-GB" sz="1600" kern="1200" dirty="0" smtClean="0"/>
            <a:t> – Identification of “legal” Cause of Loss </a:t>
          </a:r>
          <a:endParaRPr lang="en-GB" sz="1600" kern="1200" dirty="0"/>
        </a:p>
      </dsp:txBody>
      <dsp:txXfrm>
        <a:off x="0" y="3240361"/>
        <a:ext cx="7772400" cy="410731"/>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A1349BE-4742-4040-9D04-141C4C1152B1}">
      <dsp:nvSpPr>
        <dsp:cNvPr id="0" name=""/>
        <dsp:cNvSpPr/>
      </dsp:nvSpPr>
      <dsp:spPr>
        <a:xfrm>
          <a:off x="2438400" y="237"/>
          <a:ext cx="3657600" cy="925591"/>
        </a:xfrm>
        <a:prstGeom prst="rightArrow">
          <a:avLst>
            <a:gd name="adj1" fmla="val 75000"/>
            <a:gd name="adj2" fmla="val 50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t" anchorCtr="0">
          <a:noAutofit/>
        </a:bodyPr>
        <a:lstStyle/>
        <a:p>
          <a:pPr marL="114300" lvl="1" indent="-114300" algn="ctr" defTabSz="533400">
            <a:lnSpc>
              <a:spcPct val="90000"/>
            </a:lnSpc>
            <a:spcBef>
              <a:spcPct val="0"/>
            </a:spcBef>
            <a:spcAft>
              <a:spcPct val="15000"/>
            </a:spcAft>
            <a:buChar char="••"/>
          </a:pPr>
          <a:r>
            <a:rPr lang="en-GB" sz="1200" kern="1200" dirty="0" smtClean="0"/>
            <a:t>  </a:t>
          </a:r>
          <a:r>
            <a:rPr lang="en-GB" sz="900" kern="1200" dirty="0" smtClean="0"/>
            <a:t>  </a:t>
          </a:r>
          <a:r>
            <a:rPr lang="en-GB" sz="1200" kern="1200" dirty="0" smtClean="0"/>
            <a:t>Concern of  Climate Scientists (in scientific  	terms)  </a:t>
          </a:r>
          <a:r>
            <a:rPr lang="en-GB" sz="1200" i="1" kern="1200" dirty="0" smtClean="0">
              <a:solidFill>
                <a:srgbClr val="FF0000"/>
              </a:solidFill>
            </a:rPr>
            <a:t>and</a:t>
          </a:r>
          <a:endParaRPr lang="en-GB" sz="1200" i="1" kern="1200" dirty="0">
            <a:solidFill>
              <a:srgbClr val="FFC000"/>
            </a:solidFill>
          </a:endParaRPr>
        </a:p>
        <a:p>
          <a:pPr marL="114300" lvl="1" indent="-114300" algn="ctr" defTabSz="533400">
            <a:lnSpc>
              <a:spcPct val="90000"/>
            </a:lnSpc>
            <a:spcBef>
              <a:spcPct val="0"/>
            </a:spcBef>
            <a:spcAft>
              <a:spcPct val="15000"/>
            </a:spcAft>
            <a:buChar char="••"/>
          </a:pPr>
          <a:r>
            <a:rPr lang="en-GB" sz="1200" kern="1200" dirty="0" smtClean="0"/>
            <a:t>those founding/defending liability (subrogated) actions (in legal terms)  </a:t>
          </a:r>
          <a:endParaRPr lang="en-GB" sz="1200" i="1" kern="1200" dirty="0">
            <a:solidFill>
              <a:srgbClr val="FFC000"/>
            </a:solidFill>
          </a:endParaRPr>
        </a:p>
      </dsp:txBody>
      <dsp:txXfrm>
        <a:off x="2438400" y="237"/>
        <a:ext cx="3657600" cy="925591"/>
      </dsp:txXfrm>
    </dsp:sp>
    <dsp:sp modelId="{B96C49AC-537F-42C4-9877-5F2E8ACD2D48}">
      <dsp:nvSpPr>
        <dsp:cNvPr id="0" name=""/>
        <dsp:cNvSpPr/>
      </dsp:nvSpPr>
      <dsp:spPr>
        <a:xfrm>
          <a:off x="0" y="0"/>
          <a:ext cx="2438400" cy="925591"/>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a:lnSpc>
              <a:spcPct val="90000"/>
            </a:lnSpc>
            <a:spcBef>
              <a:spcPct val="0"/>
            </a:spcBef>
            <a:spcAft>
              <a:spcPct val="35000"/>
            </a:spcAft>
          </a:pPr>
          <a:r>
            <a:rPr lang="en-GB" sz="1200" kern="1200" dirty="0" smtClean="0"/>
            <a:t>Cause/Impact of Climate Change </a:t>
          </a:r>
          <a:endParaRPr lang="en-GB" sz="1200" kern="1200" dirty="0"/>
        </a:p>
      </dsp:txBody>
      <dsp:txXfrm>
        <a:off x="0" y="0"/>
        <a:ext cx="2438400" cy="925591"/>
      </dsp:txXfrm>
    </dsp:sp>
    <dsp:sp modelId="{0CB17447-4B56-4842-AF50-FCA10A3E8096}">
      <dsp:nvSpPr>
        <dsp:cNvPr id="0" name=""/>
        <dsp:cNvSpPr/>
      </dsp:nvSpPr>
      <dsp:spPr>
        <a:xfrm>
          <a:off x="2438400" y="1018387"/>
          <a:ext cx="3657600" cy="925591"/>
        </a:xfrm>
        <a:prstGeom prst="rightArrow">
          <a:avLst>
            <a:gd name="adj1" fmla="val 75000"/>
            <a:gd name="adj2" fmla="val 50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t" anchorCtr="0">
          <a:noAutofit/>
        </a:bodyPr>
        <a:lstStyle/>
        <a:p>
          <a:pPr marL="114300" lvl="1" indent="-114300" algn="ctr" defTabSz="533400">
            <a:lnSpc>
              <a:spcPct val="90000"/>
            </a:lnSpc>
            <a:spcBef>
              <a:spcPct val="0"/>
            </a:spcBef>
            <a:spcAft>
              <a:spcPct val="15000"/>
            </a:spcAft>
            <a:buChar char="••"/>
          </a:pPr>
          <a:r>
            <a:rPr lang="en-GB" sz="1200" kern="1200" dirty="0" smtClean="0"/>
            <a:t>     Concern of policy draftsmen/claims handlers  of MD/BI policies, policyholders, brokers and adjusters (in context of  policy terms and extent of liability of insurers) </a:t>
          </a:r>
          <a:endParaRPr lang="en-GB" sz="1200" kern="1200" dirty="0"/>
        </a:p>
      </dsp:txBody>
      <dsp:txXfrm>
        <a:off x="2438400" y="1018387"/>
        <a:ext cx="3657600" cy="925591"/>
      </dsp:txXfrm>
    </dsp:sp>
    <dsp:sp modelId="{4BD84D8C-993F-44DC-8D64-D54618BC686C}">
      <dsp:nvSpPr>
        <dsp:cNvPr id="0" name=""/>
        <dsp:cNvSpPr/>
      </dsp:nvSpPr>
      <dsp:spPr>
        <a:xfrm>
          <a:off x="0" y="1018387"/>
          <a:ext cx="2438400" cy="925591"/>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45720" bIns="22860" numCol="1" spcCol="1270" anchor="ctr" anchorCtr="0">
          <a:noAutofit/>
        </a:bodyPr>
        <a:lstStyle/>
        <a:p>
          <a:pPr lvl="0" algn="ctr" defTabSz="533400">
            <a:lnSpc>
              <a:spcPct val="90000"/>
            </a:lnSpc>
            <a:spcBef>
              <a:spcPct val="0"/>
            </a:spcBef>
            <a:spcAft>
              <a:spcPct val="35000"/>
            </a:spcAft>
          </a:pPr>
          <a:r>
            <a:rPr lang="en-GB" sz="1200" kern="1200" dirty="0" smtClean="0"/>
            <a:t>MD/BI  covered and quantified </a:t>
          </a:r>
          <a:endParaRPr lang="en-GB" sz="1200" kern="1200" dirty="0"/>
        </a:p>
      </dsp:txBody>
      <dsp:txXfrm>
        <a:off x="0" y="1018387"/>
        <a:ext cx="2438400" cy="925591"/>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173528-50CA-41B0-8907-257CE1AEF5AC}" type="datetimeFigureOut">
              <a:rPr lang="en-GB" smtClean="0"/>
              <a:pPr/>
              <a:t>06/05/2014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56A5A9-BF8E-497F-A5D4-718EFABFD3C0}"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GB" sz="1000" b="1" kern="1200" dirty="0" smtClean="0">
                <a:solidFill>
                  <a:schemeClr val="tx1"/>
                </a:solidFill>
                <a:latin typeface="+mn-lt"/>
                <a:ea typeface="+mn-ea"/>
                <a:cs typeface="+mn-cs"/>
              </a:rPr>
              <a:t> </a:t>
            </a:r>
            <a:endParaRPr lang="en-GB" sz="10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BE261B9-7C6B-4878-8424-0DE2FDC7A666}" type="slidenum">
              <a:rPr lang="en-GB" smtClean="0"/>
              <a:pPr/>
              <a:t>3</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BE261B9-7C6B-4878-8424-0DE2FDC7A666}" type="slidenum">
              <a:rPr lang="en-GB" smtClean="0"/>
              <a:pPr/>
              <a:t>21</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BE261B9-7C6B-4878-8424-0DE2FDC7A666}" type="slidenum">
              <a:rPr lang="en-GB" smtClean="0"/>
              <a:pPr/>
              <a:t>22</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sz="1200" b="0" i="0" baseline="0" dirty="0" smtClean="0">
              <a:latin typeface="Calibri"/>
            </a:endParaRPr>
          </a:p>
          <a:p>
            <a:r>
              <a:rPr lang="en-GB" b="0" dirty="0" smtClean="0"/>
              <a:t> </a:t>
            </a:r>
            <a:endParaRPr lang="en-GB" b="0" dirty="0"/>
          </a:p>
        </p:txBody>
      </p:sp>
      <p:sp>
        <p:nvSpPr>
          <p:cNvPr id="4" name="Slide Number Placeholder 3"/>
          <p:cNvSpPr>
            <a:spLocks noGrp="1"/>
          </p:cNvSpPr>
          <p:nvPr>
            <p:ph type="sldNum" sz="quarter" idx="10"/>
          </p:nvPr>
        </p:nvSpPr>
        <p:spPr/>
        <p:txBody>
          <a:bodyPr/>
          <a:lstStyle/>
          <a:p>
            <a:fld id="{7BE261B9-7C6B-4878-8424-0DE2FDC7A666}" type="slidenum">
              <a:rPr lang="en-GB" smtClean="0"/>
              <a:pPr/>
              <a:t>23</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BE261B9-7C6B-4878-8424-0DE2FDC7A666}" type="slidenum">
              <a:rPr lang="en-GB" smtClean="0"/>
              <a:pPr/>
              <a:t>24</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BE261B9-7C6B-4878-8424-0DE2FDC7A666}" type="slidenum">
              <a:rPr lang="en-GB" smtClean="0"/>
              <a:pPr/>
              <a:t>4</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BE261B9-7C6B-4878-8424-0DE2FDC7A666}" type="slidenum">
              <a:rPr lang="en-GB" smtClean="0"/>
              <a:pPr/>
              <a:t>8</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BE261B9-7C6B-4878-8424-0DE2FDC7A666}" type="slidenum">
              <a:rPr lang="en-GB" smtClean="0"/>
              <a:pPr/>
              <a:t>10</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BE261B9-7C6B-4878-8424-0DE2FDC7A666}" type="slidenum">
              <a:rPr lang="en-GB" smtClean="0"/>
              <a:pPr/>
              <a:t>11</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endParaRPr lang="en-GB" dirty="0"/>
          </a:p>
        </p:txBody>
      </p:sp>
      <p:sp>
        <p:nvSpPr>
          <p:cNvPr id="4" name="Slide Number Placeholder 3"/>
          <p:cNvSpPr>
            <a:spLocks noGrp="1"/>
          </p:cNvSpPr>
          <p:nvPr>
            <p:ph type="sldNum" sz="quarter" idx="10"/>
          </p:nvPr>
        </p:nvSpPr>
        <p:spPr/>
        <p:txBody>
          <a:bodyPr/>
          <a:lstStyle/>
          <a:p>
            <a:fld id="{7BE261B9-7C6B-4878-8424-0DE2FDC7A666}" type="slidenum">
              <a:rPr lang="en-GB" smtClean="0"/>
              <a:pPr/>
              <a:t>13</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BE261B9-7C6B-4878-8424-0DE2FDC7A666}" type="slidenum">
              <a:rPr lang="en-GB" smtClean="0"/>
              <a:pPr/>
              <a:t>14</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BE261B9-7C6B-4878-8424-0DE2FDC7A666}" type="slidenum">
              <a:rPr lang="en-GB" smtClean="0"/>
              <a:pPr/>
              <a:t>16</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BE261B9-7C6B-4878-8424-0DE2FDC7A666}" type="slidenum">
              <a:rPr lang="en-GB" smtClean="0"/>
              <a:pPr/>
              <a:t>20</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940930BB-8F39-4735-A4C3-3E6D6EB70920}" type="datetimeFigureOut">
              <a:rPr lang="en-GB" smtClean="0"/>
              <a:pPr/>
              <a:t>06/05/2014</a:t>
            </a:fld>
            <a:endParaRPr lang="en-GB"/>
          </a:p>
        </p:txBody>
      </p:sp>
      <p:sp>
        <p:nvSpPr>
          <p:cNvPr id="17" name="Footer Placeholder 16"/>
          <p:cNvSpPr>
            <a:spLocks noGrp="1"/>
          </p:cNvSpPr>
          <p:nvPr>
            <p:ph type="ftr" sz="quarter" idx="11"/>
          </p:nvPr>
        </p:nvSpPr>
        <p:spPr/>
        <p:txBody>
          <a:bodyPr/>
          <a:lstStyle>
            <a:extLst/>
          </a:lstStyle>
          <a:p>
            <a:endParaRPr lang="en-GB"/>
          </a:p>
        </p:txBody>
      </p:sp>
      <p:sp>
        <p:nvSpPr>
          <p:cNvPr id="29" name="Slide Number Placeholder 28"/>
          <p:cNvSpPr>
            <a:spLocks noGrp="1"/>
          </p:cNvSpPr>
          <p:nvPr>
            <p:ph type="sldNum" sz="quarter" idx="12"/>
          </p:nvPr>
        </p:nvSpPr>
        <p:spPr/>
        <p:txBody>
          <a:bodyPr/>
          <a:lstStyle>
            <a:extLst/>
          </a:lstStyle>
          <a:p>
            <a:fld id="{88AD80F6-6491-4F95-A3FB-627DB741752C}" type="slidenum">
              <a:rPr lang="en-GB" smtClean="0"/>
              <a:pPr/>
              <a:t>‹#›</a:t>
            </a:fld>
            <a:endParaRPr lang="en-GB"/>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40930BB-8F39-4735-A4C3-3E6D6EB70920}" type="datetimeFigureOut">
              <a:rPr lang="en-GB" smtClean="0"/>
              <a:pPr/>
              <a:t>06/05/2014</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88AD80F6-6491-4F95-A3FB-627DB741752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40930BB-8F39-4735-A4C3-3E6D6EB70920}" type="datetimeFigureOut">
              <a:rPr lang="en-GB" smtClean="0"/>
              <a:pPr/>
              <a:t>06/05/2014</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88AD80F6-6491-4F95-A3FB-627DB741752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40930BB-8F39-4735-A4C3-3E6D6EB70920}" type="datetimeFigureOut">
              <a:rPr lang="en-GB" smtClean="0"/>
              <a:pPr/>
              <a:t>06/05/2014</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88AD80F6-6491-4F95-A3FB-627DB741752C}"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40930BB-8F39-4735-A4C3-3E6D6EB70920}" type="datetimeFigureOut">
              <a:rPr lang="en-GB" smtClean="0"/>
              <a:pPr/>
              <a:t>06/05/2014</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88AD80F6-6491-4F95-A3FB-627DB741752C}" type="slidenum">
              <a:rPr lang="en-GB" smtClean="0"/>
              <a:pPr/>
              <a:t>‹#›</a:t>
            </a:fld>
            <a:endParaRPr lang="en-GB"/>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40930BB-8F39-4735-A4C3-3E6D6EB70920}" type="datetimeFigureOut">
              <a:rPr lang="en-GB" smtClean="0"/>
              <a:pPr/>
              <a:t>06/05/2014</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88AD80F6-6491-4F95-A3FB-627DB741752C}"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40930BB-8F39-4735-A4C3-3E6D6EB70920}" type="datetimeFigureOut">
              <a:rPr lang="en-GB" smtClean="0"/>
              <a:pPr/>
              <a:t>06/05/2014</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88AD80F6-6491-4F95-A3FB-627DB741752C}" type="slidenum">
              <a:rPr lang="en-GB" smtClean="0"/>
              <a:pPr/>
              <a:t>‹#›</a:t>
            </a:fld>
            <a:endParaRPr lang="en-GB"/>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40930BB-8F39-4735-A4C3-3E6D6EB70920}" type="datetimeFigureOut">
              <a:rPr lang="en-GB" smtClean="0"/>
              <a:pPr/>
              <a:t>06/05/2014</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88AD80F6-6491-4F95-A3FB-627DB741752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40930BB-8F39-4735-A4C3-3E6D6EB70920}" type="datetimeFigureOut">
              <a:rPr lang="en-GB" smtClean="0"/>
              <a:pPr/>
              <a:t>06/05/2014</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88AD80F6-6491-4F95-A3FB-627DB741752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40930BB-8F39-4735-A4C3-3E6D6EB70920}" type="datetimeFigureOut">
              <a:rPr lang="en-GB" smtClean="0"/>
              <a:pPr/>
              <a:t>06/05/2014</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88AD80F6-6491-4F95-A3FB-627DB741752C}"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940930BB-8F39-4735-A4C3-3E6D6EB70920}" type="datetimeFigureOut">
              <a:rPr lang="en-GB" smtClean="0"/>
              <a:pPr/>
              <a:t>06/05/2014</a:t>
            </a:fld>
            <a:endParaRPr lang="en-GB"/>
          </a:p>
        </p:txBody>
      </p:sp>
      <p:sp>
        <p:nvSpPr>
          <p:cNvPr id="6" name="Footer Placeholder 5"/>
          <p:cNvSpPr>
            <a:spLocks noGrp="1"/>
          </p:cNvSpPr>
          <p:nvPr>
            <p:ph type="ftr" sz="quarter" idx="11"/>
          </p:nvPr>
        </p:nvSpPr>
        <p:spPr>
          <a:xfrm>
            <a:off x="914400" y="55499"/>
            <a:ext cx="5562600" cy="365125"/>
          </a:xfrm>
        </p:spPr>
        <p:txBody>
          <a:bodyPr/>
          <a:lstStyle>
            <a:extLst/>
          </a:lstStyle>
          <a:p>
            <a:endParaRPr lang="en-GB"/>
          </a:p>
        </p:txBody>
      </p:sp>
      <p:sp>
        <p:nvSpPr>
          <p:cNvPr id="7" name="Slide Number Placeholder 6"/>
          <p:cNvSpPr>
            <a:spLocks noGrp="1"/>
          </p:cNvSpPr>
          <p:nvPr>
            <p:ph type="sldNum" sz="quarter" idx="12"/>
          </p:nvPr>
        </p:nvSpPr>
        <p:spPr>
          <a:xfrm>
            <a:off x="8610600" y="55499"/>
            <a:ext cx="457200" cy="365125"/>
          </a:xfrm>
        </p:spPr>
        <p:txBody>
          <a:bodyPr/>
          <a:lstStyle>
            <a:extLst/>
          </a:lstStyle>
          <a:p>
            <a:fld id="{88AD80F6-6491-4F95-A3FB-627DB741752C}"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940930BB-8F39-4735-A4C3-3E6D6EB70920}" type="datetimeFigureOut">
              <a:rPr lang="en-GB" smtClean="0"/>
              <a:pPr/>
              <a:t>06/05/2014</a:t>
            </a:fld>
            <a:endParaRPr lang="en-GB"/>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GB"/>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88AD80F6-6491-4F95-A3FB-627DB741752C}"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 Id="rId9"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hyperlink" Target="http://www.ipcc.ch/" TargetMode="External"/><Relationship Id="rId4" Type="http://schemas.openxmlformats.org/officeDocument/2006/relationships/diagramLayout" Target="../diagrams/layout1.xml"/><Relationship Id="rId9" Type="http://schemas.openxmlformats.org/officeDocument/2006/relationships/image" Target="../media/image3.jpeg"/></Relationships>
</file>

<file path=ppt/slides/_rels/slide4.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ipcc.ch/"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Layout" Target="../diagrams/layout3.xml"/><Relationship Id="rId7" Type="http://schemas.openxmlformats.org/officeDocument/2006/relationships/image" Target="../media/image2.jpe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 Id="rId9" Type="http://schemas.openxmlformats.org/officeDocument/2006/relationships/image" Target="../media/image3.jpeg"/></Relationships>
</file>

<file path=ppt/slides/_rels/slide9.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Layout" Target="../diagrams/layout5.xml"/><Relationship Id="rId7" Type="http://schemas.openxmlformats.org/officeDocument/2006/relationships/image" Target="../media/image2.jpe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836712"/>
            <a:ext cx="7772400" cy="1440160"/>
          </a:xfrm>
        </p:spPr>
        <p:txBody>
          <a:bodyPr>
            <a:normAutofit/>
          </a:bodyPr>
          <a:lstStyle/>
          <a:p>
            <a:pPr algn="r"/>
            <a:r>
              <a:rPr lang="en-GB" sz="1200" dirty="0" smtClean="0"/>
              <a:t/>
            </a:r>
            <a:br>
              <a:rPr lang="en-GB" sz="1200" dirty="0" smtClean="0"/>
            </a:br>
            <a:r>
              <a:rPr lang="en-GB" sz="1200" dirty="0" smtClean="0"/>
              <a:t> </a:t>
            </a:r>
            <a:br>
              <a:rPr lang="en-GB" sz="1200" dirty="0" smtClean="0"/>
            </a:br>
            <a:r>
              <a:rPr lang="en-GB" sz="1200" dirty="0" smtClean="0">
                <a:solidFill>
                  <a:srgbClr val="FF0000"/>
                </a:solidFill>
              </a:rPr>
              <a:t>7th AIDA CLIMATE CHANGE WORKING PARTY MEETING         </a:t>
            </a:r>
            <a:r>
              <a:rPr lang="en-GB" sz="1200" dirty="0" smtClean="0"/>
              <a:t/>
            </a:r>
            <a:br>
              <a:rPr lang="en-GB" sz="1200" dirty="0" smtClean="0"/>
            </a:br>
            <a:r>
              <a:rPr lang="en-GB" sz="1200" dirty="0" smtClean="0"/>
              <a:t>HILA-AIDA SUMMIT - ATHENS 2014 </a:t>
            </a:r>
            <a:br>
              <a:rPr lang="en-GB" sz="1200" dirty="0" smtClean="0"/>
            </a:br>
            <a:r>
              <a:rPr lang="en-GB" sz="1200" dirty="0" smtClean="0"/>
              <a:t>09:00hrs-11:00hrs - THURSDAY 8 MAY 2014 </a:t>
            </a:r>
            <a:br>
              <a:rPr lang="en-GB" sz="1200" dirty="0" smtClean="0"/>
            </a:br>
            <a:r>
              <a:rPr lang="en-GB" sz="1200" dirty="0" smtClean="0"/>
              <a:t>King George Hotel, Athens, Greece </a:t>
            </a:r>
            <a:endParaRPr lang="en-GB" sz="1200" i="1" dirty="0"/>
          </a:p>
        </p:txBody>
      </p:sp>
      <p:sp>
        <p:nvSpPr>
          <p:cNvPr id="3" name="Subtitle 2"/>
          <p:cNvSpPr>
            <a:spLocks noGrp="1"/>
          </p:cNvSpPr>
          <p:nvPr>
            <p:ph type="subTitle" idx="1"/>
          </p:nvPr>
        </p:nvSpPr>
        <p:spPr>
          <a:xfrm>
            <a:off x="1403648" y="3140968"/>
            <a:ext cx="6400800" cy="3384376"/>
          </a:xfrm>
        </p:spPr>
        <p:txBody>
          <a:bodyPr>
            <a:normAutofit fontScale="92500" lnSpcReduction="20000"/>
          </a:bodyPr>
          <a:lstStyle/>
          <a:p>
            <a:endParaRPr lang="en-GB" sz="1600" b="1" dirty="0" smtClean="0">
              <a:solidFill>
                <a:srgbClr val="00B050"/>
              </a:solidFill>
            </a:endParaRPr>
          </a:p>
          <a:p>
            <a:endParaRPr lang="en-GB" sz="1600" b="1" dirty="0" smtClean="0">
              <a:solidFill>
                <a:srgbClr val="00B050"/>
              </a:solidFill>
            </a:endParaRPr>
          </a:p>
          <a:p>
            <a:endParaRPr lang="en-GB" sz="1600" b="1" dirty="0" smtClean="0">
              <a:solidFill>
                <a:srgbClr val="00B050"/>
              </a:solidFill>
            </a:endParaRPr>
          </a:p>
          <a:p>
            <a:endParaRPr lang="en-GB" sz="1600" b="1" dirty="0" smtClean="0">
              <a:solidFill>
                <a:srgbClr val="00B050"/>
              </a:solidFill>
            </a:endParaRPr>
          </a:p>
          <a:p>
            <a:endParaRPr lang="en-GB" sz="1600" b="1" dirty="0" smtClean="0">
              <a:solidFill>
                <a:srgbClr val="00B050"/>
              </a:solidFill>
            </a:endParaRPr>
          </a:p>
          <a:p>
            <a:endParaRPr lang="en-GB" sz="1600" b="1" dirty="0" smtClean="0">
              <a:solidFill>
                <a:srgbClr val="00B050"/>
              </a:solidFill>
            </a:endParaRPr>
          </a:p>
          <a:p>
            <a:r>
              <a:rPr lang="en-GB" sz="1600" b="1" dirty="0" smtClean="0">
                <a:solidFill>
                  <a:srgbClr val="00B050"/>
                </a:solidFill>
              </a:rPr>
              <a:t>To what extent does Climate Change have an impact upon </a:t>
            </a:r>
          </a:p>
          <a:p>
            <a:r>
              <a:rPr lang="en-GB" sz="1600" b="1" dirty="0" smtClean="0">
                <a:solidFill>
                  <a:srgbClr val="00B050"/>
                </a:solidFill>
              </a:rPr>
              <a:t>Risk Analysis and Risk Coverage for Property Insurance and </a:t>
            </a:r>
          </a:p>
          <a:p>
            <a:r>
              <a:rPr lang="en-GB" sz="1600" b="1" dirty="0" smtClean="0">
                <a:solidFill>
                  <a:srgbClr val="00B050"/>
                </a:solidFill>
              </a:rPr>
              <a:t>Business Interruption Insurance contracts? </a:t>
            </a:r>
          </a:p>
          <a:p>
            <a:endParaRPr lang="en-GB" sz="1600" dirty="0" smtClean="0">
              <a:solidFill>
                <a:srgbClr val="00B050"/>
              </a:solidFill>
            </a:endParaRPr>
          </a:p>
          <a:p>
            <a:endParaRPr lang="en-GB" sz="1600" dirty="0" smtClean="0">
              <a:solidFill>
                <a:srgbClr val="00B050"/>
              </a:solidFill>
            </a:endParaRPr>
          </a:p>
          <a:p>
            <a:endParaRPr lang="en-GB" sz="1600" dirty="0" smtClean="0">
              <a:solidFill>
                <a:srgbClr val="00B050"/>
              </a:solidFill>
            </a:endParaRPr>
          </a:p>
          <a:p>
            <a:endParaRPr lang="en-GB" sz="1600" dirty="0" smtClean="0">
              <a:solidFill>
                <a:srgbClr val="00B050"/>
              </a:solidFill>
            </a:endParaRPr>
          </a:p>
          <a:p>
            <a:endParaRPr lang="en-GB" sz="1600" dirty="0" smtClean="0">
              <a:solidFill>
                <a:srgbClr val="00B050"/>
              </a:solidFill>
            </a:endParaRPr>
          </a:p>
          <a:p>
            <a:endParaRPr lang="en-GB" sz="1600" dirty="0">
              <a:solidFill>
                <a:srgbClr val="00B050"/>
              </a:solidFill>
            </a:endParaRPr>
          </a:p>
          <a:p>
            <a:r>
              <a:rPr lang="en-GB" sz="1600" b="1" dirty="0" smtClean="0">
                <a:solidFill>
                  <a:srgbClr val="FF0000"/>
                </a:solidFill>
              </a:rPr>
              <a:t>Tim Hardy </a:t>
            </a:r>
            <a:endParaRPr lang="en-GB" sz="1600" dirty="0" smtClean="0">
              <a:solidFill>
                <a:srgbClr val="FF0000"/>
              </a:solidFill>
            </a:endParaRPr>
          </a:p>
          <a:p>
            <a:r>
              <a:rPr lang="en-GB" sz="1400" dirty="0" smtClean="0">
                <a:solidFill>
                  <a:schemeClr val="tx1"/>
                </a:solidFill>
              </a:rPr>
              <a:t> Chair, AIDA Climate Change Working Party</a:t>
            </a:r>
          </a:p>
          <a:p>
            <a:r>
              <a:rPr lang="en-GB" sz="1400" dirty="0" smtClean="0">
                <a:solidFill>
                  <a:schemeClr val="tx1"/>
                </a:solidFill>
              </a:rPr>
              <a:t> Vice President, British Insurance Law Association</a:t>
            </a:r>
          </a:p>
          <a:p>
            <a:endParaRPr lang="en-GB" sz="1600" dirty="0">
              <a:solidFill>
                <a:schemeClr val="tx1"/>
              </a:solidFill>
            </a:endParaRPr>
          </a:p>
          <a:p>
            <a:endParaRPr lang="en-GB" sz="1600" dirty="0" smtClean="0">
              <a:solidFill>
                <a:schemeClr val="tx1"/>
              </a:solidFill>
            </a:endParaRPr>
          </a:p>
          <a:p>
            <a:endParaRPr lang="en-GB" sz="1400" dirty="0" smtClean="0">
              <a:solidFill>
                <a:schemeClr val="tx1"/>
              </a:solidFill>
            </a:endParaRPr>
          </a:p>
          <a:p>
            <a:endParaRPr lang="en-GB" sz="1600" dirty="0" smtClean="0">
              <a:solidFill>
                <a:schemeClr val="tx1"/>
              </a:solidFill>
            </a:endParaRPr>
          </a:p>
          <a:p>
            <a:endParaRPr lang="en-GB" sz="1600" dirty="0" smtClean="0">
              <a:solidFill>
                <a:srgbClr val="00B050"/>
              </a:solidFill>
            </a:endParaRPr>
          </a:p>
          <a:p>
            <a:endParaRPr lang="en-GB" sz="1600" dirty="0"/>
          </a:p>
          <a:p>
            <a:endParaRPr lang="en-GB" sz="1600" dirty="0"/>
          </a:p>
        </p:txBody>
      </p:sp>
      <p:sp>
        <p:nvSpPr>
          <p:cNvPr id="10" name="TextBox 9"/>
          <p:cNvSpPr txBox="1"/>
          <p:nvPr/>
        </p:nvSpPr>
        <p:spPr>
          <a:xfrm>
            <a:off x="0" y="764704"/>
            <a:ext cx="184731" cy="369332"/>
          </a:xfrm>
          <a:prstGeom prst="rect">
            <a:avLst/>
          </a:prstGeom>
          <a:noFill/>
        </p:spPr>
        <p:txBody>
          <a:bodyPr wrap="none" rtlCol="0">
            <a:spAutoFit/>
          </a:bodyPr>
          <a:lstStyle/>
          <a:p>
            <a:endParaRPr lang="en-GB" dirty="0"/>
          </a:p>
        </p:txBody>
      </p:sp>
      <p:pic>
        <p:nvPicPr>
          <p:cNvPr id="9" name="Picture 8" descr="AidaLogo.jpg"/>
          <p:cNvPicPr>
            <a:picLocks noChangeAspect="1"/>
          </p:cNvPicPr>
          <p:nvPr/>
        </p:nvPicPr>
        <p:blipFill>
          <a:blip r:embed="rId2" cstate="print"/>
          <a:stretch>
            <a:fillRect/>
          </a:stretch>
        </p:blipFill>
        <p:spPr>
          <a:xfrm>
            <a:off x="1547664" y="1196752"/>
            <a:ext cx="1080120" cy="79208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476672"/>
            <a:ext cx="7772400" cy="914400"/>
          </a:xfrm>
        </p:spPr>
        <p:txBody>
          <a:bodyPr/>
          <a:lstStyle/>
          <a:p>
            <a:r>
              <a:rPr lang="en-GB" sz="1800" b="1" dirty="0" smtClean="0">
                <a:solidFill>
                  <a:srgbClr val="00B050"/>
                </a:solidFill>
              </a:rPr>
              <a:t>2. Impact of Climate Change upon Risk Coverage for MD/BI</a:t>
            </a:r>
            <a:br>
              <a:rPr lang="en-GB" sz="1800" b="1" dirty="0" smtClean="0">
                <a:solidFill>
                  <a:srgbClr val="00B050"/>
                </a:solidFill>
              </a:rPr>
            </a:br>
            <a:r>
              <a:rPr lang="en-GB" sz="1800" b="1" dirty="0" smtClean="0">
                <a:solidFill>
                  <a:srgbClr val="FF0000"/>
                </a:solidFill>
              </a:rPr>
              <a:t>   (1) Definition of Risk; (2) Identification of Cause of Loss</a:t>
            </a:r>
            <a:endParaRPr lang="en-GB" sz="1800" b="1" dirty="0"/>
          </a:p>
        </p:txBody>
      </p:sp>
      <p:sp>
        <p:nvSpPr>
          <p:cNvPr id="3" name="Content Placeholder 2"/>
          <p:cNvSpPr>
            <a:spLocks noGrp="1"/>
          </p:cNvSpPr>
          <p:nvPr>
            <p:ph idx="1"/>
          </p:nvPr>
        </p:nvSpPr>
        <p:spPr>
          <a:xfrm>
            <a:off x="914400" y="1556792"/>
            <a:ext cx="7772400" cy="4392488"/>
          </a:xfrm>
        </p:spPr>
        <p:txBody>
          <a:bodyPr>
            <a:normAutofit/>
          </a:bodyPr>
          <a:lstStyle/>
          <a:p>
            <a:pPr marL="797814" lvl="1" indent="-342900">
              <a:buAutoNum type="arabicParenBoth"/>
            </a:pPr>
            <a:r>
              <a:rPr lang="en-GB" sz="1600" b="1" dirty="0" smtClean="0">
                <a:solidFill>
                  <a:srgbClr val="FFC000"/>
                </a:solidFill>
              </a:rPr>
              <a:t>Definition of Risk  </a:t>
            </a:r>
            <a:r>
              <a:rPr lang="en-GB" sz="1400" dirty="0" smtClean="0"/>
              <a:t>-  Distinguish UNFCC definitions of  CC and legally  settled “perils” </a:t>
            </a:r>
          </a:p>
          <a:p>
            <a:pPr marL="797814" lvl="1" indent="-342900">
              <a:buAutoNum type="arabicParenBoth"/>
            </a:pPr>
            <a:r>
              <a:rPr lang="en-GB" sz="1600" b="1" dirty="0" smtClean="0">
                <a:solidFill>
                  <a:srgbClr val="FFC000"/>
                </a:solidFill>
              </a:rPr>
              <a:t>Identifying Cause of Loss </a:t>
            </a:r>
            <a:r>
              <a:rPr lang="en-GB" sz="1400" dirty="0" smtClean="0"/>
              <a:t>- Distinguish:</a:t>
            </a:r>
          </a:p>
          <a:p>
            <a:pPr lvl="2"/>
            <a:r>
              <a:rPr lang="en-GB" sz="1400" dirty="0" smtClean="0"/>
              <a:t>Attribution  of responsibility for </a:t>
            </a:r>
            <a:r>
              <a:rPr lang="en-GB" sz="1400" dirty="0" smtClean="0">
                <a:solidFill>
                  <a:srgbClr val="FF0000"/>
                </a:solidFill>
              </a:rPr>
              <a:t>causes of </a:t>
            </a:r>
            <a:r>
              <a:rPr lang="en-GB" sz="1400" dirty="0" smtClean="0"/>
              <a:t>(man-made) </a:t>
            </a:r>
            <a:r>
              <a:rPr lang="en-GB" sz="1400" dirty="0" smtClean="0">
                <a:solidFill>
                  <a:srgbClr val="FF0000"/>
                </a:solidFill>
              </a:rPr>
              <a:t>Climate Change </a:t>
            </a:r>
          </a:p>
          <a:p>
            <a:pPr lvl="2"/>
            <a:r>
              <a:rPr lang="en-GB" sz="1400" dirty="0" smtClean="0"/>
              <a:t>Establishing causative </a:t>
            </a:r>
            <a:r>
              <a:rPr lang="en-GB" sz="1400" dirty="0" smtClean="0">
                <a:solidFill>
                  <a:srgbClr val="FF0000"/>
                </a:solidFill>
              </a:rPr>
              <a:t>impact of Climate Change </a:t>
            </a:r>
            <a:r>
              <a:rPr lang="en-GB" sz="1400" dirty="0" smtClean="0"/>
              <a:t>upon weather patterns/particular peril/event</a:t>
            </a:r>
          </a:p>
          <a:p>
            <a:pPr lvl="2"/>
            <a:r>
              <a:rPr lang="en-GB" sz="1400" dirty="0" smtClean="0"/>
              <a:t>Identifying causative effect of peril/event as well as of  any intervening or concurrent act or event  to any </a:t>
            </a:r>
            <a:r>
              <a:rPr lang="en-GB" sz="1400" dirty="0" smtClean="0">
                <a:solidFill>
                  <a:srgbClr val="FF0000"/>
                </a:solidFill>
              </a:rPr>
              <a:t>material damage or consequential losses  </a:t>
            </a:r>
            <a:r>
              <a:rPr lang="en-GB" sz="1400" dirty="0" smtClean="0"/>
              <a:t>attributable to a specified peril /All Risks  (save exclusions)  MD/BI  cover in accordance with specific policy terms and conditions </a:t>
            </a:r>
          </a:p>
          <a:p>
            <a:pPr lvl="2">
              <a:buNone/>
            </a:pPr>
            <a:endParaRPr lang="en-GB" sz="1500" dirty="0" smtClean="0"/>
          </a:p>
          <a:p>
            <a:pPr lvl="2">
              <a:buNone/>
            </a:pPr>
            <a:endParaRPr lang="en-GB" sz="1200" dirty="0" smtClean="0"/>
          </a:p>
          <a:p>
            <a:pPr lvl="2"/>
            <a:endParaRPr lang="en-GB" sz="1200" dirty="0" smtClean="0"/>
          </a:p>
          <a:p>
            <a:pPr lvl="2"/>
            <a:endParaRPr lang="en-GB" sz="1200" dirty="0" smtClean="0"/>
          </a:p>
          <a:p>
            <a:pPr lvl="2"/>
            <a:endParaRPr lang="en-GB" sz="1200" dirty="0" smtClean="0"/>
          </a:p>
          <a:p>
            <a:pPr lvl="2"/>
            <a:endParaRPr lang="en-GB" sz="1200" dirty="0" smtClean="0"/>
          </a:p>
          <a:p>
            <a:pPr lvl="2"/>
            <a:endParaRPr lang="en-GB" sz="1200" dirty="0" smtClean="0"/>
          </a:p>
          <a:p>
            <a:pPr lvl="2"/>
            <a:endParaRPr lang="en-GB" sz="1200" dirty="0" smtClean="0"/>
          </a:p>
          <a:p>
            <a:pPr lvl="2"/>
            <a:endParaRPr lang="en-GB" sz="1200" dirty="0" smtClean="0"/>
          </a:p>
          <a:p>
            <a:pPr>
              <a:buNone/>
            </a:pPr>
            <a:endParaRPr lang="en-GB" sz="1800" dirty="0" smtClean="0">
              <a:solidFill>
                <a:srgbClr val="FFC000"/>
              </a:solidFill>
            </a:endParaRPr>
          </a:p>
          <a:p>
            <a:endParaRPr lang="en-GB" sz="1800" dirty="0" smtClean="0">
              <a:solidFill>
                <a:srgbClr val="FFC000"/>
              </a:solidFill>
            </a:endParaRPr>
          </a:p>
          <a:p>
            <a:pPr lvl="1"/>
            <a:endParaRPr lang="en-GB" sz="1400" dirty="0" smtClean="0"/>
          </a:p>
        </p:txBody>
      </p:sp>
      <p:sp>
        <p:nvSpPr>
          <p:cNvPr id="4" name="Footer Placeholder 3"/>
          <p:cNvSpPr>
            <a:spLocks noGrp="1"/>
          </p:cNvSpPr>
          <p:nvPr>
            <p:ph type="ftr" sz="quarter" idx="11"/>
          </p:nvPr>
        </p:nvSpPr>
        <p:spPr>
          <a:xfrm>
            <a:off x="1475656" y="6669360"/>
            <a:ext cx="5001344" cy="112440"/>
          </a:xfrm>
        </p:spPr>
        <p:txBody>
          <a:bodyPr/>
          <a:lstStyle/>
          <a:p>
            <a:pPr lvl="0" algn="l">
              <a:defRPr/>
            </a:pPr>
            <a:r>
              <a:rPr lang="en-GB" sz="800" b="1" dirty="0" smtClean="0">
                <a:solidFill>
                  <a:srgbClr val="FF0000"/>
                </a:solidFill>
              </a:rPr>
              <a:t>Tim Hardy </a:t>
            </a:r>
            <a:endParaRPr lang="en-GB" sz="800" dirty="0" smtClean="0">
              <a:solidFill>
                <a:srgbClr val="FF0000"/>
              </a:solidFill>
            </a:endParaRPr>
          </a:p>
          <a:p>
            <a:pPr lvl="0" algn="l">
              <a:defRPr/>
            </a:pPr>
            <a:r>
              <a:rPr lang="en-GB" sz="800" dirty="0" smtClean="0">
                <a:solidFill>
                  <a:schemeClr val="tx1"/>
                </a:solidFill>
              </a:rPr>
              <a:t> Chair. AIDA Climate Change Working Party</a:t>
            </a:r>
          </a:p>
          <a:p>
            <a:pPr lvl="0" algn="l">
              <a:defRPr/>
            </a:pPr>
            <a:r>
              <a:rPr lang="en-GB" sz="800" dirty="0" smtClean="0">
                <a:solidFill>
                  <a:schemeClr val="tx1"/>
                </a:solidFill>
              </a:rPr>
              <a:t> Vice President, British Insurance Law Association</a:t>
            </a:r>
            <a:endParaRPr lang="en-GB" sz="800" dirty="0" smtClean="0"/>
          </a:p>
        </p:txBody>
      </p:sp>
      <p:graphicFrame>
        <p:nvGraphicFramePr>
          <p:cNvPr id="5" name="Diagram 4"/>
          <p:cNvGraphicFramePr/>
          <p:nvPr/>
        </p:nvGraphicFramePr>
        <p:xfrm>
          <a:off x="1763688" y="4005064"/>
          <a:ext cx="6096000" cy="19442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5" descr="AidaLogo.jpg"/>
          <p:cNvPicPr>
            <a:picLocks noChangeAspect="1"/>
          </p:cNvPicPr>
          <p:nvPr/>
        </p:nvPicPr>
        <p:blipFill>
          <a:blip r:embed="rId8" cstate="print"/>
          <a:stretch>
            <a:fillRect/>
          </a:stretch>
        </p:blipFill>
        <p:spPr>
          <a:xfrm>
            <a:off x="899592" y="6381328"/>
            <a:ext cx="612632" cy="360000"/>
          </a:xfrm>
          <a:prstGeom prst="rect">
            <a:avLst/>
          </a:prstGeom>
        </p:spPr>
      </p:pic>
      <p:pic>
        <p:nvPicPr>
          <p:cNvPr id="7" name="Picture 4" descr="C:\Users\Tim H\Pictures\BILA 50th Ann logo.jpg"/>
          <p:cNvPicPr>
            <a:picLocks noChangeAspect="1" noChangeArrowheads="1"/>
          </p:cNvPicPr>
          <p:nvPr/>
        </p:nvPicPr>
        <p:blipFill>
          <a:blip r:embed="rId9" cstate="print"/>
          <a:srcRect/>
          <a:stretch>
            <a:fillRect/>
          </a:stretch>
        </p:blipFill>
        <p:spPr bwMode="auto">
          <a:xfrm>
            <a:off x="3707904" y="6381328"/>
            <a:ext cx="288032" cy="3600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1600" b="1" dirty="0" smtClean="0">
                <a:solidFill>
                  <a:srgbClr val="00B050"/>
                </a:solidFill>
              </a:rPr>
              <a:t>3. Specific Challenges and Examples </a:t>
            </a:r>
            <a:r>
              <a:rPr lang="en-GB" sz="1600" b="1" dirty="0" smtClean="0">
                <a:solidFill>
                  <a:srgbClr val="FF0000"/>
                </a:solidFill>
              </a:rPr>
              <a:t>– Breadth/Availability/Responsiveness of</a:t>
            </a:r>
            <a:br>
              <a:rPr lang="en-GB" sz="1600" b="1" dirty="0" smtClean="0">
                <a:solidFill>
                  <a:srgbClr val="FF0000"/>
                </a:solidFill>
              </a:rPr>
            </a:br>
            <a:r>
              <a:rPr lang="en-GB" sz="1600" b="1" dirty="0" smtClean="0">
                <a:solidFill>
                  <a:srgbClr val="FF0000"/>
                </a:solidFill>
              </a:rPr>
              <a:t>   Insurance Coverage - Contingency Business Insurance </a:t>
            </a:r>
            <a:endParaRPr lang="en-GB" sz="1600" b="1" dirty="0">
              <a:solidFill>
                <a:srgbClr val="FF0000"/>
              </a:solidFill>
            </a:endParaRPr>
          </a:p>
        </p:txBody>
      </p:sp>
      <p:sp>
        <p:nvSpPr>
          <p:cNvPr id="3" name="Content Placeholder 2"/>
          <p:cNvSpPr>
            <a:spLocks noGrp="1"/>
          </p:cNvSpPr>
          <p:nvPr>
            <p:ph idx="1"/>
          </p:nvPr>
        </p:nvSpPr>
        <p:spPr>
          <a:xfrm>
            <a:off x="914400" y="1628800"/>
            <a:ext cx="7772400" cy="4726760"/>
          </a:xfrm>
        </p:spPr>
        <p:txBody>
          <a:bodyPr>
            <a:normAutofit lnSpcReduction="10000"/>
          </a:bodyPr>
          <a:lstStyle/>
          <a:p>
            <a:pPr>
              <a:buNone/>
            </a:pPr>
            <a:r>
              <a:rPr lang="en-GB" sz="1800" dirty="0" smtClean="0">
                <a:solidFill>
                  <a:srgbClr val="FFC000"/>
                </a:solidFill>
              </a:rPr>
              <a:t>Contingency Business Insurance: </a:t>
            </a:r>
          </a:p>
          <a:p>
            <a:r>
              <a:rPr lang="en-GB" sz="1400" dirty="0" smtClean="0"/>
              <a:t>Essential tool for businesses to extend protection against  MD/BI  for damage to property </a:t>
            </a:r>
            <a:r>
              <a:rPr lang="en-GB" sz="1400" i="1" dirty="0" smtClean="0"/>
              <a:t>other than </a:t>
            </a:r>
            <a:r>
              <a:rPr lang="en-GB" sz="1400" dirty="0" smtClean="0"/>
              <a:t>own premises so as potentially to cover </a:t>
            </a:r>
            <a:r>
              <a:rPr lang="en-GB" sz="1400" i="1" dirty="0" smtClean="0"/>
              <a:t>inter alia </a:t>
            </a:r>
            <a:r>
              <a:rPr lang="en-GB" sz="1400" dirty="0" smtClean="0"/>
              <a:t>:  </a:t>
            </a:r>
          </a:p>
          <a:p>
            <a:pPr lvl="1">
              <a:buNone/>
            </a:pPr>
            <a:endParaRPr lang="en-GB" sz="1400" dirty="0" smtClean="0"/>
          </a:p>
          <a:p>
            <a:pPr lvl="1"/>
            <a:r>
              <a:rPr lang="en-GB" sz="1200" b="1" dirty="0" smtClean="0">
                <a:solidFill>
                  <a:srgbClr val="FF0000"/>
                </a:solidFill>
              </a:rPr>
              <a:t>supply chain</a:t>
            </a:r>
            <a:r>
              <a:rPr lang="en-GB" sz="1200" dirty="0" smtClean="0">
                <a:solidFill>
                  <a:srgbClr val="FF0000"/>
                </a:solidFill>
              </a:rPr>
              <a:t> </a:t>
            </a:r>
            <a:r>
              <a:rPr lang="en-GB" sz="1200" dirty="0" smtClean="0"/>
              <a:t>(suppliers, customers, related business, goods in transit, storage etc)</a:t>
            </a:r>
          </a:p>
          <a:p>
            <a:pPr lvl="1"/>
            <a:r>
              <a:rPr lang="en-GB" sz="1200" b="1" dirty="0" smtClean="0">
                <a:solidFill>
                  <a:srgbClr val="FF0000"/>
                </a:solidFill>
              </a:rPr>
              <a:t>utility providers  </a:t>
            </a:r>
            <a:r>
              <a:rPr lang="en-GB" sz="1200" b="1" dirty="0" smtClean="0"/>
              <a:t>(</a:t>
            </a:r>
            <a:r>
              <a:rPr lang="en-GB" sz="1200" dirty="0" smtClean="0"/>
              <a:t>whether as additional insured or peril)  - from lost/interrupted service (e.g. power/water/telecoms)</a:t>
            </a:r>
          </a:p>
          <a:p>
            <a:pPr lvl="1"/>
            <a:r>
              <a:rPr lang="en-GB" sz="1200" b="1" dirty="0" smtClean="0">
                <a:solidFill>
                  <a:srgbClr val="FF0000"/>
                </a:solidFill>
              </a:rPr>
              <a:t>damage within vicinity of premises </a:t>
            </a:r>
            <a:r>
              <a:rPr lang="en-GB" sz="1200" dirty="0" smtClean="0"/>
              <a:t>giving rise to denial / hindrance of access/loss of attraction</a:t>
            </a:r>
          </a:p>
          <a:p>
            <a:pPr lvl="1"/>
            <a:r>
              <a:rPr lang="en-GB" sz="1200" b="1" dirty="0" smtClean="0">
                <a:solidFill>
                  <a:srgbClr val="FF0000"/>
                </a:solidFill>
              </a:rPr>
              <a:t>acts  of competent authorities </a:t>
            </a:r>
            <a:r>
              <a:rPr lang="en-GB" sz="1200" b="1" dirty="0" smtClean="0"/>
              <a:t>–  </a:t>
            </a:r>
            <a:r>
              <a:rPr lang="en-GB" sz="1200" dirty="0" smtClean="0"/>
              <a:t>if potentially confined in scope/nature</a:t>
            </a:r>
          </a:p>
          <a:p>
            <a:pPr lvl="1">
              <a:buNone/>
            </a:pPr>
            <a:endParaRPr lang="en-GB" sz="1400" dirty="0" smtClean="0"/>
          </a:p>
          <a:p>
            <a:r>
              <a:rPr lang="en-GB" sz="1200" dirty="0" smtClean="0"/>
              <a:t>Many forms/variances in costs/factors</a:t>
            </a:r>
          </a:p>
          <a:p>
            <a:pPr>
              <a:buNone/>
            </a:pPr>
            <a:endParaRPr lang="en-GB" sz="1200" dirty="0" smtClean="0"/>
          </a:p>
          <a:p>
            <a:r>
              <a:rPr lang="en-GB" sz="1200" dirty="0" smtClean="0"/>
              <a:t>Loss of a supply chain plainly vital for those dependent upon specialist components  from limited no. of  suppliers  in same location and/or delivering seasonal/just in time deliveries:  e.g.  </a:t>
            </a:r>
            <a:r>
              <a:rPr lang="en-GB" sz="1200" dirty="0" smtClean="0">
                <a:solidFill>
                  <a:srgbClr val="FF0000"/>
                </a:solidFill>
              </a:rPr>
              <a:t>motor manufacturers , clothing manufacturers, food processors, assemblers of electronic equipment</a:t>
            </a:r>
            <a:r>
              <a:rPr lang="en-GB" sz="1200" dirty="0" smtClean="0"/>
              <a:t>.  Food processors  in particular will be hugely concerned about food shortages /crop growing forecasts  in many territories.</a:t>
            </a:r>
          </a:p>
          <a:p>
            <a:pPr>
              <a:buNone/>
            </a:pPr>
            <a:endParaRPr lang="en-GB" sz="1200" dirty="0" smtClean="0"/>
          </a:p>
          <a:p>
            <a:r>
              <a:rPr lang="en-GB" sz="1200" dirty="0" smtClean="0">
                <a:solidFill>
                  <a:srgbClr val="FF0000"/>
                </a:solidFill>
              </a:rPr>
              <a:t>Availability/breadth of perils </a:t>
            </a:r>
            <a:r>
              <a:rPr lang="en-GB" sz="1200" dirty="0" smtClean="0"/>
              <a:t>against which such </a:t>
            </a:r>
            <a:r>
              <a:rPr lang="en-GB" sz="1200" dirty="0" smtClean="0">
                <a:solidFill>
                  <a:srgbClr val="FF0000"/>
                </a:solidFill>
              </a:rPr>
              <a:t>dependency extensions </a:t>
            </a:r>
            <a:r>
              <a:rPr lang="en-GB" sz="1200" dirty="0" smtClean="0"/>
              <a:t>insurable, also </a:t>
            </a:r>
            <a:r>
              <a:rPr lang="en-GB" sz="1200" dirty="0" smtClean="0">
                <a:solidFill>
                  <a:srgbClr val="FF0000"/>
                </a:solidFill>
              </a:rPr>
              <a:t>terms/price /responsiveness  </a:t>
            </a:r>
            <a:r>
              <a:rPr lang="en-GB" sz="1200" dirty="0" smtClean="0">
                <a:latin typeface="Calibri"/>
              </a:rPr>
              <a:t>→ </a:t>
            </a:r>
            <a:r>
              <a:rPr lang="en-GB" sz="1200" dirty="0" smtClean="0"/>
              <a:t>all highly sensitive to  threat/impact of manifestations  of Climate Change and corporate resilience measures  adopted</a:t>
            </a:r>
          </a:p>
          <a:p>
            <a:pPr>
              <a:buNone/>
            </a:pPr>
            <a:endParaRPr lang="en-GB" sz="1200" dirty="0" smtClean="0"/>
          </a:p>
        </p:txBody>
      </p:sp>
      <p:pic>
        <p:nvPicPr>
          <p:cNvPr id="5" name="Picture 4" descr="AidaLogo.jpg"/>
          <p:cNvPicPr>
            <a:picLocks noChangeAspect="1"/>
          </p:cNvPicPr>
          <p:nvPr/>
        </p:nvPicPr>
        <p:blipFill>
          <a:blip r:embed="rId3" cstate="print"/>
          <a:stretch>
            <a:fillRect/>
          </a:stretch>
        </p:blipFill>
        <p:spPr>
          <a:xfrm>
            <a:off x="971599" y="6381328"/>
            <a:ext cx="612632" cy="360000"/>
          </a:xfrm>
          <a:prstGeom prst="rect">
            <a:avLst/>
          </a:prstGeom>
        </p:spPr>
      </p:pic>
      <p:sp>
        <p:nvSpPr>
          <p:cNvPr id="6" name="Footer Placeholder 3"/>
          <p:cNvSpPr>
            <a:spLocks noGrp="1"/>
          </p:cNvSpPr>
          <p:nvPr>
            <p:ph type="ftr" sz="quarter" idx="11"/>
          </p:nvPr>
        </p:nvSpPr>
        <p:spPr>
          <a:xfrm>
            <a:off x="1547664" y="6416675"/>
            <a:ext cx="4929336" cy="365125"/>
          </a:xfrm>
        </p:spPr>
        <p:txBody>
          <a:bodyPr/>
          <a:lstStyle/>
          <a:p>
            <a:pPr lvl="0" algn="l">
              <a:defRPr/>
            </a:pPr>
            <a:endParaRPr lang="en-GB" b="1" dirty="0" smtClean="0">
              <a:solidFill>
                <a:srgbClr val="FF0000"/>
              </a:solidFill>
            </a:endParaRPr>
          </a:p>
          <a:p>
            <a:pPr lvl="0" algn="l">
              <a:defRPr/>
            </a:pPr>
            <a:r>
              <a:rPr lang="en-GB" sz="800" b="1" dirty="0" smtClean="0">
                <a:solidFill>
                  <a:srgbClr val="FF0000"/>
                </a:solidFill>
              </a:rPr>
              <a:t>Tim Hardy </a:t>
            </a:r>
            <a:endParaRPr lang="en-GB" sz="800" dirty="0" smtClean="0">
              <a:solidFill>
                <a:srgbClr val="FF0000"/>
              </a:solidFill>
            </a:endParaRPr>
          </a:p>
          <a:p>
            <a:pPr lvl="0" algn="l">
              <a:defRPr/>
            </a:pPr>
            <a:r>
              <a:rPr lang="en-GB" sz="800" dirty="0" smtClean="0">
                <a:solidFill>
                  <a:schemeClr val="tx1"/>
                </a:solidFill>
              </a:rPr>
              <a:t> Chair. AIDA Climate Change Working Party</a:t>
            </a:r>
          </a:p>
          <a:p>
            <a:pPr lvl="0" algn="l">
              <a:defRPr/>
            </a:pPr>
            <a:r>
              <a:rPr lang="en-GB" sz="800" dirty="0" smtClean="0">
                <a:solidFill>
                  <a:schemeClr val="tx1"/>
                </a:solidFill>
              </a:rPr>
              <a:t> Vice President, British Insurance Law Association</a:t>
            </a:r>
            <a:endParaRPr lang="en-GB" sz="800" dirty="0"/>
          </a:p>
        </p:txBody>
      </p:sp>
      <p:pic>
        <p:nvPicPr>
          <p:cNvPr id="7" name="Picture 4" descr="C:\Users\Tim H\Pictures\BILA 50th Ann logo.jpg"/>
          <p:cNvPicPr>
            <a:picLocks noChangeAspect="1" noChangeArrowheads="1"/>
          </p:cNvPicPr>
          <p:nvPr/>
        </p:nvPicPr>
        <p:blipFill>
          <a:blip r:embed="rId4" cstate="print"/>
          <a:srcRect/>
          <a:stretch>
            <a:fillRect/>
          </a:stretch>
        </p:blipFill>
        <p:spPr bwMode="auto">
          <a:xfrm>
            <a:off x="3707904" y="6381328"/>
            <a:ext cx="360040" cy="3600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1600" b="1" dirty="0" smtClean="0">
                <a:solidFill>
                  <a:srgbClr val="00B050"/>
                </a:solidFill>
              </a:rPr>
              <a:t>3. Specific Challenges and Examples – </a:t>
            </a:r>
            <a:r>
              <a:rPr lang="en-GB" sz="1600" b="1" dirty="0" smtClean="0">
                <a:solidFill>
                  <a:srgbClr val="FF0000"/>
                </a:solidFill>
              </a:rPr>
              <a:t>Breadth/Availability/Responsiveness of   </a:t>
            </a:r>
            <a:r>
              <a:rPr lang="en-GB" sz="1800" dirty="0" smtClean="0"/>
              <a:t/>
            </a:r>
            <a:br>
              <a:rPr lang="en-GB" sz="1800" dirty="0" smtClean="0"/>
            </a:br>
            <a:r>
              <a:rPr lang="en-GB" sz="1600" b="1" dirty="0" smtClean="0"/>
              <a:t>   </a:t>
            </a:r>
            <a:r>
              <a:rPr lang="en-GB" sz="1600" b="1" dirty="0" smtClean="0">
                <a:solidFill>
                  <a:srgbClr val="FF0000"/>
                </a:solidFill>
              </a:rPr>
              <a:t>Insurance Coverage - Contingency Business Insurance (cont’d) </a:t>
            </a:r>
            <a:endParaRPr lang="en-GB" sz="1600" b="1" dirty="0"/>
          </a:p>
        </p:txBody>
      </p:sp>
      <p:sp>
        <p:nvSpPr>
          <p:cNvPr id="3" name="Content Placeholder 2"/>
          <p:cNvSpPr>
            <a:spLocks noGrp="1"/>
          </p:cNvSpPr>
          <p:nvPr>
            <p:ph idx="1"/>
          </p:nvPr>
        </p:nvSpPr>
        <p:spPr>
          <a:xfrm>
            <a:off x="914400" y="1783560"/>
            <a:ext cx="7772400" cy="4381744"/>
          </a:xfrm>
        </p:spPr>
        <p:txBody>
          <a:bodyPr>
            <a:normAutofit fontScale="25000" lnSpcReduction="20000"/>
          </a:bodyPr>
          <a:lstStyle/>
          <a:p>
            <a:pPr>
              <a:buNone/>
            </a:pPr>
            <a:r>
              <a:rPr lang="en-GB" sz="5600" dirty="0" smtClean="0">
                <a:solidFill>
                  <a:srgbClr val="FFC000"/>
                </a:solidFill>
              </a:rPr>
              <a:t>Tohoku Earthquake  &amp; Tsunami - Japan  (2011) – </a:t>
            </a:r>
            <a:r>
              <a:rPr lang="en-GB" sz="4800" dirty="0" err="1" smtClean="0">
                <a:solidFill>
                  <a:srgbClr val="FFC000"/>
                </a:solidFill>
              </a:rPr>
              <a:t>Est’d</a:t>
            </a:r>
            <a:r>
              <a:rPr lang="en-GB" sz="4800" dirty="0" smtClean="0">
                <a:solidFill>
                  <a:srgbClr val="FFC000"/>
                </a:solidFill>
              </a:rPr>
              <a:t> losses to Jap economy  cUS$300bn  (</a:t>
            </a:r>
            <a:r>
              <a:rPr lang="en-GB" sz="4800" dirty="0" err="1" smtClean="0">
                <a:solidFill>
                  <a:srgbClr val="FFC000"/>
                </a:solidFill>
              </a:rPr>
              <a:t>ins’d</a:t>
            </a:r>
            <a:r>
              <a:rPr lang="en-GB" sz="4800" dirty="0" smtClean="0">
                <a:solidFill>
                  <a:srgbClr val="FFC000"/>
                </a:solidFill>
              </a:rPr>
              <a:t> losses  lower)</a:t>
            </a:r>
          </a:p>
          <a:p>
            <a:pPr>
              <a:buNone/>
            </a:pPr>
            <a:endParaRPr lang="en-GB" sz="4300" dirty="0" smtClean="0"/>
          </a:p>
          <a:p>
            <a:r>
              <a:rPr lang="en-GB" sz="4300" dirty="0" smtClean="0"/>
              <a:t>CBI  claimants notably included:</a:t>
            </a:r>
          </a:p>
          <a:p>
            <a:endParaRPr lang="en-GB" sz="4300" dirty="0" smtClean="0"/>
          </a:p>
          <a:p>
            <a:pPr lvl="1"/>
            <a:r>
              <a:rPr lang="en-GB" sz="3900" dirty="0" smtClean="0">
                <a:solidFill>
                  <a:srgbClr val="FF0000"/>
                </a:solidFill>
              </a:rPr>
              <a:t>Motor manufacturers </a:t>
            </a:r>
            <a:r>
              <a:rPr lang="en-GB" sz="3900" dirty="0" smtClean="0"/>
              <a:t>(Toyota/Honda/Nissan/Volvo) – suspension of vehicle production – spare part production also affected – knock-on effect by way of shortages in US plants + elsewhere.</a:t>
            </a:r>
          </a:p>
          <a:p>
            <a:pPr lvl="1"/>
            <a:endParaRPr lang="en-GB" sz="3900" dirty="0" smtClean="0"/>
          </a:p>
          <a:p>
            <a:pPr lvl="1"/>
            <a:r>
              <a:rPr lang="en-GB" sz="3900" dirty="0" smtClean="0">
                <a:solidFill>
                  <a:srgbClr val="FF0000"/>
                </a:solidFill>
              </a:rPr>
              <a:t>Global technology sector: </a:t>
            </a:r>
            <a:r>
              <a:rPr lang="en-GB" sz="3900" dirty="0" smtClean="0"/>
              <a:t>Japan makers of 40% world’s electronic  components; 19% semi-conductors; 20% other tech. Components for Apple products – some exclusively sourced in Japan.</a:t>
            </a:r>
          </a:p>
          <a:p>
            <a:pPr lvl="1">
              <a:buNone/>
            </a:pPr>
            <a:endParaRPr lang="en-GB" sz="4300" dirty="0" smtClean="0"/>
          </a:p>
          <a:p>
            <a:r>
              <a:rPr lang="en-GB" sz="4300" dirty="0" smtClean="0"/>
              <a:t>Basis of successful policy recoveries </a:t>
            </a:r>
            <a:r>
              <a:rPr lang="en-GB" sz="4300" dirty="0" smtClean="0">
                <a:solidFill>
                  <a:srgbClr val="FF0000"/>
                </a:solidFill>
              </a:rPr>
              <a:t>dependent upon individual policy terms </a:t>
            </a:r>
            <a:r>
              <a:rPr lang="en-GB" sz="4300" dirty="0" smtClean="0"/>
              <a:t>regarding:</a:t>
            </a:r>
          </a:p>
          <a:p>
            <a:pPr>
              <a:buNone/>
            </a:pPr>
            <a:endParaRPr lang="en-GB" sz="4300" dirty="0" smtClean="0"/>
          </a:p>
          <a:p>
            <a:pPr lvl="1"/>
            <a:r>
              <a:rPr lang="en-GB" sz="3900" dirty="0" smtClean="0"/>
              <a:t>Nature of </a:t>
            </a:r>
            <a:r>
              <a:rPr lang="en-GB" sz="3900" dirty="0" smtClean="0">
                <a:solidFill>
                  <a:srgbClr val="FF0000"/>
                </a:solidFill>
              </a:rPr>
              <a:t>perils  included/excluded</a:t>
            </a:r>
            <a:r>
              <a:rPr lang="en-GB" sz="3900" dirty="0" smtClean="0"/>
              <a:t>, inc. nuclear element</a:t>
            </a:r>
          </a:p>
          <a:p>
            <a:pPr lvl="1"/>
            <a:endParaRPr lang="en-GB" sz="3900" dirty="0" smtClean="0"/>
          </a:p>
          <a:p>
            <a:pPr lvl="1"/>
            <a:r>
              <a:rPr lang="en-GB" sz="3900" dirty="0" smtClean="0"/>
              <a:t>Whether separate </a:t>
            </a:r>
            <a:r>
              <a:rPr lang="en-GB" sz="3900" dirty="0" smtClean="0">
                <a:solidFill>
                  <a:srgbClr val="FF0000"/>
                </a:solidFill>
              </a:rPr>
              <a:t>policies </a:t>
            </a:r>
            <a:r>
              <a:rPr lang="en-GB" sz="3900" dirty="0" smtClean="0"/>
              <a:t>in force/extensions for </a:t>
            </a:r>
            <a:r>
              <a:rPr lang="en-GB" sz="3900" dirty="0" smtClean="0">
                <a:solidFill>
                  <a:srgbClr val="FF0000"/>
                </a:solidFill>
              </a:rPr>
              <a:t>trade/supply chain disruption.</a:t>
            </a:r>
          </a:p>
          <a:p>
            <a:pPr lvl="1"/>
            <a:endParaRPr lang="en-GB" sz="3900" dirty="0" smtClean="0"/>
          </a:p>
          <a:p>
            <a:pPr lvl="1"/>
            <a:r>
              <a:rPr lang="en-GB" sz="3900" dirty="0" smtClean="0"/>
              <a:t>Whether any need for </a:t>
            </a:r>
            <a:r>
              <a:rPr lang="en-GB" sz="3900" dirty="0" smtClean="0">
                <a:solidFill>
                  <a:srgbClr val="FF0000"/>
                </a:solidFill>
              </a:rPr>
              <a:t>direct link </a:t>
            </a:r>
            <a:r>
              <a:rPr lang="en-GB" sz="3900" dirty="0" smtClean="0"/>
              <a:t>between </a:t>
            </a:r>
            <a:r>
              <a:rPr lang="en-GB" sz="3900" dirty="0" smtClean="0">
                <a:solidFill>
                  <a:srgbClr val="FF0000"/>
                </a:solidFill>
              </a:rPr>
              <a:t>material MD and supply chain disruption</a:t>
            </a:r>
          </a:p>
          <a:p>
            <a:pPr lvl="1"/>
            <a:endParaRPr lang="en-GB" sz="3900" dirty="0" smtClean="0"/>
          </a:p>
          <a:p>
            <a:pPr lvl="1"/>
            <a:r>
              <a:rPr lang="en-GB" sz="4300" dirty="0" smtClean="0"/>
              <a:t>Computation of/provision for  </a:t>
            </a:r>
            <a:r>
              <a:rPr lang="en-GB" sz="4300" dirty="0" smtClean="0">
                <a:solidFill>
                  <a:srgbClr val="FF0000"/>
                </a:solidFill>
              </a:rPr>
              <a:t>effect of damage to infrastructure</a:t>
            </a:r>
            <a:r>
              <a:rPr lang="en-GB" sz="4300" dirty="0" smtClean="0"/>
              <a:t>. </a:t>
            </a:r>
          </a:p>
          <a:p>
            <a:pPr lvl="1"/>
            <a:endParaRPr lang="en-GB" sz="4300" dirty="0" smtClean="0"/>
          </a:p>
          <a:p>
            <a:pPr lvl="1"/>
            <a:r>
              <a:rPr lang="en-GB" sz="4300" dirty="0" smtClean="0"/>
              <a:t>If local plant </a:t>
            </a:r>
            <a:r>
              <a:rPr lang="en-GB" sz="4300" dirty="0" smtClean="0">
                <a:solidFill>
                  <a:srgbClr val="FF0000"/>
                </a:solidFill>
              </a:rPr>
              <a:t>not physically damaged </a:t>
            </a:r>
            <a:r>
              <a:rPr lang="en-GB" sz="4300" dirty="0" smtClean="0"/>
              <a:t>just inoperative because of </a:t>
            </a:r>
            <a:r>
              <a:rPr lang="en-GB" sz="4300" dirty="0" smtClean="0">
                <a:solidFill>
                  <a:srgbClr val="FF0000"/>
                </a:solidFill>
              </a:rPr>
              <a:t>damage to surrounding infrastructure </a:t>
            </a:r>
            <a:r>
              <a:rPr lang="en-GB" sz="4300" dirty="0" smtClean="0"/>
              <a:t>individual policy terms  needed to address recoverability of losses. </a:t>
            </a:r>
          </a:p>
          <a:p>
            <a:pPr lvl="1"/>
            <a:endParaRPr lang="en-GB" sz="4300" dirty="0" smtClean="0"/>
          </a:p>
          <a:p>
            <a:pPr lvl="1"/>
            <a:r>
              <a:rPr lang="en-GB" sz="4400" dirty="0" smtClean="0"/>
              <a:t> Many </a:t>
            </a:r>
            <a:r>
              <a:rPr lang="en-GB" sz="4400" dirty="0" smtClean="0">
                <a:solidFill>
                  <a:srgbClr val="FF0000"/>
                </a:solidFill>
              </a:rPr>
              <a:t>uncertain issues  of fact and interpretation</a:t>
            </a:r>
            <a:r>
              <a:rPr lang="en-GB" sz="3600" dirty="0" smtClean="0"/>
              <a:t>. </a:t>
            </a:r>
          </a:p>
          <a:p>
            <a:pPr>
              <a:buNone/>
            </a:pPr>
            <a:endParaRPr lang="en-GB" sz="1400" dirty="0" smtClean="0"/>
          </a:p>
          <a:p>
            <a:pPr>
              <a:buNone/>
            </a:pPr>
            <a:r>
              <a:rPr lang="en-GB" sz="1800" b="1" dirty="0" smtClean="0"/>
              <a:t> </a:t>
            </a:r>
            <a:endParaRPr lang="en-GB" sz="1800" dirty="0" smtClean="0"/>
          </a:p>
          <a:p>
            <a:endParaRPr lang="en-GB" sz="1800" dirty="0"/>
          </a:p>
        </p:txBody>
      </p:sp>
      <p:sp>
        <p:nvSpPr>
          <p:cNvPr id="4" name="Footer Placeholder 3"/>
          <p:cNvSpPr>
            <a:spLocks noGrp="1"/>
          </p:cNvSpPr>
          <p:nvPr>
            <p:ph type="ftr" sz="quarter" idx="11"/>
          </p:nvPr>
        </p:nvSpPr>
        <p:spPr>
          <a:xfrm>
            <a:off x="1619672" y="6416675"/>
            <a:ext cx="4857328" cy="365125"/>
          </a:xfrm>
        </p:spPr>
        <p:txBody>
          <a:bodyPr/>
          <a:lstStyle/>
          <a:p>
            <a:pPr lvl="0" algn="l">
              <a:defRPr/>
            </a:pPr>
            <a:r>
              <a:rPr lang="en-GB" sz="800" b="1" dirty="0" smtClean="0">
                <a:solidFill>
                  <a:srgbClr val="FF0000"/>
                </a:solidFill>
              </a:rPr>
              <a:t>Tim Hardy </a:t>
            </a:r>
            <a:endParaRPr lang="en-GB" sz="800" dirty="0" smtClean="0">
              <a:solidFill>
                <a:srgbClr val="FF0000"/>
              </a:solidFill>
            </a:endParaRPr>
          </a:p>
          <a:p>
            <a:pPr lvl="0" algn="l">
              <a:defRPr/>
            </a:pPr>
            <a:r>
              <a:rPr lang="en-GB" sz="800" dirty="0" smtClean="0">
                <a:solidFill>
                  <a:schemeClr val="tx1"/>
                </a:solidFill>
              </a:rPr>
              <a:t> Chair. AIDA Climate Change Working Party</a:t>
            </a:r>
          </a:p>
          <a:p>
            <a:pPr lvl="0" algn="l">
              <a:defRPr/>
            </a:pPr>
            <a:r>
              <a:rPr lang="en-GB" sz="800" dirty="0" smtClean="0">
                <a:solidFill>
                  <a:schemeClr val="tx1"/>
                </a:solidFill>
              </a:rPr>
              <a:t> Vice President, British Insurance Law Association</a:t>
            </a:r>
            <a:endParaRPr lang="en-GB" sz="800" dirty="0"/>
          </a:p>
        </p:txBody>
      </p:sp>
      <p:pic>
        <p:nvPicPr>
          <p:cNvPr id="5" name="Picture 4" descr="AidaLogo.jpg"/>
          <p:cNvPicPr>
            <a:picLocks noChangeAspect="1"/>
          </p:cNvPicPr>
          <p:nvPr/>
        </p:nvPicPr>
        <p:blipFill>
          <a:blip r:embed="rId2" cstate="print"/>
          <a:stretch>
            <a:fillRect/>
          </a:stretch>
        </p:blipFill>
        <p:spPr>
          <a:xfrm>
            <a:off x="971599" y="6381328"/>
            <a:ext cx="612632" cy="360000"/>
          </a:xfrm>
          <a:prstGeom prst="rect">
            <a:avLst/>
          </a:prstGeom>
        </p:spPr>
      </p:pic>
      <p:pic>
        <p:nvPicPr>
          <p:cNvPr id="6" name="Picture 4" descr="C:\Users\Tim H\Pictures\BILA 50th Ann logo.jpg"/>
          <p:cNvPicPr>
            <a:picLocks noChangeAspect="1" noChangeArrowheads="1"/>
          </p:cNvPicPr>
          <p:nvPr/>
        </p:nvPicPr>
        <p:blipFill>
          <a:blip r:embed="rId3" cstate="print"/>
          <a:srcRect/>
          <a:stretch>
            <a:fillRect/>
          </a:stretch>
        </p:blipFill>
        <p:spPr bwMode="auto">
          <a:xfrm>
            <a:off x="3851920" y="6381328"/>
            <a:ext cx="288032" cy="3600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1600" b="1" dirty="0" smtClean="0">
                <a:solidFill>
                  <a:srgbClr val="00B050"/>
                </a:solidFill>
              </a:rPr>
              <a:t>3. Specific Challenges and Examples – </a:t>
            </a:r>
            <a:r>
              <a:rPr lang="en-GB" sz="1600" b="1" dirty="0" smtClean="0">
                <a:solidFill>
                  <a:srgbClr val="FF0000"/>
                </a:solidFill>
              </a:rPr>
              <a:t>Wide Area of Damage Affected - Interplay of Insured/Excluded Perils and Basis of Recoverable Loss</a:t>
            </a:r>
            <a:endParaRPr lang="en-GB" sz="1600" b="1" dirty="0">
              <a:solidFill>
                <a:srgbClr val="FF0000"/>
              </a:solidFill>
            </a:endParaRPr>
          </a:p>
        </p:txBody>
      </p:sp>
      <p:sp>
        <p:nvSpPr>
          <p:cNvPr id="3" name="Content Placeholder 2"/>
          <p:cNvSpPr>
            <a:spLocks noGrp="1"/>
          </p:cNvSpPr>
          <p:nvPr>
            <p:ph idx="1"/>
          </p:nvPr>
        </p:nvSpPr>
        <p:spPr>
          <a:xfrm>
            <a:off x="899592" y="1484784"/>
            <a:ext cx="7772400" cy="4896544"/>
          </a:xfrm>
        </p:spPr>
        <p:txBody>
          <a:bodyPr>
            <a:normAutofit fontScale="25000" lnSpcReduction="20000"/>
          </a:bodyPr>
          <a:lstStyle/>
          <a:p>
            <a:pPr>
              <a:buNone/>
            </a:pPr>
            <a:r>
              <a:rPr lang="en-GB" sz="6400" dirty="0" smtClean="0">
                <a:solidFill>
                  <a:srgbClr val="FF0000"/>
                </a:solidFill>
              </a:rPr>
              <a:t>Hurricane Katrina </a:t>
            </a:r>
            <a:endParaRPr lang="en-GB" sz="4800" dirty="0" smtClean="0">
              <a:solidFill>
                <a:srgbClr val="00B050"/>
              </a:solidFill>
            </a:endParaRPr>
          </a:p>
          <a:p>
            <a:pPr>
              <a:buNone/>
            </a:pPr>
            <a:endParaRPr lang="en-GB" sz="5600" i="1" dirty="0" smtClean="0">
              <a:solidFill>
                <a:srgbClr val="FFC000"/>
              </a:solidFill>
            </a:endParaRPr>
          </a:p>
          <a:p>
            <a:pPr>
              <a:buNone/>
            </a:pPr>
            <a:r>
              <a:rPr lang="en-GB" sz="5600" i="1" dirty="0" smtClean="0">
                <a:solidFill>
                  <a:srgbClr val="FFC000"/>
                </a:solidFill>
              </a:rPr>
              <a:t>Orient Express Hotels v </a:t>
            </a:r>
            <a:r>
              <a:rPr lang="en-GB" sz="5600" i="1" dirty="0" err="1" smtClean="0">
                <a:solidFill>
                  <a:srgbClr val="FFC000"/>
                </a:solidFill>
              </a:rPr>
              <a:t>Assicurazioni</a:t>
            </a:r>
            <a:r>
              <a:rPr lang="en-GB" sz="5600" i="1" dirty="0" smtClean="0">
                <a:solidFill>
                  <a:srgbClr val="FFC000"/>
                </a:solidFill>
              </a:rPr>
              <a:t> </a:t>
            </a:r>
            <a:r>
              <a:rPr lang="en-GB" sz="5600" i="1" dirty="0" err="1" smtClean="0">
                <a:solidFill>
                  <a:srgbClr val="FFC000"/>
                </a:solidFill>
              </a:rPr>
              <a:t>Generali</a:t>
            </a:r>
            <a:r>
              <a:rPr lang="en-GB" sz="5600" i="1" dirty="0" smtClean="0">
                <a:solidFill>
                  <a:srgbClr val="FFC000"/>
                </a:solidFill>
              </a:rPr>
              <a:t> </a:t>
            </a:r>
            <a:r>
              <a:rPr lang="en-GB" sz="5600" i="1" dirty="0" err="1" smtClean="0">
                <a:solidFill>
                  <a:srgbClr val="FFC000"/>
                </a:solidFill>
              </a:rPr>
              <a:t>SpA</a:t>
            </a:r>
            <a:r>
              <a:rPr lang="en-GB" sz="5600" i="1" dirty="0" smtClean="0">
                <a:solidFill>
                  <a:srgbClr val="FFC000"/>
                </a:solidFill>
              </a:rPr>
              <a:t> </a:t>
            </a:r>
            <a:r>
              <a:rPr lang="en-GB" sz="5600" dirty="0" smtClean="0">
                <a:solidFill>
                  <a:srgbClr val="FFC000"/>
                </a:solidFill>
              </a:rPr>
              <a:t>[2010] EWHC 1186 (</a:t>
            </a:r>
            <a:r>
              <a:rPr lang="en-GB" sz="5600" dirty="0" err="1" smtClean="0">
                <a:solidFill>
                  <a:srgbClr val="FFC000"/>
                </a:solidFill>
              </a:rPr>
              <a:t>Comm</a:t>
            </a:r>
            <a:r>
              <a:rPr lang="en-GB" sz="5600" dirty="0" smtClean="0">
                <a:solidFill>
                  <a:srgbClr val="FFC000"/>
                </a:solidFill>
              </a:rPr>
              <a:t>)</a:t>
            </a:r>
          </a:p>
          <a:p>
            <a:pPr>
              <a:buNone/>
            </a:pPr>
            <a:endParaRPr lang="en-GB" sz="4800" dirty="0" smtClean="0">
              <a:solidFill>
                <a:srgbClr val="FFC000"/>
              </a:solidFill>
            </a:endParaRPr>
          </a:p>
          <a:p>
            <a:pPr>
              <a:buNone/>
            </a:pPr>
            <a:r>
              <a:rPr lang="en-GB" sz="4800" dirty="0" smtClean="0"/>
              <a:t>English case.  Highlights potentially surprising outcome imperfect policy wording  and unusual facts may create.</a:t>
            </a:r>
          </a:p>
          <a:p>
            <a:pPr>
              <a:buNone/>
            </a:pPr>
            <a:endParaRPr lang="en-GB" sz="4800" b="1" dirty="0" smtClean="0"/>
          </a:p>
          <a:p>
            <a:r>
              <a:rPr lang="en-GB" sz="4800" dirty="0" smtClean="0">
                <a:solidFill>
                  <a:srgbClr val="FFC000"/>
                </a:solidFill>
              </a:rPr>
              <a:t>Facts:  </a:t>
            </a:r>
          </a:p>
          <a:p>
            <a:pPr>
              <a:buNone/>
            </a:pPr>
            <a:r>
              <a:rPr lang="en-GB" sz="4800" dirty="0" smtClean="0"/>
              <a:t>	Katrina caused serious wind and water damage to OE’s hotel in New Orleans CBD.  </a:t>
            </a:r>
          </a:p>
          <a:p>
            <a:pPr>
              <a:buNone/>
            </a:pPr>
            <a:r>
              <a:rPr lang="en-GB" sz="4800" dirty="0" smtClean="0"/>
              <a:t>	State of emergency declared on 27 Aug 2005.  Mandatory evacuation ordered on 28 Aug 2005.  </a:t>
            </a:r>
          </a:p>
          <a:p>
            <a:pPr>
              <a:buNone/>
            </a:pPr>
            <a:r>
              <a:rPr lang="en-GB" sz="4800" dirty="0" smtClean="0"/>
              <a:t>	Curfew lifted end Sep 2005.  Hotel re-opened - still in need or repair-  on 1 Nov 2005. </a:t>
            </a:r>
          </a:p>
          <a:p>
            <a:r>
              <a:rPr lang="en-GB" sz="4800" dirty="0" smtClean="0">
                <a:solidFill>
                  <a:srgbClr val="FFC000"/>
                </a:solidFill>
              </a:rPr>
              <a:t>Policy covered</a:t>
            </a:r>
            <a:r>
              <a:rPr lang="en-GB" sz="4800" dirty="0" smtClean="0"/>
              <a:t>: </a:t>
            </a:r>
          </a:p>
          <a:p>
            <a:pPr>
              <a:buNone/>
            </a:pPr>
            <a:r>
              <a:rPr lang="en-GB" sz="4800" dirty="0" smtClean="0"/>
              <a:t>	“… </a:t>
            </a:r>
            <a:r>
              <a:rPr lang="en-GB" sz="4800" i="1" dirty="0" smtClean="0"/>
              <a:t>loss due to interruption or interference with the Business </a:t>
            </a:r>
            <a:r>
              <a:rPr lang="en-GB" sz="4800" i="1" dirty="0" smtClean="0">
                <a:solidFill>
                  <a:srgbClr val="FFC000"/>
                </a:solidFill>
              </a:rPr>
              <a:t>directly arising </a:t>
            </a:r>
            <a:r>
              <a:rPr lang="en-GB" sz="4800" i="1" dirty="0" smtClean="0"/>
              <a:t>from…” </a:t>
            </a:r>
          </a:p>
          <a:p>
            <a:pPr>
              <a:buNone/>
            </a:pPr>
            <a:r>
              <a:rPr lang="en-GB" sz="4800" i="1" dirty="0" smtClean="0"/>
              <a:t>	</a:t>
            </a:r>
            <a:r>
              <a:rPr lang="en-GB" sz="4800" dirty="0" smtClean="0"/>
              <a:t>BI losses to be adjusted:  </a:t>
            </a:r>
            <a:r>
              <a:rPr lang="en-GB" sz="4800" i="1" dirty="0" smtClean="0"/>
              <a:t>”…to provide for the trend of the Business and for variations in or special circumstances affecting the Business which </a:t>
            </a:r>
            <a:r>
              <a:rPr lang="en-GB" sz="4800" i="1" dirty="0" smtClean="0">
                <a:solidFill>
                  <a:srgbClr val="FFC000"/>
                </a:solidFill>
              </a:rPr>
              <a:t>would have affected the Business </a:t>
            </a:r>
            <a:r>
              <a:rPr lang="en-GB" sz="4800" i="1" dirty="0" smtClean="0"/>
              <a:t>… </a:t>
            </a:r>
            <a:r>
              <a:rPr lang="en-GB" sz="4800" i="1" dirty="0" smtClean="0">
                <a:solidFill>
                  <a:srgbClr val="FFC000"/>
                </a:solidFill>
              </a:rPr>
              <a:t>had the Damage not occurred</a:t>
            </a:r>
            <a:r>
              <a:rPr lang="en-GB" sz="4800" i="1" dirty="0" smtClean="0"/>
              <a:t>.”</a:t>
            </a:r>
            <a:endParaRPr lang="en-GB" sz="4800" dirty="0" smtClean="0"/>
          </a:p>
          <a:p>
            <a:r>
              <a:rPr lang="en-GB" sz="4800" dirty="0" smtClean="0">
                <a:solidFill>
                  <a:srgbClr val="FFC000"/>
                </a:solidFill>
              </a:rPr>
              <a:t>Ruling</a:t>
            </a:r>
            <a:r>
              <a:rPr lang="en-GB" sz="4800" dirty="0" smtClean="0"/>
              <a:t>: </a:t>
            </a:r>
          </a:p>
          <a:p>
            <a:pPr>
              <a:buNone/>
            </a:pPr>
            <a:r>
              <a:rPr lang="en-GB" sz="4800" dirty="0" smtClean="0"/>
              <a:t>	(1) The Loss was held to have been suffered as a result of  the effect of the </a:t>
            </a:r>
            <a:r>
              <a:rPr lang="en-GB" sz="4800" dirty="0" smtClean="0">
                <a:solidFill>
                  <a:srgbClr val="FFC000"/>
                </a:solidFill>
              </a:rPr>
              <a:t>curfew </a:t>
            </a:r>
            <a:r>
              <a:rPr lang="en-GB" sz="4800" dirty="0" smtClean="0"/>
              <a:t>– arising from the damage occurring concurrently in the vicinity (for which insurers were </a:t>
            </a:r>
            <a:r>
              <a:rPr lang="en-GB" sz="4800" i="1" dirty="0" smtClean="0">
                <a:solidFill>
                  <a:srgbClr val="FFC000"/>
                </a:solidFill>
              </a:rPr>
              <a:t>not</a:t>
            </a:r>
            <a:r>
              <a:rPr lang="en-GB" sz="4800" dirty="0" smtClean="0"/>
              <a:t> in this instance on risk ) - rather than from the direct effect of </a:t>
            </a:r>
            <a:r>
              <a:rPr lang="en-GB" sz="4800" dirty="0" smtClean="0">
                <a:solidFill>
                  <a:srgbClr val="FFC000"/>
                </a:solidFill>
              </a:rPr>
              <a:t>damage to the hotel </a:t>
            </a:r>
            <a:r>
              <a:rPr lang="en-GB" sz="4800" dirty="0" smtClean="0"/>
              <a:t>caused directly by</a:t>
            </a:r>
            <a:r>
              <a:rPr lang="en-GB" sz="4800" i="1" dirty="0" smtClean="0"/>
              <a:t> </a:t>
            </a:r>
            <a:r>
              <a:rPr lang="en-GB" sz="4800" dirty="0" smtClean="0"/>
              <a:t>Hurricane Katrina which formed the express extent of their liability.</a:t>
            </a:r>
          </a:p>
          <a:p>
            <a:pPr>
              <a:buNone/>
            </a:pPr>
            <a:r>
              <a:rPr lang="en-GB" sz="4800" dirty="0" smtClean="0"/>
              <a:t>	(2) Applying a strict interpretation of  this express  “</a:t>
            </a:r>
            <a:r>
              <a:rPr lang="en-GB" sz="4800" i="1" dirty="0" smtClean="0"/>
              <a:t>but for</a:t>
            </a:r>
            <a:r>
              <a:rPr lang="en-GB" sz="4800" dirty="0" smtClean="0"/>
              <a:t>” causation test provided for the claimants were denied the recovery to which they thought they were entitled.   (Against spirit or  true intention of cover?) </a:t>
            </a:r>
          </a:p>
          <a:p>
            <a:endParaRPr lang="en-GB" sz="1800" dirty="0" smtClean="0"/>
          </a:p>
          <a:p>
            <a:endParaRPr lang="en-GB" sz="1800" dirty="0" smtClean="0"/>
          </a:p>
          <a:p>
            <a:pPr>
              <a:buNone/>
            </a:pPr>
            <a:r>
              <a:rPr lang="en-GB" sz="1800" dirty="0" smtClean="0"/>
              <a:t> </a:t>
            </a:r>
          </a:p>
          <a:p>
            <a:pPr>
              <a:buNone/>
            </a:pPr>
            <a:r>
              <a:rPr lang="en-GB" sz="1800" dirty="0" smtClean="0"/>
              <a:t> </a:t>
            </a:r>
          </a:p>
          <a:p>
            <a:pPr>
              <a:buNone/>
            </a:pPr>
            <a:r>
              <a:rPr lang="en-GB" sz="1800" dirty="0" smtClean="0"/>
              <a:t> </a:t>
            </a:r>
          </a:p>
          <a:p>
            <a:endParaRPr lang="en-GB" sz="1800" dirty="0"/>
          </a:p>
        </p:txBody>
      </p:sp>
      <p:pic>
        <p:nvPicPr>
          <p:cNvPr id="5" name="Picture 4" descr="AidaLogo.jpg"/>
          <p:cNvPicPr>
            <a:picLocks noChangeAspect="1"/>
          </p:cNvPicPr>
          <p:nvPr/>
        </p:nvPicPr>
        <p:blipFill>
          <a:blip r:embed="rId3" cstate="print"/>
          <a:stretch>
            <a:fillRect/>
          </a:stretch>
        </p:blipFill>
        <p:spPr>
          <a:xfrm>
            <a:off x="971599" y="6381328"/>
            <a:ext cx="612632" cy="360000"/>
          </a:xfrm>
          <a:prstGeom prst="rect">
            <a:avLst/>
          </a:prstGeom>
        </p:spPr>
      </p:pic>
      <p:sp>
        <p:nvSpPr>
          <p:cNvPr id="6" name="Footer Placeholder 3"/>
          <p:cNvSpPr>
            <a:spLocks noGrp="1"/>
          </p:cNvSpPr>
          <p:nvPr>
            <p:ph type="ftr" sz="quarter" idx="11"/>
          </p:nvPr>
        </p:nvSpPr>
        <p:spPr>
          <a:xfrm>
            <a:off x="1547664" y="6416675"/>
            <a:ext cx="4929336" cy="365125"/>
          </a:xfrm>
        </p:spPr>
        <p:txBody>
          <a:bodyPr/>
          <a:lstStyle/>
          <a:p>
            <a:pPr lvl="0" algn="l">
              <a:defRPr/>
            </a:pPr>
            <a:r>
              <a:rPr lang="en-GB" sz="800" b="1" dirty="0" smtClean="0">
                <a:solidFill>
                  <a:srgbClr val="FF0000"/>
                </a:solidFill>
              </a:rPr>
              <a:t>Tim Hardy </a:t>
            </a:r>
            <a:endParaRPr lang="en-GB" sz="800" dirty="0" smtClean="0">
              <a:solidFill>
                <a:srgbClr val="FF0000"/>
              </a:solidFill>
            </a:endParaRPr>
          </a:p>
          <a:p>
            <a:pPr lvl="0" algn="l">
              <a:defRPr/>
            </a:pPr>
            <a:r>
              <a:rPr lang="en-GB" sz="800" dirty="0" smtClean="0">
                <a:solidFill>
                  <a:schemeClr val="tx1"/>
                </a:solidFill>
              </a:rPr>
              <a:t> Chair. AIDA Climate Change Working Party</a:t>
            </a:r>
          </a:p>
          <a:p>
            <a:pPr lvl="0" algn="l">
              <a:defRPr/>
            </a:pPr>
            <a:r>
              <a:rPr lang="en-GB" sz="800" dirty="0" smtClean="0">
                <a:solidFill>
                  <a:schemeClr val="tx1"/>
                </a:solidFill>
              </a:rPr>
              <a:t> Vice President, British Insurance Law Association</a:t>
            </a:r>
            <a:endParaRPr lang="en-GB" sz="800" dirty="0"/>
          </a:p>
        </p:txBody>
      </p:sp>
      <p:pic>
        <p:nvPicPr>
          <p:cNvPr id="7" name="Picture 4" descr="C:\Users\Tim H\Pictures\BILA 50th Ann logo.jpg"/>
          <p:cNvPicPr>
            <a:picLocks noChangeAspect="1" noChangeArrowheads="1"/>
          </p:cNvPicPr>
          <p:nvPr/>
        </p:nvPicPr>
        <p:blipFill>
          <a:blip r:embed="rId4" cstate="print"/>
          <a:srcRect/>
          <a:stretch>
            <a:fillRect/>
          </a:stretch>
        </p:blipFill>
        <p:spPr bwMode="auto">
          <a:xfrm>
            <a:off x="3779912" y="6381328"/>
            <a:ext cx="288032" cy="3600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1600" b="1" dirty="0" smtClean="0">
                <a:solidFill>
                  <a:srgbClr val="00B050"/>
                </a:solidFill>
              </a:rPr>
              <a:t>3. Specific Challenges and Examples – </a:t>
            </a:r>
            <a:r>
              <a:rPr lang="en-GB" sz="1600" b="1" dirty="0" smtClean="0">
                <a:solidFill>
                  <a:srgbClr val="FF0000"/>
                </a:solidFill>
              </a:rPr>
              <a:t>Wide Area of Damage Affected - Interplay of Insured/Excluded  Perils and Basis of Recoverable Loss (cont’d) </a:t>
            </a:r>
            <a:endParaRPr lang="en-GB" sz="1600" b="1" dirty="0">
              <a:solidFill>
                <a:srgbClr val="FF0000"/>
              </a:solidFill>
            </a:endParaRPr>
          </a:p>
        </p:txBody>
      </p:sp>
      <p:sp>
        <p:nvSpPr>
          <p:cNvPr id="3" name="Content Placeholder 2"/>
          <p:cNvSpPr>
            <a:spLocks noGrp="1"/>
          </p:cNvSpPr>
          <p:nvPr>
            <p:ph idx="1"/>
          </p:nvPr>
        </p:nvSpPr>
        <p:spPr>
          <a:xfrm>
            <a:off x="914400" y="1628800"/>
            <a:ext cx="7772400" cy="4726760"/>
          </a:xfrm>
        </p:spPr>
        <p:txBody>
          <a:bodyPr>
            <a:normAutofit fontScale="92500" lnSpcReduction="10000"/>
          </a:bodyPr>
          <a:lstStyle/>
          <a:p>
            <a:pPr marL="411480" lvl="1" indent="-342900">
              <a:spcBef>
                <a:spcPts val="700"/>
              </a:spcBef>
              <a:buClr>
                <a:schemeClr val="tx2"/>
              </a:buClr>
              <a:buSzPct val="95000"/>
              <a:buNone/>
            </a:pPr>
            <a:r>
              <a:rPr lang="en-GB" sz="1600" dirty="0" smtClean="0">
                <a:solidFill>
                  <a:srgbClr val="FF0000"/>
                </a:solidFill>
              </a:rPr>
              <a:t>Hurricane Katrina  -  US case</a:t>
            </a:r>
          </a:p>
          <a:p>
            <a:pPr marL="411480" lvl="1" indent="-342900">
              <a:spcBef>
                <a:spcPts val="700"/>
              </a:spcBef>
              <a:buClr>
                <a:schemeClr val="tx2"/>
              </a:buClr>
              <a:buSzPct val="95000"/>
              <a:buNone/>
            </a:pPr>
            <a:endParaRPr lang="en-GB" sz="1600" dirty="0" smtClean="0"/>
          </a:p>
          <a:p>
            <a:pPr>
              <a:buNone/>
            </a:pPr>
            <a:r>
              <a:rPr lang="en-GB" sz="1600" i="1" dirty="0" smtClean="0">
                <a:solidFill>
                  <a:srgbClr val="FFC000"/>
                </a:solidFill>
              </a:rPr>
              <a:t>Berkshire-Cohen  Associates LLC v Landmark Aon Ins Co 2009 (Louisiana) </a:t>
            </a:r>
            <a:endParaRPr lang="en-GB" sz="1600" i="1" dirty="0" smtClean="0"/>
          </a:p>
          <a:p>
            <a:pPr>
              <a:buNone/>
            </a:pPr>
            <a:endParaRPr lang="en-GB" sz="1600" i="1" dirty="0" smtClean="0"/>
          </a:p>
          <a:p>
            <a:r>
              <a:rPr lang="en-GB" sz="1600" dirty="0" smtClean="0">
                <a:solidFill>
                  <a:srgbClr val="FFC000"/>
                </a:solidFill>
              </a:rPr>
              <a:t>Background:</a:t>
            </a:r>
          </a:p>
          <a:p>
            <a:pPr>
              <a:buNone/>
            </a:pPr>
            <a:r>
              <a:rPr lang="en-GB" sz="1600" dirty="0" smtClean="0">
                <a:solidFill>
                  <a:srgbClr val="FFC000"/>
                </a:solidFill>
              </a:rPr>
              <a:t>          </a:t>
            </a:r>
            <a:r>
              <a:rPr lang="en-GB" sz="1300" dirty="0" smtClean="0">
                <a:solidFill>
                  <a:srgbClr val="FFC000"/>
                </a:solidFill>
              </a:rPr>
              <a:t>Computation of BI losses </a:t>
            </a:r>
          </a:p>
          <a:p>
            <a:pPr lvl="1">
              <a:buNone/>
            </a:pPr>
            <a:r>
              <a:rPr lang="en-GB" sz="1400" dirty="0" smtClean="0"/>
              <a:t>Some difference of treatment - UK v US wordings – but broadly similar  principles </a:t>
            </a:r>
          </a:p>
          <a:p>
            <a:pPr lvl="1"/>
            <a:r>
              <a:rPr lang="en-GB" sz="1400" dirty="0" smtClean="0"/>
              <a:t>Generally windfall profits </a:t>
            </a:r>
            <a:r>
              <a:rPr lang="en-GB" sz="1400" i="1" dirty="0" smtClean="0"/>
              <a:t>are</a:t>
            </a:r>
            <a:r>
              <a:rPr lang="en-GB" sz="1400" dirty="0" smtClean="0"/>
              <a:t> recoverable (unless excluded or not pursued) if </a:t>
            </a:r>
            <a:r>
              <a:rPr lang="en-GB" sz="1400" i="1" dirty="0" smtClean="0">
                <a:solidFill>
                  <a:srgbClr val="FFC000"/>
                </a:solidFill>
              </a:rPr>
              <a:t>upturn </a:t>
            </a:r>
            <a:r>
              <a:rPr lang="en-GB" sz="1400" dirty="0" smtClean="0"/>
              <a:t>post-event for relevant business </a:t>
            </a:r>
          </a:p>
          <a:p>
            <a:pPr lvl="1"/>
            <a:r>
              <a:rPr lang="en-GB" sz="1400" dirty="0" smtClean="0"/>
              <a:t>Entitlement of insurer to reduce payment owing to </a:t>
            </a:r>
            <a:r>
              <a:rPr lang="en-GB" sz="1400" i="1" dirty="0" smtClean="0">
                <a:solidFill>
                  <a:srgbClr val="FFC000"/>
                </a:solidFill>
              </a:rPr>
              <a:t>downturn</a:t>
            </a:r>
            <a:r>
              <a:rPr lang="en-GB" sz="1400" dirty="0" smtClean="0"/>
              <a:t> following loss if </a:t>
            </a:r>
            <a:r>
              <a:rPr lang="en-GB" sz="1400" i="1" dirty="0" smtClean="0"/>
              <a:t>not</a:t>
            </a:r>
            <a:r>
              <a:rPr lang="en-GB" sz="1400" dirty="0" smtClean="0"/>
              <a:t> direct consequence of insured peril,  e.g. an independent concurrent excluded peril. </a:t>
            </a:r>
          </a:p>
          <a:p>
            <a:r>
              <a:rPr lang="en-GB" sz="1500" dirty="0" smtClean="0">
                <a:solidFill>
                  <a:srgbClr val="FFC000"/>
                </a:solidFill>
              </a:rPr>
              <a:t>Ruling</a:t>
            </a:r>
            <a:r>
              <a:rPr lang="en-GB" sz="1800" dirty="0" smtClean="0">
                <a:solidFill>
                  <a:srgbClr val="FFC000"/>
                </a:solidFill>
              </a:rPr>
              <a:t>: </a:t>
            </a:r>
          </a:p>
          <a:p>
            <a:pPr lvl="1"/>
            <a:r>
              <a:rPr lang="en-GB" sz="1400" dirty="0" smtClean="0"/>
              <a:t>Despite </a:t>
            </a:r>
            <a:r>
              <a:rPr lang="en-GB" sz="1400" i="1" dirty="0" smtClean="0">
                <a:solidFill>
                  <a:srgbClr val="FFC000"/>
                </a:solidFill>
              </a:rPr>
              <a:t>exclusion</a:t>
            </a:r>
            <a:r>
              <a:rPr lang="en-GB" sz="1400" dirty="0" smtClean="0"/>
              <a:t> of windfall profit provision</a:t>
            </a:r>
            <a:r>
              <a:rPr lang="en-GB" sz="1400" i="1" dirty="0" smtClean="0"/>
              <a:t>, </a:t>
            </a:r>
            <a:r>
              <a:rPr lang="en-GB" sz="1400" dirty="0" smtClean="0"/>
              <a:t>policyholder succeeded in claiming higher lost profit when prevented from capitalising on increased demand for rented apartments in wake of Hurricane Katrina. </a:t>
            </a:r>
          </a:p>
          <a:p>
            <a:pPr lvl="1"/>
            <a:r>
              <a:rPr lang="en-GB" sz="1400" dirty="0" smtClean="0"/>
              <a:t>Argument which won favour was that HK caused both </a:t>
            </a:r>
            <a:r>
              <a:rPr lang="en-GB" sz="1400" i="1" dirty="0" smtClean="0">
                <a:solidFill>
                  <a:srgbClr val="FFC000"/>
                </a:solidFill>
              </a:rPr>
              <a:t>storm </a:t>
            </a:r>
            <a:r>
              <a:rPr lang="en-GB" sz="1400" dirty="0" smtClean="0"/>
              <a:t>and </a:t>
            </a:r>
            <a:r>
              <a:rPr lang="en-GB" sz="1400" i="1" dirty="0" smtClean="0">
                <a:solidFill>
                  <a:srgbClr val="FFC000"/>
                </a:solidFill>
              </a:rPr>
              <a:t>flood</a:t>
            </a:r>
            <a:r>
              <a:rPr lang="en-GB" sz="1400" dirty="0" smtClean="0"/>
              <a:t> damage. </a:t>
            </a:r>
            <a:r>
              <a:rPr lang="en-GB" sz="1400" i="1" dirty="0" smtClean="0">
                <a:solidFill>
                  <a:srgbClr val="FFC000"/>
                </a:solidFill>
              </a:rPr>
              <a:t>Storm</a:t>
            </a:r>
            <a:r>
              <a:rPr lang="en-GB" sz="1400" dirty="0" smtClean="0"/>
              <a:t> damage </a:t>
            </a:r>
            <a:r>
              <a:rPr lang="en-GB" sz="1400" i="1" dirty="0" smtClean="0">
                <a:solidFill>
                  <a:srgbClr val="FFC000"/>
                </a:solidFill>
              </a:rPr>
              <a:t>was</a:t>
            </a:r>
            <a:r>
              <a:rPr lang="en-GB" sz="1400" dirty="0" smtClean="0"/>
              <a:t> covered under which claim presented. </a:t>
            </a:r>
            <a:r>
              <a:rPr lang="en-GB" sz="1400" i="1" dirty="0" smtClean="0">
                <a:solidFill>
                  <a:srgbClr val="FFC000"/>
                </a:solidFill>
              </a:rPr>
              <a:t>Flood </a:t>
            </a:r>
            <a:r>
              <a:rPr lang="en-GB" sz="1400" dirty="0" smtClean="0"/>
              <a:t>was not (because a contingency met by Govt). </a:t>
            </a:r>
          </a:p>
          <a:p>
            <a:pPr lvl="1"/>
            <a:r>
              <a:rPr lang="en-GB" sz="1400" dirty="0" smtClean="0"/>
              <a:t>Exclusion barring benefit from upturn profit deemed confined to where consequential upon </a:t>
            </a:r>
            <a:r>
              <a:rPr lang="en-GB" sz="1400" i="1" dirty="0" smtClean="0">
                <a:solidFill>
                  <a:srgbClr val="FFC000"/>
                </a:solidFill>
              </a:rPr>
              <a:t>storm </a:t>
            </a:r>
            <a:r>
              <a:rPr lang="en-GB" sz="1400" dirty="0" smtClean="0"/>
              <a:t>damage. As here the upturn was on account of </a:t>
            </a:r>
            <a:r>
              <a:rPr lang="en-GB" sz="1400" i="1" dirty="0" smtClean="0">
                <a:solidFill>
                  <a:srgbClr val="FFC000"/>
                </a:solidFill>
              </a:rPr>
              <a:t>flood</a:t>
            </a:r>
            <a:r>
              <a:rPr lang="en-GB" sz="1400" dirty="0" smtClean="0"/>
              <a:t> it was deemed  to be allowed.</a:t>
            </a:r>
          </a:p>
          <a:p>
            <a:pPr>
              <a:buNone/>
            </a:pPr>
            <a:endParaRPr lang="en-GB" sz="1800" dirty="0"/>
          </a:p>
        </p:txBody>
      </p:sp>
      <p:pic>
        <p:nvPicPr>
          <p:cNvPr id="5" name="Picture 4" descr="AidaLogo.jpg"/>
          <p:cNvPicPr>
            <a:picLocks noChangeAspect="1"/>
          </p:cNvPicPr>
          <p:nvPr/>
        </p:nvPicPr>
        <p:blipFill>
          <a:blip r:embed="rId3" cstate="print"/>
          <a:stretch>
            <a:fillRect/>
          </a:stretch>
        </p:blipFill>
        <p:spPr>
          <a:xfrm>
            <a:off x="971599" y="6381328"/>
            <a:ext cx="612632" cy="360000"/>
          </a:xfrm>
          <a:prstGeom prst="rect">
            <a:avLst/>
          </a:prstGeom>
        </p:spPr>
      </p:pic>
      <p:sp>
        <p:nvSpPr>
          <p:cNvPr id="6" name="Footer Placeholder 3"/>
          <p:cNvSpPr>
            <a:spLocks noGrp="1"/>
          </p:cNvSpPr>
          <p:nvPr>
            <p:ph type="ftr" sz="quarter" idx="11"/>
          </p:nvPr>
        </p:nvSpPr>
        <p:spPr>
          <a:xfrm>
            <a:off x="1547664" y="6416675"/>
            <a:ext cx="4929336" cy="365125"/>
          </a:xfrm>
        </p:spPr>
        <p:txBody>
          <a:bodyPr/>
          <a:lstStyle/>
          <a:p>
            <a:pPr lvl="0" algn="l">
              <a:defRPr/>
            </a:pPr>
            <a:r>
              <a:rPr lang="en-GB" sz="800" b="1" dirty="0" smtClean="0">
                <a:solidFill>
                  <a:srgbClr val="FF0000"/>
                </a:solidFill>
              </a:rPr>
              <a:t>Tim Hardy </a:t>
            </a:r>
            <a:endParaRPr lang="en-GB" sz="800" dirty="0" smtClean="0">
              <a:solidFill>
                <a:srgbClr val="FF0000"/>
              </a:solidFill>
            </a:endParaRPr>
          </a:p>
          <a:p>
            <a:pPr lvl="0" algn="l">
              <a:defRPr/>
            </a:pPr>
            <a:r>
              <a:rPr lang="en-GB" sz="800" dirty="0" smtClean="0">
                <a:solidFill>
                  <a:schemeClr val="tx1"/>
                </a:solidFill>
              </a:rPr>
              <a:t> Chair. AIDA Climate Change Working Party</a:t>
            </a:r>
          </a:p>
          <a:p>
            <a:pPr lvl="0" algn="l">
              <a:defRPr/>
            </a:pPr>
            <a:r>
              <a:rPr lang="en-GB" sz="800" dirty="0" smtClean="0">
                <a:solidFill>
                  <a:schemeClr val="tx1"/>
                </a:solidFill>
              </a:rPr>
              <a:t> Vice President, British Insurance Law Association</a:t>
            </a:r>
            <a:endParaRPr lang="en-GB" sz="800" dirty="0"/>
          </a:p>
        </p:txBody>
      </p:sp>
      <p:pic>
        <p:nvPicPr>
          <p:cNvPr id="7" name="Picture 4" descr="C:\Users\Tim H\Pictures\BILA 50th Ann logo.jpg"/>
          <p:cNvPicPr>
            <a:picLocks noChangeAspect="1" noChangeArrowheads="1"/>
          </p:cNvPicPr>
          <p:nvPr/>
        </p:nvPicPr>
        <p:blipFill>
          <a:blip r:embed="rId4" cstate="print"/>
          <a:srcRect/>
          <a:stretch>
            <a:fillRect/>
          </a:stretch>
        </p:blipFill>
        <p:spPr bwMode="auto">
          <a:xfrm>
            <a:off x="3779912" y="6381328"/>
            <a:ext cx="288032" cy="3600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1600" b="1" dirty="0" smtClean="0">
                <a:solidFill>
                  <a:srgbClr val="00B050"/>
                </a:solidFill>
              </a:rPr>
              <a:t>3. Specific Challenges and Examples – </a:t>
            </a:r>
            <a:r>
              <a:rPr lang="en-GB" sz="1600" b="1" dirty="0" smtClean="0">
                <a:solidFill>
                  <a:srgbClr val="FF0000"/>
                </a:solidFill>
              </a:rPr>
              <a:t>Further Examples –</a:t>
            </a:r>
            <a:br>
              <a:rPr lang="en-GB" sz="1600" b="1" dirty="0" smtClean="0">
                <a:solidFill>
                  <a:srgbClr val="FF0000"/>
                </a:solidFill>
              </a:rPr>
            </a:br>
            <a:r>
              <a:rPr lang="en-GB" sz="1600" b="1" dirty="0" smtClean="0">
                <a:solidFill>
                  <a:srgbClr val="FF0000"/>
                </a:solidFill>
              </a:rPr>
              <a:t>   </a:t>
            </a:r>
            <a:r>
              <a:rPr lang="en-GB" sz="1600" b="1" dirty="0" smtClean="0">
                <a:solidFill>
                  <a:srgbClr val="FF0000"/>
                </a:solidFill>
              </a:rPr>
              <a:t>Interplay </a:t>
            </a:r>
            <a:r>
              <a:rPr lang="en-GB" sz="1600" b="1" dirty="0" smtClean="0">
                <a:solidFill>
                  <a:srgbClr val="FF0000"/>
                </a:solidFill>
              </a:rPr>
              <a:t>of Insured/Excluded </a:t>
            </a:r>
            <a:r>
              <a:rPr lang="en-GB" sz="1600" b="1" dirty="0" smtClean="0">
                <a:solidFill>
                  <a:srgbClr val="FF0000"/>
                </a:solidFill>
              </a:rPr>
              <a:t>Perils/Reinstatement and Repair Coverage</a:t>
            </a:r>
            <a:br>
              <a:rPr lang="en-GB" sz="1600" b="1" dirty="0" smtClean="0">
                <a:solidFill>
                  <a:srgbClr val="FF0000"/>
                </a:solidFill>
              </a:rPr>
            </a:br>
            <a:r>
              <a:rPr lang="en-GB" sz="1600" b="1" dirty="0" smtClean="0">
                <a:solidFill>
                  <a:srgbClr val="FF0000"/>
                </a:solidFill>
              </a:rPr>
              <a:t> </a:t>
            </a:r>
            <a:r>
              <a:rPr lang="en-GB" sz="1600" b="1" dirty="0" smtClean="0">
                <a:solidFill>
                  <a:srgbClr val="FF0000"/>
                </a:solidFill>
              </a:rPr>
              <a:t>  Terms </a:t>
            </a:r>
            <a:r>
              <a:rPr lang="en-GB" sz="1600" b="1" dirty="0" smtClean="0">
                <a:solidFill>
                  <a:srgbClr val="FF0000"/>
                </a:solidFill>
              </a:rPr>
              <a:t>and Limits/Impact of External Agencies </a:t>
            </a:r>
            <a:endParaRPr lang="en-GB" sz="1600" b="1" dirty="0">
              <a:solidFill>
                <a:srgbClr val="FF0000"/>
              </a:solidFill>
            </a:endParaRPr>
          </a:p>
        </p:txBody>
      </p:sp>
      <p:sp>
        <p:nvSpPr>
          <p:cNvPr id="3" name="Content Placeholder 2"/>
          <p:cNvSpPr>
            <a:spLocks noGrp="1"/>
          </p:cNvSpPr>
          <p:nvPr>
            <p:ph idx="1"/>
          </p:nvPr>
        </p:nvSpPr>
        <p:spPr>
          <a:xfrm>
            <a:off x="914400" y="1484784"/>
            <a:ext cx="7772400" cy="4870776"/>
          </a:xfrm>
        </p:spPr>
        <p:txBody>
          <a:bodyPr>
            <a:normAutofit fontScale="62500" lnSpcReduction="20000"/>
          </a:bodyPr>
          <a:lstStyle/>
          <a:p>
            <a:r>
              <a:rPr lang="en-GB" sz="2300" i="1" dirty="0" smtClean="0">
                <a:solidFill>
                  <a:srgbClr val="FFC000"/>
                </a:solidFill>
              </a:rPr>
              <a:t>Christchurch NZ  </a:t>
            </a:r>
            <a:r>
              <a:rPr lang="en-GB" sz="2300" i="1" dirty="0" smtClean="0">
                <a:solidFill>
                  <a:srgbClr val="FFC000"/>
                </a:solidFill>
              </a:rPr>
              <a:t>Earthquakes –  2010/1 – </a:t>
            </a:r>
            <a:r>
              <a:rPr lang="en-GB" sz="2000" i="1" dirty="0" smtClean="0">
                <a:solidFill>
                  <a:srgbClr val="FFC000"/>
                </a:solidFill>
              </a:rPr>
              <a:t>Insurer claims - </a:t>
            </a:r>
            <a:r>
              <a:rPr lang="en-GB" sz="2000" i="1" dirty="0" err="1" smtClean="0">
                <a:solidFill>
                  <a:srgbClr val="FFC000"/>
                </a:solidFill>
              </a:rPr>
              <a:t>est’d</a:t>
            </a:r>
            <a:r>
              <a:rPr lang="en-GB" sz="2000" i="1" dirty="0" smtClean="0">
                <a:solidFill>
                  <a:srgbClr val="FFC000"/>
                </a:solidFill>
              </a:rPr>
              <a:t> NZ$40bn</a:t>
            </a:r>
            <a:endParaRPr lang="en-GB" sz="2000" dirty="0" smtClean="0">
              <a:solidFill>
                <a:srgbClr val="FFC000"/>
              </a:solidFill>
            </a:endParaRPr>
          </a:p>
          <a:p>
            <a:pPr lvl="1"/>
            <a:r>
              <a:rPr lang="en-GB" sz="2000" dirty="0" smtClean="0"/>
              <a:t>Damage on unprecedented scale.  Many insurance provisions </a:t>
            </a:r>
            <a:r>
              <a:rPr lang="en-GB" sz="2000" i="1" dirty="0" smtClean="0">
                <a:solidFill>
                  <a:srgbClr val="FFC000"/>
                </a:solidFill>
              </a:rPr>
              <a:t>not</a:t>
            </a:r>
            <a:r>
              <a:rPr lang="en-GB" sz="2000" dirty="0" smtClean="0">
                <a:solidFill>
                  <a:srgbClr val="FFC000"/>
                </a:solidFill>
              </a:rPr>
              <a:t> </a:t>
            </a:r>
            <a:r>
              <a:rPr lang="en-GB" sz="2000" dirty="0" smtClean="0"/>
              <a:t>given effect by intervention of Govt/EQ Commission.  Effect of liquefaction, drop in land below flood level : perceived properties in area on wide scale in CBD no longer insurable.</a:t>
            </a:r>
          </a:p>
          <a:p>
            <a:pPr lvl="1">
              <a:buNone/>
            </a:pPr>
            <a:endParaRPr lang="en-GB" sz="2000" dirty="0" smtClean="0"/>
          </a:p>
          <a:p>
            <a:pPr lvl="1"/>
            <a:r>
              <a:rPr lang="en-GB" sz="2000" dirty="0" smtClean="0"/>
              <a:t>Insurer conditions re payments/repairs </a:t>
            </a:r>
            <a:r>
              <a:rPr lang="en-GB" sz="2000" i="1" dirty="0" smtClean="0">
                <a:solidFill>
                  <a:srgbClr val="FFC000"/>
                </a:solidFill>
              </a:rPr>
              <a:t>overridden </a:t>
            </a:r>
            <a:r>
              <a:rPr lang="en-GB" sz="2000" dirty="0" smtClean="0"/>
              <a:t>by EQC land settlement cases with Govt, via  CERA, making payments to owners  based on “</a:t>
            </a:r>
            <a:r>
              <a:rPr lang="en-GB" sz="2000" dirty="0" smtClean="0">
                <a:solidFill>
                  <a:srgbClr val="FFC000"/>
                </a:solidFill>
              </a:rPr>
              <a:t>current valuations</a:t>
            </a:r>
            <a:r>
              <a:rPr lang="en-GB" sz="2000" dirty="0" smtClean="0"/>
              <a:t>” with future claims against insurers to be pursued by CERA.  Forerunner of future Govt/insurer responses on CC losses, but on whose terms? </a:t>
            </a:r>
            <a:r>
              <a:rPr lang="en-GB" sz="2000" dirty="0" smtClean="0"/>
              <a:t>Also, legitimacy of  Council </a:t>
            </a:r>
            <a:r>
              <a:rPr lang="en-GB" sz="2000" dirty="0" smtClean="0"/>
              <a:t> imposition of  EQ resilience building standards on repairs.</a:t>
            </a:r>
            <a:endParaRPr lang="en-GB" sz="2000" dirty="0" smtClean="0"/>
          </a:p>
          <a:p>
            <a:pPr lvl="1"/>
            <a:endParaRPr lang="en-GB" sz="2000" dirty="0" smtClean="0"/>
          </a:p>
          <a:p>
            <a:pPr lvl="1"/>
            <a:r>
              <a:rPr lang="en-GB" sz="2000" dirty="0" smtClean="0"/>
              <a:t>Underinsurance </a:t>
            </a:r>
            <a:r>
              <a:rPr lang="en-GB" sz="2000" dirty="0" smtClean="0">
                <a:latin typeface="Calibri"/>
              </a:rPr>
              <a:t>→</a:t>
            </a:r>
            <a:r>
              <a:rPr lang="en-GB" sz="2000" dirty="0" smtClean="0"/>
              <a:t> recent litigation over </a:t>
            </a:r>
            <a:r>
              <a:rPr lang="en-GB" sz="2000" dirty="0" smtClean="0"/>
              <a:t> effect of  damage from successive quakes in same policy period; </a:t>
            </a:r>
            <a:r>
              <a:rPr lang="en-GB" sz="2000" dirty="0" smtClean="0">
                <a:solidFill>
                  <a:srgbClr val="FF0000"/>
                </a:solidFill>
              </a:rPr>
              <a:t>reinstatement </a:t>
            </a:r>
            <a:r>
              <a:rPr lang="en-GB" sz="2000" dirty="0" smtClean="0"/>
              <a:t>issues  (when is sum insured reinstatement deemed to apply/payments due before costs incurred?);  and meaning of “</a:t>
            </a:r>
            <a:r>
              <a:rPr lang="en-GB" sz="2000" dirty="0" smtClean="0">
                <a:solidFill>
                  <a:srgbClr val="FF0000"/>
                </a:solidFill>
              </a:rPr>
              <a:t>as new</a:t>
            </a:r>
            <a:r>
              <a:rPr lang="en-GB" sz="2000" dirty="0" smtClean="0"/>
              <a:t>” in case of period properties</a:t>
            </a:r>
            <a:r>
              <a:rPr lang="en-GB" sz="2000" dirty="0" smtClean="0"/>
              <a:t>. </a:t>
            </a:r>
            <a:endParaRPr lang="en-GB" sz="2000" dirty="0" smtClean="0"/>
          </a:p>
          <a:p>
            <a:pPr>
              <a:buNone/>
            </a:pPr>
            <a:endParaRPr lang="en-GB" sz="1600" dirty="0" smtClean="0"/>
          </a:p>
          <a:p>
            <a:r>
              <a:rPr lang="en-GB" sz="2300" i="1" dirty="0" smtClean="0">
                <a:solidFill>
                  <a:srgbClr val="FFC000"/>
                </a:solidFill>
              </a:rPr>
              <a:t>Queensland Floods  </a:t>
            </a:r>
            <a:r>
              <a:rPr lang="en-AU" sz="2300" i="1" dirty="0" smtClean="0">
                <a:solidFill>
                  <a:srgbClr val="FFC000"/>
                </a:solidFill>
              </a:rPr>
              <a:t>2010 /11 – </a:t>
            </a:r>
            <a:r>
              <a:rPr lang="en-AU" sz="2000" i="1" dirty="0" smtClean="0">
                <a:solidFill>
                  <a:srgbClr val="FFC000"/>
                </a:solidFill>
              </a:rPr>
              <a:t>A$2.4bn </a:t>
            </a:r>
            <a:r>
              <a:rPr lang="en-AU" sz="2000" i="1" dirty="0" err="1" smtClean="0">
                <a:solidFill>
                  <a:srgbClr val="FFC000"/>
                </a:solidFill>
              </a:rPr>
              <a:t>ins’d</a:t>
            </a:r>
            <a:r>
              <a:rPr lang="en-AU" sz="2000" i="1" dirty="0" smtClean="0">
                <a:solidFill>
                  <a:srgbClr val="FFC000"/>
                </a:solidFill>
              </a:rPr>
              <a:t> losses/A$10bn  - </a:t>
            </a:r>
            <a:r>
              <a:rPr lang="en-AU" sz="2000" i="1" dirty="0" err="1" smtClean="0">
                <a:solidFill>
                  <a:srgbClr val="FFC000"/>
                </a:solidFill>
              </a:rPr>
              <a:t>est’d</a:t>
            </a:r>
            <a:r>
              <a:rPr lang="en-AU" sz="2000" i="1" dirty="0" smtClean="0">
                <a:solidFill>
                  <a:srgbClr val="FFC000"/>
                </a:solidFill>
              </a:rPr>
              <a:t> uninsured</a:t>
            </a:r>
          </a:p>
          <a:p>
            <a:pPr lvl="1">
              <a:buNone/>
            </a:pPr>
            <a:endParaRPr lang="en-GB" sz="2200" dirty="0" smtClean="0"/>
          </a:p>
          <a:p>
            <a:pPr lvl="1"/>
            <a:r>
              <a:rPr lang="en-GB" sz="2000" dirty="0" smtClean="0"/>
              <a:t>Allegation and counter-allegation over contributory causes and nature of Brisbane CBD flooding in particular. Commissions of Enquiry appointed to investigate roles of neighbouring dam operators, local and national governments and agencies. Causation issues/likelihood of class actions remain to be fully resolved.</a:t>
            </a:r>
          </a:p>
          <a:p>
            <a:pPr lvl="1">
              <a:buNone/>
            </a:pPr>
            <a:endParaRPr lang="en-GB" sz="2000" dirty="0" smtClean="0"/>
          </a:p>
          <a:p>
            <a:pPr lvl="1"/>
            <a:r>
              <a:rPr lang="en-GB" sz="2000" dirty="0" smtClean="0"/>
              <a:t>Uninsured loss figure swelled by flood “exclusions” provoking renewed call for adoption of standardised definitions.  Wholesale revision of  multi-agency flood mitigation, mapping etc  and directions for revised insurer code of practice re claims settlements. Govt buy-back of properties.    </a:t>
            </a:r>
          </a:p>
          <a:p>
            <a:pPr lvl="1">
              <a:buNone/>
            </a:pPr>
            <a:endParaRPr lang="en-GB" sz="2300" dirty="0" smtClean="0">
              <a:solidFill>
                <a:srgbClr val="FFC000"/>
              </a:solidFill>
            </a:endParaRPr>
          </a:p>
          <a:p>
            <a:endParaRPr lang="en-GB" sz="1800" dirty="0" smtClean="0">
              <a:solidFill>
                <a:srgbClr val="FFC000"/>
              </a:solidFill>
            </a:endParaRPr>
          </a:p>
          <a:p>
            <a:endParaRPr lang="en-GB" dirty="0"/>
          </a:p>
        </p:txBody>
      </p:sp>
      <p:sp>
        <p:nvSpPr>
          <p:cNvPr id="4" name="Footer Placeholder 3"/>
          <p:cNvSpPr>
            <a:spLocks noGrp="1"/>
          </p:cNvSpPr>
          <p:nvPr>
            <p:ph type="ftr" sz="quarter" idx="11"/>
          </p:nvPr>
        </p:nvSpPr>
        <p:spPr>
          <a:xfrm>
            <a:off x="1547664" y="6601544"/>
            <a:ext cx="4929336" cy="256456"/>
          </a:xfrm>
        </p:spPr>
        <p:txBody>
          <a:bodyPr/>
          <a:lstStyle/>
          <a:p>
            <a:pPr lvl="0" algn="l">
              <a:defRPr/>
            </a:pPr>
            <a:r>
              <a:rPr lang="en-GB" sz="800" b="1" dirty="0" smtClean="0">
                <a:solidFill>
                  <a:srgbClr val="FF0000"/>
                </a:solidFill>
              </a:rPr>
              <a:t>Tim Hardy </a:t>
            </a:r>
            <a:endParaRPr lang="en-GB" sz="800" dirty="0" smtClean="0">
              <a:solidFill>
                <a:srgbClr val="FF0000"/>
              </a:solidFill>
            </a:endParaRPr>
          </a:p>
          <a:p>
            <a:pPr lvl="0" algn="l">
              <a:defRPr/>
            </a:pPr>
            <a:r>
              <a:rPr lang="en-GB" sz="800" dirty="0" smtClean="0">
                <a:solidFill>
                  <a:schemeClr val="tx1"/>
                </a:solidFill>
              </a:rPr>
              <a:t> Chair. AIDA Climate Change Working Party</a:t>
            </a:r>
          </a:p>
          <a:p>
            <a:pPr lvl="0" algn="l">
              <a:defRPr/>
            </a:pPr>
            <a:r>
              <a:rPr lang="en-GB" sz="800" dirty="0" smtClean="0">
                <a:solidFill>
                  <a:schemeClr val="tx1"/>
                </a:solidFill>
              </a:rPr>
              <a:t> Vice President, British Insurance Law Association</a:t>
            </a:r>
            <a:endParaRPr lang="en-GB" sz="800" dirty="0" smtClean="0"/>
          </a:p>
          <a:p>
            <a:endParaRPr lang="en-GB" sz="800" dirty="0"/>
          </a:p>
        </p:txBody>
      </p:sp>
      <p:pic>
        <p:nvPicPr>
          <p:cNvPr id="5" name="Picture 4" descr="AidaLogo.jpg"/>
          <p:cNvPicPr>
            <a:picLocks noChangeAspect="1"/>
          </p:cNvPicPr>
          <p:nvPr/>
        </p:nvPicPr>
        <p:blipFill>
          <a:blip r:embed="rId2" cstate="print"/>
          <a:stretch>
            <a:fillRect/>
          </a:stretch>
        </p:blipFill>
        <p:spPr>
          <a:xfrm>
            <a:off x="971600" y="6309320"/>
            <a:ext cx="612632" cy="360000"/>
          </a:xfrm>
          <a:prstGeom prst="rect">
            <a:avLst/>
          </a:prstGeom>
        </p:spPr>
      </p:pic>
      <p:pic>
        <p:nvPicPr>
          <p:cNvPr id="7" name="Picture 4" descr="C:\Users\Tim H\Pictures\BILA 50th Ann logo.jpg"/>
          <p:cNvPicPr>
            <a:picLocks noChangeAspect="1" noChangeArrowheads="1"/>
          </p:cNvPicPr>
          <p:nvPr/>
        </p:nvPicPr>
        <p:blipFill>
          <a:blip r:embed="rId3" cstate="print"/>
          <a:srcRect/>
          <a:stretch>
            <a:fillRect/>
          </a:stretch>
        </p:blipFill>
        <p:spPr bwMode="auto">
          <a:xfrm>
            <a:off x="3779912" y="6309320"/>
            <a:ext cx="288032" cy="3600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1800" dirty="0" smtClean="0">
                <a:solidFill>
                  <a:srgbClr val="00B050"/>
                </a:solidFill>
              </a:rPr>
              <a:t>3. Specific Challenges and Examples: </a:t>
            </a:r>
            <a:br>
              <a:rPr lang="en-GB" sz="1800" dirty="0" smtClean="0">
                <a:solidFill>
                  <a:srgbClr val="00B050"/>
                </a:solidFill>
              </a:rPr>
            </a:br>
            <a:r>
              <a:rPr lang="en-GB" sz="1800" dirty="0" smtClean="0">
                <a:solidFill>
                  <a:srgbClr val="00B050"/>
                </a:solidFill>
              </a:rPr>
              <a:t>   </a:t>
            </a:r>
            <a:r>
              <a:rPr lang="en-GB" sz="1800" dirty="0" smtClean="0">
                <a:solidFill>
                  <a:srgbClr val="FF0000"/>
                </a:solidFill>
              </a:rPr>
              <a:t>Recent UK Floods/Flood Re – A Short Overview (1) </a:t>
            </a:r>
            <a:endParaRPr lang="en-GB" sz="1800" dirty="0">
              <a:solidFill>
                <a:srgbClr val="FF0000"/>
              </a:solidFill>
            </a:endParaRPr>
          </a:p>
        </p:txBody>
      </p:sp>
      <p:graphicFrame>
        <p:nvGraphicFramePr>
          <p:cNvPr id="7" name="Content Placeholder 6"/>
          <p:cNvGraphicFramePr>
            <a:graphicFrameLocks noGrp="1"/>
          </p:cNvGraphicFramePr>
          <p:nvPr>
            <p:ph sz="half" idx="1"/>
          </p:nvPr>
        </p:nvGraphicFramePr>
        <p:xfrm>
          <a:off x="467544" y="1556793"/>
          <a:ext cx="3744416" cy="4722832"/>
        </p:xfrm>
        <a:graphic>
          <a:graphicData uri="http://schemas.openxmlformats.org/drawingml/2006/table">
            <a:tbl>
              <a:tblPr firstRow="1" bandRow="1">
                <a:tableStyleId>{5C22544A-7EE6-4342-B048-85BDC9FD1C3A}</a:tableStyleId>
              </a:tblPr>
              <a:tblGrid>
                <a:gridCol w="1296144"/>
                <a:gridCol w="2448272"/>
              </a:tblGrid>
              <a:tr h="518559">
                <a:tc gridSpan="2">
                  <a:txBody>
                    <a:bodyPr/>
                    <a:lstStyle/>
                    <a:p>
                      <a:r>
                        <a:rPr lang="en-GB" sz="1000" dirty="0" smtClean="0">
                          <a:solidFill>
                            <a:schemeClr val="bg1"/>
                          </a:solidFill>
                        </a:rPr>
                        <a:t>Short</a:t>
                      </a:r>
                      <a:r>
                        <a:rPr lang="en-GB" sz="1000" baseline="0" dirty="0" smtClean="0">
                          <a:solidFill>
                            <a:schemeClr val="bg1"/>
                          </a:solidFill>
                        </a:rPr>
                        <a:t> h</a:t>
                      </a:r>
                      <a:r>
                        <a:rPr lang="en-GB" sz="1000" dirty="0" smtClean="0">
                          <a:solidFill>
                            <a:schemeClr val="bg1"/>
                          </a:solidFill>
                        </a:rPr>
                        <a:t>istory of provision of UK Flood Cover </a:t>
                      </a:r>
                      <a:endParaRPr lang="en-GB" sz="1000" dirty="0">
                        <a:solidFill>
                          <a:schemeClr val="bg1"/>
                        </a:solidFill>
                      </a:endParaRPr>
                    </a:p>
                  </a:txBody>
                  <a:tcPr/>
                </a:tc>
                <a:tc hMerge="1">
                  <a:txBody>
                    <a:bodyPr/>
                    <a:lstStyle/>
                    <a:p>
                      <a:endParaRPr lang="en-GB" dirty="0"/>
                    </a:p>
                  </a:txBody>
                  <a:tcPr/>
                </a:tc>
              </a:tr>
              <a:tr h="302533">
                <a:tc>
                  <a:txBody>
                    <a:bodyPr/>
                    <a:lstStyle/>
                    <a:p>
                      <a:r>
                        <a:rPr lang="en-GB" sz="1000" b="1" dirty="0" smtClean="0"/>
                        <a:t>Year</a:t>
                      </a:r>
                      <a:endParaRPr lang="en-GB" sz="1000" b="1" dirty="0"/>
                    </a:p>
                  </a:txBody>
                  <a:tcPr/>
                </a:tc>
                <a:tc>
                  <a:txBody>
                    <a:bodyPr/>
                    <a:lstStyle/>
                    <a:p>
                      <a:r>
                        <a:rPr lang="en-GB" sz="1000" b="1" baseline="0" dirty="0" smtClean="0"/>
                        <a:t>Status </a:t>
                      </a:r>
                      <a:endParaRPr lang="en-GB" sz="1000" b="1" dirty="0"/>
                    </a:p>
                  </a:txBody>
                  <a:tcPr/>
                </a:tc>
              </a:tr>
              <a:tr h="453800">
                <a:tc>
                  <a:txBody>
                    <a:bodyPr/>
                    <a:lstStyle/>
                    <a:p>
                      <a:r>
                        <a:rPr lang="en-GB" sz="1000" b="1" dirty="0" smtClean="0"/>
                        <a:t>Early 20</a:t>
                      </a:r>
                      <a:r>
                        <a:rPr lang="en-GB" sz="1000" b="1" baseline="30000" dirty="0" smtClean="0"/>
                        <a:t>th</a:t>
                      </a:r>
                      <a:r>
                        <a:rPr lang="en-GB" sz="1000" b="1" dirty="0" smtClean="0"/>
                        <a:t> century</a:t>
                      </a:r>
                      <a:endParaRPr lang="en-GB" sz="1000" b="1" dirty="0"/>
                    </a:p>
                  </a:txBody>
                  <a:tcPr/>
                </a:tc>
                <a:tc>
                  <a:txBody>
                    <a:bodyPr/>
                    <a:lstStyle/>
                    <a:p>
                      <a:r>
                        <a:rPr lang="en-GB" sz="1000" dirty="0" smtClean="0"/>
                        <a:t>Flood</a:t>
                      </a:r>
                      <a:r>
                        <a:rPr lang="en-GB" sz="1000" baseline="0" dirty="0" smtClean="0"/>
                        <a:t> excluded from household cover but part of comp contents cover</a:t>
                      </a:r>
                      <a:endParaRPr lang="en-GB" sz="1000" dirty="0"/>
                    </a:p>
                  </a:txBody>
                  <a:tcPr/>
                </a:tc>
              </a:tr>
              <a:tr h="1216552">
                <a:tc>
                  <a:txBody>
                    <a:bodyPr/>
                    <a:lstStyle/>
                    <a:p>
                      <a:r>
                        <a:rPr lang="en-GB" sz="1000" b="1" dirty="0" smtClean="0"/>
                        <a:t>1961</a:t>
                      </a:r>
                      <a:endParaRPr lang="en-GB" sz="1000" b="1" dirty="0"/>
                    </a:p>
                  </a:txBody>
                  <a:tcPr/>
                </a:tc>
                <a:tc>
                  <a:txBody>
                    <a:bodyPr/>
                    <a:lstStyle/>
                    <a:p>
                      <a:r>
                        <a:rPr lang="en-GB" sz="1000" dirty="0" smtClean="0"/>
                        <a:t>BIA/Govt/Lloyd’s  “Gentleman’s Agreement”</a:t>
                      </a:r>
                      <a:r>
                        <a:rPr lang="en-GB" sz="1000" baseline="0" dirty="0" smtClean="0"/>
                        <a:t> (GA) . Staving off idea of a National Disaster Fund, in return for Govt commitment to flood defences, insurers to make flood cover widely available – not guaranteed  - on tougher terms where high risk, but penetration levels remained low. </a:t>
                      </a:r>
                      <a:endParaRPr lang="en-GB" sz="1000" dirty="0"/>
                    </a:p>
                  </a:txBody>
                  <a:tcPr/>
                </a:tc>
              </a:tr>
              <a:tr h="256116">
                <a:tc>
                  <a:txBody>
                    <a:bodyPr/>
                    <a:lstStyle/>
                    <a:p>
                      <a:r>
                        <a:rPr lang="en-GB" sz="1000" b="1" dirty="0" smtClean="0"/>
                        <a:t>Late 1970s </a:t>
                      </a:r>
                      <a:endParaRPr lang="en-GB" sz="1000" b="1" dirty="0"/>
                    </a:p>
                  </a:txBody>
                  <a:tcPr/>
                </a:tc>
                <a:tc>
                  <a:txBody>
                    <a:bodyPr/>
                    <a:lstStyle/>
                    <a:p>
                      <a:r>
                        <a:rPr lang="en-GB" sz="1000" dirty="0" smtClean="0"/>
                        <a:t>Most households</a:t>
                      </a:r>
                      <a:r>
                        <a:rPr lang="en-GB" sz="1000" baseline="0" dirty="0" smtClean="0"/>
                        <a:t> </a:t>
                      </a:r>
                      <a:r>
                        <a:rPr lang="en-GB" sz="1000" dirty="0" smtClean="0"/>
                        <a:t>insured against flood.</a:t>
                      </a:r>
                      <a:endParaRPr lang="en-GB" sz="1000" dirty="0"/>
                    </a:p>
                  </a:txBody>
                  <a:tcPr/>
                </a:tc>
              </a:tr>
              <a:tr h="342530">
                <a:tc>
                  <a:txBody>
                    <a:bodyPr/>
                    <a:lstStyle/>
                    <a:p>
                      <a:r>
                        <a:rPr lang="en-GB" sz="1000" b="1" dirty="0" smtClean="0"/>
                        <a:t>2000,</a:t>
                      </a:r>
                      <a:r>
                        <a:rPr lang="en-GB" sz="1000" b="1" baseline="0" dirty="0" smtClean="0"/>
                        <a:t>2002</a:t>
                      </a:r>
                    </a:p>
                  </a:txBody>
                  <a:tcPr/>
                </a:tc>
                <a:tc>
                  <a:txBody>
                    <a:bodyPr/>
                    <a:lstStyle/>
                    <a:p>
                      <a:r>
                        <a:rPr lang="en-GB" sz="1000" dirty="0" smtClean="0"/>
                        <a:t>Updating</a:t>
                      </a:r>
                      <a:r>
                        <a:rPr lang="en-GB" sz="1000" baseline="0" dirty="0" smtClean="0"/>
                        <a:t> of GA</a:t>
                      </a:r>
                      <a:endParaRPr lang="en-GB" sz="1000" dirty="0"/>
                    </a:p>
                  </a:txBody>
                  <a:tcPr/>
                </a:tc>
              </a:tr>
              <a:tr h="5762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1" baseline="0" dirty="0" smtClean="0"/>
                        <a:t>2005,2008</a:t>
                      </a:r>
                      <a:endParaRPr lang="en-GB" sz="1000" b="1" dirty="0" smtClean="0"/>
                    </a:p>
                    <a:p>
                      <a:endParaRPr lang="en-GB" sz="1000" b="1" dirty="0"/>
                    </a:p>
                  </a:txBody>
                  <a:tcPr/>
                </a:tc>
                <a:tc>
                  <a:txBody>
                    <a:bodyPr/>
                    <a:lstStyle/>
                    <a:p>
                      <a:r>
                        <a:rPr lang="en-GB" sz="1000" baseline="0" dirty="0" smtClean="0"/>
                        <a:t>GA becomes Statement of Principles (SOP) in 2005, revised in 2008. Due expiry in 2013.</a:t>
                      </a:r>
                      <a:endParaRPr lang="en-GB" sz="1000" dirty="0"/>
                    </a:p>
                  </a:txBody>
                  <a:tcPr/>
                </a:tc>
              </a:tr>
              <a:tr h="1056480">
                <a:tc>
                  <a:txBody>
                    <a:bodyPr/>
                    <a:lstStyle/>
                    <a:p>
                      <a:r>
                        <a:rPr lang="en-GB" sz="1000" b="1" dirty="0" smtClean="0"/>
                        <a:t>2013 </a:t>
                      </a:r>
                      <a:endParaRPr lang="en-GB" sz="1000" b="1" dirty="0"/>
                    </a:p>
                  </a:txBody>
                  <a:tcPr/>
                </a:tc>
                <a:tc>
                  <a:txBody>
                    <a:bodyPr/>
                    <a:lstStyle/>
                    <a:p>
                      <a:r>
                        <a:rPr lang="en-GB" sz="1000" dirty="0" smtClean="0"/>
                        <a:t>Extension of SOP, Consultation</a:t>
                      </a:r>
                      <a:r>
                        <a:rPr lang="en-GB" sz="1000" baseline="0" dirty="0" smtClean="0"/>
                        <a:t> Paper for </a:t>
                      </a:r>
                      <a:r>
                        <a:rPr lang="en-GB" sz="1000" b="1" i="1" baseline="0" dirty="0" smtClean="0"/>
                        <a:t>Future </a:t>
                      </a:r>
                      <a:r>
                        <a:rPr lang="en-GB" sz="1000" b="1" i="1" dirty="0" smtClean="0"/>
                        <a:t> Availability and Affordability of Home Insurance in Areas of Flood</a:t>
                      </a:r>
                      <a:r>
                        <a:rPr lang="en-GB" sz="1000" b="1" i="1" baseline="0" dirty="0" smtClean="0"/>
                        <a:t> Risk</a:t>
                      </a:r>
                      <a:r>
                        <a:rPr lang="en-GB" sz="1000" baseline="0" dirty="0" smtClean="0"/>
                        <a:t>. Agreement to set up </a:t>
                      </a:r>
                      <a:r>
                        <a:rPr lang="en-GB" sz="1000" b="1" baseline="0" dirty="0" smtClean="0">
                          <a:solidFill>
                            <a:srgbClr val="FF0000"/>
                          </a:solidFill>
                        </a:rPr>
                        <a:t>Flood Re </a:t>
                      </a:r>
                      <a:r>
                        <a:rPr lang="en-GB" sz="1000" baseline="0" dirty="0" smtClean="0"/>
                        <a:t>as Govt-backed reinsurance provider for operation in or around June 2015.</a:t>
                      </a:r>
                      <a:r>
                        <a:rPr lang="en-GB" sz="1000" dirty="0" smtClean="0"/>
                        <a:t> </a:t>
                      </a:r>
                      <a:endParaRPr lang="en-GB" sz="1000" dirty="0"/>
                    </a:p>
                  </a:txBody>
                  <a:tcPr/>
                </a:tc>
              </a:tr>
            </a:tbl>
          </a:graphicData>
        </a:graphic>
      </p:graphicFrame>
      <p:graphicFrame>
        <p:nvGraphicFramePr>
          <p:cNvPr id="6" name="Content Placeholder 5"/>
          <p:cNvGraphicFramePr>
            <a:graphicFrameLocks noGrp="1"/>
          </p:cNvGraphicFramePr>
          <p:nvPr>
            <p:ph sz="half" idx="2"/>
          </p:nvPr>
        </p:nvGraphicFramePr>
        <p:xfrm>
          <a:off x="4499992" y="1556792"/>
          <a:ext cx="4038600" cy="4752528"/>
        </p:xfrm>
        <a:graphic>
          <a:graphicData uri="http://schemas.openxmlformats.org/drawingml/2006/table">
            <a:tbl>
              <a:tblPr firstRow="1" bandRow="1">
                <a:tableStyleId>{5C22544A-7EE6-4342-B048-85BDC9FD1C3A}</a:tableStyleId>
              </a:tblPr>
              <a:tblGrid>
                <a:gridCol w="648072"/>
                <a:gridCol w="1152128"/>
                <a:gridCol w="2238400"/>
              </a:tblGrid>
              <a:tr h="248460">
                <a:tc gridSpan="3">
                  <a:txBody>
                    <a:bodyPr/>
                    <a:lstStyle/>
                    <a:p>
                      <a:r>
                        <a:rPr lang="en-GB" sz="1000" dirty="0" smtClean="0">
                          <a:solidFill>
                            <a:schemeClr val="bg1"/>
                          </a:solidFill>
                        </a:rPr>
                        <a:t>Recent UK Floods History</a:t>
                      </a:r>
                      <a:endParaRPr lang="en-GB" sz="1000" dirty="0">
                        <a:solidFill>
                          <a:schemeClr val="bg1"/>
                        </a:solidFill>
                      </a:endParaRPr>
                    </a:p>
                  </a:txBody>
                  <a:tcPr/>
                </a:tc>
                <a:tc hMerge="1">
                  <a:txBody>
                    <a:bodyPr/>
                    <a:lstStyle/>
                    <a:p>
                      <a:endParaRPr lang="en-GB" sz="1600" dirty="0"/>
                    </a:p>
                  </a:txBody>
                  <a:tcPr/>
                </a:tc>
                <a:tc hMerge="1">
                  <a:txBody>
                    <a:bodyPr/>
                    <a:lstStyle/>
                    <a:p>
                      <a:endParaRPr lang="en-GB" sz="1600" dirty="0"/>
                    </a:p>
                  </a:txBody>
                  <a:tcPr/>
                </a:tc>
              </a:tr>
              <a:tr h="502129">
                <a:tc>
                  <a:txBody>
                    <a:bodyPr/>
                    <a:lstStyle/>
                    <a:p>
                      <a:r>
                        <a:rPr lang="en-GB" sz="1000" b="1" dirty="0" smtClean="0"/>
                        <a:t>Year</a:t>
                      </a:r>
                      <a:endParaRPr lang="en-GB" sz="1000" b="1" dirty="0"/>
                    </a:p>
                  </a:txBody>
                  <a:tcPr/>
                </a:tc>
                <a:tc>
                  <a:txBody>
                    <a:bodyPr/>
                    <a:lstStyle/>
                    <a:p>
                      <a:r>
                        <a:rPr lang="en-GB" sz="1000" b="1" dirty="0" smtClean="0"/>
                        <a:t>Claims</a:t>
                      </a:r>
                      <a:r>
                        <a:rPr lang="en-GB" sz="1000" b="1" baseline="0" dirty="0" smtClean="0"/>
                        <a:t> cost (approx) </a:t>
                      </a:r>
                      <a:endParaRPr lang="en-GB" sz="1000" b="1" dirty="0"/>
                    </a:p>
                  </a:txBody>
                  <a:tcPr/>
                </a:tc>
                <a:tc>
                  <a:txBody>
                    <a:bodyPr/>
                    <a:lstStyle/>
                    <a:p>
                      <a:r>
                        <a:rPr lang="en-GB" sz="1000" b="1" dirty="0" smtClean="0"/>
                        <a:t>No./breakdown of claims and other comments </a:t>
                      </a:r>
                      <a:endParaRPr lang="en-GB" sz="1000" b="1" dirty="0"/>
                    </a:p>
                  </a:txBody>
                  <a:tcPr/>
                </a:tc>
              </a:tr>
              <a:tr h="1164384">
                <a:tc>
                  <a:txBody>
                    <a:bodyPr/>
                    <a:lstStyle/>
                    <a:p>
                      <a:r>
                        <a:rPr lang="en-GB" sz="1000" b="1" dirty="0" smtClean="0"/>
                        <a:t>2007 </a:t>
                      </a:r>
                      <a:endParaRPr lang="en-GB" sz="10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smtClean="0">
                          <a:solidFill>
                            <a:srgbClr val="FF0000"/>
                          </a:solidFill>
                        </a:rPr>
                        <a:t>£3bn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smtClean="0"/>
                        <a:t>Widespread. c.185,000 claims (commercial c.35k/motor c.20k/domestic c.130k )</a:t>
                      </a:r>
                    </a:p>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smtClean="0"/>
                        <a:t> c.50k domestic claims were “major” (c.17k households re-housed in alternative accommodation)</a:t>
                      </a:r>
                    </a:p>
                  </a:txBody>
                  <a:tcPr/>
                </a:tc>
              </a:tr>
              <a:tr h="434954">
                <a:tc>
                  <a:txBody>
                    <a:bodyPr/>
                    <a:lstStyle/>
                    <a:p>
                      <a:r>
                        <a:rPr lang="en-GB" sz="1000" b="1" dirty="0" smtClean="0"/>
                        <a:t>2009</a:t>
                      </a:r>
                      <a:endParaRPr lang="en-GB" sz="1000" b="1" dirty="0"/>
                    </a:p>
                  </a:txBody>
                  <a:tcPr/>
                </a:tc>
                <a:tc>
                  <a:txBody>
                    <a:bodyPr/>
                    <a:lstStyle/>
                    <a:p>
                      <a:r>
                        <a:rPr lang="en-GB" sz="1000" dirty="0" smtClean="0">
                          <a:solidFill>
                            <a:srgbClr val="FF0000"/>
                          </a:solidFill>
                        </a:rPr>
                        <a:t>£200m</a:t>
                      </a:r>
                      <a:endParaRPr lang="en-GB" sz="1000" dirty="0">
                        <a:solidFill>
                          <a:srgbClr val="FF0000"/>
                        </a:solidFill>
                      </a:endParaRPr>
                    </a:p>
                  </a:txBody>
                  <a:tcPr/>
                </a:tc>
                <a:tc>
                  <a:txBody>
                    <a:bodyPr/>
                    <a:lstStyle/>
                    <a:p>
                      <a:r>
                        <a:rPr lang="en-GB" sz="1000" dirty="0" smtClean="0"/>
                        <a:t>Cumbria/</a:t>
                      </a:r>
                      <a:r>
                        <a:rPr lang="en-GB" sz="1000" dirty="0" err="1" smtClean="0"/>
                        <a:t>Cockermouth</a:t>
                      </a:r>
                      <a:endParaRPr lang="en-GB" sz="1000" dirty="0"/>
                    </a:p>
                  </a:txBody>
                  <a:tcPr/>
                </a:tc>
              </a:tr>
              <a:tr h="400166">
                <a:tc>
                  <a:txBody>
                    <a:bodyPr/>
                    <a:lstStyle/>
                    <a:p>
                      <a:r>
                        <a:rPr lang="en-GB" sz="1000" b="1" dirty="0" smtClean="0"/>
                        <a:t>2012</a:t>
                      </a:r>
                      <a:endParaRPr lang="en-GB" sz="1000" b="1" dirty="0"/>
                    </a:p>
                  </a:txBody>
                  <a:tcPr/>
                </a:tc>
                <a:tc>
                  <a:txBody>
                    <a:bodyPr/>
                    <a:lstStyle/>
                    <a:p>
                      <a:r>
                        <a:rPr lang="en-GB" sz="1000" dirty="0" smtClean="0">
                          <a:solidFill>
                            <a:srgbClr val="FF0000"/>
                          </a:solidFill>
                        </a:rPr>
                        <a:t>£594m</a:t>
                      </a:r>
                      <a:endParaRPr lang="en-GB" sz="1000" dirty="0">
                        <a:solidFill>
                          <a:srgbClr val="FF0000"/>
                        </a:solidFill>
                      </a:endParaRPr>
                    </a:p>
                  </a:txBody>
                  <a:tcPr/>
                </a:tc>
                <a:tc>
                  <a:txBody>
                    <a:bodyPr/>
                    <a:lstStyle/>
                    <a:p>
                      <a:r>
                        <a:rPr lang="en-GB" sz="1000" dirty="0" smtClean="0"/>
                        <a:t>Various</a:t>
                      </a:r>
                      <a:r>
                        <a:rPr lang="en-GB" sz="1000" baseline="0" dirty="0" smtClean="0"/>
                        <a:t> regions </a:t>
                      </a:r>
                      <a:endParaRPr lang="en-GB" sz="1000" dirty="0"/>
                    </a:p>
                  </a:txBody>
                  <a:tcPr/>
                </a:tc>
              </a:tr>
              <a:tr h="2002435">
                <a:tc>
                  <a:txBody>
                    <a:bodyPr/>
                    <a:lstStyle/>
                    <a:p>
                      <a:r>
                        <a:rPr lang="en-GB" sz="1000" b="1" dirty="0" smtClean="0"/>
                        <a:t>2013/4</a:t>
                      </a:r>
                      <a:endParaRPr lang="en-GB" sz="1000" b="1" dirty="0"/>
                    </a:p>
                  </a:txBody>
                  <a:tcPr/>
                </a:tc>
                <a:tc>
                  <a:txBody>
                    <a:bodyPr/>
                    <a:lstStyle/>
                    <a:p>
                      <a:r>
                        <a:rPr lang="en-GB" sz="1000" dirty="0" smtClean="0">
                          <a:solidFill>
                            <a:srgbClr val="FF0000"/>
                          </a:solidFill>
                        </a:rPr>
                        <a:t>£446m</a:t>
                      </a:r>
                      <a:endParaRPr lang="en-GB" sz="1000" dirty="0">
                        <a:solidFill>
                          <a:srgbClr val="FF0000"/>
                        </a:solidFill>
                      </a:endParaRPr>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000" dirty="0" smtClean="0"/>
                        <a:t>c.17,500  claims – highly politicised – major challenges:</a:t>
                      </a:r>
                      <a:r>
                        <a:rPr lang="en-GB" sz="1000" baseline="0" dirty="0" smtClean="0"/>
                        <a:t> widespread standing water/power failures/Christmas holiday period  - many parts Southern and SW England. (</a:t>
                      </a:r>
                      <a:r>
                        <a:rPr lang="en-GB" sz="1000" i="1" dirty="0" smtClean="0"/>
                        <a:t>From 1.4.2014 -  £5k Renew &amp; Repair Grant available from local authorities to all homeowners /businesses</a:t>
                      </a:r>
                      <a:r>
                        <a:rPr lang="en-GB" sz="1000" i="1" baseline="0" dirty="0" smtClean="0"/>
                        <a:t> flooded since 1.12.2013</a:t>
                      </a:r>
                      <a:r>
                        <a:rPr lang="en-GB" sz="1000" i="0" baseline="0" dirty="0" smtClean="0"/>
                        <a:t>.)</a:t>
                      </a:r>
                      <a:endParaRPr lang="en-GB" sz="1000" i="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smtClean="0"/>
                        <a:t>(</a:t>
                      </a:r>
                      <a:r>
                        <a:rPr lang="en-GB" sz="1000" i="1" dirty="0" smtClean="0"/>
                        <a:t>courtesy of the Association of British</a:t>
                      </a:r>
                      <a:r>
                        <a:rPr lang="en-GB" sz="1000" i="1" baseline="0" dirty="0" smtClean="0"/>
                        <a:t> Insurers) </a:t>
                      </a:r>
                      <a:endParaRPr lang="en-GB" sz="1000" i="1" dirty="0" smtClean="0"/>
                    </a:p>
                  </a:txBody>
                  <a:tcPr/>
                </a:tc>
              </a:tr>
            </a:tbl>
          </a:graphicData>
        </a:graphic>
      </p:graphicFrame>
      <p:sp>
        <p:nvSpPr>
          <p:cNvPr id="5" name="Footer Placeholder 4"/>
          <p:cNvSpPr>
            <a:spLocks noGrp="1"/>
          </p:cNvSpPr>
          <p:nvPr>
            <p:ph type="ftr" sz="quarter" idx="11"/>
          </p:nvPr>
        </p:nvSpPr>
        <p:spPr>
          <a:xfrm>
            <a:off x="1619672" y="6492875"/>
            <a:ext cx="4929336" cy="365125"/>
          </a:xfrm>
        </p:spPr>
        <p:txBody>
          <a:bodyPr/>
          <a:lstStyle/>
          <a:p>
            <a:pPr lvl="0" algn="l">
              <a:defRPr/>
            </a:pPr>
            <a:r>
              <a:rPr lang="en-GB" sz="800" b="1" dirty="0" smtClean="0">
                <a:solidFill>
                  <a:srgbClr val="FF0000"/>
                </a:solidFill>
              </a:rPr>
              <a:t>Tim Hardy </a:t>
            </a:r>
            <a:endParaRPr lang="en-GB" sz="800" dirty="0" smtClean="0">
              <a:solidFill>
                <a:srgbClr val="FF0000"/>
              </a:solidFill>
            </a:endParaRPr>
          </a:p>
          <a:p>
            <a:pPr lvl="0" algn="l">
              <a:defRPr/>
            </a:pPr>
            <a:r>
              <a:rPr lang="en-GB" sz="800" dirty="0" smtClean="0">
                <a:solidFill>
                  <a:schemeClr val="tx1"/>
                </a:solidFill>
              </a:rPr>
              <a:t> Chair. AIDA Climate Change Working Party</a:t>
            </a:r>
          </a:p>
          <a:p>
            <a:pPr lvl="0" algn="l">
              <a:defRPr/>
            </a:pPr>
            <a:r>
              <a:rPr lang="en-GB" sz="800" dirty="0" smtClean="0">
                <a:solidFill>
                  <a:schemeClr val="tx1"/>
                </a:solidFill>
              </a:rPr>
              <a:t> Vice President, British Insurance Law Association</a:t>
            </a:r>
            <a:endParaRPr lang="en-GB" sz="800" dirty="0" smtClean="0"/>
          </a:p>
          <a:p>
            <a:endParaRPr lang="en-GB" sz="800" dirty="0"/>
          </a:p>
        </p:txBody>
      </p:sp>
      <p:pic>
        <p:nvPicPr>
          <p:cNvPr id="8" name="Picture 7" descr="AidaLogo.jpg"/>
          <p:cNvPicPr>
            <a:picLocks noChangeAspect="1"/>
          </p:cNvPicPr>
          <p:nvPr/>
        </p:nvPicPr>
        <p:blipFill>
          <a:blip r:embed="rId3" cstate="print"/>
          <a:stretch>
            <a:fillRect/>
          </a:stretch>
        </p:blipFill>
        <p:spPr>
          <a:xfrm>
            <a:off x="1043608" y="6381328"/>
            <a:ext cx="612632" cy="360000"/>
          </a:xfrm>
          <a:prstGeom prst="rect">
            <a:avLst/>
          </a:prstGeom>
        </p:spPr>
      </p:pic>
      <p:pic>
        <p:nvPicPr>
          <p:cNvPr id="9" name="Picture 4" descr="C:\Users\Tim H\Pictures\BILA 50th Ann logo.jpg"/>
          <p:cNvPicPr>
            <a:picLocks noChangeAspect="1" noChangeArrowheads="1"/>
          </p:cNvPicPr>
          <p:nvPr/>
        </p:nvPicPr>
        <p:blipFill>
          <a:blip r:embed="rId4" cstate="print"/>
          <a:srcRect/>
          <a:stretch>
            <a:fillRect/>
          </a:stretch>
        </p:blipFill>
        <p:spPr bwMode="auto">
          <a:xfrm>
            <a:off x="3851920" y="6381328"/>
            <a:ext cx="404956" cy="3600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1800" dirty="0" smtClean="0">
                <a:solidFill>
                  <a:srgbClr val="00B050"/>
                </a:solidFill>
              </a:rPr>
              <a:t>3. Specific Challenges and Examples (cont’d): </a:t>
            </a:r>
            <a:br>
              <a:rPr lang="en-GB" sz="1800" dirty="0" smtClean="0">
                <a:solidFill>
                  <a:srgbClr val="00B050"/>
                </a:solidFill>
              </a:rPr>
            </a:br>
            <a:r>
              <a:rPr lang="en-GB" sz="1800" dirty="0" smtClean="0">
                <a:solidFill>
                  <a:srgbClr val="00B050"/>
                </a:solidFill>
              </a:rPr>
              <a:t>   </a:t>
            </a:r>
            <a:r>
              <a:rPr lang="en-GB" sz="1800" dirty="0" smtClean="0">
                <a:solidFill>
                  <a:srgbClr val="FF0000"/>
                </a:solidFill>
              </a:rPr>
              <a:t>Recent UK Floods/Flood Re – A Short Overview (2) </a:t>
            </a:r>
            <a:endParaRPr lang="en-GB" sz="1800" dirty="0">
              <a:solidFill>
                <a:srgbClr val="FF0000"/>
              </a:solidFill>
            </a:endParaRPr>
          </a:p>
        </p:txBody>
      </p:sp>
      <p:sp>
        <p:nvSpPr>
          <p:cNvPr id="3" name="Content Placeholder 2"/>
          <p:cNvSpPr>
            <a:spLocks noGrp="1"/>
          </p:cNvSpPr>
          <p:nvPr>
            <p:ph sz="half" idx="1"/>
          </p:nvPr>
        </p:nvSpPr>
        <p:spPr>
          <a:xfrm>
            <a:off x="464344" y="1628801"/>
            <a:ext cx="4038600" cy="4667664"/>
          </a:xfrm>
        </p:spPr>
        <p:txBody>
          <a:bodyPr>
            <a:normAutofit fontScale="92500" lnSpcReduction="10000"/>
          </a:bodyPr>
          <a:lstStyle/>
          <a:p>
            <a:pPr>
              <a:buNone/>
            </a:pPr>
            <a:r>
              <a:rPr lang="en-GB" sz="1500" dirty="0" smtClean="0">
                <a:solidFill>
                  <a:srgbClr val="FFC000"/>
                </a:solidFill>
              </a:rPr>
              <a:t>Policy Objective of the Consultation Paper</a:t>
            </a:r>
            <a:r>
              <a:rPr lang="en-GB" sz="1400" b="1" dirty="0" smtClean="0"/>
              <a:t>: </a:t>
            </a:r>
          </a:p>
          <a:p>
            <a:pPr>
              <a:buNone/>
            </a:pPr>
            <a:r>
              <a:rPr lang="en-GB" sz="1100" dirty="0" smtClean="0"/>
              <a:t>“… </a:t>
            </a:r>
            <a:r>
              <a:rPr lang="en-GB" sz="1100" i="1" dirty="0" smtClean="0"/>
              <a:t>to ensure that domestic property insurance continues to be widely available and affordable in areas of flood risk without placing unsustainable costs on wider policyholders or the taxpayer…” </a:t>
            </a:r>
          </a:p>
          <a:p>
            <a:pPr>
              <a:buNone/>
            </a:pPr>
            <a:r>
              <a:rPr lang="en-GB" sz="1100" b="1" dirty="0" smtClean="0"/>
              <a:t>“… </a:t>
            </a:r>
            <a:r>
              <a:rPr lang="en-GB" sz="1100" i="1" dirty="0" smtClean="0"/>
              <a:t>over time [probably the next 20-25 years] there should be a gradual transition towards more risk-reflective prices “.</a:t>
            </a:r>
          </a:p>
          <a:p>
            <a:pPr lvl="1">
              <a:buNone/>
            </a:pPr>
            <a:endParaRPr lang="en-GB" sz="1200" i="1" dirty="0" smtClean="0"/>
          </a:p>
          <a:p>
            <a:pPr>
              <a:buNone/>
            </a:pPr>
            <a:r>
              <a:rPr lang="en-GB" sz="1500" dirty="0" smtClean="0">
                <a:solidFill>
                  <a:srgbClr val="FFC000"/>
                </a:solidFill>
              </a:rPr>
              <a:t>Principal Features of Flood Re “solution”: </a:t>
            </a:r>
          </a:p>
          <a:p>
            <a:pPr lvl="1"/>
            <a:r>
              <a:rPr lang="en-GB" sz="1200" i="1" dirty="0" smtClean="0">
                <a:solidFill>
                  <a:srgbClr val="FFC000"/>
                </a:solidFill>
              </a:rPr>
              <a:t>Not-for –profit  R/I vehicle  </a:t>
            </a:r>
            <a:r>
              <a:rPr lang="en-GB" sz="1200" i="1" dirty="0" smtClean="0"/>
              <a:t>- a transitional measure for phasing out within 20-25 years</a:t>
            </a:r>
          </a:p>
          <a:p>
            <a:pPr lvl="1"/>
            <a:r>
              <a:rPr lang="en-GB" sz="1200" i="1" dirty="0" smtClean="0">
                <a:solidFill>
                  <a:srgbClr val="FFC000"/>
                </a:solidFill>
              </a:rPr>
              <a:t>Industry-owned  and operated </a:t>
            </a:r>
            <a:r>
              <a:rPr lang="en-GB" sz="1200" i="1" dirty="0" smtClean="0"/>
              <a:t>with public function </a:t>
            </a:r>
          </a:p>
          <a:p>
            <a:pPr lvl="1"/>
            <a:r>
              <a:rPr lang="en-GB" sz="1200" i="1" dirty="0" smtClean="0">
                <a:solidFill>
                  <a:srgbClr val="FFC000"/>
                </a:solidFill>
              </a:rPr>
              <a:t>Claims</a:t>
            </a:r>
            <a:r>
              <a:rPr lang="en-GB" sz="1200" i="1" dirty="0" smtClean="0"/>
              <a:t> funded by  premiums   from qualifying high-risk  properties and industry-wide levy  (a “tax”) on  all  properties UK domestic property insurers  - fixed for 5 years  (£180m – c£10.50  per policy)  </a:t>
            </a:r>
          </a:p>
          <a:p>
            <a:pPr lvl="1"/>
            <a:r>
              <a:rPr lang="en-GB" sz="1200" i="1" dirty="0" smtClean="0">
                <a:solidFill>
                  <a:srgbClr val="FFC000"/>
                </a:solidFill>
              </a:rPr>
              <a:t>Eligible Properties</a:t>
            </a:r>
            <a:r>
              <a:rPr lang="en-GB" sz="1200" i="1" dirty="0" smtClean="0"/>
              <a:t>:  All residential properties  (other than in highest value council tax band) , insured in name of individuals, occupied by owner or immediate family. </a:t>
            </a:r>
          </a:p>
          <a:p>
            <a:pPr lvl="1"/>
            <a:r>
              <a:rPr lang="en-GB" sz="1200" i="1" dirty="0" smtClean="0">
                <a:solidFill>
                  <a:srgbClr val="FFC000"/>
                </a:solidFill>
              </a:rPr>
              <a:t>Ineligible: </a:t>
            </a:r>
            <a:r>
              <a:rPr lang="en-GB" sz="1200" i="1" dirty="0" smtClean="0"/>
              <a:t>Top council tax banded properties, homes built after Jan2009, small businesses, residential landlords. </a:t>
            </a:r>
          </a:p>
          <a:p>
            <a:pPr lvl="1"/>
            <a:r>
              <a:rPr lang="en-GB" sz="1200" i="1" dirty="0" smtClean="0">
                <a:solidFill>
                  <a:srgbClr val="FFC000"/>
                </a:solidFill>
              </a:rPr>
              <a:t>R/I premiums </a:t>
            </a:r>
            <a:r>
              <a:rPr lang="en-GB" sz="1200" i="1" dirty="0" smtClean="0"/>
              <a:t>:  Sliding scale based on tax-banded values  (for buildings/contents/combined) </a:t>
            </a:r>
          </a:p>
          <a:p>
            <a:pPr lvl="1"/>
            <a:endParaRPr lang="en-GB" sz="1200" i="1" dirty="0" smtClean="0"/>
          </a:p>
          <a:p>
            <a:pPr lvl="1"/>
            <a:endParaRPr lang="en-GB" sz="1200" i="1" dirty="0" smtClean="0"/>
          </a:p>
          <a:p>
            <a:pPr lvl="1"/>
            <a:endParaRPr lang="en-GB" sz="1200" i="1" dirty="0" smtClean="0"/>
          </a:p>
        </p:txBody>
      </p:sp>
      <p:sp>
        <p:nvSpPr>
          <p:cNvPr id="4" name="Content Placeholder 3"/>
          <p:cNvSpPr>
            <a:spLocks noGrp="1"/>
          </p:cNvSpPr>
          <p:nvPr>
            <p:ph sz="half" idx="2"/>
          </p:nvPr>
        </p:nvSpPr>
        <p:spPr>
          <a:xfrm>
            <a:off x="4655344" y="1628800"/>
            <a:ext cx="4038600" cy="4667665"/>
          </a:xfrm>
        </p:spPr>
        <p:txBody>
          <a:bodyPr>
            <a:normAutofit fontScale="92500" lnSpcReduction="10000"/>
          </a:bodyPr>
          <a:lstStyle/>
          <a:p>
            <a:pPr lvl="1">
              <a:buNone/>
            </a:pPr>
            <a:r>
              <a:rPr lang="en-GB" sz="1500" dirty="0" smtClean="0">
                <a:solidFill>
                  <a:srgbClr val="FFC000"/>
                </a:solidFill>
              </a:rPr>
              <a:t>Additional features</a:t>
            </a:r>
            <a:r>
              <a:rPr lang="en-GB" sz="1200" b="1" dirty="0" smtClean="0">
                <a:solidFill>
                  <a:srgbClr val="FFC000"/>
                </a:solidFill>
              </a:rPr>
              <a:t>:</a:t>
            </a:r>
            <a:endParaRPr lang="en-GB" sz="1200" i="1" dirty="0" smtClean="0"/>
          </a:p>
          <a:p>
            <a:pPr lvl="1"/>
            <a:r>
              <a:rPr lang="en-GB" sz="1200" i="1" dirty="0" smtClean="0"/>
              <a:t>Standard R/I  excess of £250-£500</a:t>
            </a:r>
          </a:p>
          <a:p>
            <a:pPr lvl="1"/>
            <a:r>
              <a:rPr lang="en-GB" sz="1200" i="1" dirty="0" smtClean="0"/>
              <a:t>Claims handled /funded by insurers  who claim refund</a:t>
            </a:r>
          </a:p>
          <a:p>
            <a:pPr lvl="1"/>
            <a:r>
              <a:rPr lang="en-GB" sz="1200" i="1" dirty="0" smtClean="0"/>
              <a:t>Cat losses: Outgoing R/I  1:200  annual aggregate loss </a:t>
            </a:r>
          </a:p>
          <a:p>
            <a:pPr lvl="1"/>
            <a:r>
              <a:rPr lang="en-GB" sz="1200" i="1" dirty="0" smtClean="0"/>
              <a:t>Govt  to take primary responsibility  for resources if/once exceeded</a:t>
            </a:r>
          </a:p>
          <a:p>
            <a:pPr lvl="1">
              <a:buNone/>
            </a:pPr>
            <a:endParaRPr lang="en-GB" sz="1200" i="1" dirty="0" smtClean="0"/>
          </a:p>
          <a:p>
            <a:pPr lvl="1">
              <a:buNone/>
            </a:pPr>
            <a:r>
              <a:rPr lang="en-GB" sz="1500" dirty="0" smtClean="0">
                <a:solidFill>
                  <a:srgbClr val="FFC000"/>
                </a:solidFill>
              </a:rPr>
              <a:t>Government pledges: </a:t>
            </a:r>
          </a:p>
          <a:p>
            <a:pPr lvl="1"/>
            <a:r>
              <a:rPr lang="en-GB" sz="1200" i="1" dirty="0" smtClean="0"/>
              <a:t>Water Bill legislation to be passed  to ensure no “free-riders”</a:t>
            </a:r>
          </a:p>
          <a:p>
            <a:pPr lvl="1"/>
            <a:r>
              <a:rPr lang="en-GB" sz="1200" i="1" dirty="0" smtClean="0"/>
              <a:t>Commitments by way of Govt spending on flood defence </a:t>
            </a:r>
          </a:p>
          <a:p>
            <a:pPr lvl="1"/>
            <a:r>
              <a:rPr lang="en-GB" sz="1200" i="1" dirty="0" smtClean="0"/>
              <a:t>Surface water map (by end 2013) + showing all sources of flooding to be provided to insurers by end 2015 + data re building proceeding against Environment Agency (EA) advice</a:t>
            </a:r>
          </a:p>
          <a:p>
            <a:pPr lvl="1">
              <a:buNone/>
            </a:pPr>
            <a:endParaRPr lang="en-GB" sz="1200" i="1" dirty="0" smtClean="0"/>
          </a:p>
          <a:p>
            <a:pPr lvl="1">
              <a:buNone/>
            </a:pPr>
            <a:r>
              <a:rPr lang="en-GB" sz="1500" dirty="0" smtClean="0">
                <a:solidFill>
                  <a:srgbClr val="FFC000"/>
                </a:solidFill>
              </a:rPr>
              <a:t>Criticisms</a:t>
            </a:r>
            <a:r>
              <a:rPr lang="en-GB" sz="1500" b="1" dirty="0" smtClean="0">
                <a:solidFill>
                  <a:srgbClr val="FFC000"/>
                </a:solidFill>
              </a:rPr>
              <a:t>:</a:t>
            </a:r>
            <a:endParaRPr lang="en-GB" sz="1500" b="1" i="1" dirty="0" smtClean="0"/>
          </a:p>
          <a:p>
            <a:pPr lvl="1"/>
            <a:r>
              <a:rPr lang="en-GB" sz="1200" i="1" dirty="0" smtClean="0"/>
              <a:t>Among  criticisms of Scheme as Water Bill  passes through UK Parliament for approval  are facts that :</a:t>
            </a:r>
          </a:p>
          <a:p>
            <a:pPr lvl="2"/>
            <a:r>
              <a:rPr lang="en-GB" sz="1200" i="1" dirty="0" smtClean="0"/>
              <a:t>1 in 6 households remain ineligible</a:t>
            </a:r>
          </a:p>
          <a:p>
            <a:pPr lvl="2"/>
            <a:r>
              <a:rPr lang="en-GB" sz="1200" i="1" dirty="0" smtClean="0"/>
              <a:t>Fails to deal with small businesses/house-building  since 2009 in flood-risk areas /full account of  Climate Change</a:t>
            </a:r>
          </a:p>
          <a:p>
            <a:pPr lvl="2"/>
            <a:r>
              <a:rPr lang="en-GB" sz="1200" i="1" dirty="0" smtClean="0"/>
              <a:t>Govt spending/ EA policy re flooding under attack</a:t>
            </a:r>
          </a:p>
          <a:p>
            <a:pPr lvl="2"/>
            <a:endParaRPr lang="en-GB" sz="1200" i="1" dirty="0" smtClean="0"/>
          </a:p>
          <a:p>
            <a:pPr lvl="2"/>
            <a:endParaRPr lang="en-GB" sz="1200" i="1" dirty="0"/>
          </a:p>
        </p:txBody>
      </p:sp>
      <p:sp>
        <p:nvSpPr>
          <p:cNvPr id="5" name="Footer Placeholder 4"/>
          <p:cNvSpPr>
            <a:spLocks noGrp="1"/>
          </p:cNvSpPr>
          <p:nvPr>
            <p:ph type="ftr" sz="quarter" idx="11"/>
          </p:nvPr>
        </p:nvSpPr>
        <p:spPr>
          <a:xfrm>
            <a:off x="1691680" y="6416675"/>
            <a:ext cx="4785320" cy="365125"/>
          </a:xfrm>
        </p:spPr>
        <p:txBody>
          <a:bodyPr/>
          <a:lstStyle/>
          <a:p>
            <a:pPr lvl="0" algn="l">
              <a:defRPr/>
            </a:pPr>
            <a:r>
              <a:rPr lang="en-GB" sz="800" b="1" dirty="0" smtClean="0">
                <a:solidFill>
                  <a:srgbClr val="FF0000"/>
                </a:solidFill>
              </a:rPr>
              <a:t>Tim Hardy </a:t>
            </a:r>
            <a:endParaRPr lang="en-GB" sz="800" dirty="0" smtClean="0">
              <a:solidFill>
                <a:srgbClr val="FF0000"/>
              </a:solidFill>
            </a:endParaRPr>
          </a:p>
          <a:p>
            <a:pPr lvl="0" algn="l">
              <a:defRPr/>
            </a:pPr>
            <a:r>
              <a:rPr lang="en-GB" sz="800" dirty="0" smtClean="0">
                <a:solidFill>
                  <a:schemeClr val="tx1"/>
                </a:solidFill>
              </a:rPr>
              <a:t> Chair. AIDA Climate Change Working Party</a:t>
            </a:r>
          </a:p>
          <a:p>
            <a:pPr lvl="0" algn="l">
              <a:defRPr/>
            </a:pPr>
            <a:r>
              <a:rPr lang="en-GB" sz="800" dirty="0" smtClean="0">
                <a:solidFill>
                  <a:schemeClr val="tx1"/>
                </a:solidFill>
              </a:rPr>
              <a:t> Vice President, British Insurance Law Association</a:t>
            </a:r>
            <a:endParaRPr lang="en-GB" sz="800" dirty="0" smtClean="0"/>
          </a:p>
        </p:txBody>
      </p:sp>
      <p:pic>
        <p:nvPicPr>
          <p:cNvPr id="6" name="Picture 5" descr="AidaLogo.jpg"/>
          <p:cNvPicPr>
            <a:picLocks noChangeAspect="1"/>
          </p:cNvPicPr>
          <p:nvPr/>
        </p:nvPicPr>
        <p:blipFill>
          <a:blip r:embed="rId2" cstate="print"/>
          <a:stretch>
            <a:fillRect/>
          </a:stretch>
        </p:blipFill>
        <p:spPr>
          <a:xfrm>
            <a:off x="1043608" y="6381328"/>
            <a:ext cx="612632" cy="360000"/>
          </a:xfrm>
          <a:prstGeom prst="rect">
            <a:avLst/>
          </a:prstGeom>
        </p:spPr>
      </p:pic>
      <p:pic>
        <p:nvPicPr>
          <p:cNvPr id="7" name="Picture 4" descr="C:\Users\Tim H\Pictures\BILA 50th Ann logo.jpg"/>
          <p:cNvPicPr>
            <a:picLocks noChangeAspect="1" noChangeArrowheads="1"/>
          </p:cNvPicPr>
          <p:nvPr/>
        </p:nvPicPr>
        <p:blipFill>
          <a:blip r:embed="rId3" cstate="print"/>
          <a:srcRect/>
          <a:stretch>
            <a:fillRect/>
          </a:stretch>
        </p:blipFill>
        <p:spPr bwMode="auto">
          <a:xfrm>
            <a:off x="3923928" y="6381328"/>
            <a:ext cx="288032" cy="3600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sz="1800" dirty="0" smtClean="0">
                <a:solidFill>
                  <a:srgbClr val="00B050"/>
                </a:solidFill>
              </a:rPr>
              <a:t>4. Evolving challenges of Change – The Future</a:t>
            </a:r>
            <a:endParaRPr lang="en-GB" sz="1800" dirty="0"/>
          </a:p>
        </p:txBody>
      </p:sp>
      <p:sp>
        <p:nvSpPr>
          <p:cNvPr id="7" name="Content Placeholder 6"/>
          <p:cNvSpPr>
            <a:spLocks noGrp="1"/>
          </p:cNvSpPr>
          <p:nvPr>
            <p:ph idx="1"/>
          </p:nvPr>
        </p:nvSpPr>
        <p:spPr>
          <a:xfrm>
            <a:off x="899592" y="1772816"/>
            <a:ext cx="7772400" cy="4572000"/>
          </a:xfrm>
        </p:spPr>
        <p:txBody>
          <a:bodyPr>
            <a:normAutofit/>
          </a:bodyPr>
          <a:lstStyle/>
          <a:p>
            <a:r>
              <a:rPr lang="en-GB" sz="1800" dirty="0" smtClean="0"/>
              <a:t>Continuing challenges of scale, timing, uncertainty</a:t>
            </a:r>
          </a:p>
          <a:p>
            <a:r>
              <a:rPr lang="en-GB" sz="1800" dirty="0" smtClean="0"/>
              <a:t>Progress and success of adaptation and mitigation measures at macro level daunting + always subject to:</a:t>
            </a:r>
          </a:p>
          <a:p>
            <a:pPr lvl="1"/>
            <a:r>
              <a:rPr lang="en-GB" sz="1400" dirty="0" smtClean="0"/>
              <a:t>Economic paradox</a:t>
            </a:r>
          </a:p>
          <a:p>
            <a:pPr lvl="1"/>
            <a:r>
              <a:rPr lang="en-GB" sz="1400" dirty="0" smtClean="0"/>
              <a:t>Significant political and economic divides at all levels – winners and losers </a:t>
            </a:r>
          </a:p>
          <a:p>
            <a:r>
              <a:rPr lang="en-GB" sz="1800" dirty="0" smtClean="0"/>
              <a:t>Evolving risk management strategies for businesses  and role of insurance critical to success.  Insurance - long record of success as risk shock absorber</a:t>
            </a:r>
          </a:p>
          <a:p>
            <a:r>
              <a:rPr lang="en-GB" sz="1800" dirty="0" smtClean="0"/>
              <a:t>Survival of businesses and insurance markets alike increasingly dependent upon burdens assumed by others. Responsibility will not always pass with risk </a:t>
            </a:r>
          </a:p>
          <a:p>
            <a:r>
              <a:rPr lang="en-GB" sz="1800" dirty="0" smtClean="0"/>
              <a:t>Major issues may be at catastrophe levels, but important, immediate ones at lower levels, too</a:t>
            </a:r>
          </a:p>
          <a:p>
            <a:r>
              <a:rPr lang="en-GB" sz="1800" dirty="0" smtClean="0"/>
              <a:t>A continuing education </a:t>
            </a:r>
          </a:p>
          <a:p>
            <a:endParaRPr lang="en-GB" sz="1800" dirty="0"/>
          </a:p>
        </p:txBody>
      </p:sp>
      <p:sp>
        <p:nvSpPr>
          <p:cNvPr id="5" name="Footer Placeholder 4"/>
          <p:cNvSpPr>
            <a:spLocks noGrp="1"/>
          </p:cNvSpPr>
          <p:nvPr>
            <p:ph type="ftr" sz="quarter" idx="11"/>
          </p:nvPr>
        </p:nvSpPr>
        <p:spPr>
          <a:xfrm>
            <a:off x="1763688" y="6492875"/>
            <a:ext cx="4857328" cy="365125"/>
          </a:xfrm>
        </p:spPr>
        <p:txBody>
          <a:bodyPr/>
          <a:lstStyle/>
          <a:p>
            <a:pPr lvl="0" algn="l">
              <a:defRPr/>
            </a:pPr>
            <a:r>
              <a:rPr lang="en-GB" sz="800" b="1" dirty="0" smtClean="0">
                <a:solidFill>
                  <a:srgbClr val="FF0000"/>
                </a:solidFill>
              </a:rPr>
              <a:t>Tim Hardy </a:t>
            </a:r>
            <a:endParaRPr lang="en-GB" sz="800" dirty="0" smtClean="0">
              <a:solidFill>
                <a:srgbClr val="FF0000"/>
              </a:solidFill>
            </a:endParaRPr>
          </a:p>
          <a:p>
            <a:pPr lvl="0" algn="l">
              <a:defRPr/>
            </a:pPr>
            <a:r>
              <a:rPr lang="en-GB" sz="800" dirty="0" smtClean="0">
                <a:solidFill>
                  <a:schemeClr val="tx1"/>
                </a:solidFill>
              </a:rPr>
              <a:t> Chair. AIDA Climate Change Working Party</a:t>
            </a:r>
          </a:p>
          <a:p>
            <a:pPr lvl="0" algn="l">
              <a:defRPr/>
            </a:pPr>
            <a:r>
              <a:rPr lang="en-GB" sz="800" dirty="0" smtClean="0">
                <a:solidFill>
                  <a:schemeClr val="tx1"/>
                </a:solidFill>
              </a:rPr>
              <a:t> Vice President, British Insurance Law Association</a:t>
            </a:r>
            <a:endParaRPr lang="en-GB" sz="800" dirty="0" smtClean="0"/>
          </a:p>
          <a:p>
            <a:endParaRPr lang="en-GB" dirty="0"/>
          </a:p>
        </p:txBody>
      </p:sp>
      <p:pic>
        <p:nvPicPr>
          <p:cNvPr id="8" name="Picture 7" descr="AidaLogo.jpg"/>
          <p:cNvPicPr>
            <a:picLocks noChangeAspect="1"/>
          </p:cNvPicPr>
          <p:nvPr/>
        </p:nvPicPr>
        <p:blipFill>
          <a:blip r:embed="rId2" cstate="print"/>
          <a:stretch>
            <a:fillRect/>
          </a:stretch>
        </p:blipFill>
        <p:spPr>
          <a:xfrm>
            <a:off x="1115616" y="6309320"/>
            <a:ext cx="612632" cy="360000"/>
          </a:xfrm>
          <a:prstGeom prst="rect">
            <a:avLst/>
          </a:prstGeom>
        </p:spPr>
      </p:pic>
      <p:pic>
        <p:nvPicPr>
          <p:cNvPr id="9" name="Picture 4" descr="C:\Users\Tim H\Pictures\BILA 50th Ann logo.jpg"/>
          <p:cNvPicPr>
            <a:picLocks noChangeAspect="1" noChangeArrowheads="1"/>
          </p:cNvPicPr>
          <p:nvPr/>
        </p:nvPicPr>
        <p:blipFill>
          <a:blip r:embed="rId3" cstate="print"/>
          <a:srcRect/>
          <a:stretch>
            <a:fillRect/>
          </a:stretch>
        </p:blipFill>
        <p:spPr bwMode="auto">
          <a:xfrm>
            <a:off x="3923928" y="6309320"/>
            <a:ext cx="288032" cy="3600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836712"/>
            <a:ext cx="7772400" cy="1440160"/>
          </a:xfrm>
        </p:spPr>
        <p:txBody>
          <a:bodyPr>
            <a:normAutofit/>
          </a:bodyPr>
          <a:lstStyle/>
          <a:p>
            <a:pPr algn="r"/>
            <a:r>
              <a:rPr lang="en-GB" sz="1200" dirty="0" smtClean="0"/>
              <a:t/>
            </a:r>
            <a:br>
              <a:rPr lang="en-GB" sz="1200" dirty="0" smtClean="0"/>
            </a:br>
            <a:r>
              <a:rPr lang="en-GB" sz="1200" dirty="0" smtClean="0"/>
              <a:t> </a:t>
            </a:r>
            <a:br>
              <a:rPr lang="en-GB" sz="1200" dirty="0" smtClean="0"/>
            </a:br>
            <a:r>
              <a:rPr lang="en-GB" sz="1200" dirty="0" smtClean="0">
                <a:solidFill>
                  <a:srgbClr val="FF0000"/>
                </a:solidFill>
              </a:rPr>
              <a:t>7th AIDA CLIMATE CHANGE WORKING PARTY MEETING         </a:t>
            </a:r>
            <a:r>
              <a:rPr lang="en-GB" sz="1200" dirty="0" smtClean="0"/>
              <a:t/>
            </a:r>
            <a:br>
              <a:rPr lang="en-GB" sz="1200" dirty="0" smtClean="0"/>
            </a:br>
            <a:r>
              <a:rPr lang="en-GB" sz="1200" dirty="0" smtClean="0"/>
              <a:t>HILA-AIDA SUMMIT - ATHENS 2014 </a:t>
            </a:r>
            <a:br>
              <a:rPr lang="en-GB" sz="1200" dirty="0" smtClean="0"/>
            </a:br>
            <a:r>
              <a:rPr lang="en-GB" sz="1200" dirty="0" smtClean="0"/>
              <a:t>09:00hrs-11:00hrs - THURSDAY 8 MAY 2014 </a:t>
            </a:r>
            <a:br>
              <a:rPr lang="en-GB" sz="1200" dirty="0" smtClean="0"/>
            </a:br>
            <a:r>
              <a:rPr lang="en-GB" sz="1200" dirty="0" smtClean="0"/>
              <a:t>King George Hotel, Athens, Greece </a:t>
            </a:r>
            <a:endParaRPr lang="en-GB" sz="1200" i="1" dirty="0"/>
          </a:p>
        </p:txBody>
      </p:sp>
      <p:sp>
        <p:nvSpPr>
          <p:cNvPr id="3" name="Subtitle 2"/>
          <p:cNvSpPr>
            <a:spLocks noGrp="1"/>
          </p:cNvSpPr>
          <p:nvPr>
            <p:ph type="subTitle" idx="1"/>
          </p:nvPr>
        </p:nvSpPr>
        <p:spPr>
          <a:xfrm>
            <a:off x="1403648" y="3140968"/>
            <a:ext cx="6400800" cy="3384376"/>
          </a:xfrm>
        </p:spPr>
        <p:txBody>
          <a:bodyPr>
            <a:normAutofit fontScale="92500" lnSpcReduction="20000"/>
          </a:bodyPr>
          <a:lstStyle/>
          <a:p>
            <a:endParaRPr lang="en-GB" sz="1600" b="1" dirty="0" smtClean="0">
              <a:solidFill>
                <a:srgbClr val="00B050"/>
              </a:solidFill>
            </a:endParaRPr>
          </a:p>
          <a:p>
            <a:endParaRPr lang="en-GB" sz="1600" b="1" dirty="0" smtClean="0">
              <a:solidFill>
                <a:srgbClr val="00B050"/>
              </a:solidFill>
            </a:endParaRPr>
          </a:p>
          <a:p>
            <a:endParaRPr lang="en-GB" sz="1600" b="1" dirty="0" smtClean="0">
              <a:solidFill>
                <a:srgbClr val="00B050"/>
              </a:solidFill>
            </a:endParaRPr>
          </a:p>
          <a:p>
            <a:endParaRPr lang="en-GB" sz="1600" b="1" dirty="0" smtClean="0">
              <a:solidFill>
                <a:srgbClr val="00B050"/>
              </a:solidFill>
            </a:endParaRPr>
          </a:p>
          <a:p>
            <a:endParaRPr lang="en-GB" sz="1600" b="1" dirty="0" smtClean="0">
              <a:solidFill>
                <a:srgbClr val="00B050"/>
              </a:solidFill>
            </a:endParaRPr>
          </a:p>
          <a:p>
            <a:endParaRPr lang="en-GB" sz="1600" b="1" dirty="0" smtClean="0">
              <a:solidFill>
                <a:srgbClr val="00B050"/>
              </a:solidFill>
            </a:endParaRPr>
          </a:p>
          <a:p>
            <a:r>
              <a:rPr lang="en-GB" sz="1600" b="1" dirty="0" smtClean="0">
                <a:solidFill>
                  <a:srgbClr val="00B050"/>
                </a:solidFill>
              </a:rPr>
              <a:t>To what extent does Climate Change have an impact upon </a:t>
            </a:r>
          </a:p>
          <a:p>
            <a:r>
              <a:rPr lang="en-GB" sz="1600" b="1" dirty="0" smtClean="0">
                <a:solidFill>
                  <a:srgbClr val="00B050"/>
                </a:solidFill>
              </a:rPr>
              <a:t>Risk Analysis and Risk Coverage for Property Insurance and Business Interruption Insurance contracts? </a:t>
            </a:r>
          </a:p>
          <a:p>
            <a:endParaRPr lang="en-GB" sz="1600" dirty="0" smtClean="0">
              <a:solidFill>
                <a:srgbClr val="00B050"/>
              </a:solidFill>
            </a:endParaRPr>
          </a:p>
          <a:p>
            <a:endParaRPr lang="en-GB" sz="1600" dirty="0" smtClean="0">
              <a:solidFill>
                <a:srgbClr val="00B050"/>
              </a:solidFill>
            </a:endParaRPr>
          </a:p>
          <a:p>
            <a:endParaRPr lang="en-GB" sz="1600" dirty="0" smtClean="0">
              <a:solidFill>
                <a:srgbClr val="00B050"/>
              </a:solidFill>
            </a:endParaRPr>
          </a:p>
          <a:p>
            <a:endParaRPr lang="en-GB" sz="1600" dirty="0" smtClean="0">
              <a:solidFill>
                <a:srgbClr val="00B050"/>
              </a:solidFill>
            </a:endParaRPr>
          </a:p>
          <a:p>
            <a:endParaRPr lang="en-GB" sz="1600" dirty="0" smtClean="0">
              <a:solidFill>
                <a:srgbClr val="00B050"/>
              </a:solidFill>
            </a:endParaRPr>
          </a:p>
          <a:p>
            <a:endParaRPr lang="en-GB" sz="1600" dirty="0">
              <a:solidFill>
                <a:srgbClr val="00B050"/>
              </a:solidFill>
            </a:endParaRPr>
          </a:p>
          <a:p>
            <a:r>
              <a:rPr lang="en-GB" sz="1600" b="1" dirty="0" smtClean="0">
                <a:solidFill>
                  <a:srgbClr val="FF0000"/>
                </a:solidFill>
              </a:rPr>
              <a:t>Tim Hardy </a:t>
            </a:r>
            <a:endParaRPr lang="en-GB" sz="1600" dirty="0" smtClean="0">
              <a:solidFill>
                <a:srgbClr val="FF0000"/>
              </a:solidFill>
            </a:endParaRPr>
          </a:p>
          <a:p>
            <a:r>
              <a:rPr lang="en-GB" sz="1400" dirty="0" smtClean="0">
                <a:solidFill>
                  <a:schemeClr val="tx1"/>
                </a:solidFill>
              </a:rPr>
              <a:t> Chair, AIDA Climate Change Working Party</a:t>
            </a:r>
          </a:p>
          <a:p>
            <a:r>
              <a:rPr lang="en-GB" sz="1400" dirty="0" smtClean="0">
                <a:solidFill>
                  <a:schemeClr val="tx1"/>
                </a:solidFill>
              </a:rPr>
              <a:t> Vice President, British Insurance Law Association</a:t>
            </a:r>
          </a:p>
          <a:p>
            <a:endParaRPr lang="en-GB" sz="1600" dirty="0">
              <a:solidFill>
                <a:schemeClr val="tx1"/>
              </a:solidFill>
            </a:endParaRPr>
          </a:p>
          <a:p>
            <a:endParaRPr lang="en-GB" sz="1600" dirty="0" smtClean="0">
              <a:solidFill>
                <a:schemeClr val="tx1"/>
              </a:solidFill>
            </a:endParaRPr>
          </a:p>
          <a:p>
            <a:endParaRPr lang="en-GB" sz="1400" dirty="0" smtClean="0">
              <a:solidFill>
                <a:schemeClr val="tx1"/>
              </a:solidFill>
            </a:endParaRPr>
          </a:p>
          <a:p>
            <a:endParaRPr lang="en-GB" sz="1600" dirty="0" smtClean="0">
              <a:solidFill>
                <a:schemeClr val="tx1"/>
              </a:solidFill>
            </a:endParaRPr>
          </a:p>
          <a:p>
            <a:endParaRPr lang="en-GB" sz="1600" dirty="0" smtClean="0">
              <a:solidFill>
                <a:srgbClr val="00B050"/>
              </a:solidFill>
            </a:endParaRPr>
          </a:p>
          <a:p>
            <a:endParaRPr lang="en-GB" sz="1600" dirty="0"/>
          </a:p>
          <a:p>
            <a:endParaRPr lang="en-GB" sz="1600" dirty="0"/>
          </a:p>
        </p:txBody>
      </p:sp>
      <p:sp>
        <p:nvSpPr>
          <p:cNvPr id="10" name="TextBox 9"/>
          <p:cNvSpPr txBox="1"/>
          <p:nvPr/>
        </p:nvSpPr>
        <p:spPr>
          <a:xfrm>
            <a:off x="0" y="764704"/>
            <a:ext cx="184731" cy="369332"/>
          </a:xfrm>
          <a:prstGeom prst="rect">
            <a:avLst/>
          </a:prstGeom>
          <a:noFill/>
        </p:spPr>
        <p:txBody>
          <a:bodyPr wrap="none" rtlCol="0">
            <a:spAutoFit/>
          </a:bodyPr>
          <a:lstStyle/>
          <a:p>
            <a:endParaRPr lang="en-GB" dirty="0"/>
          </a:p>
        </p:txBody>
      </p:sp>
      <p:pic>
        <p:nvPicPr>
          <p:cNvPr id="9" name="Picture 8" descr="AidaLogo.jpg"/>
          <p:cNvPicPr>
            <a:picLocks noChangeAspect="1"/>
          </p:cNvPicPr>
          <p:nvPr/>
        </p:nvPicPr>
        <p:blipFill>
          <a:blip r:embed="rId2" cstate="print"/>
          <a:stretch>
            <a:fillRect/>
          </a:stretch>
        </p:blipFill>
        <p:spPr>
          <a:xfrm>
            <a:off x="1547664" y="1196752"/>
            <a:ext cx="1080120" cy="79208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1800" b="1" dirty="0" smtClean="0">
                <a:solidFill>
                  <a:srgbClr val="00B050"/>
                </a:solidFill>
              </a:rPr>
              <a:t>Climate Change – Impact upon Risk Analysis and Risk Coverage </a:t>
            </a:r>
            <a:br>
              <a:rPr lang="en-GB" sz="1800" b="1" dirty="0" smtClean="0">
                <a:solidFill>
                  <a:srgbClr val="00B050"/>
                </a:solidFill>
              </a:rPr>
            </a:br>
            <a:r>
              <a:rPr lang="en-GB" sz="1800" b="1" dirty="0" smtClean="0">
                <a:solidFill>
                  <a:srgbClr val="00B050"/>
                </a:solidFill>
              </a:rPr>
              <a:t>- Property Insurance and Business Interruption Insurance contracts </a:t>
            </a:r>
            <a:r>
              <a:rPr lang="en-GB" sz="1600" b="1" dirty="0" smtClean="0">
                <a:solidFill>
                  <a:srgbClr val="00B050"/>
                </a:solidFill>
              </a:rPr>
              <a:t/>
            </a:r>
            <a:br>
              <a:rPr lang="en-GB" sz="1600" b="1" dirty="0" smtClean="0">
                <a:solidFill>
                  <a:srgbClr val="00B050"/>
                </a:solidFill>
              </a:rPr>
            </a:br>
            <a:endParaRPr lang="en-GB" sz="1600" dirty="0"/>
          </a:p>
        </p:txBody>
      </p:sp>
      <p:sp>
        <p:nvSpPr>
          <p:cNvPr id="3" name="Content Placeholder 2"/>
          <p:cNvSpPr>
            <a:spLocks noGrp="1"/>
          </p:cNvSpPr>
          <p:nvPr>
            <p:ph idx="1"/>
          </p:nvPr>
        </p:nvSpPr>
        <p:spPr/>
        <p:txBody>
          <a:bodyPr/>
          <a:lstStyle/>
          <a:p>
            <a:pPr algn="ctr">
              <a:buNone/>
            </a:pPr>
            <a:r>
              <a:rPr lang="en-GB" sz="2400" dirty="0" smtClean="0">
                <a:solidFill>
                  <a:srgbClr val="FF0000"/>
                </a:solidFill>
              </a:rPr>
              <a:t>Outline</a:t>
            </a:r>
          </a:p>
          <a:p>
            <a:pPr algn="ctr">
              <a:buNone/>
            </a:pPr>
            <a:endParaRPr lang="en-GB" sz="2400" dirty="0" smtClean="0"/>
          </a:p>
          <a:p>
            <a:pPr marL="582930" indent="-514350">
              <a:buFont typeface="+mj-lt"/>
              <a:buAutoNum type="arabicPeriod"/>
            </a:pPr>
            <a:r>
              <a:rPr lang="en-GB" sz="1800" dirty="0" smtClean="0"/>
              <a:t> Impact of Climate Change upon Risk Analysis for Property/BI covers </a:t>
            </a:r>
          </a:p>
          <a:p>
            <a:pPr marL="582930" indent="-514350">
              <a:buFont typeface="+mj-lt"/>
              <a:buAutoNum type="arabicPeriod"/>
            </a:pPr>
            <a:r>
              <a:rPr lang="en-GB" sz="1800" dirty="0" smtClean="0"/>
              <a:t> Impact of Climate Change upon Risk Coverage for Property/BI covers </a:t>
            </a:r>
          </a:p>
          <a:p>
            <a:pPr marL="582930" indent="-514350">
              <a:buFont typeface="+mj-lt"/>
              <a:buAutoNum type="arabicPeriod"/>
            </a:pPr>
            <a:r>
              <a:rPr lang="en-GB" sz="1800" dirty="0" smtClean="0"/>
              <a:t> Specific Challenges and Examples </a:t>
            </a:r>
          </a:p>
          <a:p>
            <a:pPr marL="582930" indent="-514350">
              <a:buFont typeface="+mj-lt"/>
              <a:buAutoNum type="arabicPeriod"/>
            </a:pPr>
            <a:r>
              <a:rPr lang="en-GB" sz="1800" dirty="0" smtClean="0"/>
              <a:t> Evolving Challenges of Change – the future</a:t>
            </a:r>
            <a:endParaRPr lang="en-GB" sz="1800" dirty="0"/>
          </a:p>
        </p:txBody>
      </p:sp>
      <p:pic>
        <p:nvPicPr>
          <p:cNvPr id="10" name="Picture 9" descr="AidaLogo.jpg"/>
          <p:cNvPicPr>
            <a:picLocks noChangeAspect="1"/>
          </p:cNvPicPr>
          <p:nvPr/>
        </p:nvPicPr>
        <p:blipFill>
          <a:blip r:embed="rId2" cstate="print"/>
          <a:stretch>
            <a:fillRect/>
          </a:stretch>
        </p:blipFill>
        <p:spPr>
          <a:xfrm>
            <a:off x="971600" y="6165304"/>
            <a:ext cx="612631" cy="360000"/>
          </a:xfrm>
          <a:prstGeom prst="rect">
            <a:avLst/>
          </a:prstGeom>
        </p:spPr>
      </p:pic>
      <p:sp>
        <p:nvSpPr>
          <p:cNvPr id="11" name="Rectangle 10"/>
          <p:cNvSpPr/>
          <p:nvPr/>
        </p:nvSpPr>
        <p:spPr>
          <a:xfrm>
            <a:off x="1547664" y="6093296"/>
            <a:ext cx="4572000" cy="461665"/>
          </a:xfrm>
          <a:prstGeom prst="rect">
            <a:avLst/>
          </a:prstGeom>
        </p:spPr>
        <p:txBody>
          <a:bodyPr wrap="square">
            <a:spAutoFit/>
          </a:bodyPr>
          <a:lstStyle/>
          <a:p>
            <a:r>
              <a:rPr lang="en-GB" sz="800" b="1" dirty="0" smtClean="0">
                <a:solidFill>
                  <a:srgbClr val="FF0000"/>
                </a:solidFill>
              </a:rPr>
              <a:t>Tim Hardy </a:t>
            </a:r>
            <a:endParaRPr lang="en-GB" sz="800" dirty="0" smtClean="0">
              <a:solidFill>
                <a:srgbClr val="FF0000"/>
              </a:solidFill>
            </a:endParaRPr>
          </a:p>
          <a:p>
            <a:r>
              <a:rPr lang="en-GB" sz="800" dirty="0" smtClean="0">
                <a:solidFill>
                  <a:schemeClr val="tx1"/>
                </a:solidFill>
              </a:rPr>
              <a:t> Chair. AIDA Climate Change Working Party</a:t>
            </a:r>
          </a:p>
          <a:p>
            <a:r>
              <a:rPr lang="en-GB" sz="800" dirty="0" smtClean="0">
                <a:solidFill>
                  <a:schemeClr val="tx1"/>
                </a:solidFill>
              </a:rPr>
              <a:t> Vice President, British Insurance Law Association</a:t>
            </a:r>
            <a:endParaRPr lang="en-GB" sz="800" dirty="0"/>
          </a:p>
        </p:txBody>
      </p:sp>
      <p:pic>
        <p:nvPicPr>
          <p:cNvPr id="12" name="Picture 4" descr="C:\Users\Tim H\Pictures\BILA 50th Ann logo.jpg"/>
          <p:cNvPicPr>
            <a:picLocks noChangeAspect="1" noChangeArrowheads="1"/>
          </p:cNvPicPr>
          <p:nvPr/>
        </p:nvPicPr>
        <p:blipFill>
          <a:blip r:embed="rId3" cstate="print"/>
          <a:srcRect/>
          <a:stretch>
            <a:fillRect/>
          </a:stretch>
        </p:blipFill>
        <p:spPr bwMode="auto">
          <a:xfrm>
            <a:off x="3779912" y="6165304"/>
            <a:ext cx="303157" cy="3600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1800" dirty="0" smtClean="0">
                <a:solidFill>
                  <a:srgbClr val="00B050"/>
                </a:solidFill>
              </a:rPr>
              <a:t>APPENDIX 1</a:t>
            </a:r>
            <a:br>
              <a:rPr lang="en-GB" sz="1800" dirty="0" smtClean="0">
                <a:solidFill>
                  <a:srgbClr val="00B050"/>
                </a:solidFill>
              </a:rPr>
            </a:br>
            <a:r>
              <a:rPr lang="en-GB" sz="1800" dirty="0" smtClean="0">
                <a:solidFill>
                  <a:srgbClr val="00B050"/>
                </a:solidFill>
              </a:rPr>
              <a:t>   Compensation for Natural Disasters across the EU Member States* </a:t>
            </a:r>
            <a:endParaRPr lang="en-GB" sz="1800" dirty="0">
              <a:solidFill>
                <a:srgbClr val="00B050"/>
              </a:solidFill>
            </a:endParaRPr>
          </a:p>
        </p:txBody>
      </p:sp>
      <p:sp>
        <p:nvSpPr>
          <p:cNvPr id="3" name="Content Placeholder 2"/>
          <p:cNvSpPr>
            <a:spLocks noGrp="1"/>
          </p:cNvSpPr>
          <p:nvPr>
            <p:ph idx="1"/>
          </p:nvPr>
        </p:nvSpPr>
        <p:spPr>
          <a:xfrm>
            <a:off x="914400" y="1556792"/>
            <a:ext cx="7772400" cy="4798768"/>
          </a:xfrm>
        </p:spPr>
        <p:txBody>
          <a:bodyPr>
            <a:normAutofit fontScale="92500" lnSpcReduction="10000"/>
          </a:bodyPr>
          <a:lstStyle/>
          <a:p>
            <a:pPr marL="0" indent="0" algn="just">
              <a:lnSpc>
                <a:spcPct val="80000"/>
              </a:lnSpc>
            </a:pPr>
            <a:r>
              <a:rPr lang="en-US" sz="1500" dirty="0" smtClean="0"/>
              <a:t>   </a:t>
            </a:r>
            <a:r>
              <a:rPr lang="en-US" sz="1800" dirty="0" smtClean="0">
                <a:solidFill>
                  <a:srgbClr val="FFC000"/>
                </a:solidFill>
              </a:rPr>
              <a:t>National  Disasters/Catastrophes,  Insurance &amp; Climate Change</a:t>
            </a:r>
          </a:p>
          <a:p>
            <a:pPr marL="0" indent="0" algn="just">
              <a:lnSpc>
                <a:spcPct val="80000"/>
              </a:lnSpc>
              <a:buNone/>
            </a:pPr>
            <a:endParaRPr lang="en-US" sz="1400" dirty="0" smtClean="0"/>
          </a:p>
          <a:p>
            <a:pPr marL="329184" lvl="1" indent="0" algn="just">
              <a:lnSpc>
                <a:spcPct val="80000"/>
              </a:lnSpc>
            </a:pPr>
            <a:r>
              <a:rPr lang="en-US" sz="1400" dirty="0" smtClean="0"/>
              <a:t> Jan 2012 – </a:t>
            </a:r>
            <a:r>
              <a:rPr lang="en-US" sz="1400" dirty="0" smtClean="0">
                <a:solidFill>
                  <a:srgbClr val="FFC000"/>
                </a:solidFill>
              </a:rPr>
              <a:t>EC DIRECTORATE GENERAL JRC JOINT RESEARCH CENTRE </a:t>
            </a:r>
            <a:r>
              <a:rPr lang="en-US" sz="1400" dirty="0" smtClean="0"/>
              <a:t> - Report commissioned </a:t>
            </a:r>
          </a:p>
          <a:p>
            <a:pPr marL="0" indent="0" algn="just">
              <a:lnSpc>
                <a:spcPct val="80000"/>
              </a:lnSpc>
              <a:buNone/>
            </a:pPr>
            <a:endParaRPr lang="en-US" sz="1400" dirty="0" smtClean="0"/>
          </a:p>
          <a:p>
            <a:pPr marL="329184" lvl="1" indent="0" algn="just">
              <a:lnSpc>
                <a:spcPct val="80000"/>
              </a:lnSpc>
              <a:buNone/>
            </a:pPr>
            <a:r>
              <a:rPr lang="en-US" sz="1400" dirty="0" smtClean="0"/>
              <a:t>First EC Report </a:t>
            </a:r>
            <a:r>
              <a:rPr lang="en-US" sz="1400" i="1" dirty="0" smtClean="0">
                <a:solidFill>
                  <a:srgbClr val="FFC000"/>
                </a:solidFill>
              </a:rPr>
              <a:t>specifically</a:t>
            </a:r>
            <a:r>
              <a:rPr lang="en-US" sz="1400" dirty="0" smtClean="0"/>
              <a:t> to focus on role of </a:t>
            </a:r>
            <a:r>
              <a:rPr lang="en-US" sz="1400" dirty="0" smtClean="0">
                <a:solidFill>
                  <a:srgbClr val="FFC000"/>
                </a:solidFill>
              </a:rPr>
              <a:t>insurance markets/products </a:t>
            </a:r>
            <a:r>
              <a:rPr lang="en-US" sz="1400" dirty="0" smtClean="0"/>
              <a:t>in management of natural catastrophes anticipating impact of Climate Change </a:t>
            </a:r>
          </a:p>
          <a:p>
            <a:pPr marL="329184" lvl="1" indent="0" algn="just">
              <a:lnSpc>
                <a:spcPct val="80000"/>
              </a:lnSpc>
              <a:buNone/>
            </a:pPr>
            <a:r>
              <a:rPr lang="en-US" sz="1400" dirty="0" smtClean="0"/>
              <a:t> </a:t>
            </a:r>
          </a:p>
          <a:p>
            <a:pPr marL="329184" lvl="1" indent="0" algn="just">
              <a:lnSpc>
                <a:spcPct val="80000"/>
              </a:lnSpc>
              <a:buNone/>
            </a:pPr>
            <a:r>
              <a:rPr lang="en-US" sz="1400" dirty="0" smtClean="0"/>
              <a:t> </a:t>
            </a:r>
            <a:r>
              <a:rPr lang="en-US" sz="1400" dirty="0" smtClean="0">
                <a:solidFill>
                  <a:srgbClr val="FFC000"/>
                </a:solidFill>
              </a:rPr>
              <a:t>1990 -2007 </a:t>
            </a:r>
            <a:r>
              <a:rPr lang="en-US" sz="1400" dirty="0" smtClean="0"/>
              <a:t>-  Increase in frequency/severity of major disasters (mostly natural) across EU</a:t>
            </a:r>
          </a:p>
          <a:p>
            <a:pPr marL="329184" lvl="1" indent="0" algn="just">
              <a:lnSpc>
                <a:spcPct val="80000"/>
              </a:lnSpc>
              <a:buNone/>
            </a:pPr>
            <a:endParaRPr lang="en-US" sz="1400" dirty="0" smtClean="0"/>
          </a:p>
          <a:p>
            <a:pPr marL="329184" lvl="1" indent="0" algn="just">
              <a:lnSpc>
                <a:spcPct val="80000"/>
              </a:lnSpc>
              <a:buNone/>
            </a:pPr>
            <a:r>
              <a:rPr lang="en-US" sz="1400" dirty="0" smtClean="0"/>
              <a:t>Earlier EU/EC reports/initiatives had addressed need for Solidarity Fund (2002), Flood Directive (2007) , Disaster Prevention (2009),  Adapting to Climate Change (2009) </a:t>
            </a:r>
          </a:p>
          <a:p>
            <a:pPr marL="0" indent="0" algn="just">
              <a:lnSpc>
                <a:spcPct val="80000"/>
              </a:lnSpc>
              <a:buFontTx/>
              <a:buNone/>
            </a:pPr>
            <a:endParaRPr lang="en-US" sz="1400" dirty="0" smtClean="0"/>
          </a:p>
          <a:p>
            <a:pPr marL="329184" lvl="1" indent="0" algn="just">
              <a:lnSpc>
                <a:spcPct val="80000"/>
              </a:lnSpc>
              <a:buFontTx/>
              <a:buNone/>
            </a:pPr>
            <a:r>
              <a:rPr lang="en-US" sz="1400" dirty="0" smtClean="0">
                <a:solidFill>
                  <a:srgbClr val="FFC000"/>
                </a:solidFill>
              </a:rPr>
              <a:t>Aim</a:t>
            </a:r>
            <a:r>
              <a:rPr lang="en-US" sz="1400" dirty="0" smtClean="0"/>
              <a:t>: </a:t>
            </a:r>
            <a:r>
              <a:rPr lang="en-GB" sz="1400" dirty="0" smtClean="0"/>
              <a:t>Analyse existing </a:t>
            </a:r>
            <a:r>
              <a:rPr lang="en-US" sz="1400" dirty="0" smtClean="0"/>
              <a:t>insurance policies/practices and data to inform future EC promotion of most appropriate market for Nat Cat insurance products and/or efficiency of existing markets.</a:t>
            </a:r>
          </a:p>
          <a:p>
            <a:pPr marL="329184" lvl="1" indent="0" algn="just">
              <a:lnSpc>
                <a:spcPct val="80000"/>
              </a:lnSpc>
              <a:buFontTx/>
              <a:buNone/>
            </a:pPr>
            <a:endParaRPr lang="en-US" sz="1400" dirty="0" smtClean="0"/>
          </a:p>
          <a:p>
            <a:pPr>
              <a:buNone/>
            </a:pPr>
            <a:r>
              <a:rPr lang="en-GB" sz="1400" dirty="0" smtClean="0"/>
              <a:t>         - “</a:t>
            </a:r>
            <a:r>
              <a:rPr lang="en-GB" sz="1400" i="1" dirty="0" smtClean="0">
                <a:solidFill>
                  <a:srgbClr val="FFC000"/>
                </a:solidFill>
              </a:rPr>
              <a:t>Disaster</a:t>
            </a:r>
            <a:r>
              <a:rPr lang="en-GB" sz="1400" i="1" dirty="0" smtClean="0"/>
              <a:t> </a:t>
            </a:r>
            <a:r>
              <a:rPr lang="en-GB" sz="1400" dirty="0" smtClean="0"/>
              <a:t>“:  one/more of  10 killed/100 “affected”/state of emergency/call for international help – </a:t>
            </a:r>
          </a:p>
          <a:p>
            <a:pPr>
              <a:buNone/>
            </a:pPr>
            <a:r>
              <a:rPr lang="en-GB" sz="1400" dirty="0" smtClean="0"/>
              <a:t>	Identified major country by country discrepancies in:  </a:t>
            </a:r>
            <a:r>
              <a:rPr lang="en-GB" sz="1400" dirty="0" err="1" smtClean="0"/>
              <a:t>i</a:t>
            </a:r>
            <a:r>
              <a:rPr lang="en-GB" sz="1400" dirty="0" smtClean="0"/>
              <a:t>) </a:t>
            </a:r>
            <a:r>
              <a:rPr lang="en-GB" sz="1400" dirty="0" smtClean="0">
                <a:solidFill>
                  <a:srgbClr val="FFC000"/>
                </a:solidFill>
              </a:rPr>
              <a:t>severity of risk</a:t>
            </a:r>
            <a:r>
              <a:rPr lang="en-GB" sz="1400" dirty="0" smtClean="0"/>
              <a:t>; ii) </a:t>
            </a:r>
            <a:r>
              <a:rPr lang="en-GB" sz="1400" dirty="0" smtClean="0">
                <a:solidFill>
                  <a:srgbClr val="FFC000"/>
                </a:solidFill>
              </a:rPr>
              <a:t>availability /penetration/bundling of insurance products for different perils</a:t>
            </a:r>
            <a:r>
              <a:rPr lang="en-GB" sz="1400" dirty="0" smtClean="0"/>
              <a:t>; and iii) existence/extent of  </a:t>
            </a:r>
            <a:r>
              <a:rPr lang="en-GB" sz="1400" dirty="0" smtClean="0">
                <a:solidFill>
                  <a:srgbClr val="FFC000"/>
                </a:solidFill>
              </a:rPr>
              <a:t>emergency State relief/funding. </a:t>
            </a:r>
          </a:p>
          <a:p>
            <a:pPr>
              <a:buNone/>
            </a:pPr>
            <a:endParaRPr lang="en-GB" sz="1400" dirty="0" smtClean="0">
              <a:solidFill>
                <a:srgbClr val="FFC000"/>
              </a:solidFill>
            </a:endParaRPr>
          </a:p>
          <a:p>
            <a:pPr>
              <a:buNone/>
            </a:pPr>
            <a:r>
              <a:rPr lang="en-GB" sz="1400" dirty="0" smtClean="0">
                <a:solidFill>
                  <a:srgbClr val="00B050"/>
                </a:solidFill>
              </a:rPr>
              <a:t>* 	</a:t>
            </a:r>
            <a:r>
              <a:rPr lang="en-GB" sz="1200" dirty="0" smtClean="0">
                <a:solidFill>
                  <a:srgbClr val="00B050"/>
                </a:solidFill>
              </a:rPr>
              <a:t>Acknowledgments owed to Prof Marco </a:t>
            </a:r>
            <a:r>
              <a:rPr lang="en-GB" sz="1200" dirty="0" err="1" smtClean="0">
                <a:solidFill>
                  <a:srgbClr val="00B050"/>
                </a:solidFill>
              </a:rPr>
              <a:t>Frigessi</a:t>
            </a:r>
            <a:r>
              <a:rPr lang="en-GB" sz="1200" dirty="0" smtClean="0">
                <a:solidFill>
                  <a:srgbClr val="00B050"/>
                </a:solidFill>
              </a:rPr>
              <a:t> </a:t>
            </a:r>
            <a:r>
              <a:rPr lang="en-GB" sz="1200" dirty="0" err="1" smtClean="0">
                <a:solidFill>
                  <a:srgbClr val="00B050"/>
                </a:solidFill>
              </a:rPr>
              <a:t>di</a:t>
            </a:r>
            <a:r>
              <a:rPr lang="en-GB" sz="1200" dirty="0" smtClean="0">
                <a:solidFill>
                  <a:srgbClr val="00B050"/>
                </a:solidFill>
              </a:rPr>
              <a:t> </a:t>
            </a:r>
            <a:r>
              <a:rPr lang="en-GB" sz="1200" dirty="0" err="1" smtClean="0">
                <a:solidFill>
                  <a:srgbClr val="00B050"/>
                </a:solidFill>
              </a:rPr>
              <a:t>Rattalma</a:t>
            </a:r>
            <a:r>
              <a:rPr lang="en-GB" sz="1200" dirty="0" smtClean="0">
                <a:solidFill>
                  <a:srgbClr val="00B050"/>
                </a:solidFill>
              </a:rPr>
              <a:t> ,Vice Chair of the AIDA Climate Change Working Party,  who has reported  to the AIDA CCWP on this topic. His tables  presented  and other work have helped inform observations now made.</a:t>
            </a:r>
            <a:endParaRPr lang="en-GB" sz="1200" dirty="0">
              <a:solidFill>
                <a:srgbClr val="00B050"/>
              </a:solidFill>
            </a:endParaRPr>
          </a:p>
        </p:txBody>
      </p:sp>
      <p:sp>
        <p:nvSpPr>
          <p:cNvPr id="6" name="Footer Placeholder 3"/>
          <p:cNvSpPr>
            <a:spLocks noGrp="1"/>
          </p:cNvSpPr>
          <p:nvPr>
            <p:ph type="ftr" sz="quarter" idx="11"/>
          </p:nvPr>
        </p:nvSpPr>
        <p:spPr>
          <a:xfrm>
            <a:off x="1403648" y="6492875"/>
            <a:ext cx="5562600" cy="365125"/>
          </a:xfrm>
        </p:spPr>
        <p:txBody>
          <a:bodyPr/>
          <a:lstStyle/>
          <a:p>
            <a:pPr lvl="0" algn="l">
              <a:defRPr/>
            </a:pPr>
            <a:endParaRPr lang="en-GB" b="1" dirty="0" smtClean="0">
              <a:solidFill>
                <a:srgbClr val="FF0000"/>
              </a:solidFill>
            </a:endParaRPr>
          </a:p>
          <a:p>
            <a:pPr lvl="0" algn="l">
              <a:defRPr/>
            </a:pPr>
            <a:r>
              <a:rPr lang="en-GB" sz="800" b="1" dirty="0" smtClean="0">
                <a:solidFill>
                  <a:srgbClr val="FF0000"/>
                </a:solidFill>
              </a:rPr>
              <a:t>Tim Hardy </a:t>
            </a:r>
            <a:endParaRPr lang="en-GB" sz="800" dirty="0" smtClean="0">
              <a:solidFill>
                <a:srgbClr val="FF0000"/>
              </a:solidFill>
            </a:endParaRPr>
          </a:p>
          <a:p>
            <a:pPr lvl="0" algn="l">
              <a:defRPr/>
            </a:pPr>
            <a:r>
              <a:rPr lang="en-GB" sz="800" dirty="0" smtClean="0">
                <a:solidFill>
                  <a:schemeClr val="tx1"/>
                </a:solidFill>
              </a:rPr>
              <a:t> Chair. AIDA Climate Change Working Party</a:t>
            </a:r>
          </a:p>
          <a:p>
            <a:pPr lvl="0" algn="l">
              <a:defRPr/>
            </a:pPr>
            <a:r>
              <a:rPr lang="en-GB" sz="800" dirty="0" smtClean="0">
                <a:solidFill>
                  <a:schemeClr val="tx1"/>
                </a:solidFill>
              </a:rPr>
              <a:t> Vice President, British Insurance Law Association</a:t>
            </a:r>
            <a:endParaRPr lang="en-GB" sz="800" dirty="0"/>
          </a:p>
        </p:txBody>
      </p:sp>
      <p:pic>
        <p:nvPicPr>
          <p:cNvPr id="5" name="Picture 4" descr="AidaLogo.jpg"/>
          <p:cNvPicPr>
            <a:picLocks noChangeAspect="1"/>
          </p:cNvPicPr>
          <p:nvPr/>
        </p:nvPicPr>
        <p:blipFill>
          <a:blip r:embed="rId3" cstate="print"/>
          <a:stretch>
            <a:fillRect/>
          </a:stretch>
        </p:blipFill>
        <p:spPr>
          <a:xfrm>
            <a:off x="827584" y="6453338"/>
            <a:ext cx="584451" cy="360000"/>
          </a:xfrm>
          <a:prstGeom prst="rect">
            <a:avLst/>
          </a:prstGeom>
        </p:spPr>
      </p:pic>
      <p:pic>
        <p:nvPicPr>
          <p:cNvPr id="7" name="Picture 4" descr="C:\Users\Tim H\Pictures\BILA 50th Ann logo.jpg"/>
          <p:cNvPicPr>
            <a:picLocks noChangeAspect="1" noChangeArrowheads="1"/>
          </p:cNvPicPr>
          <p:nvPr/>
        </p:nvPicPr>
        <p:blipFill>
          <a:blip r:embed="rId4" cstate="print"/>
          <a:srcRect/>
          <a:stretch>
            <a:fillRect/>
          </a:stretch>
        </p:blipFill>
        <p:spPr bwMode="auto">
          <a:xfrm>
            <a:off x="3635896" y="6498000"/>
            <a:ext cx="288239" cy="3600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1600" b="1" dirty="0" smtClean="0">
                <a:solidFill>
                  <a:srgbClr val="00B050"/>
                </a:solidFill>
              </a:rPr>
              <a:t>APPENDIX 2</a:t>
            </a:r>
            <a:br>
              <a:rPr lang="en-GB" sz="1600" b="1" dirty="0" smtClean="0">
                <a:solidFill>
                  <a:srgbClr val="00B050"/>
                </a:solidFill>
              </a:rPr>
            </a:br>
            <a:r>
              <a:rPr lang="en-GB" sz="1600" b="1" dirty="0" smtClean="0">
                <a:solidFill>
                  <a:srgbClr val="00B050"/>
                </a:solidFill>
              </a:rPr>
              <a:t>Comparison of % penetration of insurance cover for specific natural disasters by EU member states (Part 1) </a:t>
            </a:r>
            <a:endParaRPr lang="en-GB" sz="1600" b="1" dirty="0"/>
          </a:p>
        </p:txBody>
      </p:sp>
      <p:graphicFrame>
        <p:nvGraphicFramePr>
          <p:cNvPr id="6" name="Content Placeholder 5"/>
          <p:cNvGraphicFramePr>
            <a:graphicFrameLocks noGrp="1"/>
          </p:cNvGraphicFramePr>
          <p:nvPr>
            <p:ph idx="1"/>
          </p:nvPr>
        </p:nvGraphicFramePr>
        <p:xfrm>
          <a:off x="914400" y="1412779"/>
          <a:ext cx="7786484" cy="4752527"/>
        </p:xfrm>
        <a:graphic>
          <a:graphicData uri="http://schemas.openxmlformats.org/drawingml/2006/table">
            <a:tbl>
              <a:tblPr firstRow="1" bandRow="1">
                <a:tableStyleId>{5C22544A-7EE6-4342-B048-85BDC9FD1C3A}</a:tableStyleId>
              </a:tblPr>
              <a:tblGrid>
                <a:gridCol w="1785392"/>
                <a:gridCol w="1440160"/>
                <a:gridCol w="1512168"/>
                <a:gridCol w="1584176"/>
                <a:gridCol w="1464588"/>
              </a:tblGrid>
              <a:tr h="337108">
                <a:tc>
                  <a:txBody>
                    <a:bodyPr/>
                    <a:lstStyle/>
                    <a:p>
                      <a:pPr algn="l"/>
                      <a:r>
                        <a:rPr lang="en-GB" sz="1600" dirty="0" smtClean="0">
                          <a:solidFill>
                            <a:schemeClr val="bg1"/>
                          </a:solidFill>
                        </a:rPr>
                        <a:t>EU MS</a:t>
                      </a:r>
                      <a:endParaRPr lang="en-GB" sz="1600" dirty="0">
                        <a:solidFill>
                          <a:schemeClr val="bg1"/>
                        </a:solidFill>
                      </a:endParaRPr>
                    </a:p>
                  </a:txBody>
                  <a:tcPr>
                    <a:solidFill>
                      <a:srgbClr val="00B0F0"/>
                    </a:solidFill>
                  </a:tcPr>
                </a:tc>
                <a:tc>
                  <a:txBody>
                    <a:bodyPr/>
                    <a:lstStyle/>
                    <a:p>
                      <a:pPr algn="ctr"/>
                      <a:r>
                        <a:rPr lang="en-GB" sz="1600" i="1" dirty="0" smtClean="0">
                          <a:solidFill>
                            <a:schemeClr val="bg1"/>
                          </a:solidFill>
                        </a:rPr>
                        <a:t>Flood</a:t>
                      </a:r>
                      <a:endParaRPr lang="en-GB" sz="1600" i="1" dirty="0">
                        <a:solidFill>
                          <a:schemeClr val="bg1"/>
                        </a:solidFill>
                      </a:endParaRPr>
                    </a:p>
                  </a:txBody>
                  <a:tcPr>
                    <a:solidFill>
                      <a:srgbClr val="00B0F0"/>
                    </a:solidFill>
                  </a:tcPr>
                </a:tc>
                <a:tc>
                  <a:txBody>
                    <a:bodyPr/>
                    <a:lstStyle/>
                    <a:p>
                      <a:pPr algn="ctr"/>
                      <a:r>
                        <a:rPr lang="en-GB" sz="1600" i="1" dirty="0" smtClean="0">
                          <a:solidFill>
                            <a:schemeClr val="bg1"/>
                          </a:solidFill>
                        </a:rPr>
                        <a:t>Storm</a:t>
                      </a:r>
                      <a:endParaRPr lang="en-GB" sz="1600" i="1" dirty="0">
                        <a:solidFill>
                          <a:schemeClr val="bg1"/>
                        </a:solidFill>
                      </a:endParaRPr>
                    </a:p>
                  </a:txBody>
                  <a:tcPr>
                    <a:solidFill>
                      <a:srgbClr val="00B0F0"/>
                    </a:solidFill>
                  </a:tcPr>
                </a:tc>
                <a:tc>
                  <a:txBody>
                    <a:bodyPr/>
                    <a:lstStyle/>
                    <a:p>
                      <a:pPr algn="ctr"/>
                      <a:r>
                        <a:rPr lang="en-GB" sz="1600" i="1" dirty="0" smtClean="0">
                          <a:solidFill>
                            <a:schemeClr val="bg1"/>
                          </a:solidFill>
                        </a:rPr>
                        <a:t>Earthquake</a:t>
                      </a:r>
                      <a:r>
                        <a:rPr lang="en-GB" sz="1600" i="1" baseline="0" dirty="0" smtClean="0">
                          <a:solidFill>
                            <a:schemeClr val="bg1"/>
                          </a:solidFill>
                        </a:rPr>
                        <a:t> </a:t>
                      </a:r>
                      <a:endParaRPr lang="en-GB" sz="1600" i="1" dirty="0">
                        <a:solidFill>
                          <a:schemeClr val="bg1"/>
                        </a:solidFill>
                      </a:endParaRPr>
                    </a:p>
                  </a:txBody>
                  <a:tcPr>
                    <a:solidFill>
                      <a:srgbClr val="00B0F0"/>
                    </a:solidFill>
                  </a:tcPr>
                </a:tc>
                <a:tc>
                  <a:txBody>
                    <a:bodyPr/>
                    <a:lstStyle/>
                    <a:p>
                      <a:pPr algn="ctr"/>
                      <a:r>
                        <a:rPr lang="en-GB" sz="1600" i="1" dirty="0" smtClean="0">
                          <a:solidFill>
                            <a:schemeClr val="bg1"/>
                          </a:solidFill>
                        </a:rPr>
                        <a:t>Drought </a:t>
                      </a:r>
                      <a:endParaRPr lang="en-GB" sz="1600" i="1" dirty="0">
                        <a:solidFill>
                          <a:schemeClr val="bg1"/>
                        </a:solidFill>
                      </a:endParaRPr>
                    </a:p>
                  </a:txBody>
                  <a:tcPr>
                    <a:solidFill>
                      <a:srgbClr val="00B0F0"/>
                    </a:solidFill>
                  </a:tcPr>
                </a:tc>
              </a:tr>
              <a:tr h="459693">
                <a:tc>
                  <a:txBody>
                    <a:bodyPr/>
                    <a:lstStyle/>
                    <a:p>
                      <a:r>
                        <a:rPr lang="en-GB" sz="1200" b="1" dirty="0" smtClean="0"/>
                        <a:t>Belgium  (BE)</a:t>
                      </a:r>
                      <a:endParaRPr lang="en-GB" sz="1200" b="1" dirty="0"/>
                    </a:p>
                  </a:txBody>
                  <a:tcPr>
                    <a:solidFill>
                      <a:schemeClr val="accent6">
                        <a:lumMod val="60000"/>
                        <a:lumOff val="40000"/>
                      </a:schemeClr>
                    </a:solidFill>
                  </a:tcPr>
                </a:tc>
                <a:tc>
                  <a:txBody>
                    <a:bodyPr/>
                    <a:lstStyle/>
                    <a:p>
                      <a:pPr algn="r"/>
                      <a:r>
                        <a:rPr lang="en-GB" sz="1200" dirty="0" smtClean="0">
                          <a:latin typeface="Arial" pitchFamily="34" charset="0"/>
                          <a:cs typeface="Arial" pitchFamily="34" charset="0"/>
                        </a:rPr>
                        <a:t>&gt;75%</a:t>
                      </a:r>
                      <a:r>
                        <a:rPr lang="en-GB" sz="1200" baseline="0" dirty="0" smtClean="0">
                          <a:latin typeface="Arial" pitchFamily="34" charset="0"/>
                          <a:cs typeface="Arial" pitchFamily="34" charset="0"/>
                        </a:rPr>
                        <a:t> </a:t>
                      </a:r>
                      <a:endParaRPr lang="en-GB" sz="1200" dirty="0">
                        <a:latin typeface="Arial" pitchFamily="34" charset="0"/>
                        <a:cs typeface="Arial" pitchFamily="34" charset="0"/>
                      </a:endParaRPr>
                    </a:p>
                  </a:txBody>
                  <a:tcPr>
                    <a:solidFill>
                      <a:schemeClr val="accent1">
                        <a:lumMod val="7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200" dirty="0" smtClean="0">
                          <a:latin typeface="Arial" pitchFamily="34" charset="0"/>
                          <a:cs typeface="Arial" pitchFamily="34" charset="0"/>
                        </a:rPr>
                        <a:t>&gt;75%</a:t>
                      </a:r>
                      <a:r>
                        <a:rPr lang="en-GB" sz="1200" baseline="0" dirty="0" smtClean="0">
                          <a:latin typeface="Arial" pitchFamily="34" charset="0"/>
                          <a:cs typeface="Arial" pitchFamily="34" charset="0"/>
                        </a:rPr>
                        <a:t> </a:t>
                      </a:r>
                      <a:endParaRPr lang="en-GB" sz="1200" dirty="0" smtClean="0">
                        <a:latin typeface="Arial" pitchFamily="34" charset="0"/>
                        <a:cs typeface="Arial" pitchFamily="34" charset="0"/>
                      </a:endParaRPr>
                    </a:p>
                    <a:p>
                      <a:pPr algn="r"/>
                      <a:endParaRPr lang="en-GB" sz="1200" dirty="0">
                        <a:latin typeface="Arial" pitchFamily="34" charset="0"/>
                        <a:cs typeface="Arial" pitchFamily="34" charset="0"/>
                      </a:endParaRPr>
                    </a:p>
                  </a:txBody>
                  <a:tcPr>
                    <a:solidFill>
                      <a:schemeClr val="accent1">
                        <a:lumMod val="7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200" dirty="0" smtClean="0">
                          <a:latin typeface="Arial" pitchFamily="34" charset="0"/>
                          <a:cs typeface="Arial" pitchFamily="34" charset="0"/>
                        </a:rPr>
                        <a:t>&gt;75%</a:t>
                      </a:r>
                      <a:r>
                        <a:rPr lang="en-GB" sz="1200" baseline="0" dirty="0" smtClean="0">
                          <a:latin typeface="Arial" pitchFamily="34" charset="0"/>
                          <a:cs typeface="Arial" pitchFamily="34" charset="0"/>
                        </a:rPr>
                        <a:t> </a:t>
                      </a:r>
                      <a:endParaRPr lang="en-GB" sz="1200" dirty="0" smtClean="0">
                        <a:latin typeface="Arial" pitchFamily="34" charset="0"/>
                        <a:cs typeface="Arial" pitchFamily="34" charset="0"/>
                      </a:endParaRPr>
                    </a:p>
                    <a:p>
                      <a:pPr algn="r"/>
                      <a:endParaRPr lang="en-GB" sz="1200" dirty="0">
                        <a:latin typeface="Arial" pitchFamily="34" charset="0"/>
                        <a:cs typeface="Arial" pitchFamily="34" charset="0"/>
                      </a:endParaRPr>
                    </a:p>
                  </a:txBody>
                  <a:tcPr>
                    <a:solidFill>
                      <a:schemeClr val="accent1">
                        <a:lumMod val="75000"/>
                      </a:schemeClr>
                    </a:solidFill>
                  </a:tcPr>
                </a:tc>
                <a:tc>
                  <a:txBody>
                    <a:bodyPr/>
                    <a:lstStyle/>
                    <a:p>
                      <a:endParaRPr lang="en-GB" dirty="0"/>
                    </a:p>
                  </a:txBody>
                  <a:tcPr/>
                </a:tc>
              </a:tr>
              <a:tr h="551631">
                <a:tc>
                  <a:txBody>
                    <a:bodyPr/>
                    <a:lstStyle/>
                    <a:p>
                      <a:r>
                        <a:rPr lang="en-GB" sz="1200" b="1" dirty="0" smtClean="0"/>
                        <a:t>Bulgaria  (BG)</a:t>
                      </a:r>
                      <a:endParaRPr lang="en-GB" sz="1200" b="1" dirty="0"/>
                    </a:p>
                  </a:txBody>
                  <a:tcPr>
                    <a:solidFill>
                      <a:schemeClr val="accent6">
                        <a:lumMod val="60000"/>
                        <a:lumOff val="40000"/>
                      </a:schemeClr>
                    </a:solidFill>
                  </a:tcPr>
                </a:tc>
                <a:tc>
                  <a:txBody>
                    <a:bodyPr/>
                    <a:lstStyle/>
                    <a:p>
                      <a:r>
                        <a:rPr lang="en-GB" sz="1200" dirty="0" smtClean="0">
                          <a:latin typeface="Arial" pitchFamily="34" charset="0"/>
                          <a:cs typeface="Arial" pitchFamily="34" charset="0"/>
                        </a:rPr>
                        <a:t>&lt;10% </a:t>
                      </a:r>
                      <a:endParaRPr lang="en-GB" sz="1200" dirty="0">
                        <a:latin typeface="Arial" pitchFamily="34" charset="0"/>
                        <a:cs typeface="Arial" pitchFamily="34" charset="0"/>
                      </a:endParaRPr>
                    </a:p>
                  </a:txBody>
                  <a:tcPr>
                    <a:solidFill>
                      <a:srgbClr val="FF0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Arial" pitchFamily="34" charset="0"/>
                          <a:cs typeface="Arial" pitchFamily="34" charset="0"/>
                        </a:rPr>
                        <a:t>&lt;10% </a:t>
                      </a:r>
                    </a:p>
                    <a:p>
                      <a:endParaRPr lang="en-GB" sz="1200" dirty="0">
                        <a:latin typeface="Arial" pitchFamily="34" charset="0"/>
                        <a:cs typeface="Arial" pitchFamily="34" charset="0"/>
                      </a:endParaRPr>
                    </a:p>
                  </a:txBody>
                  <a:tcPr>
                    <a:solidFill>
                      <a:srgbClr val="FF0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Arial" pitchFamily="34" charset="0"/>
                          <a:cs typeface="Arial" pitchFamily="34" charset="0"/>
                        </a:rPr>
                        <a:t>&lt;10% </a:t>
                      </a:r>
                    </a:p>
                    <a:p>
                      <a:endParaRPr lang="en-GB" dirty="0"/>
                    </a:p>
                  </a:txBody>
                  <a:tcPr>
                    <a:solidFill>
                      <a:srgbClr val="FF0000"/>
                    </a:solidFill>
                  </a:tcPr>
                </a:tc>
                <a:tc>
                  <a:txBody>
                    <a:bodyPr/>
                    <a:lstStyle/>
                    <a:p>
                      <a:endParaRPr lang="en-GB" dirty="0"/>
                    </a:p>
                  </a:txBody>
                  <a:tcPr/>
                </a:tc>
              </a:tr>
              <a:tr h="551631">
                <a:tc>
                  <a:txBody>
                    <a:bodyPr/>
                    <a:lstStyle/>
                    <a:p>
                      <a:r>
                        <a:rPr lang="en-GB" sz="1200" b="1" dirty="0" smtClean="0"/>
                        <a:t>Czech Republic CZ)</a:t>
                      </a:r>
                      <a:endParaRPr lang="en-GB" sz="1200" b="1" dirty="0"/>
                    </a:p>
                  </a:txBody>
                  <a:tcPr>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latin typeface="Arial" pitchFamily="34" charset="0"/>
                          <a:cs typeface="Arial" pitchFamily="34" charset="0"/>
                        </a:rPr>
                        <a:t>25%-75%</a:t>
                      </a:r>
                      <a:r>
                        <a:rPr lang="en-GB" sz="1200" baseline="0" dirty="0" smtClean="0">
                          <a:latin typeface="Arial" pitchFamily="34" charset="0"/>
                          <a:cs typeface="Arial" pitchFamily="34" charset="0"/>
                        </a:rPr>
                        <a:t> </a:t>
                      </a:r>
                      <a:endParaRPr lang="en-GB" sz="1200" dirty="0" smtClean="0">
                        <a:latin typeface="Arial" pitchFamily="34" charset="0"/>
                        <a:cs typeface="Arial" pitchFamily="34" charset="0"/>
                      </a:endParaRPr>
                    </a:p>
                    <a:p>
                      <a:pPr algn="ctr"/>
                      <a:endParaRPr lang="en-GB" sz="1200" dirty="0">
                        <a:latin typeface="Arial" pitchFamily="34" charset="0"/>
                        <a:cs typeface="Arial" pitchFamily="34" charset="0"/>
                      </a:endParaRPr>
                    </a:p>
                  </a:txBody>
                  <a:tcPr>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latin typeface="Arial" pitchFamily="34" charset="0"/>
                          <a:cs typeface="Arial" pitchFamily="34" charset="0"/>
                        </a:rPr>
                        <a:t>25%-75%</a:t>
                      </a:r>
                      <a:r>
                        <a:rPr lang="en-GB" sz="1200" baseline="0" dirty="0" smtClean="0">
                          <a:latin typeface="Arial" pitchFamily="34" charset="0"/>
                          <a:cs typeface="Arial" pitchFamily="34" charset="0"/>
                        </a:rPr>
                        <a:t> </a:t>
                      </a:r>
                      <a:endParaRPr lang="en-GB" sz="1200" dirty="0" smtClean="0">
                        <a:latin typeface="Arial" pitchFamily="34" charset="0"/>
                        <a:cs typeface="Arial" pitchFamily="34" charset="0"/>
                      </a:endParaRPr>
                    </a:p>
                    <a:p>
                      <a:pPr algn="ctr"/>
                      <a:endParaRPr lang="en-GB" dirty="0"/>
                    </a:p>
                  </a:txBody>
                  <a:tcPr>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latin typeface="Arial" pitchFamily="34" charset="0"/>
                          <a:cs typeface="Arial" pitchFamily="34" charset="0"/>
                        </a:rPr>
                        <a:t>25%-75%</a:t>
                      </a:r>
                      <a:r>
                        <a:rPr lang="en-GB" sz="1200" baseline="0" dirty="0" smtClean="0">
                          <a:latin typeface="Arial" pitchFamily="34" charset="0"/>
                          <a:cs typeface="Arial" pitchFamily="34" charset="0"/>
                        </a:rPr>
                        <a:t> </a:t>
                      </a:r>
                      <a:endParaRPr lang="en-GB" sz="1200" dirty="0" smtClean="0">
                        <a:latin typeface="Arial" pitchFamily="34" charset="0"/>
                        <a:cs typeface="Arial" pitchFamily="34" charset="0"/>
                      </a:endParaRPr>
                    </a:p>
                    <a:p>
                      <a:pPr algn="ctr"/>
                      <a:endParaRPr lang="en-GB" sz="1200" dirty="0"/>
                    </a:p>
                  </a:txBody>
                  <a:tcPr>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Arial" pitchFamily="34" charset="0"/>
                          <a:cs typeface="Arial" pitchFamily="34" charset="0"/>
                        </a:rPr>
                        <a:t>&lt;10% </a:t>
                      </a:r>
                    </a:p>
                  </a:txBody>
                  <a:tcPr>
                    <a:solidFill>
                      <a:srgbClr val="FF0000"/>
                    </a:solidFill>
                  </a:tcPr>
                </a:tc>
              </a:tr>
              <a:tr h="367754">
                <a:tc>
                  <a:txBody>
                    <a:bodyPr/>
                    <a:lstStyle/>
                    <a:p>
                      <a:r>
                        <a:rPr lang="en-GB" sz="1200" b="1" dirty="0" smtClean="0">
                          <a:solidFill>
                            <a:schemeClr val="bg1"/>
                          </a:solidFill>
                        </a:rPr>
                        <a:t>Denmark (DK)</a:t>
                      </a:r>
                      <a:endParaRPr lang="en-GB" sz="1200" b="1" dirty="0">
                        <a:solidFill>
                          <a:schemeClr val="bg1"/>
                        </a:solidFill>
                      </a:endParaRPr>
                    </a:p>
                  </a:txBody>
                  <a:tcPr>
                    <a:solidFill>
                      <a:schemeClr val="accent6">
                        <a:lumMod val="60000"/>
                        <a:lumOff val="40000"/>
                      </a:schemeClr>
                    </a:solidFill>
                  </a:tcPr>
                </a:tc>
                <a:tc>
                  <a:txBody>
                    <a:bodyPr/>
                    <a:lstStyle/>
                    <a:p>
                      <a:endParaRPr lang="en-GB" dirty="0"/>
                    </a:p>
                  </a:txBody>
                  <a:tcPr>
                    <a:solidFill>
                      <a:schemeClr val="tx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200" smtClean="0">
                          <a:latin typeface="Arial" pitchFamily="34" charset="0"/>
                          <a:cs typeface="Arial" pitchFamily="34" charset="0"/>
                        </a:rPr>
                        <a:t>&gt;75%</a:t>
                      </a:r>
                      <a:r>
                        <a:rPr lang="en-GB" sz="1200" baseline="0" smtClean="0">
                          <a:latin typeface="Arial" pitchFamily="34" charset="0"/>
                          <a:cs typeface="Arial" pitchFamily="34" charset="0"/>
                        </a:rPr>
                        <a:t> </a:t>
                      </a:r>
                      <a:endParaRPr lang="en-GB" sz="1200" dirty="0" smtClean="0">
                        <a:latin typeface="Arial" pitchFamily="34" charset="0"/>
                        <a:cs typeface="Arial" pitchFamily="34" charset="0"/>
                      </a:endParaRPr>
                    </a:p>
                  </a:txBody>
                  <a:tcPr>
                    <a:solidFill>
                      <a:schemeClr val="accent1">
                        <a:lumMod val="75000"/>
                      </a:schemeClr>
                    </a:solidFill>
                  </a:tcPr>
                </a:tc>
                <a:tc>
                  <a:txBody>
                    <a:bodyPr/>
                    <a:lstStyle/>
                    <a:p>
                      <a:endParaRPr lang="en-GB" dirty="0"/>
                    </a:p>
                  </a:txBody>
                  <a:tcPr>
                    <a:solidFill>
                      <a:schemeClr val="tx1"/>
                    </a:solidFill>
                  </a:tcPr>
                </a:tc>
                <a:tc>
                  <a:txBody>
                    <a:bodyPr/>
                    <a:lstStyle/>
                    <a:p>
                      <a:endParaRPr lang="en-GB" dirty="0"/>
                    </a:p>
                  </a:txBody>
                  <a:tcPr/>
                </a:tc>
              </a:tr>
              <a:tr h="459693">
                <a:tc>
                  <a:txBody>
                    <a:bodyPr/>
                    <a:lstStyle/>
                    <a:p>
                      <a:r>
                        <a:rPr lang="en-GB" sz="1200" b="1" dirty="0" smtClean="0">
                          <a:solidFill>
                            <a:schemeClr val="bg1"/>
                          </a:solidFill>
                        </a:rPr>
                        <a:t>Germany (DE)</a:t>
                      </a:r>
                      <a:endParaRPr lang="en-GB" sz="1200" b="1" dirty="0">
                        <a:solidFill>
                          <a:schemeClr val="bg1"/>
                        </a:solidFill>
                      </a:endParaRPr>
                    </a:p>
                  </a:txBody>
                  <a:tcPr>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latin typeface="Arial" pitchFamily="34" charset="0"/>
                          <a:cs typeface="Arial" pitchFamily="34" charset="0"/>
                        </a:rPr>
                        <a:t>25%-75%</a:t>
                      </a:r>
                    </a:p>
                    <a:p>
                      <a:pPr algn="ctr"/>
                      <a:endParaRPr lang="en-GB" sz="1200" dirty="0"/>
                    </a:p>
                  </a:txBody>
                  <a:tcPr>
                    <a:solidFill>
                      <a:srgbClr val="FFFF00"/>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200" dirty="0" smtClean="0">
                          <a:latin typeface="Arial" pitchFamily="34" charset="0"/>
                          <a:cs typeface="Arial" pitchFamily="34" charset="0"/>
                        </a:rPr>
                        <a:t>&gt;75%</a:t>
                      </a:r>
                      <a:r>
                        <a:rPr lang="en-GB" sz="1200" baseline="0" dirty="0" smtClean="0">
                          <a:latin typeface="Arial" pitchFamily="34" charset="0"/>
                          <a:cs typeface="Arial" pitchFamily="34" charset="0"/>
                        </a:rPr>
                        <a:t> </a:t>
                      </a:r>
                      <a:endParaRPr lang="en-GB" sz="1200" dirty="0" smtClean="0">
                        <a:latin typeface="Arial" pitchFamily="34" charset="0"/>
                        <a:cs typeface="Arial" pitchFamily="34" charset="0"/>
                      </a:endParaRPr>
                    </a:p>
                  </a:txBody>
                  <a:tcPr>
                    <a:solidFill>
                      <a:schemeClr val="accent1">
                        <a:lumMod val="75000"/>
                      </a:schemeClr>
                    </a:solidFill>
                  </a:tcPr>
                </a:tc>
                <a:tc>
                  <a:txBody>
                    <a:bodyPr/>
                    <a:lstStyle/>
                    <a:p>
                      <a:pPr algn="ctr"/>
                      <a:r>
                        <a:rPr lang="en-GB" sz="1200" dirty="0" smtClean="0">
                          <a:latin typeface="Arial" pitchFamily="34" charset="0"/>
                          <a:cs typeface="Arial" pitchFamily="34" charset="0"/>
                        </a:rPr>
                        <a:t>25%-75%</a:t>
                      </a:r>
                      <a:endParaRPr lang="en-GB" sz="1200" dirty="0">
                        <a:latin typeface="Arial" pitchFamily="34" charset="0"/>
                        <a:cs typeface="Arial" pitchFamily="34" charset="0"/>
                      </a:endParaRPr>
                    </a:p>
                  </a:txBody>
                  <a:tcPr>
                    <a:solidFill>
                      <a:srgbClr val="FFFF00"/>
                    </a:solidFill>
                  </a:tcPr>
                </a:tc>
                <a:tc>
                  <a:txBody>
                    <a:bodyPr/>
                    <a:lstStyle/>
                    <a:p>
                      <a:endParaRPr lang="en-GB" dirty="0"/>
                    </a:p>
                  </a:txBody>
                  <a:tcPr/>
                </a:tc>
              </a:tr>
              <a:tr h="367754">
                <a:tc>
                  <a:txBody>
                    <a:bodyPr/>
                    <a:lstStyle/>
                    <a:p>
                      <a:r>
                        <a:rPr lang="en-GB" sz="1200" b="1" dirty="0" smtClean="0">
                          <a:solidFill>
                            <a:schemeClr val="bg1"/>
                          </a:solidFill>
                        </a:rPr>
                        <a:t>Ireland (IE)</a:t>
                      </a:r>
                      <a:endParaRPr lang="en-GB" sz="1200" b="1" dirty="0">
                        <a:solidFill>
                          <a:schemeClr val="bg1"/>
                        </a:solidFill>
                      </a:endParaRPr>
                    </a:p>
                  </a:txBody>
                  <a:tcPr>
                    <a:solidFill>
                      <a:schemeClr val="accent6">
                        <a:lumMod val="60000"/>
                        <a:lumOff val="40000"/>
                      </a:schemeClr>
                    </a:solidFill>
                  </a:tcPr>
                </a:tc>
                <a:tc>
                  <a:txBody>
                    <a:bodyPr/>
                    <a:lstStyle/>
                    <a:p>
                      <a:pPr algn="r"/>
                      <a:r>
                        <a:rPr lang="en-GB" sz="1200" dirty="0" smtClean="0">
                          <a:latin typeface="Arial" pitchFamily="34" charset="0"/>
                          <a:cs typeface="Arial" pitchFamily="34" charset="0"/>
                        </a:rPr>
                        <a:t>&gt;75%</a:t>
                      </a:r>
                      <a:r>
                        <a:rPr lang="en-GB" sz="1200" baseline="0" dirty="0" smtClean="0">
                          <a:latin typeface="Arial" pitchFamily="34" charset="0"/>
                          <a:cs typeface="Arial" pitchFamily="34" charset="0"/>
                        </a:rPr>
                        <a:t> </a:t>
                      </a:r>
                      <a:endParaRPr lang="en-GB" sz="1200" dirty="0">
                        <a:latin typeface="Arial" pitchFamily="34" charset="0"/>
                        <a:cs typeface="Arial" pitchFamily="34" charset="0"/>
                      </a:endParaRPr>
                    </a:p>
                  </a:txBody>
                  <a:tcPr>
                    <a:solidFill>
                      <a:schemeClr val="accent1">
                        <a:lumMod val="7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200" dirty="0" smtClean="0">
                          <a:latin typeface="Arial" pitchFamily="34" charset="0"/>
                          <a:cs typeface="Arial" pitchFamily="34" charset="0"/>
                        </a:rPr>
                        <a:t>&gt;75%</a:t>
                      </a:r>
                      <a:r>
                        <a:rPr lang="en-GB" sz="1200" baseline="0" dirty="0" smtClean="0">
                          <a:latin typeface="Arial" pitchFamily="34" charset="0"/>
                          <a:cs typeface="Arial" pitchFamily="34" charset="0"/>
                        </a:rPr>
                        <a:t> </a:t>
                      </a:r>
                      <a:endParaRPr lang="en-GB" sz="1200" dirty="0" smtClean="0">
                        <a:latin typeface="Arial" pitchFamily="34" charset="0"/>
                        <a:cs typeface="Arial" pitchFamily="34" charset="0"/>
                      </a:endParaRPr>
                    </a:p>
                  </a:txBody>
                  <a:tcPr>
                    <a:solidFill>
                      <a:schemeClr val="accent1">
                        <a:lumMod val="7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200" dirty="0" smtClean="0">
                          <a:latin typeface="Arial" pitchFamily="34" charset="0"/>
                          <a:cs typeface="Arial" pitchFamily="34" charset="0"/>
                        </a:rPr>
                        <a:t>&gt;75%</a:t>
                      </a:r>
                      <a:r>
                        <a:rPr lang="en-GB" sz="1200" baseline="0" dirty="0" smtClean="0">
                          <a:latin typeface="Arial" pitchFamily="34" charset="0"/>
                          <a:cs typeface="Arial" pitchFamily="34" charset="0"/>
                        </a:rPr>
                        <a:t> </a:t>
                      </a:r>
                      <a:endParaRPr lang="en-GB" sz="1200" dirty="0" smtClean="0">
                        <a:latin typeface="Arial" pitchFamily="34" charset="0"/>
                        <a:cs typeface="Arial" pitchFamily="34" charset="0"/>
                      </a:endParaRPr>
                    </a:p>
                  </a:txBody>
                  <a:tcPr>
                    <a:solidFill>
                      <a:schemeClr val="accent1">
                        <a:lumMod val="75000"/>
                      </a:schemeClr>
                    </a:solidFill>
                  </a:tcPr>
                </a:tc>
                <a:tc>
                  <a:txBody>
                    <a:bodyPr/>
                    <a:lstStyle/>
                    <a:p>
                      <a:endParaRPr lang="en-GB" dirty="0"/>
                    </a:p>
                  </a:txBody>
                  <a:tcPr/>
                </a:tc>
              </a:tr>
              <a:tr h="459693">
                <a:tc>
                  <a:txBody>
                    <a:bodyPr/>
                    <a:lstStyle/>
                    <a:p>
                      <a:r>
                        <a:rPr lang="en-GB" sz="1200" b="1" dirty="0" smtClean="0">
                          <a:solidFill>
                            <a:schemeClr val="bg1"/>
                          </a:solidFill>
                        </a:rPr>
                        <a:t>Greece (GR)</a:t>
                      </a:r>
                      <a:endParaRPr lang="en-GB" sz="1200" b="1" dirty="0">
                        <a:solidFill>
                          <a:schemeClr val="bg1"/>
                        </a:solidFill>
                      </a:endParaRPr>
                    </a:p>
                  </a:txBody>
                  <a:tcPr>
                    <a:solidFill>
                      <a:schemeClr val="accent6">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Arial" pitchFamily="34" charset="0"/>
                          <a:cs typeface="Arial" pitchFamily="34" charset="0"/>
                        </a:rPr>
                        <a:t>&lt;10% </a:t>
                      </a:r>
                    </a:p>
                    <a:p>
                      <a:endParaRPr lang="en-GB" sz="1200" dirty="0"/>
                    </a:p>
                  </a:txBody>
                  <a:tcPr>
                    <a:solidFill>
                      <a:srgbClr val="FF0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Arial" pitchFamily="34" charset="0"/>
                          <a:cs typeface="Arial" pitchFamily="34" charset="0"/>
                        </a:rPr>
                        <a:t>&lt;10% </a:t>
                      </a:r>
                    </a:p>
                    <a:p>
                      <a:endParaRPr lang="en-GB" sz="1200" dirty="0"/>
                    </a:p>
                  </a:txBody>
                  <a:tcPr>
                    <a:solidFill>
                      <a:srgbClr val="FF0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Arial" pitchFamily="34" charset="0"/>
                          <a:cs typeface="Arial" pitchFamily="34" charset="0"/>
                        </a:rPr>
                        <a:t>&lt;10% </a:t>
                      </a:r>
                    </a:p>
                  </a:txBody>
                  <a:tcPr>
                    <a:solidFill>
                      <a:srgbClr val="FF0000"/>
                    </a:solidFill>
                  </a:tcPr>
                </a:tc>
                <a:tc>
                  <a:txBody>
                    <a:bodyPr/>
                    <a:lstStyle/>
                    <a:p>
                      <a:endParaRPr lang="en-GB" dirty="0"/>
                    </a:p>
                  </a:txBody>
                  <a:tcPr/>
                </a:tc>
              </a:tr>
              <a:tr h="551631">
                <a:tc>
                  <a:txBody>
                    <a:bodyPr/>
                    <a:lstStyle/>
                    <a:p>
                      <a:r>
                        <a:rPr lang="en-GB" sz="1200" b="1" dirty="0" smtClean="0">
                          <a:solidFill>
                            <a:schemeClr val="bg1"/>
                          </a:solidFill>
                        </a:rPr>
                        <a:t>Spain  (ES)</a:t>
                      </a:r>
                      <a:endParaRPr lang="en-GB" sz="1200" b="1" dirty="0">
                        <a:solidFill>
                          <a:schemeClr val="bg1"/>
                        </a:solidFill>
                      </a:endParaRPr>
                    </a:p>
                  </a:txBody>
                  <a:tcPr>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latin typeface="Arial" pitchFamily="34" charset="0"/>
                          <a:cs typeface="Arial" pitchFamily="34" charset="0"/>
                        </a:rPr>
                        <a:t>25%-75%</a:t>
                      </a:r>
                      <a:r>
                        <a:rPr lang="en-GB" sz="1200" baseline="0" dirty="0" smtClean="0">
                          <a:latin typeface="Arial" pitchFamily="34" charset="0"/>
                          <a:cs typeface="Arial" pitchFamily="34" charset="0"/>
                        </a:rPr>
                        <a:t> </a:t>
                      </a:r>
                      <a:endParaRPr lang="en-GB" sz="1200" dirty="0" smtClean="0">
                        <a:latin typeface="Arial" pitchFamily="34" charset="0"/>
                        <a:cs typeface="Arial" pitchFamily="34" charset="0"/>
                      </a:endParaRPr>
                    </a:p>
                  </a:txBody>
                  <a:tcPr>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latin typeface="Arial" pitchFamily="34" charset="0"/>
                          <a:cs typeface="Arial" pitchFamily="34" charset="0"/>
                        </a:rPr>
                        <a:t>25%-75%</a:t>
                      </a:r>
                      <a:r>
                        <a:rPr lang="en-GB" sz="1200" baseline="0" dirty="0" smtClean="0">
                          <a:latin typeface="Arial" pitchFamily="34" charset="0"/>
                          <a:cs typeface="Arial" pitchFamily="34" charset="0"/>
                        </a:rPr>
                        <a:t> </a:t>
                      </a:r>
                      <a:endParaRPr lang="en-GB" sz="1200" dirty="0" smtClean="0">
                        <a:latin typeface="Arial" pitchFamily="34" charset="0"/>
                        <a:cs typeface="Arial" pitchFamily="34" charset="0"/>
                      </a:endParaRPr>
                    </a:p>
                  </a:txBody>
                  <a:tcPr>
                    <a:solidFill>
                      <a:srgbClr val="FFFF00"/>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200" dirty="0" smtClean="0">
                          <a:latin typeface="Arial" pitchFamily="34" charset="0"/>
                          <a:cs typeface="Arial" pitchFamily="34" charset="0"/>
                        </a:rPr>
                        <a:t>&gt;75%</a:t>
                      </a:r>
                      <a:r>
                        <a:rPr lang="en-GB" sz="1200" baseline="0" dirty="0" smtClean="0">
                          <a:latin typeface="Arial" pitchFamily="34" charset="0"/>
                          <a:cs typeface="Arial" pitchFamily="34" charset="0"/>
                        </a:rPr>
                        <a:t> </a:t>
                      </a:r>
                      <a:endParaRPr lang="en-GB" sz="1200" dirty="0" smtClean="0">
                        <a:latin typeface="Arial" pitchFamily="34" charset="0"/>
                        <a:cs typeface="Arial" pitchFamily="34" charset="0"/>
                      </a:endParaRPr>
                    </a:p>
                    <a:p>
                      <a:endParaRPr lang="en-GB" dirty="0"/>
                    </a:p>
                  </a:txBody>
                  <a:tcPr>
                    <a:solidFill>
                      <a:schemeClr val="accent1">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Arial" pitchFamily="34" charset="0"/>
                          <a:cs typeface="Arial" pitchFamily="34" charset="0"/>
                        </a:rPr>
                        <a:t>&lt;10% </a:t>
                      </a:r>
                    </a:p>
                  </a:txBody>
                  <a:tcPr>
                    <a:solidFill>
                      <a:srgbClr val="FF0000"/>
                    </a:solidFill>
                  </a:tcPr>
                </a:tc>
              </a:tr>
              <a:tr h="278185">
                <a:tc>
                  <a:txBody>
                    <a:bodyPr/>
                    <a:lstStyle/>
                    <a:p>
                      <a:r>
                        <a:rPr lang="en-GB" sz="1200" b="1" dirty="0" smtClean="0">
                          <a:solidFill>
                            <a:schemeClr val="bg1"/>
                          </a:solidFill>
                        </a:rPr>
                        <a:t>France (FR)</a:t>
                      </a:r>
                      <a:endParaRPr lang="en-GB" sz="1200" b="1" dirty="0">
                        <a:solidFill>
                          <a:schemeClr val="bg1"/>
                        </a:solidFill>
                      </a:endParaRPr>
                    </a:p>
                  </a:txBody>
                  <a:tcPr>
                    <a:solidFill>
                      <a:schemeClr val="accent6">
                        <a:lumMod val="60000"/>
                        <a:lumOff val="40000"/>
                      </a:schemeClr>
                    </a:solidFill>
                  </a:tcPr>
                </a:tc>
                <a:tc>
                  <a:txBody>
                    <a:bodyPr/>
                    <a:lstStyle/>
                    <a:p>
                      <a:pPr algn="r"/>
                      <a:r>
                        <a:rPr lang="en-GB" sz="1200" dirty="0" smtClean="0">
                          <a:latin typeface="Arial" pitchFamily="34" charset="0"/>
                          <a:cs typeface="Arial" pitchFamily="34" charset="0"/>
                        </a:rPr>
                        <a:t>&gt;75%</a:t>
                      </a:r>
                      <a:r>
                        <a:rPr lang="en-GB" sz="1200" baseline="0" dirty="0" smtClean="0">
                          <a:latin typeface="Arial" pitchFamily="34" charset="0"/>
                          <a:cs typeface="Arial" pitchFamily="34" charset="0"/>
                        </a:rPr>
                        <a:t> </a:t>
                      </a:r>
                      <a:endParaRPr lang="en-GB" sz="1200" dirty="0">
                        <a:latin typeface="Arial" pitchFamily="34" charset="0"/>
                        <a:cs typeface="Arial" pitchFamily="34" charset="0"/>
                      </a:endParaRPr>
                    </a:p>
                  </a:txBody>
                  <a:tcPr>
                    <a:solidFill>
                      <a:schemeClr val="accent1">
                        <a:lumMod val="7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200" dirty="0" smtClean="0">
                          <a:latin typeface="Arial" pitchFamily="34" charset="0"/>
                          <a:cs typeface="Arial" pitchFamily="34" charset="0"/>
                        </a:rPr>
                        <a:t>&gt;75%</a:t>
                      </a:r>
                      <a:r>
                        <a:rPr lang="en-GB" sz="1200" baseline="0" dirty="0" smtClean="0">
                          <a:latin typeface="Arial" pitchFamily="34" charset="0"/>
                          <a:cs typeface="Arial" pitchFamily="34" charset="0"/>
                        </a:rPr>
                        <a:t> </a:t>
                      </a:r>
                      <a:endParaRPr lang="en-GB" sz="1200" dirty="0" smtClean="0">
                        <a:latin typeface="Arial" pitchFamily="34" charset="0"/>
                        <a:cs typeface="Arial" pitchFamily="34" charset="0"/>
                      </a:endParaRPr>
                    </a:p>
                  </a:txBody>
                  <a:tcPr>
                    <a:solidFill>
                      <a:schemeClr val="accent1">
                        <a:lumMod val="7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200" dirty="0" smtClean="0">
                          <a:latin typeface="Arial" pitchFamily="34" charset="0"/>
                          <a:cs typeface="Arial" pitchFamily="34" charset="0"/>
                        </a:rPr>
                        <a:t>&gt;75%</a:t>
                      </a:r>
                      <a:r>
                        <a:rPr lang="en-GB" sz="1200" baseline="0" dirty="0" smtClean="0">
                          <a:latin typeface="Arial" pitchFamily="34" charset="0"/>
                          <a:cs typeface="Arial" pitchFamily="34" charset="0"/>
                        </a:rPr>
                        <a:t> </a:t>
                      </a:r>
                      <a:endParaRPr lang="en-GB" sz="1200" dirty="0" smtClean="0">
                        <a:latin typeface="Arial" pitchFamily="34" charset="0"/>
                        <a:cs typeface="Arial" pitchFamily="34" charset="0"/>
                      </a:endParaRPr>
                    </a:p>
                  </a:txBody>
                  <a:tcPr>
                    <a:solidFill>
                      <a:schemeClr val="accent1">
                        <a:lumMod val="75000"/>
                      </a:schemeClr>
                    </a:solidFill>
                  </a:tcPr>
                </a:tc>
                <a:tc>
                  <a:txBody>
                    <a:bodyPr/>
                    <a:lstStyle/>
                    <a:p>
                      <a:pPr algn="r"/>
                      <a:r>
                        <a:rPr lang="en-GB" sz="1200" dirty="0" smtClean="0">
                          <a:latin typeface="Arial" pitchFamily="34" charset="0"/>
                          <a:cs typeface="Arial" pitchFamily="34" charset="0"/>
                        </a:rPr>
                        <a:t>&gt;75%</a:t>
                      </a:r>
                      <a:r>
                        <a:rPr lang="en-GB" sz="1200" baseline="0" dirty="0" smtClean="0">
                          <a:latin typeface="Arial" pitchFamily="34" charset="0"/>
                          <a:cs typeface="Arial" pitchFamily="34" charset="0"/>
                        </a:rPr>
                        <a:t> </a:t>
                      </a:r>
                      <a:endParaRPr lang="en-GB" sz="1200" dirty="0">
                        <a:latin typeface="Arial" pitchFamily="34" charset="0"/>
                        <a:cs typeface="Arial" pitchFamily="34" charset="0"/>
                      </a:endParaRPr>
                    </a:p>
                  </a:txBody>
                  <a:tcPr>
                    <a:solidFill>
                      <a:schemeClr val="accent1">
                        <a:lumMod val="75000"/>
                      </a:schemeClr>
                    </a:solidFill>
                  </a:tcPr>
                </a:tc>
              </a:tr>
              <a:tr h="367754">
                <a:tc>
                  <a:txBody>
                    <a:bodyPr/>
                    <a:lstStyle/>
                    <a:p>
                      <a:r>
                        <a:rPr lang="en-GB" sz="1200" b="1" dirty="0" smtClean="0">
                          <a:solidFill>
                            <a:schemeClr val="bg1"/>
                          </a:solidFill>
                        </a:rPr>
                        <a:t>Italy (IT)</a:t>
                      </a:r>
                      <a:endParaRPr lang="en-GB" sz="1200" b="1" dirty="0">
                        <a:solidFill>
                          <a:schemeClr val="bg1"/>
                        </a:solidFill>
                      </a:endParaRPr>
                    </a:p>
                  </a:txBody>
                  <a:tcPr>
                    <a:solidFill>
                      <a:schemeClr val="accent6">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Arial" pitchFamily="34" charset="0"/>
                          <a:cs typeface="Arial" pitchFamily="34" charset="0"/>
                        </a:rPr>
                        <a:t>&lt;10% </a:t>
                      </a:r>
                    </a:p>
                  </a:txBody>
                  <a:tcPr>
                    <a:solidFill>
                      <a:srgbClr val="FF0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Arial" pitchFamily="34" charset="0"/>
                          <a:cs typeface="Arial" pitchFamily="34" charset="0"/>
                        </a:rPr>
                        <a:t>&lt;10% </a:t>
                      </a:r>
                    </a:p>
                  </a:txBody>
                  <a:tcPr>
                    <a:solidFill>
                      <a:srgbClr val="FF0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Arial" pitchFamily="34" charset="0"/>
                          <a:cs typeface="Arial" pitchFamily="34" charset="0"/>
                        </a:rPr>
                        <a:t>&lt;10% </a:t>
                      </a:r>
                    </a:p>
                  </a:txBody>
                  <a:tcPr>
                    <a:solidFill>
                      <a:srgbClr val="FF0000"/>
                    </a:solidFill>
                  </a:tcPr>
                </a:tc>
                <a:tc>
                  <a:txBody>
                    <a:bodyPr/>
                    <a:lstStyle/>
                    <a:p>
                      <a:endParaRPr lang="en-GB" dirty="0"/>
                    </a:p>
                  </a:txBody>
                  <a:tcPr/>
                </a:tc>
              </a:tr>
            </a:tbl>
          </a:graphicData>
        </a:graphic>
      </p:graphicFrame>
      <p:sp>
        <p:nvSpPr>
          <p:cNvPr id="4" name="Footer Placeholder 3"/>
          <p:cNvSpPr>
            <a:spLocks noGrp="1"/>
          </p:cNvSpPr>
          <p:nvPr>
            <p:ph type="ftr" sz="quarter" idx="11"/>
          </p:nvPr>
        </p:nvSpPr>
        <p:spPr>
          <a:xfrm>
            <a:off x="1331640" y="6497960"/>
            <a:ext cx="5145360" cy="360040"/>
          </a:xfrm>
        </p:spPr>
        <p:txBody>
          <a:bodyPr/>
          <a:lstStyle/>
          <a:p>
            <a:pPr lvl="0" algn="l">
              <a:defRPr/>
            </a:pPr>
            <a:endParaRPr lang="en-GB" b="1" dirty="0" smtClean="0">
              <a:solidFill>
                <a:srgbClr val="FF0000"/>
              </a:solidFill>
            </a:endParaRPr>
          </a:p>
          <a:p>
            <a:pPr lvl="0" algn="l">
              <a:defRPr/>
            </a:pPr>
            <a:r>
              <a:rPr lang="en-GB" sz="800" b="1" dirty="0" smtClean="0">
                <a:solidFill>
                  <a:srgbClr val="FF0000"/>
                </a:solidFill>
              </a:rPr>
              <a:t>Tim Hardy </a:t>
            </a:r>
            <a:endParaRPr lang="en-GB" sz="800" dirty="0" smtClean="0">
              <a:solidFill>
                <a:srgbClr val="FF0000"/>
              </a:solidFill>
            </a:endParaRPr>
          </a:p>
          <a:p>
            <a:pPr lvl="0" algn="l">
              <a:defRPr/>
            </a:pPr>
            <a:r>
              <a:rPr lang="en-GB" sz="800" dirty="0" smtClean="0">
                <a:solidFill>
                  <a:schemeClr val="tx1"/>
                </a:solidFill>
              </a:rPr>
              <a:t> Chair. AIDA Climate Change Working Party</a:t>
            </a:r>
          </a:p>
          <a:p>
            <a:pPr lvl="0" algn="l">
              <a:defRPr/>
            </a:pPr>
            <a:r>
              <a:rPr lang="en-GB" sz="800" dirty="0" smtClean="0">
                <a:solidFill>
                  <a:schemeClr val="tx1"/>
                </a:solidFill>
              </a:rPr>
              <a:t> Vice President, British Insurance Law Association</a:t>
            </a:r>
            <a:endParaRPr lang="en-GB" sz="800" dirty="0"/>
          </a:p>
        </p:txBody>
      </p:sp>
      <p:pic>
        <p:nvPicPr>
          <p:cNvPr id="7" name="Picture 6" descr="AidaLogo.jpg"/>
          <p:cNvPicPr>
            <a:picLocks noChangeAspect="1"/>
          </p:cNvPicPr>
          <p:nvPr/>
        </p:nvPicPr>
        <p:blipFill>
          <a:blip r:embed="rId3" cstate="print"/>
          <a:stretch>
            <a:fillRect/>
          </a:stretch>
        </p:blipFill>
        <p:spPr>
          <a:xfrm>
            <a:off x="827584" y="6453338"/>
            <a:ext cx="584451" cy="360000"/>
          </a:xfrm>
          <a:prstGeom prst="rect">
            <a:avLst/>
          </a:prstGeom>
        </p:spPr>
      </p:pic>
      <p:pic>
        <p:nvPicPr>
          <p:cNvPr id="8" name="Picture 4" descr="C:\Users\Tim H\Pictures\BILA 50th Ann logo.jpg"/>
          <p:cNvPicPr>
            <a:picLocks noChangeAspect="1" noChangeArrowheads="1"/>
          </p:cNvPicPr>
          <p:nvPr/>
        </p:nvPicPr>
        <p:blipFill>
          <a:blip r:embed="rId4" cstate="print"/>
          <a:srcRect/>
          <a:stretch>
            <a:fillRect/>
          </a:stretch>
        </p:blipFill>
        <p:spPr bwMode="auto">
          <a:xfrm>
            <a:off x="3563889" y="6453336"/>
            <a:ext cx="288239" cy="360000"/>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1600" b="1" dirty="0" smtClean="0">
                <a:solidFill>
                  <a:srgbClr val="00B050"/>
                </a:solidFill>
              </a:rPr>
              <a:t>APPENDIX 2A</a:t>
            </a:r>
            <a:br>
              <a:rPr lang="en-GB" sz="1600" b="1" dirty="0" smtClean="0">
                <a:solidFill>
                  <a:srgbClr val="00B050"/>
                </a:solidFill>
              </a:rPr>
            </a:br>
            <a:r>
              <a:rPr lang="en-GB" sz="1600" b="1" dirty="0" smtClean="0">
                <a:solidFill>
                  <a:srgbClr val="00B050"/>
                </a:solidFill>
              </a:rPr>
              <a:t>Comparison of % penetration of insurance cover for specific natural disasters by EU member states (Part 2) </a:t>
            </a:r>
            <a:endParaRPr lang="en-GB" sz="1600" b="1" dirty="0"/>
          </a:p>
        </p:txBody>
      </p:sp>
      <p:graphicFrame>
        <p:nvGraphicFramePr>
          <p:cNvPr id="5" name="Content Placeholder 4"/>
          <p:cNvGraphicFramePr>
            <a:graphicFrameLocks noGrp="1"/>
          </p:cNvGraphicFramePr>
          <p:nvPr>
            <p:ph idx="1"/>
          </p:nvPr>
        </p:nvGraphicFramePr>
        <p:xfrm>
          <a:off x="914400" y="1484783"/>
          <a:ext cx="7772400" cy="4706162"/>
        </p:xfrm>
        <a:graphic>
          <a:graphicData uri="http://schemas.openxmlformats.org/drawingml/2006/table">
            <a:tbl>
              <a:tblPr firstRow="1" bandRow="1">
                <a:tableStyleId>{5C22544A-7EE6-4342-B048-85BDC9FD1C3A}</a:tableStyleId>
              </a:tblPr>
              <a:tblGrid>
                <a:gridCol w="1713384"/>
                <a:gridCol w="1512168"/>
                <a:gridCol w="1584176"/>
                <a:gridCol w="1440160"/>
                <a:gridCol w="1522512"/>
              </a:tblGrid>
              <a:tr h="329071">
                <a:tc>
                  <a:txBody>
                    <a:bodyPr/>
                    <a:lstStyle/>
                    <a:p>
                      <a:r>
                        <a:rPr lang="en-GB" sz="1600" dirty="0" smtClean="0">
                          <a:solidFill>
                            <a:schemeClr val="bg1"/>
                          </a:solidFill>
                        </a:rPr>
                        <a:t>EU MS</a:t>
                      </a:r>
                      <a:endParaRPr lang="en-GB" sz="1600" dirty="0">
                        <a:solidFill>
                          <a:schemeClr val="bg1"/>
                        </a:solidFill>
                      </a:endParaRPr>
                    </a:p>
                  </a:txBody>
                  <a:tcPr>
                    <a:solidFill>
                      <a:srgbClr val="00B0F0"/>
                    </a:solidFill>
                  </a:tcPr>
                </a:tc>
                <a:tc>
                  <a:txBody>
                    <a:bodyPr/>
                    <a:lstStyle/>
                    <a:p>
                      <a:pPr algn="ctr"/>
                      <a:r>
                        <a:rPr lang="en-GB" sz="1600" i="1" dirty="0" smtClean="0">
                          <a:solidFill>
                            <a:schemeClr val="bg1"/>
                          </a:solidFill>
                        </a:rPr>
                        <a:t>Flood</a:t>
                      </a:r>
                      <a:endParaRPr lang="en-GB" sz="1600" i="1" dirty="0">
                        <a:solidFill>
                          <a:schemeClr val="bg1"/>
                        </a:solidFill>
                      </a:endParaRPr>
                    </a:p>
                  </a:txBody>
                  <a:tcPr>
                    <a:solidFill>
                      <a:srgbClr val="00B0F0"/>
                    </a:solidFill>
                  </a:tcPr>
                </a:tc>
                <a:tc>
                  <a:txBody>
                    <a:bodyPr/>
                    <a:lstStyle/>
                    <a:p>
                      <a:pPr algn="ctr"/>
                      <a:r>
                        <a:rPr lang="en-GB" sz="1600" i="1" dirty="0" smtClean="0">
                          <a:solidFill>
                            <a:schemeClr val="bg1"/>
                          </a:solidFill>
                        </a:rPr>
                        <a:t>Storm</a:t>
                      </a:r>
                      <a:endParaRPr lang="en-GB" sz="1600" i="1" dirty="0">
                        <a:solidFill>
                          <a:schemeClr val="bg1"/>
                        </a:solidFill>
                      </a:endParaRPr>
                    </a:p>
                  </a:txBody>
                  <a:tcPr>
                    <a:solidFill>
                      <a:srgbClr val="00B0F0"/>
                    </a:solidFill>
                  </a:tcPr>
                </a:tc>
                <a:tc>
                  <a:txBody>
                    <a:bodyPr/>
                    <a:lstStyle/>
                    <a:p>
                      <a:pPr algn="ctr"/>
                      <a:r>
                        <a:rPr lang="en-GB" sz="1600" i="1" dirty="0" smtClean="0">
                          <a:solidFill>
                            <a:schemeClr val="bg1"/>
                          </a:solidFill>
                        </a:rPr>
                        <a:t>Earthquake</a:t>
                      </a:r>
                      <a:r>
                        <a:rPr lang="en-GB" sz="1600" i="1" baseline="0" dirty="0" smtClean="0">
                          <a:solidFill>
                            <a:schemeClr val="bg1"/>
                          </a:solidFill>
                        </a:rPr>
                        <a:t> </a:t>
                      </a:r>
                      <a:endParaRPr lang="en-GB" sz="1600" i="1" dirty="0">
                        <a:solidFill>
                          <a:schemeClr val="bg1"/>
                        </a:solidFill>
                      </a:endParaRPr>
                    </a:p>
                  </a:txBody>
                  <a:tcPr>
                    <a:solidFill>
                      <a:srgbClr val="00B0F0"/>
                    </a:solidFill>
                  </a:tcPr>
                </a:tc>
                <a:tc>
                  <a:txBody>
                    <a:bodyPr/>
                    <a:lstStyle/>
                    <a:p>
                      <a:pPr algn="ctr"/>
                      <a:r>
                        <a:rPr lang="en-GB" sz="1600" i="1" dirty="0" smtClean="0">
                          <a:solidFill>
                            <a:schemeClr val="bg1"/>
                          </a:solidFill>
                        </a:rPr>
                        <a:t>Drought </a:t>
                      </a:r>
                      <a:endParaRPr lang="en-GB" sz="1600" i="1" dirty="0">
                        <a:solidFill>
                          <a:schemeClr val="bg1"/>
                        </a:solidFill>
                      </a:endParaRPr>
                    </a:p>
                  </a:txBody>
                  <a:tcPr>
                    <a:solidFill>
                      <a:srgbClr val="00B0F0"/>
                    </a:solidFill>
                  </a:tcPr>
                </a:tc>
              </a:tr>
              <a:tr h="448733">
                <a:tc>
                  <a:txBody>
                    <a:bodyPr/>
                    <a:lstStyle/>
                    <a:p>
                      <a:r>
                        <a:rPr lang="en-GB" sz="1200" b="1" dirty="0" smtClean="0"/>
                        <a:t>Luxembourg (LU)</a:t>
                      </a:r>
                      <a:endParaRPr lang="en-GB" sz="1200" b="1" dirty="0"/>
                    </a:p>
                  </a:txBody>
                  <a:tcPr>
                    <a:solidFill>
                      <a:schemeClr val="accent6">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Arial" pitchFamily="34" charset="0"/>
                          <a:cs typeface="Arial" pitchFamily="34" charset="0"/>
                        </a:rPr>
                        <a:t>&lt;10% </a:t>
                      </a:r>
                    </a:p>
                    <a:p>
                      <a:endParaRPr lang="en-GB" sz="1200" dirty="0"/>
                    </a:p>
                  </a:txBody>
                  <a:tcPr>
                    <a:solidFill>
                      <a:srgbClr val="FF0000"/>
                    </a:solidFill>
                  </a:tcPr>
                </a:tc>
                <a:tc>
                  <a:txBody>
                    <a:bodyPr/>
                    <a:lstStyle/>
                    <a:p>
                      <a:pPr algn="r"/>
                      <a:r>
                        <a:rPr lang="en-GB" sz="1200" smtClean="0">
                          <a:latin typeface="Arial" pitchFamily="34" charset="0"/>
                          <a:cs typeface="Arial" pitchFamily="34" charset="0"/>
                        </a:rPr>
                        <a:t>&gt;75%</a:t>
                      </a:r>
                      <a:r>
                        <a:rPr lang="en-GB" sz="1200" baseline="0" smtClean="0">
                          <a:latin typeface="Arial" pitchFamily="34" charset="0"/>
                          <a:cs typeface="Arial" pitchFamily="34" charset="0"/>
                        </a:rPr>
                        <a:t> </a:t>
                      </a:r>
                      <a:endParaRPr lang="en-GB" sz="1200" dirty="0">
                        <a:latin typeface="Arial" pitchFamily="34" charset="0"/>
                        <a:cs typeface="Arial" pitchFamily="34" charset="0"/>
                      </a:endParaRPr>
                    </a:p>
                  </a:txBody>
                  <a:tcPr>
                    <a:solidFill>
                      <a:schemeClr val="accent1">
                        <a:lumMod val="75000"/>
                      </a:schemeClr>
                    </a:solidFill>
                  </a:tcPr>
                </a:tc>
                <a:tc>
                  <a:txBody>
                    <a:bodyPr/>
                    <a:lstStyle/>
                    <a:p>
                      <a:endParaRPr lang="en-GB" dirty="0"/>
                    </a:p>
                  </a:txBody>
                  <a:tcPr/>
                </a:tc>
                <a:tc>
                  <a:txBody>
                    <a:bodyPr/>
                    <a:lstStyle/>
                    <a:p>
                      <a:endParaRPr lang="en-GB" dirty="0"/>
                    </a:p>
                  </a:txBody>
                  <a:tcPr/>
                </a:tc>
              </a:tr>
              <a:tr h="358987">
                <a:tc>
                  <a:txBody>
                    <a:bodyPr/>
                    <a:lstStyle/>
                    <a:p>
                      <a:r>
                        <a:rPr lang="en-GB" sz="1200" b="1" dirty="0" smtClean="0"/>
                        <a:t>Netherlands (NL)</a:t>
                      </a:r>
                      <a:endParaRPr lang="en-GB" sz="1200" b="1" dirty="0"/>
                    </a:p>
                  </a:txBody>
                  <a:tcPr>
                    <a:solidFill>
                      <a:schemeClr val="accent6">
                        <a:lumMod val="60000"/>
                        <a:lumOff val="40000"/>
                      </a:schemeClr>
                    </a:solidFill>
                  </a:tcPr>
                </a:tc>
                <a:tc>
                  <a:txBody>
                    <a:bodyPr/>
                    <a:lstStyle/>
                    <a:p>
                      <a:r>
                        <a:rPr lang="en-GB" sz="1000" b="1" dirty="0" smtClean="0"/>
                        <a:t>(NB: Pluvial risks</a:t>
                      </a:r>
                      <a:r>
                        <a:rPr lang="en-GB" sz="1000" b="1" baseline="0" dirty="0" smtClean="0"/>
                        <a:t> are  </a:t>
                      </a:r>
                      <a:r>
                        <a:rPr lang="en-GB" sz="1000" b="1" dirty="0" smtClean="0"/>
                        <a:t>Govt-</a:t>
                      </a:r>
                      <a:r>
                        <a:rPr lang="en-GB" sz="1000" b="1" dirty="0" err="1" smtClean="0"/>
                        <a:t>indemnifed</a:t>
                      </a:r>
                      <a:r>
                        <a:rPr lang="en-GB" sz="1000" b="1" dirty="0" smtClean="0"/>
                        <a:t>) </a:t>
                      </a:r>
                      <a:endParaRPr lang="en-GB" sz="1000" b="1" dirty="0"/>
                    </a:p>
                  </a:txBody>
                  <a:tcPr/>
                </a:tc>
                <a:tc>
                  <a:txBody>
                    <a:bodyPr/>
                    <a:lstStyle/>
                    <a:p>
                      <a:pPr algn="r"/>
                      <a:r>
                        <a:rPr lang="en-GB" sz="1200" smtClean="0">
                          <a:latin typeface="Arial" pitchFamily="34" charset="0"/>
                          <a:cs typeface="Arial" pitchFamily="34" charset="0"/>
                        </a:rPr>
                        <a:t>&gt;75%</a:t>
                      </a:r>
                      <a:r>
                        <a:rPr lang="en-GB" sz="1200" baseline="0" smtClean="0">
                          <a:latin typeface="Arial" pitchFamily="34" charset="0"/>
                          <a:cs typeface="Arial" pitchFamily="34" charset="0"/>
                        </a:rPr>
                        <a:t> </a:t>
                      </a:r>
                      <a:endParaRPr lang="en-GB" sz="1200" dirty="0">
                        <a:latin typeface="Arial" pitchFamily="34" charset="0"/>
                        <a:cs typeface="Arial" pitchFamily="34" charset="0"/>
                      </a:endParaRPr>
                    </a:p>
                  </a:txBody>
                  <a:tcPr>
                    <a:solidFill>
                      <a:schemeClr val="accent1">
                        <a:lumMod val="75000"/>
                      </a:schemeClr>
                    </a:solidFill>
                  </a:tcPr>
                </a:tc>
                <a:tc>
                  <a:txBody>
                    <a:bodyPr/>
                    <a:lstStyle/>
                    <a:p>
                      <a:endParaRPr lang="en-GB" dirty="0"/>
                    </a:p>
                  </a:txBody>
                  <a:tcPr/>
                </a:tc>
                <a:tc>
                  <a:txBody>
                    <a:bodyPr/>
                    <a:lstStyle/>
                    <a:p>
                      <a:endParaRPr lang="en-GB" dirty="0"/>
                    </a:p>
                  </a:txBody>
                  <a:tcPr/>
                </a:tc>
              </a:tr>
              <a:tr h="358987">
                <a:tc>
                  <a:txBody>
                    <a:bodyPr/>
                    <a:lstStyle/>
                    <a:p>
                      <a:r>
                        <a:rPr lang="en-GB" sz="1200" b="1" dirty="0" smtClean="0"/>
                        <a:t>Austria (AT)</a:t>
                      </a:r>
                      <a:endParaRPr lang="en-GB" sz="1200" b="1" dirty="0"/>
                    </a:p>
                  </a:txBody>
                  <a:tcPr>
                    <a:solidFill>
                      <a:schemeClr val="accent6">
                        <a:lumMod val="60000"/>
                        <a:lumOff val="40000"/>
                      </a:schemeClr>
                    </a:solidFill>
                  </a:tcPr>
                </a:tc>
                <a:tc>
                  <a:txBody>
                    <a:bodyPr/>
                    <a:lstStyle/>
                    <a:p>
                      <a:pPr algn="l"/>
                      <a:r>
                        <a:rPr lang="en-GB" sz="1200" dirty="0" smtClean="0">
                          <a:latin typeface="Arial" pitchFamily="34" charset="0"/>
                          <a:cs typeface="Arial" pitchFamily="34" charset="0"/>
                        </a:rPr>
                        <a:t>    10%-25%</a:t>
                      </a:r>
                      <a:endParaRPr lang="en-GB" sz="1200" dirty="0">
                        <a:latin typeface="Arial" pitchFamily="34" charset="0"/>
                        <a:cs typeface="Arial" pitchFamily="34" charset="0"/>
                      </a:endParaRPr>
                    </a:p>
                  </a:txBody>
                  <a:tcPr>
                    <a:solidFill>
                      <a:srgbClr val="FFC000"/>
                    </a:solidFill>
                  </a:tcPr>
                </a:tc>
                <a:tc>
                  <a:txBody>
                    <a:bodyPr/>
                    <a:lstStyle/>
                    <a:p>
                      <a:pPr algn="r"/>
                      <a:r>
                        <a:rPr lang="en-GB" sz="1200" dirty="0" smtClean="0">
                          <a:latin typeface="Arial" pitchFamily="34" charset="0"/>
                          <a:cs typeface="Arial" pitchFamily="34" charset="0"/>
                        </a:rPr>
                        <a:t>&gt;75%</a:t>
                      </a:r>
                      <a:r>
                        <a:rPr lang="en-GB" sz="1200" baseline="0" dirty="0" smtClean="0">
                          <a:latin typeface="Arial" pitchFamily="34" charset="0"/>
                          <a:cs typeface="Arial" pitchFamily="34" charset="0"/>
                        </a:rPr>
                        <a:t> </a:t>
                      </a:r>
                      <a:endParaRPr lang="en-GB" sz="1200" dirty="0">
                        <a:latin typeface="Arial" pitchFamily="34" charset="0"/>
                        <a:cs typeface="Arial" pitchFamily="34" charset="0"/>
                      </a:endParaRPr>
                    </a:p>
                  </a:txBody>
                  <a:tcPr>
                    <a:solidFill>
                      <a:schemeClr val="accent1">
                        <a:lumMod val="75000"/>
                      </a:schemeClr>
                    </a:solidFill>
                  </a:tcPr>
                </a:tc>
                <a:tc>
                  <a:txBody>
                    <a:bodyPr/>
                    <a:lstStyle/>
                    <a:p>
                      <a:endParaRPr lang="en-GB" dirty="0"/>
                    </a:p>
                  </a:txBody>
                  <a:tcPr/>
                </a:tc>
                <a:tc>
                  <a:txBody>
                    <a:bodyPr/>
                    <a:lstStyle/>
                    <a:p>
                      <a:r>
                        <a:rPr lang="en-GB" sz="1200" dirty="0" smtClean="0">
                          <a:latin typeface="Arial" pitchFamily="34" charset="0"/>
                          <a:cs typeface="Arial" pitchFamily="34" charset="0"/>
                        </a:rPr>
                        <a:t>   10%-25%</a:t>
                      </a:r>
                      <a:endParaRPr lang="en-GB" sz="1200" dirty="0"/>
                    </a:p>
                  </a:txBody>
                  <a:tcPr>
                    <a:solidFill>
                      <a:srgbClr val="FFC000"/>
                    </a:solidFill>
                  </a:tcPr>
                </a:tc>
              </a:tr>
              <a:tr h="358987">
                <a:tc>
                  <a:txBody>
                    <a:bodyPr/>
                    <a:lstStyle/>
                    <a:p>
                      <a:r>
                        <a:rPr lang="en-GB" sz="1200" b="1" dirty="0" smtClean="0"/>
                        <a:t>Poland (PL) </a:t>
                      </a:r>
                      <a:endParaRPr lang="en-GB" sz="1200" b="1" dirty="0"/>
                    </a:p>
                  </a:txBody>
                  <a:tcPr>
                    <a:solidFill>
                      <a:schemeClr val="accent6">
                        <a:lumMod val="60000"/>
                        <a:lumOff val="40000"/>
                      </a:schemeClr>
                    </a:solidFill>
                  </a:tcPr>
                </a:tc>
                <a:tc>
                  <a:txBody>
                    <a:bodyPr/>
                    <a:lstStyle/>
                    <a:p>
                      <a:endParaRPr lang="en-GB" dirty="0"/>
                    </a:p>
                  </a:txBody>
                  <a:tcPr/>
                </a:tc>
                <a:tc>
                  <a:txBody>
                    <a:bodyPr/>
                    <a:lstStyle/>
                    <a:p>
                      <a:pPr algn="r"/>
                      <a:r>
                        <a:rPr lang="en-GB" sz="1200" dirty="0" smtClean="0">
                          <a:latin typeface="Arial" pitchFamily="34" charset="0"/>
                          <a:cs typeface="Arial" pitchFamily="34" charset="0"/>
                        </a:rPr>
                        <a:t>&gt;75%</a:t>
                      </a:r>
                      <a:r>
                        <a:rPr lang="en-GB" sz="1200" baseline="0" dirty="0" smtClean="0">
                          <a:latin typeface="Arial" pitchFamily="34" charset="0"/>
                          <a:cs typeface="Arial" pitchFamily="34" charset="0"/>
                        </a:rPr>
                        <a:t> </a:t>
                      </a:r>
                      <a:endParaRPr lang="en-GB" sz="1200" dirty="0">
                        <a:latin typeface="Arial" pitchFamily="34" charset="0"/>
                        <a:cs typeface="Arial" pitchFamily="34" charset="0"/>
                      </a:endParaRPr>
                    </a:p>
                  </a:txBody>
                  <a:tcPr>
                    <a:solidFill>
                      <a:schemeClr val="accent1">
                        <a:lumMod val="75000"/>
                      </a:schemeClr>
                    </a:solidFill>
                  </a:tcPr>
                </a:tc>
                <a:tc>
                  <a:txBody>
                    <a:bodyPr/>
                    <a:lstStyle/>
                    <a:p>
                      <a:endParaRPr lang="en-GB"/>
                    </a:p>
                  </a:txBody>
                  <a:tcPr/>
                </a:tc>
                <a:tc>
                  <a:txBody>
                    <a:bodyPr/>
                    <a:lstStyle/>
                    <a:p>
                      <a:endParaRPr lang="en-GB" dirty="0"/>
                    </a:p>
                  </a:txBody>
                  <a:tcPr/>
                </a:tc>
              </a:tr>
              <a:tr h="725486">
                <a:tc>
                  <a:txBody>
                    <a:bodyPr/>
                    <a:lstStyle/>
                    <a:p>
                      <a:r>
                        <a:rPr lang="en-GB" sz="1200" b="1" dirty="0" smtClean="0"/>
                        <a:t>Portugal (PT) </a:t>
                      </a:r>
                      <a:endParaRPr lang="en-GB" sz="1200" b="1" dirty="0"/>
                    </a:p>
                  </a:txBody>
                  <a:tcPr>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latin typeface="Arial" pitchFamily="34" charset="0"/>
                          <a:cs typeface="Arial" pitchFamily="34" charset="0"/>
                        </a:rPr>
                        <a:t>  25%-75%</a:t>
                      </a:r>
                      <a:r>
                        <a:rPr lang="en-GB" sz="1200" baseline="0" dirty="0" smtClean="0">
                          <a:latin typeface="Arial" pitchFamily="34" charset="0"/>
                          <a:cs typeface="Arial" pitchFamily="34" charset="0"/>
                        </a:rPr>
                        <a:t> </a:t>
                      </a:r>
                      <a:endParaRPr lang="en-GB" sz="1200" dirty="0" smtClean="0">
                        <a:latin typeface="Arial" pitchFamily="34" charset="0"/>
                        <a:cs typeface="Arial" pitchFamily="34" charset="0"/>
                      </a:endParaRPr>
                    </a:p>
                    <a:p>
                      <a:pPr algn="ctr"/>
                      <a:endParaRPr lang="en-GB" sz="1200" dirty="0" smtClean="0">
                        <a:latin typeface="Arial" pitchFamily="34" charset="0"/>
                        <a:cs typeface="Arial" pitchFamily="34" charset="0"/>
                      </a:endParaRPr>
                    </a:p>
                  </a:txBody>
                  <a:tcPr>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latin typeface="Arial" pitchFamily="34" charset="0"/>
                          <a:cs typeface="Arial" pitchFamily="34" charset="0"/>
                        </a:rPr>
                        <a:t>25%-75%</a:t>
                      </a:r>
                      <a:r>
                        <a:rPr lang="en-GB" sz="1200" baseline="0" dirty="0" smtClean="0">
                          <a:latin typeface="Arial" pitchFamily="34" charset="0"/>
                          <a:cs typeface="Arial" pitchFamily="34" charset="0"/>
                        </a:rPr>
                        <a:t> </a:t>
                      </a:r>
                      <a:endParaRPr lang="en-GB" sz="1200" dirty="0" smtClean="0">
                        <a:latin typeface="Arial" pitchFamily="34" charset="0"/>
                        <a:cs typeface="Arial" pitchFamily="34" charset="0"/>
                      </a:endParaRPr>
                    </a:p>
                  </a:txBody>
                  <a:tcPr>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Arial" pitchFamily="34" charset="0"/>
                          <a:cs typeface="Arial" pitchFamily="34" charset="0"/>
                        </a:rPr>
                        <a:t>&lt;10% </a:t>
                      </a:r>
                    </a:p>
                  </a:txBody>
                  <a:tcPr>
                    <a:solidFill>
                      <a:srgbClr val="FF0000"/>
                    </a:solidFill>
                  </a:tcPr>
                </a:tc>
                <a:tc>
                  <a:txBody>
                    <a:bodyPr/>
                    <a:lstStyle/>
                    <a:p>
                      <a:endParaRPr lang="en-GB" dirty="0"/>
                    </a:p>
                  </a:txBody>
                  <a:tcPr/>
                </a:tc>
              </a:tr>
              <a:tr h="448733">
                <a:tc>
                  <a:txBody>
                    <a:bodyPr/>
                    <a:lstStyle/>
                    <a:p>
                      <a:r>
                        <a:rPr lang="en-GB" sz="1200" b="1" dirty="0" smtClean="0"/>
                        <a:t>Romania (RO)</a:t>
                      </a:r>
                      <a:endParaRPr lang="en-GB" sz="1200" b="1" dirty="0"/>
                    </a:p>
                  </a:txBody>
                  <a:tcPr>
                    <a:solidFill>
                      <a:schemeClr val="accent6">
                        <a:lumMod val="60000"/>
                        <a:lumOff val="40000"/>
                      </a:schemeClr>
                    </a:solidFill>
                  </a:tcPr>
                </a:tc>
                <a:tc>
                  <a:txBody>
                    <a:bodyPr/>
                    <a:lstStyle/>
                    <a:p>
                      <a:endParaRPr lang="en-GB"/>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Arial" pitchFamily="34" charset="0"/>
                          <a:cs typeface="Arial" pitchFamily="34" charset="0"/>
                        </a:rPr>
                        <a:t>&lt;10% </a:t>
                      </a:r>
                    </a:p>
                    <a:p>
                      <a:endParaRPr lang="en-GB" sz="1200" dirty="0"/>
                    </a:p>
                  </a:txBody>
                  <a:tcPr>
                    <a:solidFill>
                      <a:srgbClr val="FF0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Arial" pitchFamily="34" charset="0"/>
                          <a:cs typeface="Arial" pitchFamily="34" charset="0"/>
                        </a:rPr>
                        <a:t>&lt;10% </a:t>
                      </a:r>
                    </a:p>
                    <a:p>
                      <a:endParaRPr lang="en-GB" sz="1200" dirty="0"/>
                    </a:p>
                  </a:txBody>
                  <a:tcPr>
                    <a:solidFill>
                      <a:srgbClr val="FF0000"/>
                    </a:solidFill>
                  </a:tcPr>
                </a:tc>
                <a:tc>
                  <a:txBody>
                    <a:bodyPr/>
                    <a:lstStyle/>
                    <a:p>
                      <a:endParaRPr lang="en-GB"/>
                    </a:p>
                  </a:txBody>
                  <a:tcPr/>
                </a:tc>
              </a:tr>
              <a:tr h="358987">
                <a:tc>
                  <a:txBody>
                    <a:bodyPr/>
                    <a:lstStyle/>
                    <a:p>
                      <a:r>
                        <a:rPr lang="en-GB" sz="1200" b="1" dirty="0" smtClean="0"/>
                        <a:t>Slovenia (SI)</a:t>
                      </a:r>
                      <a:endParaRPr lang="en-GB" sz="1200" b="1" dirty="0"/>
                    </a:p>
                  </a:txBody>
                  <a:tcPr>
                    <a:solidFill>
                      <a:schemeClr val="accent6">
                        <a:lumMod val="60000"/>
                        <a:lumOff val="40000"/>
                      </a:schemeClr>
                    </a:solidFill>
                  </a:tcPr>
                </a:tc>
                <a:tc>
                  <a:txBody>
                    <a:bodyPr/>
                    <a:lstStyle/>
                    <a:p>
                      <a:endParaRPr lang="en-GB" dirty="0"/>
                    </a:p>
                  </a:txBody>
                  <a:tcPr/>
                </a:tc>
                <a:tc>
                  <a:txBody>
                    <a:bodyPr/>
                    <a:lstStyle/>
                    <a:p>
                      <a:pPr algn="r"/>
                      <a:r>
                        <a:rPr lang="en-GB" sz="1200" smtClean="0">
                          <a:latin typeface="Arial" pitchFamily="34" charset="0"/>
                          <a:cs typeface="Arial" pitchFamily="34" charset="0"/>
                        </a:rPr>
                        <a:t>&gt;75%</a:t>
                      </a:r>
                      <a:r>
                        <a:rPr lang="en-GB" sz="1200" baseline="0" smtClean="0">
                          <a:latin typeface="Arial" pitchFamily="34" charset="0"/>
                          <a:cs typeface="Arial" pitchFamily="34" charset="0"/>
                        </a:rPr>
                        <a:t> </a:t>
                      </a:r>
                      <a:endParaRPr lang="en-GB" sz="1200" dirty="0">
                        <a:latin typeface="Arial" pitchFamily="34" charset="0"/>
                        <a:cs typeface="Arial" pitchFamily="34" charset="0"/>
                      </a:endParaRPr>
                    </a:p>
                  </a:txBody>
                  <a:tcPr>
                    <a:solidFill>
                      <a:schemeClr val="accent1">
                        <a:lumMod val="75000"/>
                      </a:schemeClr>
                    </a:solidFill>
                  </a:tcPr>
                </a:tc>
                <a:tc>
                  <a:txBody>
                    <a:bodyPr/>
                    <a:lstStyle/>
                    <a:p>
                      <a:endParaRPr lang="en-GB" dirty="0"/>
                    </a:p>
                  </a:txBody>
                  <a:tcPr/>
                </a:tc>
                <a:tc>
                  <a:txBody>
                    <a:bodyPr/>
                    <a:lstStyle/>
                    <a:p>
                      <a:endParaRPr lang="en-GB"/>
                    </a:p>
                  </a:txBody>
                  <a:tcPr/>
                </a:tc>
              </a:tr>
              <a:tr h="358987">
                <a:tc>
                  <a:txBody>
                    <a:bodyPr/>
                    <a:lstStyle/>
                    <a:p>
                      <a:r>
                        <a:rPr lang="en-GB" sz="1200" b="1" dirty="0" smtClean="0"/>
                        <a:t>Finland (FI)</a:t>
                      </a:r>
                      <a:endParaRPr lang="en-GB" sz="1200" b="1" dirty="0"/>
                    </a:p>
                  </a:txBody>
                  <a:tcPr>
                    <a:solidFill>
                      <a:schemeClr val="accent6">
                        <a:lumMod val="60000"/>
                        <a:lumOff val="40000"/>
                      </a:schemeClr>
                    </a:solidFill>
                  </a:tcPr>
                </a:tc>
                <a:tc>
                  <a:txBody>
                    <a:bodyPr/>
                    <a:lstStyle/>
                    <a:p>
                      <a:r>
                        <a:rPr lang="en-GB" sz="1200" dirty="0" smtClean="0">
                          <a:latin typeface="Arial" pitchFamily="34" charset="0"/>
                          <a:cs typeface="Arial" pitchFamily="34" charset="0"/>
                        </a:rPr>
                        <a:t>   </a:t>
                      </a:r>
                      <a:r>
                        <a:rPr lang="en-GB" sz="1200" baseline="0" dirty="0" smtClean="0">
                          <a:latin typeface="Arial" pitchFamily="34" charset="0"/>
                          <a:cs typeface="Arial" pitchFamily="34" charset="0"/>
                        </a:rPr>
                        <a:t> </a:t>
                      </a:r>
                      <a:r>
                        <a:rPr lang="en-GB" sz="1200" dirty="0" smtClean="0">
                          <a:latin typeface="Arial" pitchFamily="34" charset="0"/>
                          <a:cs typeface="Arial" pitchFamily="34" charset="0"/>
                        </a:rPr>
                        <a:t>10%-25%</a:t>
                      </a:r>
                      <a:endParaRPr lang="en-GB" sz="1200" dirty="0"/>
                    </a:p>
                  </a:txBody>
                  <a:tcPr>
                    <a:solidFill>
                      <a:srgbClr val="FFC000"/>
                    </a:solidFill>
                  </a:tcPr>
                </a:tc>
                <a:tc>
                  <a:txBody>
                    <a:bodyPr/>
                    <a:lstStyle/>
                    <a:p>
                      <a:pPr algn="r"/>
                      <a:r>
                        <a:rPr lang="en-GB" sz="1200" smtClean="0">
                          <a:latin typeface="Arial" pitchFamily="34" charset="0"/>
                          <a:cs typeface="Arial" pitchFamily="34" charset="0"/>
                        </a:rPr>
                        <a:t>&gt;75%</a:t>
                      </a:r>
                      <a:r>
                        <a:rPr lang="en-GB" sz="1200" baseline="0" smtClean="0">
                          <a:latin typeface="Arial" pitchFamily="34" charset="0"/>
                          <a:cs typeface="Arial" pitchFamily="34" charset="0"/>
                        </a:rPr>
                        <a:t> </a:t>
                      </a:r>
                      <a:endParaRPr lang="en-GB" sz="1200" dirty="0">
                        <a:latin typeface="Arial" pitchFamily="34" charset="0"/>
                        <a:cs typeface="Arial" pitchFamily="34" charset="0"/>
                      </a:endParaRPr>
                    </a:p>
                  </a:txBody>
                  <a:tcPr>
                    <a:solidFill>
                      <a:schemeClr val="accent1">
                        <a:lumMod val="75000"/>
                      </a:schemeClr>
                    </a:solidFill>
                  </a:tcPr>
                </a:tc>
                <a:tc>
                  <a:txBody>
                    <a:bodyPr/>
                    <a:lstStyle/>
                    <a:p>
                      <a:endParaRPr lang="en-GB" dirty="0"/>
                    </a:p>
                  </a:txBody>
                  <a:tcPr/>
                </a:tc>
                <a:tc>
                  <a:txBody>
                    <a:bodyPr/>
                    <a:lstStyle/>
                    <a:p>
                      <a:endParaRPr lang="en-GB" dirty="0"/>
                    </a:p>
                  </a:txBody>
                  <a:tcPr/>
                </a:tc>
              </a:tr>
              <a:tr h="323076">
                <a:tc>
                  <a:txBody>
                    <a:bodyPr/>
                    <a:lstStyle/>
                    <a:p>
                      <a:r>
                        <a:rPr lang="en-GB" sz="1200" b="1" dirty="0" smtClean="0"/>
                        <a:t>Sweden (SE)</a:t>
                      </a:r>
                      <a:r>
                        <a:rPr lang="en-GB" sz="1200" b="1" baseline="0" dirty="0" smtClean="0"/>
                        <a:t> </a:t>
                      </a:r>
                      <a:endParaRPr lang="en-GB" sz="1200" b="1" dirty="0"/>
                    </a:p>
                  </a:txBody>
                  <a:tcPr>
                    <a:solidFill>
                      <a:schemeClr val="accent6">
                        <a:lumMod val="60000"/>
                        <a:lumOff val="40000"/>
                      </a:schemeClr>
                    </a:solidFill>
                  </a:tcPr>
                </a:tc>
                <a:tc>
                  <a:txBody>
                    <a:bodyPr/>
                    <a:lstStyle/>
                    <a:p>
                      <a:pPr algn="r"/>
                      <a:r>
                        <a:rPr lang="en-GB" sz="1200" dirty="0" smtClean="0">
                          <a:latin typeface="Arial" pitchFamily="34" charset="0"/>
                          <a:cs typeface="Arial" pitchFamily="34" charset="0"/>
                        </a:rPr>
                        <a:t>&gt;75%</a:t>
                      </a:r>
                      <a:r>
                        <a:rPr lang="en-GB" sz="1200" baseline="0" dirty="0" smtClean="0">
                          <a:latin typeface="Arial" pitchFamily="34" charset="0"/>
                          <a:cs typeface="Arial" pitchFamily="34" charset="0"/>
                        </a:rPr>
                        <a:t> </a:t>
                      </a:r>
                      <a:endParaRPr lang="en-GB" sz="1200" dirty="0">
                        <a:latin typeface="Arial" pitchFamily="34" charset="0"/>
                        <a:cs typeface="Arial" pitchFamily="34" charset="0"/>
                      </a:endParaRPr>
                    </a:p>
                  </a:txBody>
                  <a:tcPr>
                    <a:solidFill>
                      <a:schemeClr val="accent1">
                        <a:lumMod val="75000"/>
                      </a:schemeClr>
                    </a:solidFill>
                  </a:tcPr>
                </a:tc>
                <a:tc>
                  <a:txBody>
                    <a:bodyPr/>
                    <a:lstStyle/>
                    <a:p>
                      <a:pPr algn="r"/>
                      <a:r>
                        <a:rPr lang="en-GB" sz="1200" smtClean="0">
                          <a:latin typeface="Arial" pitchFamily="34" charset="0"/>
                          <a:cs typeface="Arial" pitchFamily="34" charset="0"/>
                        </a:rPr>
                        <a:t>&gt;75%</a:t>
                      </a:r>
                      <a:r>
                        <a:rPr lang="en-GB" sz="1200" baseline="0" smtClean="0">
                          <a:latin typeface="Arial" pitchFamily="34" charset="0"/>
                          <a:cs typeface="Arial" pitchFamily="34" charset="0"/>
                        </a:rPr>
                        <a:t> </a:t>
                      </a:r>
                      <a:endParaRPr lang="en-GB" sz="1200" dirty="0">
                        <a:latin typeface="Arial" pitchFamily="34" charset="0"/>
                        <a:cs typeface="Arial" pitchFamily="34" charset="0"/>
                      </a:endParaRPr>
                    </a:p>
                  </a:txBody>
                  <a:tcPr>
                    <a:solidFill>
                      <a:schemeClr val="accent1">
                        <a:lumMod val="7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200" dirty="0" smtClean="0">
                          <a:latin typeface="Arial" pitchFamily="34" charset="0"/>
                          <a:cs typeface="Arial" pitchFamily="34" charset="0"/>
                        </a:rPr>
                        <a:t>&gt;75%</a:t>
                      </a:r>
                      <a:r>
                        <a:rPr lang="en-GB" sz="1200" baseline="0" dirty="0" smtClean="0">
                          <a:latin typeface="Arial" pitchFamily="34" charset="0"/>
                          <a:cs typeface="Arial" pitchFamily="34" charset="0"/>
                        </a:rPr>
                        <a:t> </a:t>
                      </a:r>
                      <a:endParaRPr lang="en-GB" sz="1200" dirty="0" smtClean="0">
                        <a:latin typeface="Arial" pitchFamily="34" charset="0"/>
                        <a:cs typeface="Arial" pitchFamily="34" charset="0"/>
                      </a:endParaRPr>
                    </a:p>
                  </a:txBody>
                  <a:tcPr>
                    <a:solidFill>
                      <a:schemeClr val="accent1">
                        <a:lumMod val="7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200" dirty="0" smtClean="0">
                          <a:latin typeface="Arial" pitchFamily="34" charset="0"/>
                          <a:cs typeface="Arial" pitchFamily="34" charset="0"/>
                        </a:rPr>
                        <a:t>&gt;75%</a:t>
                      </a:r>
                      <a:r>
                        <a:rPr lang="en-GB" sz="1200" baseline="0" dirty="0" smtClean="0">
                          <a:latin typeface="Arial" pitchFamily="34" charset="0"/>
                          <a:cs typeface="Arial" pitchFamily="34" charset="0"/>
                        </a:rPr>
                        <a:t> </a:t>
                      </a:r>
                      <a:endParaRPr lang="en-GB" sz="1200" dirty="0" smtClean="0">
                        <a:latin typeface="Arial" pitchFamily="34" charset="0"/>
                        <a:cs typeface="Arial" pitchFamily="34" charset="0"/>
                      </a:endParaRPr>
                    </a:p>
                  </a:txBody>
                  <a:tcPr>
                    <a:solidFill>
                      <a:schemeClr val="accent1">
                        <a:lumMod val="75000"/>
                      </a:schemeClr>
                    </a:solidFill>
                  </a:tcPr>
                </a:tc>
              </a:tr>
              <a:tr h="538480">
                <a:tc>
                  <a:txBody>
                    <a:bodyPr/>
                    <a:lstStyle/>
                    <a:p>
                      <a:r>
                        <a:rPr lang="en-GB" sz="1200" b="1" dirty="0" smtClean="0"/>
                        <a:t>United Kingdom (UK) </a:t>
                      </a:r>
                      <a:endParaRPr lang="en-GB" sz="1200" b="1" dirty="0"/>
                    </a:p>
                  </a:txBody>
                  <a:tcPr>
                    <a:solidFill>
                      <a:schemeClr val="accent6">
                        <a:lumMod val="60000"/>
                        <a:lumOff val="4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200" dirty="0" smtClean="0">
                          <a:latin typeface="Arial" pitchFamily="34" charset="0"/>
                          <a:cs typeface="Arial" pitchFamily="34" charset="0"/>
                        </a:rPr>
                        <a:t>&gt;75%</a:t>
                      </a:r>
                      <a:r>
                        <a:rPr lang="en-GB" sz="1200" baseline="0" dirty="0" smtClean="0">
                          <a:latin typeface="Arial" pitchFamily="34" charset="0"/>
                          <a:cs typeface="Arial" pitchFamily="34" charset="0"/>
                        </a:rPr>
                        <a:t> </a:t>
                      </a:r>
                      <a:endParaRPr lang="en-GB" sz="1200" dirty="0" smtClean="0">
                        <a:latin typeface="Arial" pitchFamily="34" charset="0"/>
                        <a:cs typeface="Arial" pitchFamily="34" charset="0"/>
                      </a:endParaRPr>
                    </a:p>
                    <a:p>
                      <a:endParaRPr lang="en-GB" dirty="0"/>
                    </a:p>
                  </a:txBody>
                  <a:tcPr>
                    <a:solidFill>
                      <a:schemeClr val="accent1">
                        <a:lumMod val="75000"/>
                      </a:schemeClr>
                    </a:solidFill>
                  </a:tcPr>
                </a:tc>
                <a:tc>
                  <a:txBody>
                    <a:bodyPr/>
                    <a:lstStyle/>
                    <a:p>
                      <a:pPr algn="r"/>
                      <a:r>
                        <a:rPr lang="en-GB" sz="1200" dirty="0" smtClean="0">
                          <a:latin typeface="Arial" pitchFamily="34" charset="0"/>
                          <a:cs typeface="Arial" pitchFamily="34" charset="0"/>
                        </a:rPr>
                        <a:t>&gt;75%</a:t>
                      </a:r>
                      <a:r>
                        <a:rPr lang="en-GB" sz="1200" baseline="0" dirty="0" smtClean="0">
                          <a:latin typeface="Arial" pitchFamily="34" charset="0"/>
                          <a:cs typeface="Arial" pitchFamily="34" charset="0"/>
                        </a:rPr>
                        <a:t> </a:t>
                      </a:r>
                      <a:endParaRPr lang="en-GB" sz="1200" dirty="0">
                        <a:latin typeface="Arial" pitchFamily="34" charset="0"/>
                        <a:cs typeface="Arial" pitchFamily="34" charset="0"/>
                      </a:endParaRPr>
                    </a:p>
                  </a:txBody>
                  <a:tcPr>
                    <a:solidFill>
                      <a:schemeClr val="accent1">
                        <a:lumMod val="7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1200" dirty="0" smtClean="0">
                          <a:latin typeface="Arial" pitchFamily="34" charset="0"/>
                          <a:cs typeface="Arial" pitchFamily="34" charset="0"/>
                        </a:rPr>
                        <a:t>&gt;75%</a:t>
                      </a:r>
                      <a:r>
                        <a:rPr lang="en-GB" sz="1200" baseline="0" dirty="0" smtClean="0">
                          <a:latin typeface="Arial" pitchFamily="34" charset="0"/>
                          <a:cs typeface="Arial" pitchFamily="34" charset="0"/>
                        </a:rPr>
                        <a:t> </a:t>
                      </a:r>
                      <a:endParaRPr lang="en-GB" sz="1200" dirty="0" smtClean="0">
                        <a:latin typeface="Arial" pitchFamily="34" charset="0"/>
                        <a:cs typeface="Arial" pitchFamily="34" charset="0"/>
                      </a:endParaRPr>
                    </a:p>
                    <a:p>
                      <a:pPr algn="r"/>
                      <a:endParaRPr lang="en-GB" sz="1200" dirty="0"/>
                    </a:p>
                  </a:txBody>
                  <a:tcPr>
                    <a:solidFill>
                      <a:schemeClr val="accent1">
                        <a:lumMod val="75000"/>
                      </a:schemeClr>
                    </a:solidFill>
                  </a:tcPr>
                </a:tc>
                <a:tc>
                  <a:txBody>
                    <a:bodyPr/>
                    <a:lstStyle/>
                    <a:p>
                      <a:endParaRPr lang="en-GB" dirty="0"/>
                    </a:p>
                  </a:txBody>
                  <a:tcPr/>
                </a:tc>
              </a:tr>
            </a:tbl>
          </a:graphicData>
        </a:graphic>
      </p:graphicFrame>
      <p:sp>
        <p:nvSpPr>
          <p:cNvPr id="7" name="Footer Placeholder 3"/>
          <p:cNvSpPr>
            <a:spLocks noGrp="1"/>
          </p:cNvSpPr>
          <p:nvPr>
            <p:ph type="ftr" sz="quarter" idx="11"/>
          </p:nvPr>
        </p:nvSpPr>
        <p:spPr>
          <a:xfrm>
            <a:off x="1403648" y="6492875"/>
            <a:ext cx="5745832" cy="365125"/>
          </a:xfrm>
        </p:spPr>
        <p:txBody>
          <a:bodyPr/>
          <a:lstStyle/>
          <a:p>
            <a:pPr lvl="0" algn="l">
              <a:defRPr/>
            </a:pPr>
            <a:endParaRPr lang="en-GB" b="1" dirty="0" smtClean="0">
              <a:solidFill>
                <a:srgbClr val="FF0000"/>
              </a:solidFill>
            </a:endParaRPr>
          </a:p>
          <a:p>
            <a:pPr lvl="0" algn="l">
              <a:defRPr/>
            </a:pPr>
            <a:r>
              <a:rPr lang="en-GB" sz="800" b="1" dirty="0" smtClean="0">
                <a:solidFill>
                  <a:srgbClr val="FF0000"/>
                </a:solidFill>
              </a:rPr>
              <a:t>Tim Hardy </a:t>
            </a:r>
            <a:endParaRPr lang="en-GB" sz="800" dirty="0" smtClean="0">
              <a:solidFill>
                <a:srgbClr val="FF0000"/>
              </a:solidFill>
            </a:endParaRPr>
          </a:p>
          <a:p>
            <a:pPr lvl="0" algn="l">
              <a:defRPr/>
            </a:pPr>
            <a:r>
              <a:rPr lang="en-GB" sz="800" dirty="0" smtClean="0">
                <a:solidFill>
                  <a:schemeClr val="tx1"/>
                </a:solidFill>
              </a:rPr>
              <a:t> Chair. AIDA Climate Change Working Party</a:t>
            </a:r>
          </a:p>
          <a:p>
            <a:pPr lvl="0" algn="l">
              <a:defRPr/>
            </a:pPr>
            <a:r>
              <a:rPr lang="en-GB" sz="800" dirty="0" smtClean="0">
                <a:solidFill>
                  <a:schemeClr val="tx1"/>
                </a:solidFill>
              </a:rPr>
              <a:t> Vice President, British Insurance Law Association</a:t>
            </a:r>
            <a:endParaRPr lang="en-GB" sz="800" dirty="0"/>
          </a:p>
        </p:txBody>
      </p:sp>
      <p:pic>
        <p:nvPicPr>
          <p:cNvPr id="6" name="Picture 5" descr="AidaLogo.jpg"/>
          <p:cNvPicPr>
            <a:picLocks noChangeAspect="1"/>
          </p:cNvPicPr>
          <p:nvPr/>
        </p:nvPicPr>
        <p:blipFill>
          <a:blip r:embed="rId3" cstate="print"/>
          <a:stretch>
            <a:fillRect/>
          </a:stretch>
        </p:blipFill>
        <p:spPr>
          <a:xfrm>
            <a:off x="827584" y="6453338"/>
            <a:ext cx="584451" cy="360000"/>
          </a:xfrm>
          <a:prstGeom prst="rect">
            <a:avLst/>
          </a:prstGeom>
        </p:spPr>
      </p:pic>
      <p:pic>
        <p:nvPicPr>
          <p:cNvPr id="8" name="Picture 4" descr="C:\Users\Tim H\Pictures\BILA 50th Ann logo.jpg"/>
          <p:cNvPicPr>
            <a:picLocks noChangeAspect="1" noChangeArrowheads="1"/>
          </p:cNvPicPr>
          <p:nvPr/>
        </p:nvPicPr>
        <p:blipFill>
          <a:blip r:embed="rId4" cstate="print"/>
          <a:srcRect/>
          <a:stretch>
            <a:fillRect/>
          </a:stretch>
        </p:blipFill>
        <p:spPr bwMode="auto">
          <a:xfrm>
            <a:off x="3635897" y="6453336"/>
            <a:ext cx="288031" cy="36000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1800" dirty="0" smtClean="0">
                <a:solidFill>
                  <a:srgbClr val="00B050"/>
                </a:solidFill>
              </a:rPr>
              <a:t>APPENDIX 3</a:t>
            </a:r>
            <a:br>
              <a:rPr lang="en-GB" sz="1800" dirty="0" smtClean="0">
                <a:solidFill>
                  <a:srgbClr val="00B050"/>
                </a:solidFill>
              </a:rPr>
            </a:br>
            <a:r>
              <a:rPr lang="en-GB" sz="1600" dirty="0" smtClean="0">
                <a:solidFill>
                  <a:srgbClr val="00B050"/>
                </a:solidFill>
              </a:rPr>
              <a:t>Compensation for Large-scale Natural Disasters across EU Member States</a:t>
            </a:r>
            <a:br>
              <a:rPr lang="en-GB" sz="1600" dirty="0" smtClean="0">
                <a:solidFill>
                  <a:srgbClr val="00B050"/>
                </a:solidFill>
              </a:rPr>
            </a:br>
            <a:r>
              <a:rPr lang="en-GB" sz="1600" dirty="0" smtClean="0">
                <a:solidFill>
                  <a:srgbClr val="00B050"/>
                </a:solidFill>
              </a:rPr>
              <a:t>Discussion </a:t>
            </a:r>
            <a:endParaRPr lang="en-GB" sz="1600" dirty="0"/>
          </a:p>
        </p:txBody>
      </p:sp>
      <p:sp>
        <p:nvSpPr>
          <p:cNvPr id="3" name="Content Placeholder 2"/>
          <p:cNvSpPr>
            <a:spLocks noGrp="1"/>
          </p:cNvSpPr>
          <p:nvPr>
            <p:ph idx="1"/>
          </p:nvPr>
        </p:nvSpPr>
        <p:spPr>
          <a:xfrm>
            <a:off x="914400" y="1484784"/>
            <a:ext cx="7772400" cy="4870776"/>
          </a:xfrm>
        </p:spPr>
        <p:txBody>
          <a:bodyPr>
            <a:noAutofit/>
          </a:bodyPr>
          <a:lstStyle/>
          <a:p>
            <a:r>
              <a:rPr lang="en-GB" sz="1400" dirty="0" smtClean="0">
                <a:solidFill>
                  <a:srgbClr val="FFC000"/>
                </a:solidFill>
              </a:rPr>
              <a:t>Features/issues emerging:</a:t>
            </a:r>
            <a:endParaRPr lang="en-US" sz="1400" dirty="0" smtClean="0"/>
          </a:p>
          <a:p>
            <a:pPr lvl="1"/>
            <a:r>
              <a:rPr lang="en-US" sz="1200" dirty="0" smtClean="0"/>
              <a:t>Differences as marked as in national risk hazard profiles for each MS</a:t>
            </a:r>
          </a:p>
          <a:p>
            <a:pPr lvl="1"/>
            <a:r>
              <a:rPr lang="en-US" sz="1200" dirty="0" smtClean="0"/>
              <a:t>Significant variances in/between:</a:t>
            </a:r>
          </a:p>
          <a:p>
            <a:pPr lvl="2"/>
            <a:r>
              <a:rPr lang="en-US" sz="1200" dirty="0" smtClean="0"/>
              <a:t>Peril bundling and peril definitions used (cf. fluvial/pluvial “flood” /storm categories)</a:t>
            </a:r>
          </a:p>
          <a:p>
            <a:pPr lvl="2"/>
            <a:r>
              <a:rPr lang="en-US" sz="1200" dirty="0" smtClean="0"/>
              <a:t>Use of  deductibles/limits  even between major perils in same country</a:t>
            </a:r>
          </a:p>
          <a:p>
            <a:pPr lvl="2"/>
            <a:r>
              <a:rPr lang="en-US" sz="1200" dirty="0" smtClean="0"/>
              <a:t>Risk based vs. flat pricing –  also varied  differentials  (risk/zone/property type)</a:t>
            </a:r>
          </a:p>
          <a:p>
            <a:pPr lvl="2"/>
            <a:r>
              <a:rPr lang="en-US" sz="1200" dirty="0" smtClean="0"/>
              <a:t>Use of compulsory/state insurance </a:t>
            </a:r>
          </a:p>
          <a:p>
            <a:pPr lvl="2"/>
            <a:r>
              <a:rPr lang="en-US" sz="1200" dirty="0" smtClean="0"/>
              <a:t>Role of Government (</a:t>
            </a:r>
            <a:r>
              <a:rPr lang="en-US" sz="1200" i="1" dirty="0" smtClean="0"/>
              <a:t>ex ante </a:t>
            </a:r>
            <a:r>
              <a:rPr lang="en-US" sz="1200" dirty="0" smtClean="0"/>
              <a:t>financial planning and/or </a:t>
            </a:r>
            <a:r>
              <a:rPr lang="en-US" sz="1200" i="1" dirty="0" smtClean="0"/>
              <a:t>ex post </a:t>
            </a:r>
            <a:r>
              <a:rPr lang="en-US" sz="1200" dirty="0" smtClean="0"/>
              <a:t>reimbursements)</a:t>
            </a:r>
          </a:p>
          <a:p>
            <a:pPr lvl="2"/>
            <a:r>
              <a:rPr lang="en-US" sz="1200" dirty="0" smtClean="0"/>
              <a:t>Penetration rates per peril /bundle of perils </a:t>
            </a:r>
          </a:p>
          <a:p>
            <a:pPr lvl="2"/>
            <a:r>
              <a:rPr lang="en-US" sz="1200" dirty="0" smtClean="0"/>
              <a:t>Changes in  regimes occurring  more frequently (and may accelerate)  as onset /financial burden of CC  emerges </a:t>
            </a:r>
          </a:p>
          <a:p>
            <a:pPr lvl="2"/>
            <a:endParaRPr lang="en-GB" sz="1200" dirty="0" smtClean="0"/>
          </a:p>
          <a:p>
            <a:r>
              <a:rPr lang="en-GB" sz="1400" dirty="0" smtClean="0">
                <a:solidFill>
                  <a:srgbClr val="FFC000"/>
                </a:solidFill>
              </a:rPr>
              <a:t>Role of Government:</a:t>
            </a:r>
          </a:p>
          <a:p>
            <a:pPr lvl="1"/>
            <a:r>
              <a:rPr lang="en-GB" sz="1200" dirty="0" smtClean="0"/>
              <a:t>Varies both pre- and post-loss and even within same MS for different perils</a:t>
            </a:r>
          </a:p>
          <a:p>
            <a:pPr lvl="2"/>
            <a:r>
              <a:rPr lang="en-GB" sz="1200" dirty="0" smtClean="0">
                <a:solidFill>
                  <a:srgbClr val="FFC000"/>
                </a:solidFill>
              </a:rPr>
              <a:t>France:</a:t>
            </a:r>
            <a:r>
              <a:rPr lang="en-GB" sz="1200" dirty="0" smtClean="0"/>
              <a:t> </a:t>
            </a:r>
            <a:r>
              <a:rPr lang="en-GB" sz="1200" i="1" dirty="0" smtClean="0"/>
              <a:t> C</a:t>
            </a:r>
            <a:r>
              <a:rPr lang="en-US" sz="1200" i="1" dirty="0" err="1" smtClean="0"/>
              <a:t>aisse</a:t>
            </a:r>
            <a:r>
              <a:rPr lang="en-US" sz="1200" i="1" dirty="0" smtClean="0"/>
              <a:t> </a:t>
            </a:r>
            <a:r>
              <a:rPr lang="en-US" sz="1200" i="1" dirty="0" err="1" smtClean="0"/>
              <a:t>Centrale</a:t>
            </a:r>
            <a:r>
              <a:rPr lang="en-US" sz="1200" i="1" dirty="0" smtClean="0"/>
              <a:t> de Reassurance</a:t>
            </a:r>
            <a:r>
              <a:rPr lang="en-US" sz="1200" dirty="0" smtClean="0"/>
              <a:t> (state-owned reinsurance company) provides unlimited guarantee for </a:t>
            </a:r>
            <a:r>
              <a:rPr lang="en-US" sz="1200" dirty="0" err="1" smtClean="0"/>
              <a:t>nat</a:t>
            </a:r>
            <a:r>
              <a:rPr lang="en-US" sz="1200" dirty="0" smtClean="0"/>
              <a:t> cats to private + bus policyholders of fire, storm etc  cover</a:t>
            </a:r>
          </a:p>
          <a:p>
            <a:pPr lvl="2"/>
            <a:r>
              <a:rPr lang="en-US" sz="1200" dirty="0" smtClean="0">
                <a:solidFill>
                  <a:srgbClr val="FFC000"/>
                </a:solidFill>
              </a:rPr>
              <a:t>Spain</a:t>
            </a:r>
            <a:r>
              <a:rPr lang="en-US" sz="1200" dirty="0" smtClean="0"/>
              <a:t>: </a:t>
            </a:r>
            <a:r>
              <a:rPr lang="en-US" sz="1200" i="1" dirty="0" err="1" smtClean="0"/>
              <a:t>Consorcio</a:t>
            </a:r>
            <a:r>
              <a:rPr lang="en-US" sz="1200" i="1" dirty="0" smtClean="0"/>
              <a:t> de </a:t>
            </a:r>
            <a:r>
              <a:rPr lang="en-US" sz="1200" i="1" dirty="0" err="1" smtClean="0"/>
              <a:t>Compensacion</a:t>
            </a:r>
            <a:r>
              <a:rPr lang="en-US" sz="1200" i="1" dirty="0" smtClean="0"/>
              <a:t> de </a:t>
            </a:r>
            <a:r>
              <a:rPr lang="en-US" sz="1200" i="1" dirty="0" err="1" smtClean="0"/>
              <a:t>Seguros</a:t>
            </a:r>
            <a:r>
              <a:rPr lang="en-US" sz="1200" dirty="0" smtClean="0"/>
              <a:t>, (public business entity) indemnifies claims made result of extraordinary events</a:t>
            </a:r>
          </a:p>
          <a:p>
            <a:pPr lvl="2"/>
            <a:r>
              <a:rPr lang="en-US" sz="1200" dirty="0" smtClean="0">
                <a:solidFill>
                  <a:srgbClr val="FFC000"/>
                </a:solidFill>
              </a:rPr>
              <a:t>Others</a:t>
            </a:r>
            <a:r>
              <a:rPr lang="en-US" sz="1200" dirty="0" smtClean="0"/>
              <a:t>:  No. of </a:t>
            </a:r>
            <a:r>
              <a:rPr lang="en-US" sz="1200" dirty="0" err="1" smtClean="0"/>
              <a:t>Govt</a:t>
            </a:r>
            <a:r>
              <a:rPr lang="en-US" sz="1200" dirty="0" smtClean="0"/>
              <a:t> compensation schemes  for </a:t>
            </a:r>
            <a:r>
              <a:rPr lang="en-US" sz="1200" dirty="0" err="1" smtClean="0"/>
              <a:t>NatCat</a:t>
            </a:r>
            <a:r>
              <a:rPr lang="en-US" sz="1200" dirty="0" smtClean="0"/>
              <a:t> victims  esp. floods . </a:t>
            </a:r>
            <a:r>
              <a:rPr lang="en-US" sz="1200" dirty="0" smtClean="0">
                <a:solidFill>
                  <a:srgbClr val="FFC000"/>
                </a:solidFill>
              </a:rPr>
              <a:t>Germany</a:t>
            </a:r>
            <a:r>
              <a:rPr lang="en-US" sz="1200" dirty="0" smtClean="0"/>
              <a:t> :now </a:t>
            </a:r>
            <a:r>
              <a:rPr lang="en-US" sz="1200" dirty="0" err="1" smtClean="0"/>
              <a:t>favours</a:t>
            </a:r>
            <a:r>
              <a:rPr lang="en-US" sz="1200" dirty="0" smtClean="0"/>
              <a:t> low interest rate </a:t>
            </a:r>
            <a:r>
              <a:rPr lang="en-US" sz="1200" i="1" dirty="0" smtClean="0"/>
              <a:t>loans</a:t>
            </a:r>
            <a:r>
              <a:rPr lang="en-US" sz="1200" dirty="0" smtClean="0"/>
              <a:t> . </a:t>
            </a:r>
            <a:r>
              <a:rPr lang="en-US" sz="1200" dirty="0" smtClean="0">
                <a:solidFill>
                  <a:srgbClr val="FFC000"/>
                </a:solidFill>
              </a:rPr>
              <a:t>Finland</a:t>
            </a:r>
            <a:r>
              <a:rPr lang="en-US" sz="1200" dirty="0" smtClean="0"/>
              <a:t> :abolished State flood cover.  </a:t>
            </a:r>
            <a:r>
              <a:rPr lang="en-US" sz="1200" dirty="0" smtClean="0">
                <a:solidFill>
                  <a:srgbClr val="FFC000"/>
                </a:solidFill>
              </a:rPr>
              <a:t>Denmark</a:t>
            </a:r>
            <a:r>
              <a:rPr lang="en-US" sz="1200" dirty="0" smtClean="0"/>
              <a:t> :market-based insurance system for extreme weather events + storm damage fund levied on fire policies.  </a:t>
            </a:r>
            <a:r>
              <a:rPr lang="en-US" sz="1200" dirty="0" smtClean="0">
                <a:solidFill>
                  <a:srgbClr val="FFC000"/>
                </a:solidFill>
              </a:rPr>
              <a:t>UK : </a:t>
            </a:r>
            <a:r>
              <a:rPr lang="en-US" sz="1200" i="1" dirty="0" smtClean="0"/>
              <a:t>no </a:t>
            </a:r>
            <a:r>
              <a:rPr lang="en-US" sz="1200" dirty="0" smtClean="0"/>
              <a:t>formal state involvement  until </a:t>
            </a:r>
            <a:r>
              <a:rPr lang="en-US" sz="1200" i="1" dirty="0" smtClean="0"/>
              <a:t>Flood Re </a:t>
            </a:r>
            <a:r>
              <a:rPr lang="en-US" sz="1200" dirty="0" smtClean="0"/>
              <a:t>vehicle  in 2015 to replace </a:t>
            </a:r>
            <a:r>
              <a:rPr lang="en-US" sz="1200" dirty="0" err="1" smtClean="0"/>
              <a:t>Govt</a:t>
            </a:r>
            <a:r>
              <a:rPr lang="en-US" sz="1200" dirty="0" smtClean="0"/>
              <a:t>/</a:t>
            </a:r>
            <a:r>
              <a:rPr lang="en-US" sz="1200" dirty="0" err="1" smtClean="0"/>
              <a:t>mkt</a:t>
            </a:r>
            <a:r>
              <a:rPr lang="en-US" sz="1200" dirty="0" smtClean="0"/>
              <a:t>  “agreement”  re </a:t>
            </a:r>
            <a:r>
              <a:rPr lang="en-US" sz="1200" dirty="0" err="1" smtClean="0"/>
              <a:t>Govt</a:t>
            </a:r>
            <a:r>
              <a:rPr lang="en-US" sz="1200" dirty="0" smtClean="0"/>
              <a:t> -pledged  flood </a:t>
            </a:r>
            <a:r>
              <a:rPr lang="en-US" sz="1200" dirty="0" err="1" smtClean="0"/>
              <a:t>defence</a:t>
            </a:r>
            <a:r>
              <a:rPr lang="en-US" sz="1200" dirty="0" smtClean="0"/>
              <a:t> work.</a:t>
            </a:r>
          </a:p>
          <a:p>
            <a:pPr lvl="1"/>
            <a:endParaRPr lang="en-US" sz="1100" dirty="0" smtClean="0"/>
          </a:p>
          <a:p>
            <a:pPr lvl="1"/>
            <a:endParaRPr lang="en-US" sz="1100" dirty="0" smtClean="0"/>
          </a:p>
          <a:p>
            <a:pPr lvl="2"/>
            <a:endParaRPr lang="en-GB" sz="1100" dirty="0" smtClean="0"/>
          </a:p>
          <a:p>
            <a:pPr lvl="1"/>
            <a:endParaRPr lang="en-GB" sz="1100" dirty="0" smtClean="0"/>
          </a:p>
          <a:p>
            <a:endParaRPr lang="en-GB" sz="1100" dirty="0" smtClean="0">
              <a:solidFill>
                <a:srgbClr val="FFC000"/>
              </a:solidFill>
            </a:endParaRPr>
          </a:p>
          <a:p>
            <a:endParaRPr lang="en-GB" sz="1100" dirty="0" smtClean="0">
              <a:solidFill>
                <a:srgbClr val="FFC000"/>
              </a:solidFill>
            </a:endParaRPr>
          </a:p>
        </p:txBody>
      </p:sp>
      <p:sp>
        <p:nvSpPr>
          <p:cNvPr id="6" name="Footer Placeholder 3"/>
          <p:cNvSpPr>
            <a:spLocks noGrp="1"/>
          </p:cNvSpPr>
          <p:nvPr>
            <p:ph type="ftr" sz="quarter" idx="11"/>
          </p:nvPr>
        </p:nvSpPr>
        <p:spPr>
          <a:xfrm>
            <a:off x="1403648" y="6492875"/>
            <a:ext cx="5634608" cy="365125"/>
          </a:xfrm>
        </p:spPr>
        <p:txBody>
          <a:bodyPr/>
          <a:lstStyle/>
          <a:p>
            <a:pPr lvl="0" algn="l">
              <a:defRPr/>
            </a:pPr>
            <a:endParaRPr lang="en-GB" b="1" dirty="0" smtClean="0">
              <a:solidFill>
                <a:srgbClr val="FF0000"/>
              </a:solidFill>
            </a:endParaRPr>
          </a:p>
          <a:p>
            <a:pPr lvl="0" algn="l">
              <a:defRPr/>
            </a:pPr>
            <a:r>
              <a:rPr lang="en-GB" sz="800" b="1" dirty="0" smtClean="0">
                <a:solidFill>
                  <a:srgbClr val="FF0000"/>
                </a:solidFill>
              </a:rPr>
              <a:t>Tim Hardy </a:t>
            </a:r>
            <a:endParaRPr lang="en-GB" sz="800" dirty="0" smtClean="0">
              <a:solidFill>
                <a:srgbClr val="FF0000"/>
              </a:solidFill>
            </a:endParaRPr>
          </a:p>
          <a:p>
            <a:pPr lvl="0" algn="l">
              <a:defRPr/>
            </a:pPr>
            <a:r>
              <a:rPr lang="en-GB" sz="800" dirty="0" smtClean="0">
                <a:solidFill>
                  <a:schemeClr val="tx1"/>
                </a:solidFill>
              </a:rPr>
              <a:t> Chair. AIDA Climate Change Working Party</a:t>
            </a:r>
          </a:p>
          <a:p>
            <a:pPr lvl="0" algn="l">
              <a:defRPr/>
            </a:pPr>
            <a:r>
              <a:rPr lang="en-GB" sz="800" dirty="0" smtClean="0">
                <a:solidFill>
                  <a:schemeClr val="tx1"/>
                </a:solidFill>
              </a:rPr>
              <a:t> Vice President, British Insurance Law Association  </a:t>
            </a:r>
            <a:endParaRPr lang="en-GB" sz="800" dirty="0"/>
          </a:p>
        </p:txBody>
      </p:sp>
      <p:pic>
        <p:nvPicPr>
          <p:cNvPr id="5" name="Picture 4" descr="AidaLogo.jpg"/>
          <p:cNvPicPr>
            <a:picLocks noChangeAspect="1"/>
          </p:cNvPicPr>
          <p:nvPr/>
        </p:nvPicPr>
        <p:blipFill>
          <a:blip r:embed="rId3" cstate="print"/>
          <a:stretch>
            <a:fillRect/>
          </a:stretch>
        </p:blipFill>
        <p:spPr>
          <a:xfrm>
            <a:off x="827584" y="6453338"/>
            <a:ext cx="584451" cy="360000"/>
          </a:xfrm>
          <a:prstGeom prst="rect">
            <a:avLst/>
          </a:prstGeom>
        </p:spPr>
      </p:pic>
      <p:pic>
        <p:nvPicPr>
          <p:cNvPr id="7" name="Picture 4" descr="C:\Users\Tim H\Pictures\BILA 50th Ann logo.jpg"/>
          <p:cNvPicPr>
            <a:picLocks noChangeAspect="1" noChangeArrowheads="1"/>
          </p:cNvPicPr>
          <p:nvPr/>
        </p:nvPicPr>
        <p:blipFill>
          <a:blip r:embed="rId4" cstate="print"/>
          <a:srcRect/>
          <a:stretch>
            <a:fillRect/>
          </a:stretch>
        </p:blipFill>
        <p:spPr bwMode="auto">
          <a:xfrm>
            <a:off x="3635897" y="6453336"/>
            <a:ext cx="288031" cy="360000"/>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1800" dirty="0" smtClean="0">
                <a:solidFill>
                  <a:srgbClr val="00B050"/>
                </a:solidFill>
              </a:rPr>
              <a:t>APPENDIX 4 </a:t>
            </a:r>
            <a:br>
              <a:rPr lang="en-GB" sz="1800" dirty="0" smtClean="0">
                <a:solidFill>
                  <a:srgbClr val="00B050"/>
                </a:solidFill>
              </a:rPr>
            </a:br>
            <a:r>
              <a:rPr lang="en-GB" sz="1600" dirty="0" smtClean="0">
                <a:solidFill>
                  <a:srgbClr val="00B050"/>
                </a:solidFill>
              </a:rPr>
              <a:t>Compensation for Large-scale Natural Disasters across the EU Member States Discussion </a:t>
            </a:r>
            <a:r>
              <a:rPr lang="en-GB" sz="1800" dirty="0" smtClean="0">
                <a:solidFill>
                  <a:srgbClr val="00B050"/>
                </a:solidFill>
              </a:rPr>
              <a:t>(cont’d) </a:t>
            </a:r>
            <a:endParaRPr lang="en-GB" sz="1800" dirty="0"/>
          </a:p>
        </p:txBody>
      </p:sp>
      <p:sp>
        <p:nvSpPr>
          <p:cNvPr id="3" name="Content Placeholder 2"/>
          <p:cNvSpPr>
            <a:spLocks noGrp="1"/>
          </p:cNvSpPr>
          <p:nvPr>
            <p:ph idx="1"/>
          </p:nvPr>
        </p:nvSpPr>
        <p:spPr/>
        <p:txBody>
          <a:bodyPr>
            <a:normAutofit fontScale="85000" lnSpcReduction="20000"/>
          </a:bodyPr>
          <a:lstStyle/>
          <a:p>
            <a:r>
              <a:rPr lang="en-US" sz="1800" dirty="0" smtClean="0">
                <a:solidFill>
                  <a:srgbClr val="FFC000"/>
                </a:solidFill>
              </a:rPr>
              <a:t>Further comments</a:t>
            </a:r>
            <a:r>
              <a:rPr lang="en-US" sz="1500" dirty="0" smtClean="0"/>
              <a:t>: </a:t>
            </a:r>
          </a:p>
          <a:p>
            <a:pPr lvl="1"/>
            <a:endParaRPr lang="en-US" sz="1100" dirty="0" smtClean="0"/>
          </a:p>
          <a:p>
            <a:pPr lvl="1"/>
            <a:r>
              <a:rPr lang="en-US" sz="1400" dirty="0" smtClean="0"/>
              <a:t>Nat Cat markets have traditionally catered well  in many MS,  esp. for flood/storm. </a:t>
            </a:r>
          </a:p>
          <a:p>
            <a:pPr lvl="1"/>
            <a:r>
              <a:rPr lang="en-US" sz="1400" dirty="0" smtClean="0"/>
              <a:t>Penetration rates often only high where bundling.  </a:t>
            </a:r>
          </a:p>
          <a:p>
            <a:pPr lvl="1"/>
            <a:r>
              <a:rPr lang="en-US" sz="1400" dirty="0" smtClean="0"/>
              <a:t>No obvious correlation between take-up and any </a:t>
            </a:r>
            <a:r>
              <a:rPr lang="en-US" sz="1400" i="1" dirty="0" smtClean="0"/>
              <a:t>ex post </a:t>
            </a:r>
            <a:r>
              <a:rPr lang="en-US" sz="1400" dirty="0" smtClean="0"/>
              <a:t>reimbursement by Govt., which may be seen as essential/undesirable in equal measure.</a:t>
            </a:r>
          </a:p>
          <a:p>
            <a:pPr lvl="1"/>
            <a:r>
              <a:rPr lang="en-US" sz="1400" dirty="0" smtClean="0"/>
              <a:t>Recent major floods (e.g. Australia 2009, UK 2013/4) show how highly charged (but economically disproportionate) issue may be for politicians and insurance market ( at primary and cat levels)  when perceived unevenness of outcome /bearing of costs for adjacent property owners/businesses affected</a:t>
            </a:r>
          </a:p>
          <a:p>
            <a:pPr lvl="1"/>
            <a:r>
              <a:rPr lang="en-US" sz="1400" dirty="0" smtClean="0"/>
              <a:t>Even after immediate impact of  major  losses significant numbers reported to remain uninsured/uncertain of extent of coverage in place (e.g. Gudrun, Sweden  2005 , UK floods 2013/4). If made available, not always affordable/viable in long-term for carriers.</a:t>
            </a:r>
          </a:p>
          <a:p>
            <a:pPr lvl="1"/>
            <a:r>
              <a:rPr lang="en-US" sz="1400" dirty="0" smtClean="0"/>
              <a:t>Advocates of benefits of  French-style model (compulsory cat extension of voluntarily subscribed 1</a:t>
            </a:r>
            <a:r>
              <a:rPr lang="en-US" sz="1400" baseline="30000" dirty="0" smtClean="0"/>
              <a:t>st</a:t>
            </a:r>
            <a:r>
              <a:rPr lang="en-US" sz="1400" dirty="0" smtClean="0"/>
              <a:t> party property insurance contracts with flat-rated 12%  premium levied irrespective of risk/location) arouse familiar arguments from free marketers re competition/consumer choice/pricing. </a:t>
            </a:r>
          </a:p>
          <a:p>
            <a:pPr lvl="1"/>
            <a:endParaRPr lang="en-US" sz="1400" dirty="0" smtClean="0"/>
          </a:p>
          <a:p>
            <a:r>
              <a:rPr lang="en-US" sz="1800" dirty="0" smtClean="0">
                <a:solidFill>
                  <a:srgbClr val="FFC000"/>
                </a:solidFill>
              </a:rPr>
              <a:t>Conclusions</a:t>
            </a:r>
            <a:r>
              <a:rPr lang="en-US" sz="1800" dirty="0" smtClean="0"/>
              <a:t>: </a:t>
            </a:r>
          </a:p>
          <a:p>
            <a:pPr>
              <a:buNone/>
            </a:pPr>
            <a:endParaRPr lang="en-US" sz="1800" dirty="0" smtClean="0"/>
          </a:p>
          <a:p>
            <a:pPr lvl="1"/>
            <a:r>
              <a:rPr lang="en-US" sz="1400" dirty="0" smtClean="0"/>
              <a:t>Diversity makes improbable any ready recommendation/adoption of any pan-EU regime in foreseeable future. Respective strengths/weaknesses of different models will continue to be con/tested.</a:t>
            </a:r>
          </a:p>
          <a:p>
            <a:pPr lvl="1"/>
            <a:r>
              <a:rPr lang="en-US" sz="1400" dirty="0" smtClean="0"/>
              <a:t>No one-size will fit all . With onset of CC essential emphasis on need for cross-border collaboration re </a:t>
            </a:r>
            <a:r>
              <a:rPr lang="en-US" sz="1400" dirty="0" err="1" smtClean="0"/>
              <a:t>modelling</a:t>
            </a:r>
            <a:r>
              <a:rPr lang="en-US" sz="1400" dirty="0" smtClean="0"/>
              <a:t> risk and adaptation/risk awareness/reduction by </a:t>
            </a:r>
            <a:r>
              <a:rPr lang="en-US" sz="1400" i="1" dirty="0" smtClean="0"/>
              <a:t>all</a:t>
            </a:r>
            <a:r>
              <a:rPr lang="en-US" sz="1400" dirty="0" smtClean="0"/>
              <a:t> stakeholders. </a:t>
            </a:r>
          </a:p>
          <a:p>
            <a:pPr lvl="1"/>
            <a:r>
              <a:rPr lang="en-US" sz="1400" dirty="0" smtClean="0"/>
              <a:t>Major challenge: how best to  increase global insurance capacity for Nat Cat disasters given increased capital requirements likely to be required.  </a:t>
            </a:r>
          </a:p>
          <a:p>
            <a:pPr lvl="1"/>
            <a:endParaRPr lang="en-US" sz="1100" dirty="0" smtClean="0"/>
          </a:p>
          <a:p>
            <a:pPr lvl="1"/>
            <a:endParaRPr lang="en-US" sz="1100" dirty="0" smtClean="0"/>
          </a:p>
          <a:p>
            <a:endParaRPr lang="en-GB" sz="1400" dirty="0"/>
          </a:p>
        </p:txBody>
      </p:sp>
      <p:sp>
        <p:nvSpPr>
          <p:cNvPr id="4" name="Footer Placeholder 3"/>
          <p:cNvSpPr>
            <a:spLocks noGrp="1"/>
          </p:cNvSpPr>
          <p:nvPr>
            <p:ph type="ftr" sz="quarter" idx="11"/>
          </p:nvPr>
        </p:nvSpPr>
        <p:spPr>
          <a:xfrm>
            <a:off x="1403648" y="6660000"/>
            <a:ext cx="5490592" cy="396000"/>
          </a:xfrm>
        </p:spPr>
        <p:txBody>
          <a:bodyPr/>
          <a:lstStyle/>
          <a:p>
            <a:pPr lvl="0" algn="l">
              <a:defRPr/>
            </a:pPr>
            <a:r>
              <a:rPr lang="en-GB" sz="800" b="1" dirty="0" smtClean="0">
                <a:solidFill>
                  <a:srgbClr val="FF0000"/>
                </a:solidFill>
              </a:rPr>
              <a:t>Tim Hardy </a:t>
            </a:r>
            <a:endParaRPr lang="en-GB" sz="800" dirty="0" smtClean="0">
              <a:solidFill>
                <a:srgbClr val="FF0000"/>
              </a:solidFill>
            </a:endParaRPr>
          </a:p>
          <a:p>
            <a:pPr lvl="0" algn="l">
              <a:defRPr/>
            </a:pPr>
            <a:r>
              <a:rPr lang="en-GB" sz="800" dirty="0" smtClean="0">
                <a:solidFill>
                  <a:schemeClr val="tx1"/>
                </a:solidFill>
              </a:rPr>
              <a:t> Chair. AIDA Climate Change Working Party</a:t>
            </a:r>
          </a:p>
          <a:p>
            <a:pPr lvl="0" algn="l">
              <a:defRPr/>
            </a:pPr>
            <a:r>
              <a:rPr lang="en-GB" sz="800" dirty="0" smtClean="0">
                <a:solidFill>
                  <a:schemeClr val="tx1"/>
                </a:solidFill>
              </a:rPr>
              <a:t> Vice President, British Insurance Law Association  </a:t>
            </a:r>
            <a:endParaRPr lang="en-GB" sz="800" dirty="0" smtClean="0"/>
          </a:p>
          <a:p>
            <a:endParaRPr lang="en-GB" dirty="0"/>
          </a:p>
        </p:txBody>
      </p:sp>
      <p:pic>
        <p:nvPicPr>
          <p:cNvPr id="5" name="Picture 4" descr="AidaLogo.jpg"/>
          <p:cNvPicPr>
            <a:picLocks noChangeAspect="1"/>
          </p:cNvPicPr>
          <p:nvPr/>
        </p:nvPicPr>
        <p:blipFill>
          <a:blip r:embed="rId3" cstate="print"/>
          <a:stretch>
            <a:fillRect/>
          </a:stretch>
        </p:blipFill>
        <p:spPr>
          <a:xfrm>
            <a:off x="827584" y="6453338"/>
            <a:ext cx="584451" cy="360000"/>
          </a:xfrm>
          <a:prstGeom prst="rect">
            <a:avLst/>
          </a:prstGeom>
        </p:spPr>
      </p:pic>
      <p:pic>
        <p:nvPicPr>
          <p:cNvPr id="6" name="Picture 4" descr="C:\Users\Tim H\Pictures\BILA 50th Ann logo.jpg"/>
          <p:cNvPicPr>
            <a:picLocks noChangeAspect="1" noChangeArrowheads="1"/>
          </p:cNvPicPr>
          <p:nvPr/>
        </p:nvPicPr>
        <p:blipFill>
          <a:blip r:embed="rId4" cstate="print"/>
          <a:srcRect/>
          <a:stretch>
            <a:fillRect/>
          </a:stretch>
        </p:blipFill>
        <p:spPr bwMode="auto">
          <a:xfrm>
            <a:off x="3563888" y="6498000"/>
            <a:ext cx="285035" cy="360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1800" b="1" dirty="0" smtClean="0">
                <a:solidFill>
                  <a:srgbClr val="00B050"/>
                </a:solidFill>
              </a:rPr>
              <a:t>1. Impact of Climate Change upon Risk Analysis</a:t>
            </a:r>
            <a:endParaRPr lang="en-GB" sz="1800" b="1" dirty="0">
              <a:solidFill>
                <a:srgbClr val="FF0000"/>
              </a:solidFill>
            </a:endParaRPr>
          </a:p>
        </p:txBody>
      </p:sp>
      <p:graphicFrame>
        <p:nvGraphicFramePr>
          <p:cNvPr id="5" name="Content Placeholder 4"/>
          <p:cNvGraphicFramePr>
            <a:graphicFrameLocks noGrp="1"/>
          </p:cNvGraphicFramePr>
          <p:nvPr>
            <p:ph idx="1"/>
          </p:nvPr>
        </p:nvGraphicFramePr>
        <p:xfrm>
          <a:off x="-972616" y="1556792"/>
          <a:ext cx="8064896" cy="403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a:xfrm>
            <a:off x="1547664" y="6453336"/>
            <a:ext cx="5562600" cy="293117"/>
          </a:xfrm>
        </p:spPr>
        <p:txBody>
          <a:bodyPr/>
          <a:lstStyle/>
          <a:p>
            <a:pPr lvl="0" algn="l">
              <a:defRPr/>
            </a:pPr>
            <a:r>
              <a:rPr lang="en-GB" sz="800" b="1" dirty="0" smtClean="0">
                <a:solidFill>
                  <a:srgbClr val="FF0000"/>
                </a:solidFill>
              </a:rPr>
              <a:t>Tim Hardy </a:t>
            </a:r>
            <a:endParaRPr lang="en-GB" sz="800" dirty="0" smtClean="0">
              <a:solidFill>
                <a:srgbClr val="FF0000"/>
              </a:solidFill>
            </a:endParaRPr>
          </a:p>
          <a:p>
            <a:pPr lvl="0" algn="l">
              <a:defRPr/>
            </a:pPr>
            <a:r>
              <a:rPr lang="en-GB" sz="800" dirty="0" smtClean="0">
                <a:solidFill>
                  <a:schemeClr val="tx1"/>
                </a:solidFill>
              </a:rPr>
              <a:t> Chair. AIDA Climate Change Working Party</a:t>
            </a:r>
          </a:p>
          <a:p>
            <a:pPr lvl="0" algn="l">
              <a:defRPr/>
            </a:pPr>
            <a:r>
              <a:rPr lang="en-GB" sz="800" dirty="0" smtClean="0">
                <a:solidFill>
                  <a:schemeClr val="tx1"/>
                </a:solidFill>
              </a:rPr>
              <a:t> Vice President, British Insurance Law Association</a:t>
            </a:r>
            <a:endParaRPr lang="en-GB" sz="800" dirty="0" smtClean="0"/>
          </a:p>
          <a:p>
            <a:endParaRPr lang="en-GB" dirty="0"/>
          </a:p>
        </p:txBody>
      </p:sp>
      <p:pic>
        <p:nvPicPr>
          <p:cNvPr id="6" name="Picture 5" descr="AidaLogo.jpg"/>
          <p:cNvPicPr>
            <a:picLocks noChangeAspect="1"/>
          </p:cNvPicPr>
          <p:nvPr/>
        </p:nvPicPr>
        <p:blipFill>
          <a:blip r:embed="rId8" cstate="print"/>
          <a:stretch>
            <a:fillRect/>
          </a:stretch>
        </p:blipFill>
        <p:spPr>
          <a:xfrm>
            <a:off x="1043608" y="6165304"/>
            <a:ext cx="432048" cy="360000"/>
          </a:xfrm>
          <a:prstGeom prst="rect">
            <a:avLst/>
          </a:prstGeom>
        </p:spPr>
      </p:pic>
      <p:pic>
        <p:nvPicPr>
          <p:cNvPr id="7" name="Picture 4" descr="C:\Users\Tim H\Pictures\BILA 50th Ann logo.jpg"/>
          <p:cNvPicPr>
            <a:picLocks noChangeAspect="1" noChangeArrowheads="1"/>
          </p:cNvPicPr>
          <p:nvPr/>
        </p:nvPicPr>
        <p:blipFill>
          <a:blip r:embed="rId9" cstate="print"/>
          <a:srcRect/>
          <a:stretch>
            <a:fillRect/>
          </a:stretch>
        </p:blipFill>
        <p:spPr bwMode="auto">
          <a:xfrm>
            <a:off x="3779912" y="6165304"/>
            <a:ext cx="288097" cy="360000"/>
          </a:xfrm>
          <a:prstGeom prst="rect">
            <a:avLst/>
          </a:prstGeom>
          <a:noFill/>
        </p:spPr>
      </p:pic>
      <p:sp>
        <p:nvSpPr>
          <p:cNvPr id="8" name="TextBox 7"/>
          <p:cNvSpPr txBox="1"/>
          <p:nvPr/>
        </p:nvSpPr>
        <p:spPr>
          <a:xfrm>
            <a:off x="5364088" y="1772816"/>
            <a:ext cx="3600401" cy="1415772"/>
          </a:xfrm>
          <a:prstGeom prst="rect">
            <a:avLst/>
          </a:prstGeom>
          <a:noFill/>
        </p:spPr>
        <p:txBody>
          <a:bodyPr wrap="square" rtlCol="0">
            <a:spAutoFit/>
          </a:bodyPr>
          <a:lstStyle/>
          <a:p>
            <a:pPr marL="582930" indent="-514350" algn="just">
              <a:buNone/>
            </a:pPr>
            <a:r>
              <a:rPr lang="en-GB" sz="1400" b="1" dirty="0" smtClean="0">
                <a:solidFill>
                  <a:srgbClr val="FF0000"/>
                </a:solidFill>
              </a:rPr>
              <a:t>Physical effect </a:t>
            </a:r>
            <a:r>
              <a:rPr lang="en-GB" sz="1400" b="1" dirty="0" smtClean="0">
                <a:solidFill>
                  <a:srgbClr val="FF0000"/>
                </a:solidFill>
                <a:latin typeface="Calibri"/>
              </a:rPr>
              <a:t>→ Adaptation + Mitigation</a:t>
            </a:r>
            <a:r>
              <a:rPr lang="en-GB" dirty="0" smtClean="0"/>
              <a:t> </a:t>
            </a:r>
          </a:p>
          <a:p>
            <a:pPr marL="582930" indent="-514350">
              <a:buNone/>
            </a:pPr>
            <a:r>
              <a:rPr lang="en-GB" sz="1000" i="1" dirty="0" smtClean="0">
                <a:solidFill>
                  <a:srgbClr val="FFC000"/>
                </a:solidFill>
              </a:rPr>
              <a:t>March 2014  - IPCC Report  - Impacts, Adaptation  + Vulnerability </a:t>
            </a:r>
          </a:p>
          <a:p>
            <a:pPr marL="582930" indent="-514350">
              <a:buNone/>
            </a:pPr>
            <a:r>
              <a:rPr lang="en-GB" sz="1000" i="1" dirty="0" smtClean="0">
                <a:solidFill>
                  <a:srgbClr val="FFC000"/>
                </a:solidFill>
              </a:rPr>
              <a:t>April 2014 - IPCC Report  - Mitigation  of Climate Change </a:t>
            </a:r>
          </a:p>
          <a:p>
            <a:pPr marL="582930" indent="-514350">
              <a:buNone/>
            </a:pPr>
            <a:endParaRPr lang="en-GB" sz="1000" i="1" dirty="0" smtClean="0">
              <a:solidFill>
                <a:srgbClr val="FFC000"/>
              </a:solidFill>
            </a:endParaRPr>
          </a:p>
          <a:p>
            <a:pPr marL="582930" indent="-514350">
              <a:buNone/>
            </a:pPr>
            <a:r>
              <a:rPr lang="en-GB" sz="1000" i="1" u="sng" dirty="0" smtClean="0">
                <a:solidFill>
                  <a:srgbClr val="FFC000"/>
                </a:solidFill>
                <a:hlinkClick r:id="rId10"/>
              </a:rPr>
              <a:t>www.</a:t>
            </a:r>
            <a:r>
              <a:rPr lang="en-GB" sz="1000" b="1" i="1" u="sng" dirty="0" smtClean="0">
                <a:solidFill>
                  <a:srgbClr val="FFC000"/>
                </a:solidFill>
                <a:hlinkClick r:id="rId10"/>
              </a:rPr>
              <a:t>ipcc</a:t>
            </a:r>
            <a:r>
              <a:rPr lang="en-GB" sz="1000" i="1" u="sng" dirty="0" smtClean="0">
                <a:solidFill>
                  <a:srgbClr val="FFC000"/>
                </a:solidFill>
                <a:hlinkClick r:id="rId10"/>
              </a:rPr>
              <a:t>.ch</a:t>
            </a:r>
            <a:r>
              <a:rPr lang="en-GB" sz="1000" i="1" u="sng" dirty="0" smtClean="0">
                <a:solidFill>
                  <a:srgbClr val="FFC000"/>
                </a:solidFill>
              </a:rPr>
              <a:t> </a:t>
            </a:r>
          </a:p>
          <a:p>
            <a:endParaRPr lang="en-GB" sz="1400" b="1" dirty="0" smtClean="0">
              <a:solidFill>
                <a:srgbClr val="FF0000"/>
              </a:solidFill>
            </a:endParaRPr>
          </a:p>
          <a:p>
            <a:endParaRPr lang="en-GB" sz="1400" dirty="0"/>
          </a:p>
        </p:txBody>
      </p:sp>
      <p:sp>
        <p:nvSpPr>
          <p:cNvPr id="9" name="TextBox 8"/>
          <p:cNvSpPr txBox="1"/>
          <p:nvPr/>
        </p:nvSpPr>
        <p:spPr>
          <a:xfrm>
            <a:off x="5436096" y="2996952"/>
            <a:ext cx="3312368" cy="677108"/>
          </a:xfrm>
          <a:prstGeom prst="rect">
            <a:avLst/>
          </a:prstGeom>
          <a:noFill/>
        </p:spPr>
        <p:txBody>
          <a:bodyPr wrap="square" rtlCol="0">
            <a:spAutoFit/>
          </a:bodyPr>
          <a:lstStyle/>
          <a:p>
            <a:pPr algn="just">
              <a:buNone/>
            </a:pPr>
            <a:r>
              <a:rPr lang="en-GB" sz="1400" b="1" dirty="0" smtClean="0">
                <a:solidFill>
                  <a:srgbClr val="FF0000"/>
                </a:solidFill>
              </a:rPr>
              <a:t>Changing</a:t>
            </a:r>
            <a:r>
              <a:rPr lang="en-GB" sz="1200" b="1" dirty="0" smtClean="0">
                <a:solidFill>
                  <a:srgbClr val="FF0000"/>
                </a:solidFill>
              </a:rPr>
              <a:t> Regulatory, Legislative and Liability Regimes  </a:t>
            </a:r>
            <a:r>
              <a:rPr lang="en-GB" sz="1200" dirty="0" smtClean="0"/>
              <a:t>reflecting  implementation of measures at  local, national, regional + global levels</a:t>
            </a:r>
            <a:endParaRPr lang="en-GB" sz="1200" dirty="0"/>
          </a:p>
        </p:txBody>
      </p:sp>
      <p:sp>
        <p:nvSpPr>
          <p:cNvPr id="10" name="TextBox 9"/>
          <p:cNvSpPr txBox="1"/>
          <p:nvPr/>
        </p:nvSpPr>
        <p:spPr>
          <a:xfrm>
            <a:off x="5436096" y="4365104"/>
            <a:ext cx="3096344" cy="523220"/>
          </a:xfrm>
          <a:prstGeom prst="rect">
            <a:avLst/>
          </a:prstGeom>
          <a:noFill/>
        </p:spPr>
        <p:txBody>
          <a:bodyPr wrap="square" rtlCol="0">
            <a:spAutoFit/>
          </a:bodyPr>
          <a:lstStyle/>
          <a:p>
            <a:r>
              <a:rPr lang="en-GB" sz="1400" b="1" dirty="0" smtClean="0">
                <a:solidFill>
                  <a:srgbClr val="FF0000"/>
                </a:solidFill>
              </a:rPr>
              <a:t>Policy and underwriting restrictions introduced by insurers </a:t>
            </a:r>
            <a:endParaRPr lang="en-GB" sz="1400" b="1" dirty="0">
              <a:solidFill>
                <a:srgbClr val="FF0000"/>
              </a:solidFill>
            </a:endParaRPr>
          </a:p>
        </p:txBody>
      </p:sp>
      <p:sp>
        <p:nvSpPr>
          <p:cNvPr id="12" name="TextBox 11"/>
          <p:cNvSpPr txBox="1"/>
          <p:nvPr/>
        </p:nvSpPr>
        <p:spPr>
          <a:xfrm>
            <a:off x="5436096" y="3933056"/>
            <a:ext cx="3384377" cy="307777"/>
          </a:xfrm>
          <a:prstGeom prst="rect">
            <a:avLst/>
          </a:prstGeom>
          <a:noFill/>
        </p:spPr>
        <p:txBody>
          <a:bodyPr wrap="square" rtlCol="0">
            <a:spAutoFit/>
          </a:bodyPr>
          <a:lstStyle/>
          <a:p>
            <a:r>
              <a:rPr lang="en-GB" sz="1400" b="1" u="sng" dirty="0" smtClean="0">
                <a:solidFill>
                  <a:srgbClr val="FF0000"/>
                </a:solidFill>
              </a:rPr>
              <a:t>All</a:t>
            </a:r>
            <a:r>
              <a:rPr lang="en-GB" sz="1400" b="1" dirty="0" smtClean="0">
                <a:solidFill>
                  <a:srgbClr val="FF0000"/>
                </a:solidFill>
              </a:rPr>
              <a:t> insurance classes potentially impacted </a:t>
            </a:r>
            <a:endParaRPr lang="en-GB" sz="1400" b="1" dirty="0">
              <a:solidFill>
                <a:srgbClr val="FF0000"/>
              </a:solidFill>
            </a:endParaRPr>
          </a:p>
        </p:txBody>
      </p:sp>
      <p:sp>
        <p:nvSpPr>
          <p:cNvPr id="14" name="TextBox 13"/>
          <p:cNvSpPr txBox="1"/>
          <p:nvPr/>
        </p:nvSpPr>
        <p:spPr>
          <a:xfrm>
            <a:off x="5436096" y="5085184"/>
            <a:ext cx="4134493" cy="738664"/>
          </a:xfrm>
          <a:prstGeom prst="rect">
            <a:avLst/>
          </a:prstGeom>
          <a:noFill/>
        </p:spPr>
        <p:txBody>
          <a:bodyPr wrap="square" rtlCol="0">
            <a:spAutoFit/>
          </a:bodyPr>
          <a:lstStyle/>
          <a:p>
            <a:r>
              <a:rPr lang="en-GB" sz="1400" b="1" dirty="0" smtClean="0">
                <a:solidFill>
                  <a:srgbClr val="FF0000"/>
                </a:solidFill>
              </a:rPr>
              <a:t>Pressure on reinsurers, ART applications, </a:t>
            </a:r>
          </a:p>
          <a:p>
            <a:r>
              <a:rPr lang="en-GB" sz="1400" b="1" dirty="0" smtClean="0">
                <a:solidFill>
                  <a:srgbClr val="FF0000"/>
                </a:solidFill>
              </a:rPr>
              <a:t>calls for Govt support  for  private insurance </a:t>
            </a:r>
          </a:p>
          <a:p>
            <a:r>
              <a:rPr lang="en-GB" sz="1400" b="1" dirty="0" smtClean="0">
                <a:solidFill>
                  <a:srgbClr val="FF0000"/>
                </a:solidFill>
              </a:rPr>
              <a:t>market  or direct compensation schemes </a:t>
            </a:r>
            <a:endParaRPr lang="en-GB" sz="1400" b="1"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1800" b="1" dirty="0" smtClean="0">
                <a:solidFill>
                  <a:srgbClr val="00B050"/>
                </a:solidFill>
              </a:rPr>
              <a:t>1. Impact of Climate Change upon Risk Analysis </a:t>
            </a:r>
            <a:r>
              <a:rPr lang="en-GB" sz="1800" b="1" dirty="0" smtClean="0">
                <a:solidFill>
                  <a:srgbClr val="FF0000"/>
                </a:solidFill>
              </a:rPr>
              <a:t/>
            </a:r>
            <a:br>
              <a:rPr lang="en-GB" sz="1800" b="1" dirty="0" smtClean="0">
                <a:solidFill>
                  <a:srgbClr val="FF0000"/>
                </a:solidFill>
              </a:rPr>
            </a:br>
            <a:r>
              <a:rPr lang="en-GB" sz="1800" b="1" dirty="0" smtClean="0">
                <a:solidFill>
                  <a:srgbClr val="FF0000"/>
                </a:solidFill>
              </a:rPr>
              <a:t>   Exacerbation of Climate Change challenges </a:t>
            </a:r>
            <a:endParaRPr lang="en-GB" sz="1800" b="1" dirty="0">
              <a:solidFill>
                <a:srgbClr val="FF0000"/>
              </a:solidFill>
            </a:endParaRPr>
          </a:p>
        </p:txBody>
      </p:sp>
      <p:graphicFrame>
        <p:nvGraphicFramePr>
          <p:cNvPr id="5" name="Content Placeholder 4"/>
          <p:cNvGraphicFramePr>
            <a:graphicFrameLocks noGrp="1"/>
          </p:cNvGraphicFramePr>
          <p:nvPr>
            <p:ph idx="1"/>
          </p:nvPr>
        </p:nvGraphicFramePr>
        <p:xfrm>
          <a:off x="-972616" y="1556792"/>
          <a:ext cx="8064896" cy="403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a:xfrm>
            <a:off x="1547664" y="6453336"/>
            <a:ext cx="5562600" cy="293117"/>
          </a:xfrm>
        </p:spPr>
        <p:txBody>
          <a:bodyPr/>
          <a:lstStyle/>
          <a:p>
            <a:pPr lvl="0" algn="l">
              <a:defRPr/>
            </a:pPr>
            <a:r>
              <a:rPr lang="en-GB" sz="800" b="1" dirty="0" smtClean="0">
                <a:solidFill>
                  <a:srgbClr val="FF0000"/>
                </a:solidFill>
              </a:rPr>
              <a:t>Tim Hardy </a:t>
            </a:r>
            <a:endParaRPr lang="en-GB" sz="800" dirty="0" smtClean="0">
              <a:solidFill>
                <a:srgbClr val="FF0000"/>
              </a:solidFill>
            </a:endParaRPr>
          </a:p>
          <a:p>
            <a:pPr lvl="0" algn="l">
              <a:defRPr/>
            </a:pPr>
            <a:r>
              <a:rPr lang="en-GB" sz="800" dirty="0" smtClean="0">
                <a:solidFill>
                  <a:schemeClr val="tx1"/>
                </a:solidFill>
              </a:rPr>
              <a:t> Chair. AIDA Climate Change Working Party</a:t>
            </a:r>
          </a:p>
          <a:p>
            <a:pPr lvl="0" algn="l">
              <a:defRPr/>
            </a:pPr>
            <a:r>
              <a:rPr lang="en-GB" sz="800" dirty="0" smtClean="0">
                <a:solidFill>
                  <a:schemeClr val="tx1"/>
                </a:solidFill>
              </a:rPr>
              <a:t> Vice President, British Insurance Law Association</a:t>
            </a:r>
            <a:endParaRPr lang="en-GB" sz="800" dirty="0" smtClean="0"/>
          </a:p>
          <a:p>
            <a:endParaRPr lang="en-GB" dirty="0"/>
          </a:p>
        </p:txBody>
      </p:sp>
      <p:pic>
        <p:nvPicPr>
          <p:cNvPr id="6" name="Picture 5" descr="AidaLogo.jpg"/>
          <p:cNvPicPr>
            <a:picLocks noChangeAspect="1"/>
          </p:cNvPicPr>
          <p:nvPr/>
        </p:nvPicPr>
        <p:blipFill>
          <a:blip r:embed="rId8" cstate="print"/>
          <a:stretch>
            <a:fillRect/>
          </a:stretch>
        </p:blipFill>
        <p:spPr>
          <a:xfrm>
            <a:off x="1043608" y="6165304"/>
            <a:ext cx="432048" cy="360000"/>
          </a:xfrm>
          <a:prstGeom prst="rect">
            <a:avLst/>
          </a:prstGeom>
        </p:spPr>
      </p:pic>
      <p:pic>
        <p:nvPicPr>
          <p:cNvPr id="7" name="Picture 4" descr="C:\Users\Tim H\Pictures\BILA 50th Ann logo.jpg"/>
          <p:cNvPicPr>
            <a:picLocks noChangeAspect="1" noChangeArrowheads="1"/>
          </p:cNvPicPr>
          <p:nvPr/>
        </p:nvPicPr>
        <p:blipFill>
          <a:blip r:embed="rId9" cstate="print"/>
          <a:srcRect/>
          <a:stretch>
            <a:fillRect/>
          </a:stretch>
        </p:blipFill>
        <p:spPr bwMode="auto">
          <a:xfrm>
            <a:off x="3779912" y="6165304"/>
            <a:ext cx="288097" cy="360000"/>
          </a:xfrm>
          <a:prstGeom prst="rect">
            <a:avLst/>
          </a:prstGeom>
          <a:noFill/>
        </p:spPr>
      </p:pic>
      <p:sp>
        <p:nvSpPr>
          <p:cNvPr id="8" name="TextBox 7"/>
          <p:cNvSpPr txBox="1"/>
          <p:nvPr/>
        </p:nvSpPr>
        <p:spPr>
          <a:xfrm>
            <a:off x="5580113" y="1556792"/>
            <a:ext cx="3384376" cy="3970318"/>
          </a:xfrm>
          <a:prstGeom prst="rect">
            <a:avLst/>
          </a:prstGeom>
          <a:noFill/>
        </p:spPr>
        <p:txBody>
          <a:bodyPr wrap="square" rtlCol="0">
            <a:spAutoFit/>
          </a:bodyPr>
          <a:lstStyle/>
          <a:p>
            <a:r>
              <a:rPr lang="en-GB" sz="1400" dirty="0" smtClean="0">
                <a:solidFill>
                  <a:srgbClr val="FF0000"/>
                </a:solidFill>
              </a:rPr>
              <a:t>Beyond</a:t>
            </a:r>
            <a:r>
              <a:rPr lang="en-GB" sz="1400" dirty="0" smtClean="0"/>
              <a:t> impact of more erratic or extreme weather  events at insured locations …  </a:t>
            </a:r>
          </a:p>
          <a:p>
            <a:endParaRPr lang="en-GB" sz="1400" dirty="0" smtClean="0"/>
          </a:p>
          <a:p>
            <a:r>
              <a:rPr lang="en-GB" sz="1400" dirty="0" smtClean="0"/>
              <a:t>… accompanying concerns particularly in MD/BI context  about  related or coincidental  further aggravating factors…</a:t>
            </a:r>
          </a:p>
          <a:p>
            <a:endParaRPr lang="en-GB" sz="1400" dirty="0" smtClean="0"/>
          </a:p>
          <a:p>
            <a:pPr>
              <a:buFont typeface="Arial" pitchFamily="34" charset="0"/>
              <a:buChar char="•"/>
            </a:pPr>
            <a:r>
              <a:rPr lang="en-GB" sz="1400" dirty="0" smtClean="0">
                <a:solidFill>
                  <a:srgbClr val="FF0000"/>
                </a:solidFill>
              </a:rPr>
              <a:t>     Mass urbanisation (esp. in Asia)</a:t>
            </a:r>
          </a:p>
          <a:p>
            <a:pPr>
              <a:buFont typeface="Arial" pitchFamily="34" charset="0"/>
              <a:buChar char="•"/>
            </a:pPr>
            <a:r>
              <a:rPr lang="en-GB" sz="1400" dirty="0" smtClean="0">
                <a:solidFill>
                  <a:srgbClr val="FF0000"/>
                </a:solidFill>
              </a:rPr>
              <a:t>     Concentration/hike in asset values –</a:t>
            </a:r>
          </a:p>
          <a:p>
            <a:r>
              <a:rPr lang="en-GB" sz="1400" dirty="0" smtClean="0">
                <a:solidFill>
                  <a:srgbClr val="FF0000"/>
                </a:solidFill>
              </a:rPr>
              <a:t>       exposed locations</a:t>
            </a:r>
          </a:p>
          <a:p>
            <a:pPr>
              <a:buFont typeface="Arial" pitchFamily="34" charset="0"/>
              <a:buChar char="•"/>
            </a:pPr>
            <a:r>
              <a:rPr lang="en-GB" sz="1400" dirty="0" smtClean="0">
                <a:solidFill>
                  <a:srgbClr val="FF0000"/>
                </a:solidFill>
              </a:rPr>
              <a:t>     Water crises/food + fuel shortages</a:t>
            </a:r>
          </a:p>
          <a:p>
            <a:pPr>
              <a:buFont typeface="Arial" pitchFamily="34" charset="0"/>
              <a:buChar char="•"/>
            </a:pPr>
            <a:r>
              <a:rPr lang="en-GB" sz="1400" dirty="0" smtClean="0">
                <a:solidFill>
                  <a:srgbClr val="FF0000"/>
                </a:solidFill>
              </a:rPr>
              <a:t>     Mass migration</a:t>
            </a:r>
          </a:p>
          <a:p>
            <a:pPr>
              <a:buFont typeface="Arial" pitchFamily="34" charset="0"/>
              <a:buChar char="•"/>
            </a:pPr>
            <a:r>
              <a:rPr lang="en-GB" sz="1400" dirty="0" smtClean="0">
                <a:solidFill>
                  <a:srgbClr val="FF0000"/>
                </a:solidFill>
              </a:rPr>
              <a:t>     Effect of </a:t>
            </a:r>
            <a:r>
              <a:rPr lang="en-GB" sz="1400" i="1" dirty="0" smtClean="0">
                <a:solidFill>
                  <a:srgbClr val="FF0000"/>
                </a:solidFill>
              </a:rPr>
              <a:t>failed</a:t>
            </a:r>
            <a:r>
              <a:rPr lang="en-GB" sz="1400" dirty="0" smtClean="0">
                <a:solidFill>
                  <a:srgbClr val="FF0000"/>
                </a:solidFill>
              </a:rPr>
              <a:t> adaptation + mitigation </a:t>
            </a:r>
          </a:p>
          <a:p>
            <a:r>
              <a:rPr lang="en-GB" sz="1400" dirty="0" smtClean="0">
                <a:solidFill>
                  <a:srgbClr val="FF0000"/>
                </a:solidFill>
              </a:rPr>
              <a:t>       implementation  or in  Govt </a:t>
            </a:r>
          </a:p>
          <a:p>
            <a:r>
              <a:rPr lang="en-GB" sz="1400" dirty="0" smtClean="0">
                <a:solidFill>
                  <a:srgbClr val="FF0000"/>
                </a:solidFill>
              </a:rPr>
              <a:t>       infrastructure investment</a:t>
            </a:r>
            <a:endParaRPr lang="en-GB" sz="1400" dirty="0" smtClean="0"/>
          </a:p>
          <a:p>
            <a:pPr>
              <a:buFont typeface="Arial" pitchFamily="34" charset="0"/>
              <a:buChar char="•"/>
            </a:pPr>
            <a:endParaRPr lang="en-GB" sz="1400" dirty="0" smtClean="0"/>
          </a:p>
          <a:p>
            <a:endParaRPr lang="en-GB" sz="1400" dirty="0" smtClean="0"/>
          </a:p>
          <a:p>
            <a:endParaRPr lang="en-GB" sz="1400" dirty="0"/>
          </a:p>
        </p:txBody>
      </p:sp>
      <p:sp>
        <p:nvSpPr>
          <p:cNvPr id="10" name="TextBox 9"/>
          <p:cNvSpPr txBox="1"/>
          <p:nvPr/>
        </p:nvSpPr>
        <p:spPr>
          <a:xfrm>
            <a:off x="5580112" y="4941168"/>
            <a:ext cx="3240360" cy="1384995"/>
          </a:xfrm>
          <a:prstGeom prst="rect">
            <a:avLst/>
          </a:prstGeom>
          <a:noFill/>
        </p:spPr>
        <p:txBody>
          <a:bodyPr wrap="square" rtlCol="0">
            <a:spAutoFit/>
          </a:bodyPr>
          <a:lstStyle/>
          <a:p>
            <a:r>
              <a:rPr lang="en-GB" sz="1400" dirty="0" smtClean="0"/>
              <a:t>In global economy </a:t>
            </a:r>
            <a:r>
              <a:rPr lang="en-GB" sz="1400" dirty="0" smtClean="0">
                <a:latin typeface="Calibri"/>
              </a:rPr>
              <a:t>→ </a:t>
            </a:r>
            <a:r>
              <a:rPr lang="en-GB" sz="1400" dirty="0" smtClean="0"/>
              <a:t>ever-greater interdependence  on supply chains spanning continents + vagaries of economic and political  cycles  -  many potentially volatile factors affecting  risk exposure  for all kinds of operations</a:t>
            </a:r>
            <a:endParaRPr lang="en-GB"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1600" b="1" dirty="0" smtClean="0">
                <a:solidFill>
                  <a:srgbClr val="00B050"/>
                </a:solidFill>
              </a:rPr>
              <a:t/>
            </a:r>
            <a:br>
              <a:rPr lang="en-GB" sz="1600" b="1" dirty="0" smtClean="0">
                <a:solidFill>
                  <a:srgbClr val="00B050"/>
                </a:solidFill>
              </a:rPr>
            </a:br>
            <a:endParaRPr lang="en-GB" sz="1600" dirty="0"/>
          </a:p>
        </p:txBody>
      </p:sp>
      <p:sp>
        <p:nvSpPr>
          <p:cNvPr id="3" name="Content Placeholder 2"/>
          <p:cNvSpPr>
            <a:spLocks noGrp="1"/>
          </p:cNvSpPr>
          <p:nvPr>
            <p:ph idx="1"/>
          </p:nvPr>
        </p:nvSpPr>
        <p:spPr>
          <a:xfrm>
            <a:off x="914400" y="1484784"/>
            <a:ext cx="7772400" cy="4870776"/>
          </a:xfrm>
        </p:spPr>
        <p:txBody>
          <a:bodyPr>
            <a:normAutofit/>
          </a:bodyPr>
          <a:lstStyle/>
          <a:p>
            <a:pPr>
              <a:buNone/>
            </a:pPr>
            <a:r>
              <a:rPr lang="en-GB" sz="1200" i="1" dirty="0" smtClean="0">
                <a:solidFill>
                  <a:srgbClr val="FFC000"/>
                </a:solidFill>
              </a:rPr>
              <a:t>31  March 2014 – IPCC  WGII Report  on Impacts, Adaptation  + Vulnerability  -</a:t>
            </a:r>
            <a:r>
              <a:rPr lang="en-GB" sz="1200" i="1" u="sng" dirty="0" smtClean="0">
                <a:solidFill>
                  <a:srgbClr val="FFC000"/>
                </a:solidFill>
                <a:hlinkClick r:id="rId2"/>
              </a:rPr>
              <a:t>www.</a:t>
            </a:r>
            <a:r>
              <a:rPr lang="en-GB" sz="1200" b="1" i="1" u="sng" dirty="0" smtClean="0">
                <a:solidFill>
                  <a:srgbClr val="FFC000"/>
                </a:solidFill>
                <a:hlinkClick r:id="rId2"/>
              </a:rPr>
              <a:t>ipcc</a:t>
            </a:r>
            <a:r>
              <a:rPr lang="en-GB" sz="1200" i="1" u="sng" dirty="0" smtClean="0">
                <a:solidFill>
                  <a:srgbClr val="FFC000"/>
                </a:solidFill>
                <a:hlinkClick r:id="rId2"/>
              </a:rPr>
              <a:t>.ch</a:t>
            </a:r>
            <a:r>
              <a:rPr lang="en-GB" sz="1200" i="1" u="sng" dirty="0" smtClean="0">
                <a:solidFill>
                  <a:srgbClr val="FFC000"/>
                </a:solidFill>
              </a:rPr>
              <a:t> </a:t>
            </a:r>
            <a:endParaRPr lang="en-GB" sz="1200" dirty="0" smtClean="0"/>
          </a:p>
          <a:p>
            <a:pPr lvl="1"/>
            <a:r>
              <a:rPr lang="en-GB" sz="1200" dirty="0" smtClean="0"/>
              <a:t>Second part of  </a:t>
            </a:r>
            <a:r>
              <a:rPr lang="en-GB" sz="1200" dirty="0" smtClean="0">
                <a:solidFill>
                  <a:srgbClr val="FFC000"/>
                </a:solidFill>
              </a:rPr>
              <a:t>Fifth Assessment Report </a:t>
            </a:r>
            <a:r>
              <a:rPr lang="en-GB" sz="1200" dirty="0" smtClean="0"/>
              <a:t>– Working Group concerned with likely positive and negative impacts.  Also, vulnerability regionally and adaptation policies to be considered</a:t>
            </a:r>
          </a:p>
          <a:p>
            <a:pPr lvl="1"/>
            <a:r>
              <a:rPr lang="en-GB" sz="1200" dirty="0" smtClean="0">
                <a:solidFill>
                  <a:srgbClr val="FFC000"/>
                </a:solidFill>
              </a:rPr>
              <a:t>No</a:t>
            </a:r>
            <a:r>
              <a:rPr lang="en-GB" sz="1200" dirty="0" smtClean="0"/>
              <a:t> focus on individual countries</a:t>
            </a:r>
          </a:p>
          <a:p>
            <a:pPr lvl="1"/>
            <a:r>
              <a:rPr lang="en-GB" sz="1200" dirty="0" smtClean="0"/>
              <a:t>Three key risks from climate change for </a:t>
            </a:r>
            <a:r>
              <a:rPr lang="en-GB" sz="1200" dirty="0" smtClean="0">
                <a:solidFill>
                  <a:srgbClr val="FF0000"/>
                </a:solidFill>
              </a:rPr>
              <a:t>Europe</a:t>
            </a:r>
            <a:r>
              <a:rPr lang="en-GB" sz="1200" dirty="0" smtClean="0">
                <a:solidFill>
                  <a:srgbClr val="FFC000"/>
                </a:solidFill>
              </a:rPr>
              <a:t> (notably in S Europe/Mediterranean region) </a:t>
            </a:r>
            <a:r>
              <a:rPr lang="en-GB" sz="1200" dirty="0" smtClean="0"/>
              <a:t>:</a:t>
            </a:r>
          </a:p>
          <a:p>
            <a:pPr lvl="2"/>
            <a:r>
              <a:rPr lang="en-GB" sz="1000" dirty="0" smtClean="0">
                <a:solidFill>
                  <a:srgbClr val="FFC000"/>
                </a:solidFill>
              </a:rPr>
              <a:t>Increased water restrictions</a:t>
            </a:r>
            <a:r>
              <a:rPr lang="en-GB" sz="1000" dirty="0" smtClean="0"/>
              <a:t>. Significant reduction in water availability from river abstraction  +  groundwater resources  + increased water demand (e.g. for irrigation, energy + industry  + domestic use)</a:t>
            </a:r>
          </a:p>
          <a:p>
            <a:pPr lvl="2"/>
            <a:r>
              <a:rPr lang="en-GB" sz="1000" dirty="0" smtClean="0">
                <a:solidFill>
                  <a:srgbClr val="FFC000"/>
                </a:solidFill>
              </a:rPr>
              <a:t>Increased economic losses </a:t>
            </a:r>
            <a:r>
              <a:rPr lang="en-GB" sz="1000" dirty="0" smtClean="0"/>
              <a:t> + people affected by </a:t>
            </a:r>
            <a:r>
              <a:rPr lang="en-GB" sz="1000" dirty="0" smtClean="0">
                <a:solidFill>
                  <a:srgbClr val="FFC000"/>
                </a:solidFill>
              </a:rPr>
              <a:t>extreme heat events</a:t>
            </a:r>
            <a:r>
              <a:rPr lang="en-GB" sz="1000" dirty="0" smtClean="0"/>
              <a:t>: impacts on health + well-being, labour productivity, crop production + air quality</a:t>
            </a:r>
          </a:p>
          <a:p>
            <a:pPr lvl="2"/>
            <a:r>
              <a:rPr lang="en-GB" sz="1000" dirty="0" smtClean="0">
                <a:solidFill>
                  <a:srgbClr val="FFC000"/>
                </a:solidFill>
              </a:rPr>
              <a:t>Increased economic losses </a:t>
            </a:r>
            <a:r>
              <a:rPr lang="en-GB" sz="1000" dirty="0" smtClean="0"/>
              <a:t> + more people affected by </a:t>
            </a:r>
            <a:r>
              <a:rPr lang="en-GB" sz="1000" dirty="0" smtClean="0">
                <a:solidFill>
                  <a:srgbClr val="FFC000"/>
                </a:solidFill>
              </a:rPr>
              <a:t>flooding</a:t>
            </a:r>
            <a:r>
              <a:rPr lang="en-GB" sz="1000" dirty="0" smtClean="0"/>
              <a:t>  (river basins and coasts), as urbanisation continues, sea levels rise + peak river flows increase</a:t>
            </a:r>
            <a:endParaRPr lang="en-GB" sz="1200" dirty="0" smtClean="0">
              <a:solidFill>
                <a:srgbClr val="FF0000"/>
              </a:solidFill>
            </a:endParaRPr>
          </a:p>
          <a:p>
            <a:pPr lvl="2" algn="ctr">
              <a:buNone/>
            </a:pPr>
            <a:r>
              <a:rPr lang="en-GB" sz="1200" dirty="0" smtClean="0">
                <a:solidFill>
                  <a:srgbClr val="FF0000"/>
                </a:solidFill>
              </a:rPr>
              <a:t>***</a:t>
            </a:r>
            <a:endParaRPr lang="en-GB" sz="1000" dirty="0" smtClean="0">
              <a:solidFill>
                <a:srgbClr val="FF0000"/>
              </a:solidFill>
            </a:endParaRPr>
          </a:p>
          <a:p>
            <a:pPr lvl="1"/>
            <a:r>
              <a:rPr lang="en-GB" sz="1000" dirty="0" smtClean="0"/>
              <a:t>Consistent with earlier  National Bank of Greece and other reports based on  earlier IPCC reports</a:t>
            </a:r>
          </a:p>
          <a:p>
            <a:pPr lvl="1"/>
            <a:r>
              <a:rPr lang="en-GB" sz="1000" dirty="0" smtClean="0"/>
              <a:t>Previously found on intermediate projection scenario  for </a:t>
            </a:r>
            <a:r>
              <a:rPr lang="en-GB" sz="1000" dirty="0" smtClean="0">
                <a:solidFill>
                  <a:srgbClr val="FF0000"/>
                </a:solidFill>
              </a:rPr>
              <a:t>Greece </a:t>
            </a:r>
            <a:r>
              <a:rPr lang="en-GB" sz="1000" dirty="0" smtClean="0"/>
              <a:t>:</a:t>
            </a:r>
          </a:p>
          <a:p>
            <a:pPr lvl="2"/>
            <a:r>
              <a:rPr lang="en-GB" sz="1000" dirty="0" smtClean="0"/>
              <a:t>Greek  mainland to expect  less cloud cover/higher radiation levels/35-40 days more p.a. of max temps of 35C+ by 2071 onwards/more extreme precipitation /sea level rises…</a:t>
            </a:r>
          </a:p>
          <a:p>
            <a:pPr lvl="2"/>
            <a:r>
              <a:rPr lang="en-GB" sz="1000" dirty="0" smtClean="0"/>
              <a:t>… creating </a:t>
            </a:r>
            <a:r>
              <a:rPr lang="en-GB" sz="1000" dirty="0" smtClean="0">
                <a:solidFill>
                  <a:srgbClr val="FF0000"/>
                </a:solidFill>
              </a:rPr>
              <a:t>significant negative impacts </a:t>
            </a:r>
            <a:r>
              <a:rPr lang="en-GB" sz="1000" dirty="0" smtClean="0"/>
              <a:t>(if unevenly) on </a:t>
            </a:r>
            <a:r>
              <a:rPr lang="en-GB" sz="1000" dirty="0" smtClean="0">
                <a:solidFill>
                  <a:srgbClr val="FF0000"/>
                </a:solidFill>
              </a:rPr>
              <a:t>water reserves, fisheries, agriculture, forests, transport, tourism , health </a:t>
            </a:r>
            <a:r>
              <a:rPr lang="en-GB" sz="1000" dirty="0" smtClean="0"/>
              <a:t>and</a:t>
            </a:r>
            <a:r>
              <a:rPr lang="en-GB" sz="1000" dirty="0" smtClean="0">
                <a:solidFill>
                  <a:srgbClr val="FF0000"/>
                </a:solidFill>
              </a:rPr>
              <a:t> economy</a:t>
            </a:r>
            <a:r>
              <a:rPr lang="en-GB" sz="1000" dirty="0" smtClean="0"/>
              <a:t> more widely</a:t>
            </a:r>
          </a:p>
          <a:p>
            <a:pPr lvl="2"/>
            <a:r>
              <a:rPr lang="en-GB" sz="1000" dirty="0" smtClean="0"/>
              <a:t>Given recent obvious economic  constraints </a:t>
            </a:r>
            <a:r>
              <a:rPr lang="en-GB" sz="1000" dirty="0" smtClean="0">
                <a:latin typeface="Calibri"/>
              </a:rPr>
              <a:t>→ serious risk of  </a:t>
            </a:r>
            <a:r>
              <a:rPr lang="en-GB" sz="1000" dirty="0" smtClean="0">
                <a:solidFill>
                  <a:srgbClr val="FF0000"/>
                </a:solidFill>
                <a:latin typeface="Calibri"/>
              </a:rPr>
              <a:t>vicious cycle </a:t>
            </a:r>
            <a:r>
              <a:rPr lang="en-GB" sz="1000" dirty="0" smtClean="0">
                <a:latin typeface="Calibri"/>
              </a:rPr>
              <a:t>of economic poverty→ lack of access to alternative  energy/technology solutions → </a:t>
            </a:r>
            <a:r>
              <a:rPr lang="en-GB" sz="1000" dirty="0" smtClean="0">
                <a:solidFill>
                  <a:srgbClr val="FF0000"/>
                </a:solidFill>
                <a:latin typeface="Calibri"/>
              </a:rPr>
              <a:t>reduced  protection against growing adverse impact  of CC phenomenon</a:t>
            </a:r>
            <a:endParaRPr lang="en-GB" sz="1000" dirty="0" smtClean="0">
              <a:solidFill>
                <a:srgbClr val="FF0000"/>
              </a:solidFill>
            </a:endParaRPr>
          </a:p>
          <a:p>
            <a:pPr lvl="2"/>
            <a:endParaRPr lang="en-GB" sz="800" dirty="0" smtClean="0"/>
          </a:p>
          <a:p>
            <a:pPr lvl="1"/>
            <a:r>
              <a:rPr lang="en-GB" sz="1000" dirty="0" smtClean="0"/>
              <a:t>In MD/BI  context , however, essential for all Greek  businesses  - as for all others - to take stock of what’s in store abroad (for own trading partners/overseas operations) as well as their perceptions of own (Greek-based ) risks</a:t>
            </a:r>
          </a:p>
          <a:p>
            <a:pPr lvl="2"/>
            <a:endParaRPr lang="en-GB" sz="2000" dirty="0" smtClean="0"/>
          </a:p>
          <a:p>
            <a:pPr lvl="1"/>
            <a:endParaRPr lang="en-GB" sz="1800" dirty="0"/>
          </a:p>
        </p:txBody>
      </p:sp>
      <p:pic>
        <p:nvPicPr>
          <p:cNvPr id="10" name="Picture 9" descr="AidaLogo.jpg"/>
          <p:cNvPicPr>
            <a:picLocks noChangeAspect="1"/>
          </p:cNvPicPr>
          <p:nvPr/>
        </p:nvPicPr>
        <p:blipFill>
          <a:blip r:embed="rId3" cstate="print"/>
          <a:stretch>
            <a:fillRect/>
          </a:stretch>
        </p:blipFill>
        <p:spPr>
          <a:xfrm>
            <a:off x="971600" y="6165304"/>
            <a:ext cx="612631" cy="360000"/>
          </a:xfrm>
          <a:prstGeom prst="rect">
            <a:avLst/>
          </a:prstGeom>
        </p:spPr>
      </p:pic>
      <p:sp>
        <p:nvSpPr>
          <p:cNvPr id="11" name="Rectangle 10"/>
          <p:cNvSpPr/>
          <p:nvPr/>
        </p:nvSpPr>
        <p:spPr>
          <a:xfrm>
            <a:off x="1547664" y="6093296"/>
            <a:ext cx="4572000" cy="461665"/>
          </a:xfrm>
          <a:prstGeom prst="rect">
            <a:avLst/>
          </a:prstGeom>
        </p:spPr>
        <p:txBody>
          <a:bodyPr wrap="square">
            <a:spAutoFit/>
          </a:bodyPr>
          <a:lstStyle/>
          <a:p>
            <a:r>
              <a:rPr lang="en-GB" sz="800" b="1" dirty="0" smtClean="0">
                <a:solidFill>
                  <a:srgbClr val="FF0000"/>
                </a:solidFill>
              </a:rPr>
              <a:t>Tim Hardy </a:t>
            </a:r>
            <a:endParaRPr lang="en-GB" sz="800" dirty="0" smtClean="0">
              <a:solidFill>
                <a:srgbClr val="FF0000"/>
              </a:solidFill>
            </a:endParaRPr>
          </a:p>
          <a:p>
            <a:r>
              <a:rPr lang="en-GB" sz="800" dirty="0" smtClean="0">
                <a:solidFill>
                  <a:schemeClr val="tx1"/>
                </a:solidFill>
              </a:rPr>
              <a:t> Chair. AIDA Climate Change Working Party</a:t>
            </a:r>
          </a:p>
          <a:p>
            <a:r>
              <a:rPr lang="en-GB" sz="800" dirty="0" smtClean="0">
                <a:solidFill>
                  <a:schemeClr val="tx1"/>
                </a:solidFill>
              </a:rPr>
              <a:t> Vice President, British Insurance Law Association</a:t>
            </a:r>
            <a:endParaRPr lang="en-GB" sz="800" dirty="0"/>
          </a:p>
        </p:txBody>
      </p:sp>
      <p:pic>
        <p:nvPicPr>
          <p:cNvPr id="12" name="Picture 4" descr="C:\Users\Tim H\Pictures\BILA 50th Ann logo.jpg"/>
          <p:cNvPicPr>
            <a:picLocks noChangeAspect="1" noChangeArrowheads="1"/>
          </p:cNvPicPr>
          <p:nvPr/>
        </p:nvPicPr>
        <p:blipFill>
          <a:blip r:embed="rId4" cstate="print"/>
          <a:srcRect/>
          <a:stretch>
            <a:fillRect/>
          </a:stretch>
        </p:blipFill>
        <p:spPr bwMode="auto">
          <a:xfrm>
            <a:off x="3779912" y="6165304"/>
            <a:ext cx="303157" cy="360000"/>
          </a:xfrm>
          <a:prstGeom prst="rect">
            <a:avLst/>
          </a:prstGeom>
          <a:noFill/>
        </p:spPr>
      </p:pic>
      <p:sp>
        <p:nvSpPr>
          <p:cNvPr id="7" name="Rectangle 6"/>
          <p:cNvSpPr/>
          <p:nvPr/>
        </p:nvSpPr>
        <p:spPr>
          <a:xfrm>
            <a:off x="827584" y="548680"/>
            <a:ext cx="7704856" cy="584775"/>
          </a:xfrm>
          <a:prstGeom prst="rect">
            <a:avLst/>
          </a:prstGeom>
        </p:spPr>
        <p:txBody>
          <a:bodyPr wrap="square">
            <a:spAutoFit/>
          </a:bodyPr>
          <a:lstStyle/>
          <a:p>
            <a:pPr marL="342900" indent="-342900">
              <a:buAutoNum type="arabicPeriod"/>
            </a:pPr>
            <a:r>
              <a:rPr lang="en-GB" sz="1600" b="1" dirty="0" smtClean="0">
                <a:solidFill>
                  <a:srgbClr val="00B050"/>
                </a:solidFill>
                <a:latin typeface="+mj-lt"/>
              </a:rPr>
              <a:t>Impact of Climate Change upon Risk Analysis - </a:t>
            </a:r>
            <a:r>
              <a:rPr lang="en-GB" sz="1600" b="1" dirty="0" smtClean="0">
                <a:solidFill>
                  <a:srgbClr val="FF0000"/>
                </a:solidFill>
                <a:latin typeface="+mj-lt"/>
              </a:rPr>
              <a:t>More specific Climate Change challenges – Europe, Greece, more widely  </a:t>
            </a:r>
            <a:endParaRPr lang="en-GB" sz="1600" b="1" dirty="0">
              <a:latin typeface="+mj-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1800" b="1" dirty="0" smtClean="0">
                <a:solidFill>
                  <a:srgbClr val="00B050"/>
                </a:solidFill>
              </a:rPr>
              <a:t>1. Impact of Climate Change upon Risk Analysis  </a:t>
            </a:r>
            <a:r>
              <a:rPr lang="en-GB" sz="1800" b="1" dirty="0" smtClean="0">
                <a:solidFill>
                  <a:srgbClr val="FF0000"/>
                </a:solidFill>
              </a:rPr>
              <a:t/>
            </a:r>
            <a:br>
              <a:rPr lang="en-GB" sz="1800" b="1" dirty="0" smtClean="0">
                <a:solidFill>
                  <a:srgbClr val="FF0000"/>
                </a:solidFill>
              </a:rPr>
            </a:br>
            <a:r>
              <a:rPr lang="en-GB" sz="1800" b="1" dirty="0" smtClean="0">
                <a:solidFill>
                  <a:srgbClr val="FF0000"/>
                </a:solidFill>
              </a:rPr>
              <a:t>   Challenges to Risk  Managers/Businesses/Other Organisations  </a:t>
            </a:r>
            <a:br>
              <a:rPr lang="en-GB" sz="1800" b="1" dirty="0" smtClean="0">
                <a:solidFill>
                  <a:srgbClr val="FF0000"/>
                </a:solidFill>
              </a:rPr>
            </a:br>
            <a:r>
              <a:rPr lang="en-GB" sz="1800" b="1" dirty="0" smtClean="0">
                <a:solidFill>
                  <a:srgbClr val="FF0000"/>
                </a:solidFill>
              </a:rPr>
              <a:t>   Proportion and prioritisation … and price? </a:t>
            </a:r>
            <a:endParaRPr lang="en-GB" sz="1800" b="1" dirty="0"/>
          </a:p>
        </p:txBody>
      </p:sp>
      <p:sp>
        <p:nvSpPr>
          <p:cNvPr id="3" name="Content Placeholder 2"/>
          <p:cNvSpPr>
            <a:spLocks noGrp="1"/>
          </p:cNvSpPr>
          <p:nvPr>
            <p:ph idx="1"/>
          </p:nvPr>
        </p:nvSpPr>
        <p:spPr/>
        <p:txBody>
          <a:bodyPr>
            <a:normAutofit/>
          </a:bodyPr>
          <a:lstStyle/>
          <a:p>
            <a:r>
              <a:rPr lang="en-GB" sz="1800" dirty="0" smtClean="0">
                <a:solidFill>
                  <a:srgbClr val="FFC000"/>
                </a:solidFill>
              </a:rPr>
              <a:t>Climate Change Risk Management Programme</a:t>
            </a:r>
          </a:p>
          <a:p>
            <a:pPr lvl="1">
              <a:buNone/>
            </a:pPr>
            <a:r>
              <a:rPr lang="en-GB" sz="1400" dirty="0" smtClean="0"/>
              <a:t>Context – Identification – Analysis – Evaluation : </a:t>
            </a:r>
          </a:p>
          <a:p>
            <a:pPr lvl="1"/>
            <a:r>
              <a:rPr lang="en-GB" sz="1200" dirty="0" smtClean="0"/>
              <a:t>Success criteria  -  differ for different sectors/interests</a:t>
            </a:r>
          </a:p>
          <a:p>
            <a:pPr lvl="1"/>
            <a:r>
              <a:rPr lang="en-GB" sz="1200" i="1" dirty="0" smtClean="0"/>
              <a:t>All</a:t>
            </a:r>
            <a:r>
              <a:rPr lang="en-GB" sz="1200" dirty="0" smtClean="0"/>
              <a:t> businesses:  Shareholder value/ planned growth/supply chain protection /HR needs/regulatory and legislative compliance</a:t>
            </a:r>
          </a:p>
          <a:p>
            <a:pPr lvl="1"/>
            <a:r>
              <a:rPr lang="en-GB" sz="1200" dirty="0" smtClean="0"/>
              <a:t>Measuring impact of any occurrence on </a:t>
            </a:r>
            <a:r>
              <a:rPr lang="en-GB" sz="1200" i="1" dirty="0" smtClean="0"/>
              <a:t>own</a:t>
            </a:r>
            <a:r>
              <a:rPr lang="en-GB" sz="1200" dirty="0" smtClean="0"/>
              <a:t> business :  scale/frequency/probability </a:t>
            </a:r>
          </a:p>
          <a:p>
            <a:pPr lvl="1"/>
            <a:r>
              <a:rPr lang="en-GB" sz="1200" dirty="0" smtClean="0"/>
              <a:t>O</a:t>
            </a:r>
            <a:r>
              <a:rPr lang="en-GB" sz="1200" dirty="0" smtClean="0">
                <a:latin typeface="Calibri"/>
              </a:rPr>
              <a:t>nce  in 10-25yrs ?  Less likely?  How predictable?  </a:t>
            </a:r>
            <a:r>
              <a:rPr lang="en-GB" sz="1200" dirty="0" smtClean="0"/>
              <a:t>Establish  priorities : extreme to low </a:t>
            </a:r>
          </a:p>
          <a:p>
            <a:pPr lvl="1"/>
            <a:r>
              <a:rPr lang="en-GB" sz="1200" i="1" dirty="0" smtClean="0">
                <a:solidFill>
                  <a:srgbClr val="FFC000"/>
                </a:solidFill>
              </a:rPr>
              <a:t>Manufacturers </a:t>
            </a:r>
            <a:r>
              <a:rPr lang="en-GB" sz="1200" dirty="0" smtClean="0"/>
              <a:t>:  supply chain/manufacturing operations  + assets /markets/HR/energy resources</a:t>
            </a:r>
          </a:p>
          <a:p>
            <a:pPr lvl="1"/>
            <a:r>
              <a:rPr lang="en-GB" sz="1200" i="1" dirty="0" smtClean="0">
                <a:solidFill>
                  <a:srgbClr val="FFC000"/>
                </a:solidFill>
              </a:rPr>
              <a:t>Water cos.</a:t>
            </a:r>
            <a:r>
              <a:rPr lang="en-GB" sz="1200" dirty="0" smtClean="0"/>
              <a:t>: sources/infrastructure resources/customers /environment + security/business environment</a:t>
            </a:r>
          </a:p>
          <a:p>
            <a:pPr lvl="1"/>
            <a:endParaRPr lang="en-GB" sz="1200" dirty="0" smtClean="0"/>
          </a:p>
          <a:p>
            <a:pPr lvl="1"/>
            <a:r>
              <a:rPr lang="en-GB" sz="1200" dirty="0" smtClean="0"/>
              <a:t>Business continuity planning now well-established (e.g. UK standard BS25999/Business Continuity Institute)</a:t>
            </a:r>
          </a:p>
          <a:p>
            <a:pPr lvl="1">
              <a:buNone/>
            </a:pPr>
            <a:endParaRPr lang="en-GB" sz="1200" dirty="0" smtClean="0"/>
          </a:p>
          <a:p>
            <a:pPr lvl="1">
              <a:buNone/>
            </a:pPr>
            <a:r>
              <a:rPr lang="en-GB" sz="1400" dirty="0" smtClean="0">
                <a:solidFill>
                  <a:srgbClr val="FFC000"/>
                </a:solidFill>
              </a:rPr>
              <a:t>Treatment/Action</a:t>
            </a:r>
            <a:r>
              <a:rPr lang="en-GB" sz="1400" dirty="0" smtClean="0"/>
              <a:t> :</a:t>
            </a:r>
          </a:p>
          <a:p>
            <a:pPr lvl="1"/>
            <a:r>
              <a:rPr lang="en-GB" sz="1200" dirty="0" smtClean="0"/>
              <a:t>Threats from </a:t>
            </a:r>
            <a:r>
              <a:rPr lang="en-GB" sz="1200" dirty="0" smtClean="0">
                <a:solidFill>
                  <a:srgbClr val="FF0000"/>
                </a:solidFill>
              </a:rPr>
              <a:t>infrastructure disintegration , drought, flooding, storms etc /disease/migration/legislation  </a:t>
            </a:r>
            <a:r>
              <a:rPr lang="en-GB" sz="1200" dirty="0" smtClean="0"/>
              <a:t>will all require</a:t>
            </a:r>
          </a:p>
          <a:p>
            <a:pPr lvl="2">
              <a:buNone/>
            </a:pPr>
            <a:r>
              <a:rPr lang="en-GB" sz="1200" dirty="0" smtClean="0">
                <a:latin typeface="Calibri"/>
              </a:rPr>
              <a:t>→ compliance with imposed mitigation and adaptation measures </a:t>
            </a:r>
          </a:p>
          <a:p>
            <a:pPr lvl="2">
              <a:buNone/>
            </a:pPr>
            <a:r>
              <a:rPr lang="en-GB" sz="1200" dirty="0" smtClean="0">
                <a:latin typeface="Calibri"/>
              </a:rPr>
              <a:t>	 → attempts to avoid/exploit anticipated changes in terms of locations, markets, suppliers etc </a:t>
            </a:r>
          </a:p>
          <a:p>
            <a:pPr lvl="2">
              <a:buNone/>
            </a:pPr>
            <a:r>
              <a:rPr lang="en-GB" sz="1200" dirty="0" smtClean="0">
                <a:latin typeface="Calibri"/>
              </a:rPr>
              <a:t>              →  changes to working practices/engineered solutions/diversification</a:t>
            </a:r>
          </a:p>
          <a:p>
            <a:pPr lvl="2">
              <a:buNone/>
            </a:pPr>
            <a:r>
              <a:rPr lang="en-GB" sz="1200" dirty="0" smtClean="0">
                <a:latin typeface="Calibri"/>
              </a:rPr>
              <a:t>	             → review of spreading of risk  via</a:t>
            </a:r>
            <a:r>
              <a:rPr lang="en-GB" sz="1200" dirty="0" smtClean="0">
                <a:solidFill>
                  <a:srgbClr val="FF0000"/>
                </a:solidFill>
                <a:latin typeface="Calibri"/>
              </a:rPr>
              <a:t> insurance </a:t>
            </a:r>
            <a:endParaRPr lang="en-GB" sz="1200" dirty="0">
              <a:solidFill>
                <a:srgbClr val="FF0000"/>
              </a:solidFill>
            </a:endParaRPr>
          </a:p>
        </p:txBody>
      </p:sp>
      <p:pic>
        <p:nvPicPr>
          <p:cNvPr id="5" name="Picture 4" descr="AidaLogo.jpg"/>
          <p:cNvPicPr>
            <a:picLocks noChangeAspect="1"/>
          </p:cNvPicPr>
          <p:nvPr/>
        </p:nvPicPr>
        <p:blipFill>
          <a:blip r:embed="rId2" cstate="print"/>
          <a:stretch>
            <a:fillRect/>
          </a:stretch>
        </p:blipFill>
        <p:spPr>
          <a:xfrm>
            <a:off x="1115616" y="6381328"/>
            <a:ext cx="432048" cy="360000"/>
          </a:xfrm>
          <a:prstGeom prst="rect">
            <a:avLst/>
          </a:prstGeom>
        </p:spPr>
      </p:pic>
      <p:sp>
        <p:nvSpPr>
          <p:cNvPr id="6" name="Footer Placeholder 3"/>
          <p:cNvSpPr>
            <a:spLocks noGrp="1"/>
          </p:cNvSpPr>
          <p:nvPr>
            <p:ph type="ftr" sz="quarter" idx="11"/>
          </p:nvPr>
        </p:nvSpPr>
        <p:spPr>
          <a:xfrm>
            <a:off x="1547664" y="6416675"/>
            <a:ext cx="4929336" cy="365125"/>
          </a:xfrm>
        </p:spPr>
        <p:txBody>
          <a:bodyPr/>
          <a:lstStyle/>
          <a:p>
            <a:pPr lvl="0" algn="l">
              <a:defRPr/>
            </a:pPr>
            <a:r>
              <a:rPr lang="en-GB" sz="800" b="1" dirty="0" smtClean="0">
                <a:solidFill>
                  <a:srgbClr val="FF0000"/>
                </a:solidFill>
              </a:rPr>
              <a:t>Tim Hardy </a:t>
            </a:r>
            <a:endParaRPr lang="en-GB" sz="800" dirty="0" smtClean="0">
              <a:solidFill>
                <a:srgbClr val="FF0000"/>
              </a:solidFill>
            </a:endParaRPr>
          </a:p>
          <a:p>
            <a:pPr lvl="0" algn="l">
              <a:defRPr/>
            </a:pPr>
            <a:r>
              <a:rPr lang="en-GB" sz="800" dirty="0" smtClean="0">
                <a:solidFill>
                  <a:schemeClr val="tx1"/>
                </a:solidFill>
              </a:rPr>
              <a:t> Chair. AIDA Climate Change Working Party</a:t>
            </a:r>
          </a:p>
          <a:p>
            <a:pPr lvl="0" algn="l">
              <a:defRPr/>
            </a:pPr>
            <a:r>
              <a:rPr lang="en-GB" sz="800" dirty="0" smtClean="0">
                <a:solidFill>
                  <a:schemeClr val="tx1"/>
                </a:solidFill>
              </a:rPr>
              <a:t> Vice President, British Insurance Law Association</a:t>
            </a:r>
            <a:endParaRPr lang="en-GB" sz="800" dirty="0"/>
          </a:p>
        </p:txBody>
      </p:sp>
      <p:pic>
        <p:nvPicPr>
          <p:cNvPr id="7" name="Picture 4" descr="C:\Users\Tim H\Pictures\BILA 50th Ann logo.jpg"/>
          <p:cNvPicPr>
            <a:picLocks noChangeAspect="1" noChangeArrowheads="1"/>
          </p:cNvPicPr>
          <p:nvPr/>
        </p:nvPicPr>
        <p:blipFill>
          <a:blip r:embed="rId3" cstate="print"/>
          <a:srcRect/>
          <a:stretch>
            <a:fillRect/>
          </a:stretch>
        </p:blipFill>
        <p:spPr bwMode="auto">
          <a:xfrm>
            <a:off x="3779912" y="6381328"/>
            <a:ext cx="288097" cy="360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1800" b="1" dirty="0" smtClean="0">
                <a:solidFill>
                  <a:srgbClr val="00B050"/>
                </a:solidFill>
              </a:rPr>
              <a:t>2. Impact of Climate Change upon Risk Coverage for Property/BI </a:t>
            </a:r>
            <a:r>
              <a:rPr lang="en-GB" sz="1800" b="1" dirty="0" smtClean="0">
                <a:solidFill>
                  <a:srgbClr val="FF0000"/>
                </a:solidFill>
              </a:rPr>
              <a:t> </a:t>
            </a:r>
            <a:br>
              <a:rPr lang="en-GB" sz="1800" b="1" dirty="0" smtClean="0">
                <a:solidFill>
                  <a:srgbClr val="FF0000"/>
                </a:solidFill>
              </a:rPr>
            </a:br>
            <a:r>
              <a:rPr lang="en-GB" sz="1800" b="1" dirty="0" smtClean="0">
                <a:solidFill>
                  <a:srgbClr val="FF0000"/>
                </a:solidFill>
              </a:rPr>
              <a:t>   Challenges in Assessing Insurability, Terms, Limits &amp; Pricing</a:t>
            </a:r>
            <a:r>
              <a:rPr lang="en-GB" sz="1800" dirty="0" smtClean="0"/>
              <a:t/>
            </a:r>
            <a:br>
              <a:rPr lang="en-GB" sz="1800" dirty="0" smtClean="0"/>
            </a:br>
            <a:endParaRPr lang="en-GB" sz="1800" dirty="0">
              <a:solidFill>
                <a:srgbClr val="00B050"/>
              </a:solidFill>
            </a:endParaRPr>
          </a:p>
        </p:txBody>
      </p:sp>
      <p:graphicFrame>
        <p:nvGraphicFramePr>
          <p:cNvPr id="8" name="Content Placeholder 7"/>
          <p:cNvGraphicFramePr>
            <a:graphicFrameLocks noGrp="1"/>
          </p:cNvGraphicFramePr>
          <p:nvPr>
            <p:ph idx="1"/>
          </p:nvPr>
        </p:nvGraphicFramePr>
        <p:xfrm>
          <a:off x="899592" y="1340768"/>
          <a:ext cx="7772400" cy="48600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Footer Placeholder 3"/>
          <p:cNvSpPr>
            <a:spLocks noGrp="1"/>
          </p:cNvSpPr>
          <p:nvPr>
            <p:ph type="ftr" sz="quarter" idx="11"/>
          </p:nvPr>
        </p:nvSpPr>
        <p:spPr>
          <a:xfrm>
            <a:off x="1547664" y="6492875"/>
            <a:ext cx="4929336" cy="365125"/>
          </a:xfrm>
        </p:spPr>
        <p:txBody>
          <a:bodyPr/>
          <a:lstStyle/>
          <a:p>
            <a:pPr lvl="0" algn="l">
              <a:defRPr/>
            </a:pPr>
            <a:endParaRPr lang="en-GB" sz="800" b="1" dirty="0" smtClean="0">
              <a:solidFill>
                <a:srgbClr val="FF0000"/>
              </a:solidFill>
            </a:endParaRPr>
          </a:p>
          <a:p>
            <a:pPr lvl="0" algn="l">
              <a:defRPr/>
            </a:pPr>
            <a:endParaRPr lang="en-GB" sz="800" b="1" dirty="0" smtClean="0">
              <a:solidFill>
                <a:srgbClr val="FF0000"/>
              </a:solidFill>
            </a:endParaRPr>
          </a:p>
          <a:p>
            <a:pPr lvl="0" algn="l">
              <a:defRPr/>
            </a:pPr>
            <a:endParaRPr lang="en-GB" sz="800" b="1" dirty="0" smtClean="0">
              <a:solidFill>
                <a:srgbClr val="FF0000"/>
              </a:solidFill>
            </a:endParaRPr>
          </a:p>
          <a:p>
            <a:pPr lvl="0" algn="l">
              <a:defRPr/>
            </a:pPr>
            <a:endParaRPr lang="en-GB" sz="800" b="1" dirty="0" smtClean="0">
              <a:solidFill>
                <a:srgbClr val="FF0000"/>
              </a:solidFill>
            </a:endParaRPr>
          </a:p>
          <a:p>
            <a:pPr lvl="0" algn="l">
              <a:defRPr/>
            </a:pPr>
            <a:endParaRPr lang="en-GB" sz="800" b="1" dirty="0" smtClean="0">
              <a:solidFill>
                <a:srgbClr val="FF0000"/>
              </a:solidFill>
            </a:endParaRPr>
          </a:p>
          <a:p>
            <a:pPr lvl="0" algn="l">
              <a:defRPr/>
            </a:pPr>
            <a:endParaRPr lang="en-GB" sz="800" b="1" dirty="0" smtClean="0">
              <a:solidFill>
                <a:srgbClr val="FF0000"/>
              </a:solidFill>
            </a:endParaRPr>
          </a:p>
          <a:p>
            <a:pPr lvl="0" algn="l">
              <a:defRPr/>
            </a:pPr>
            <a:endParaRPr lang="en-GB" sz="800" b="1" dirty="0" smtClean="0">
              <a:solidFill>
                <a:srgbClr val="FF0000"/>
              </a:solidFill>
            </a:endParaRPr>
          </a:p>
          <a:p>
            <a:pPr lvl="0" algn="l">
              <a:defRPr/>
            </a:pPr>
            <a:endParaRPr lang="en-GB" sz="800" b="1" dirty="0" smtClean="0">
              <a:solidFill>
                <a:srgbClr val="FF0000"/>
              </a:solidFill>
            </a:endParaRPr>
          </a:p>
          <a:p>
            <a:pPr lvl="0" algn="l">
              <a:defRPr/>
            </a:pPr>
            <a:endParaRPr lang="en-GB" sz="800" b="1" dirty="0" smtClean="0">
              <a:solidFill>
                <a:srgbClr val="FF0000"/>
              </a:solidFill>
            </a:endParaRPr>
          </a:p>
          <a:p>
            <a:pPr lvl="0" algn="l">
              <a:defRPr/>
            </a:pPr>
            <a:r>
              <a:rPr lang="en-GB" sz="800" b="1" dirty="0" smtClean="0">
                <a:solidFill>
                  <a:srgbClr val="FF0000"/>
                </a:solidFill>
              </a:rPr>
              <a:t>Tim Hardy </a:t>
            </a:r>
            <a:endParaRPr lang="en-GB" sz="800" dirty="0" smtClean="0">
              <a:solidFill>
                <a:srgbClr val="FF0000"/>
              </a:solidFill>
            </a:endParaRPr>
          </a:p>
          <a:p>
            <a:pPr lvl="0" algn="l">
              <a:defRPr/>
            </a:pPr>
            <a:r>
              <a:rPr lang="en-GB" sz="800" dirty="0" smtClean="0">
                <a:solidFill>
                  <a:schemeClr val="tx1"/>
                </a:solidFill>
              </a:rPr>
              <a:t> Chair. AIDA Climate Change Working Party</a:t>
            </a:r>
          </a:p>
          <a:p>
            <a:pPr lvl="0" algn="l">
              <a:defRPr/>
            </a:pPr>
            <a:r>
              <a:rPr lang="en-GB" sz="800" dirty="0" smtClean="0">
                <a:solidFill>
                  <a:schemeClr val="tx1"/>
                </a:solidFill>
              </a:rPr>
              <a:t> Vice President, British Insurance Law Association</a:t>
            </a:r>
            <a:endParaRPr lang="en-GB" sz="800" dirty="0" smtClean="0"/>
          </a:p>
          <a:p>
            <a:pPr algn="l"/>
            <a:endParaRPr lang="en-GB" sz="800" dirty="0" smtClean="0"/>
          </a:p>
          <a:p>
            <a:pPr algn="l"/>
            <a:endParaRPr lang="en-GB" sz="800" dirty="0"/>
          </a:p>
        </p:txBody>
      </p:sp>
      <p:pic>
        <p:nvPicPr>
          <p:cNvPr id="5" name="Picture 4" descr="AidaLogo.jpg"/>
          <p:cNvPicPr>
            <a:picLocks noChangeAspect="1"/>
          </p:cNvPicPr>
          <p:nvPr/>
        </p:nvPicPr>
        <p:blipFill>
          <a:blip r:embed="rId7" cstate="print"/>
          <a:stretch>
            <a:fillRect/>
          </a:stretch>
        </p:blipFill>
        <p:spPr>
          <a:xfrm>
            <a:off x="1043608" y="6237312"/>
            <a:ext cx="432048" cy="360000"/>
          </a:xfrm>
          <a:prstGeom prst="rect">
            <a:avLst/>
          </a:prstGeom>
        </p:spPr>
      </p:pic>
      <p:pic>
        <p:nvPicPr>
          <p:cNvPr id="7" name="Picture 4" descr="C:\Users\Tim H\Pictures\BILA 50th Ann logo.jpg"/>
          <p:cNvPicPr>
            <a:picLocks noChangeAspect="1" noChangeArrowheads="1"/>
          </p:cNvPicPr>
          <p:nvPr/>
        </p:nvPicPr>
        <p:blipFill>
          <a:blip r:embed="rId8" cstate="print"/>
          <a:srcRect/>
          <a:stretch>
            <a:fillRect/>
          </a:stretch>
        </p:blipFill>
        <p:spPr bwMode="auto">
          <a:xfrm>
            <a:off x="3779912" y="6237312"/>
            <a:ext cx="288097" cy="360000"/>
          </a:xfrm>
          <a:prstGeom prst="rect">
            <a:avLst/>
          </a:prstGeom>
          <a:noFill/>
        </p:spPr>
      </p:pic>
      <p:sp>
        <p:nvSpPr>
          <p:cNvPr id="9" name="TextBox 8"/>
          <p:cNvSpPr txBox="1"/>
          <p:nvPr/>
        </p:nvSpPr>
        <p:spPr>
          <a:xfrm>
            <a:off x="6300192" y="1556792"/>
            <a:ext cx="2160240" cy="1661993"/>
          </a:xfrm>
          <a:prstGeom prst="rect">
            <a:avLst/>
          </a:prstGeom>
          <a:noFill/>
        </p:spPr>
        <p:txBody>
          <a:bodyPr wrap="square" rtlCol="0">
            <a:spAutoFit/>
          </a:bodyPr>
          <a:lstStyle/>
          <a:p>
            <a:pPr lvl="0"/>
            <a:endParaRPr lang="en-GB" dirty="0" smtClean="0"/>
          </a:p>
          <a:p>
            <a:r>
              <a:rPr lang="en-GB" sz="1400" dirty="0" smtClean="0"/>
              <a:t>More extreme weather + greater unpredictability</a:t>
            </a:r>
            <a:r>
              <a:rPr lang="en-GB" sz="1400" dirty="0" smtClean="0">
                <a:latin typeface="Calibri"/>
              </a:rPr>
              <a:t>→</a:t>
            </a:r>
          </a:p>
          <a:p>
            <a:r>
              <a:rPr lang="en-GB" sz="1400" dirty="0" smtClean="0">
                <a:latin typeface="Calibri"/>
              </a:rPr>
              <a:t>harder to assess</a:t>
            </a:r>
          </a:p>
          <a:p>
            <a:pPr>
              <a:buFont typeface="Arial" pitchFamily="34" charset="0"/>
              <a:buChar char="•"/>
            </a:pPr>
            <a:r>
              <a:rPr lang="en-GB" sz="1400" dirty="0" smtClean="0">
                <a:latin typeface="Calibri"/>
              </a:rPr>
              <a:t>  country by country</a:t>
            </a:r>
          </a:p>
          <a:p>
            <a:pPr>
              <a:buFont typeface="Arial" pitchFamily="34" charset="0"/>
              <a:buChar char="•"/>
            </a:pPr>
            <a:r>
              <a:rPr lang="en-GB" sz="1400" dirty="0" smtClean="0">
                <a:latin typeface="Calibri"/>
              </a:rPr>
              <a:t>  sector by sector</a:t>
            </a:r>
          </a:p>
          <a:p>
            <a:pPr>
              <a:buFont typeface="Arial" pitchFamily="34" charset="0"/>
              <a:buChar char="•"/>
            </a:pPr>
            <a:r>
              <a:rPr lang="en-GB" sz="1400" dirty="0" smtClean="0">
                <a:latin typeface="Calibri"/>
              </a:rPr>
              <a:t>  property by property</a:t>
            </a:r>
            <a:r>
              <a:rPr lang="en-GB" sz="1400" dirty="0" smtClean="0"/>
              <a:t> </a:t>
            </a:r>
            <a:endParaRPr lang="en-GB" sz="1400" dirty="0"/>
          </a:p>
        </p:txBody>
      </p:sp>
      <p:sp>
        <p:nvSpPr>
          <p:cNvPr id="10" name="TextBox 9"/>
          <p:cNvSpPr txBox="1"/>
          <p:nvPr/>
        </p:nvSpPr>
        <p:spPr>
          <a:xfrm>
            <a:off x="6300192" y="3429000"/>
            <a:ext cx="2236460" cy="3108543"/>
          </a:xfrm>
          <a:prstGeom prst="rect">
            <a:avLst/>
          </a:prstGeom>
          <a:noFill/>
        </p:spPr>
        <p:txBody>
          <a:bodyPr wrap="square" rtlCol="0">
            <a:spAutoFit/>
          </a:bodyPr>
          <a:lstStyle/>
          <a:p>
            <a:r>
              <a:rPr lang="en-GB" sz="1400" dirty="0" smtClean="0"/>
              <a:t>Past claims statistics </a:t>
            </a:r>
            <a:r>
              <a:rPr lang="en-GB" sz="1400" dirty="0" smtClean="0">
                <a:latin typeface="Calibri"/>
              </a:rPr>
              <a:t>→</a:t>
            </a:r>
          </a:p>
          <a:p>
            <a:r>
              <a:rPr lang="en-GB" sz="1400" dirty="0" smtClean="0">
                <a:latin typeface="Calibri"/>
              </a:rPr>
              <a:t>less reliable guide to </a:t>
            </a:r>
          </a:p>
          <a:p>
            <a:r>
              <a:rPr lang="en-GB" sz="1400" dirty="0" smtClean="0">
                <a:latin typeface="Calibri"/>
              </a:rPr>
              <a:t>future exposure</a:t>
            </a:r>
            <a:r>
              <a:rPr lang="en-GB" sz="1400" dirty="0" smtClean="0"/>
              <a:t> + decisions</a:t>
            </a:r>
          </a:p>
          <a:p>
            <a:r>
              <a:rPr lang="en-GB" sz="1400" dirty="0" smtClean="0"/>
              <a:t>whether:  </a:t>
            </a:r>
          </a:p>
          <a:p>
            <a:pPr>
              <a:buFont typeface="Arial" pitchFamily="34" charset="0"/>
              <a:buChar char="•"/>
            </a:pPr>
            <a:r>
              <a:rPr lang="en-GB" sz="1400" dirty="0" smtClean="0"/>
              <a:t>  </a:t>
            </a:r>
            <a:r>
              <a:rPr lang="en-GB" sz="1400" dirty="0" smtClean="0">
                <a:solidFill>
                  <a:srgbClr val="FF0000"/>
                </a:solidFill>
              </a:rPr>
              <a:t>insurable</a:t>
            </a:r>
            <a:r>
              <a:rPr lang="en-GB" sz="1400" dirty="0" smtClean="0"/>
              <a:t> subject to premium hikes,  conditions, caps/ limits or commercial/state-supported reinsurance; or</a:t>
            </a:r>
          </a:p>
          <a:p>
            <a:pPr>
              <a:buFont typeface="Arial" pitchFamily="34" charset="0"/>
              <a:buChar char="•"/>
            </a:pPr>
            <a:r>
              <a:rPr lang="en-GB" sz="1400" dirty="0" smtClean="0"/>
              <a:t>  </a:t>
            </a:r>
            <a:r>
              <a:rPr lang="en-GB" sz="1400" dirty="0" smtClean="0">
                <a:solidFill>
                  <a:srgbClr val="FF0000"/>
                </a:solidFill>
              </a:rPr>
              <a:t>uninsurable</a:t>
            </a:r>
            <a:r>
              <a:rPr lang="en-GB" sz="1400" dirty="0" smtClean="0"/>
              <a:t> at least without Govt or State financial scheme or support</a:t>
            </a:r>
          </a:p>
          <a:p>
            <a:pPr>
              <a:buFont typeface="Arial" pitchFamily="34" charset="0"/>
              <a:buChar char="•"/>
            </a:pPr>
            <a:endParaRPr lang="en-GB" sz="1400" dirty="0" smtClean="0"/>
          </a:p>
          <a:p>
            <a:pPr>
              <a:buFont typeface="Arial" pitchFamily="34" charset="0"/>
              <a:buChar char="•"/>
            </a:pPr>
            <a:endParaRPr lang="en-GB" sz="1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1800" b="1" dirty="0" smtClean="0">
                <a:solidFill>
                  <a:srgbClr val="00B050"/>
                </a:solidFill>
              </a:rPr>
              <a:t>2. Impact of Climate Change upon Risk Coverage </a:t>
            </a:r>
            <a:r>
              <a:rPr lang="en-GB" sz="1800" b="1" dirty="0" smtClean="0">
                <a:solidFill>
                  <a:srgbClr val="FF0000"/>
                </a:solidFill>
              </a:rPr>
              <a:t/>
            </a:r>
            <a:br>
              <a:rPr lang="en-GB" sz="1800" b="1" dirty="0" smtClean="0">
                <a:solidFill>
                  <a:srgbClr val="FF0000"/>
                </a:solidFill>
              </a:rPr>
            </a:br>
            <a:r>
              <a:rPr lang="en-GB" sz="1800" b="1" dirty="0" smtClean="0">
                <a:solidFill>
                  <a:srgbClr val="FF0000"/>
                </a:solidFill>
              </a:rPr>
              <a:t>   Tools to improve underwriting accuracy/customise needs </a:t>
            </a:r>
            <a:endParaRPr lang="en-GB" sz="1800" b="1" dirty="0">
              <a:solidFill>
                <a:srgbClr val="FF0000"/>
              </a:solidFill>
            </a:endParaRPr>
          </a:p>
        </p:txBody>
      </p:sp>
      <p:graphicFrame>
        <p:nvGraphicFramePr>
          <p:cNvPr id="6" name="Content Placeholder 5"/>
          <p:cNvGraphicFramePr>
            <a:graphicFrameLocks noGrp="1"/>
          </p:cNvGraphicFramePr>
          <p:nvPr>
            <p:ph idx="1"/>
          </p:nvPr>
        </p:nvGraphicFramePr>
        <p:xfrm>
          <a:off x="827584" y="1412776"/>
          <a:ext cx="77724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Footer Placeholder 3"/>
          <p:cNvSpPr>
            <a:spLocks noGrp="1"/>
          </p:cNvSpPr>
          <p:nvPr>
            <p:ph type="ftr" sz="quarter" idx="11"/>
          </p:nvPr>
        </p:nvSpPr>
        <p:spPr>
          <a:xfrm>
            <a:off x="1547664" y="6416675"/>
            <a:ext cx="4929336" cy="365125"/>
          </a:xfrm>
        </p:spPr>
        <p:txBody>
          <a:bodyPr/>
          <a:lstStyle/>
          <a:p>
            <a:pPr lvl="0" algn="l">
              <a:defRPr/>
            </a:pPr>
            <a:r>
              <a:rPr lang="en-GB" sz="800" b="1" dirty="0" smtClean="0">
                <a:solidFill>
                  <a:srgbClr val="FF0000"/>
                </a:solidFill>
              </a:rPr>
              <a:t>Tim Hardy </a:t>
            </a:r>
            <a:endParaRPr lang="en-GB" sz="800" dirty="0" smtClean="0">
              <a:solidFill>
                <a:srgbClr val="FF0000"/>
              </a:solidFill>
            </a:endParaRPr>
          </a:p>
          <a:p>
            <a:pPr lvl="0" algn="l">
              <a:defRPr/>
            </a:pPr>
            <a:r>
              <a:rPr lang="en-GB" sz="800" dirty="0" smtClean="0">
                <a:solidFill>
                  <a:schemeClr val="tx1"/>
                </a:solidFill>
              </a:rPr>
              <a:t> Chair. AIDA Climate Change Working Party</a:t>
            </a:r>
          </a:p>
          <a:p>
            <a:pPr lvl="0" algn="l">
              <a:defRPr/>
            </a:pPr>
            <a:r>
              <a:rPr lang="en-GB" sz="800" dirty="0" smtClean="0">
                <a:solidFill>
                  <a:schemeClr val="tx1"/>
                </a:solidFill>
              </a:rPr>
              <a:t> Vice President, British Insurance Law Association</a:t>
            </a:r>
            <a:endParaRPr lang="en-GB" sz="800" dirty="0" smtClean="0"/>
          </a:p>
          <a:p>
            <a:endParaRPr lang="en-GB" dirty="0"/>
          </a:p>
        </p:txBody>
      </p:sp>
      <p:pic>
        <p:nvPicPr>
          <p:cNvPr id="7" name="Picture 6" descr="AidaLogo.jpg"/>
          <p:cNvPicPr>
            <a:picLocks noChangeAspect="1"/>
          </p:cNvPicPr>
          <p:nvPr/>
        </p:nvPicPr>
        <p:blipFill>
          <a:blip r:embed="rId8" cstate="print"/>
          <a:stretch>
            <a:fillRect/>
          </a:stretch>
        </p:blipFill>
        <p:spPr>
          <a:xfrm>
            <a:off x="1043608" y="6237312"/>
            <a:ext cx="432048" cy="360000"/>
          </a:xfrm>
          <a:prstGeom prst="rect">
            <a:avLst/>
          </a:prstGeom>
        </p:spPr>
      </p:pic>
      <p:pic>
        <p:nvPicPr>
          <p:cNvPr id="9" name="Picture 4" descr="C:\Users\Tim H\Pictures\BILA 50th Ann logo.jpg"/>
          <p:cNvPicPr>
            <a:picLocks noChangeAspect="1" noChangeArrowheads="1"/>
          </p:cNvPicPr>
          <p:nvPr/>
        </p:nvPicPr>
        <p:blipFill>
          <a:blip r:embed="rId9" cstate="print"/>
          <a:srcRect/>
          <a:stretch>
            <a:fillRect/>
          </a:stretch>
        </p:blipFill>
        <p:spPr bwMode="auto">
          <a:xfrm>
            <a:off x="3779912" y="6237312"/>
            <a:ext cx="300000" cy="3600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1800" b="1" dirty="0" smtClean="0">
                <a:solidFill>
                  <a:srgbClr val="00B050"/>
                </a:solidFill>
              </a:rPr>
              <a:t>2. Impact of Climate Change upon Risk Coverage for MD/BI</a:t>
            </a:r>
            <a:br>
              <a:rPr lang="en-GB" sz="1800" b="1" dirty="0" smtClean="0">
                <a:solidFill>
                  <a:srgbClr val="00B050"/>
                </a:solidFill>
              </a:rPr>
            </a:br>
            <a:r>
              <a:rPr lang="en-GB" sz="1800" b="1" dirty="0" smtClean="0">
                <a:solidFill>
                  <a:srgbClr val="FF0000"/>
                </a:solidFill>
              </a:rPr>
              <a:t>   Challenges for contract drafting/claims handling </a:t>
            </a:r>
            <a:endParaRPr lang="en-GB" sz="1800" b="1" dirty="0">
              <a:solidFill>
                <a:srgbClr val="FF0000"/>
              </a:solidFill>
            </a:endParaRPr>
          </a:p>
        </p:txBody>
      </p:sp>
      <p:graphicFrame>
        <p:nvGraphicFramePr>
          <p:cNvPr id="8" name="Content Placeholder 7"/>
          <p:cNvGraphicFramePr>
            <a:graphicFrameLocks noGrp="1"/>
          </p:cNvGraphicFramePr>
          <p:nvPr>
            <p:ph idx="1"/>
          </p:nvPr>
        </p:nvGraphicFramePr>
        <p:xfrm>
          <a:off x="827584" y="1700808"/>
          <a:ext cx="7772400" cy="41764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a:xfrm>
            <a:off x="1619672" y="6416675"/>
            <a:ext cx="4857328" cy="365125"/>
          </a:xfrm>
        </p:spPr>
        <p:txBody>
          <a:bodyPr/>
          <a:lstStyle/>
          <a:p>
            <a:pPr lvl="0" algn="l">
              <a:defRPr/>
            </a:pPr>
            <a:r>
              <a:rPr lang="en-GB" sz="800" b="1" dirty="0" smtClean="0">
                <a:solidFill>
                  <a:srgbClr val="FF0000"/>
                </a:solidFill>
              </a:rPr>
              <a:t>Tim Hardy </a:t>
            </a:r>
            <a:endParaRPr lang="en-GB" sz="800" dirty="0" smtClean="0">
              <a:solidFill>
                <a:srgbClr val="FF0000"/>
              </a:solidFill>
            </a:endParaRPr>
          </a:p>
          <a:p>
            <a:pPr lvl="0" algn="l">
              <a:defRPr/>
            </a:pPr>
            <a:r>
              <a:rPr lang="en-GB" sz="800" dirty="0" smtClean="0">
                <a:solidFill>
                  <a:schemeClr val="tx1"/>
                </a:solidFill>
              </a:rPr>
              <a:t> Chair. AIDA Climate Change Working Party</a:t>
            </a:r>
          </a:p>
          <a:p>
            <a:pPr lvl="0" algn="l">
              <a:defRPr/>
            </a:pPr>
            <a:r>
              <a:rPr lang="en-GB" sz="800" dirty="0" smtClean="0">
                <a:solidFill>
                  <a:schemeClr val="tx1"/>
                </a:solidFill>
              </a:rPr>
              <a:t> Vice President, British Insurance Law Association</a:t>
            </a:r>
            <a:endParaRPr lang="en-GB" sz="800" dirty="0" smtClean="0"/>
          </a:p>
          <a:p>
            <a:endParaRPr lang="en-GB" dirty="0"/>
          </a:p>
        </p:txBody>
      </p:sp>
      <p:pic>
        <p:nvPicPr>
          <p:cNvPr id="9" name="Picture 8" descr="AidaLogo.jpg"/>
          <p:cNvPicPr>
            <a:picLocks noChangeAspect="1"/>
          </p:cNvPicPr>
          <p:nvPr/>
        </p:nvPicPr>
        <p:blipFill>
          <a:blip r:embed="rId7" cstate="print"/>
          <a:stretch>
            <a:fillRect/>
          </a:stretch>
        </p:blipFill>
        <p:spPr>
          <a:xfrm>
            <a:off x="1115616" y="6237312"/>
            <a:ext cx="432047" cy="360000"/>
          </a:xfrm>
          <a:prstGeom prst="rect">
            <a:avLst/>
          </a:prstGeom>
        </p:spPr>
      </p:pic>
      <p:pic>
        <p:nvPicPr>
          <p:cNvPr id="10" name="Picture 4" descr="C:\Users\Tim H\Pictures\BILA 50th Ann logo.jpg"/>
          <p:cNvPicPr>
            <a:picLocks noChangeAspect="1" noChangeArrowheads="1"/>
          </p:cNvPicPr>
          <p:nvPr/>
        </p:nvPicPr>
        <p:blipFill>
          <a:blip r:embed="rId8" cstate="print"/>
          <a:srcRect/>
          <a:stretch>
            <a:fillRect/>
          </a:stretch>
        </p:blipFill>
        <p:spPr bwMode="auto">
          <a:xfrm>
            <a:off x="3851920" y="6237312"/>
            <a:ext cx="288032" cy="3600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796</TotalTime>
  <Words>4263</Words>
  <Application>Microsoft Office PowerPoint</Application>
  <PresentationFormat>On-screen Show (4:3)</PresentationFormat>
  <Paragraphs>613</Paragraphs>
  <Slides>24</Slides>
  <Notes>13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Metro</vt:lpstr>
      <vt:lpstr>   7th AIDA CLIMATE CHANGE WORKING PARTY MEETING          HILA-AIDA SUMMIT - ATHENS 2014  09:00hrs-11:00hrs - THURSDAY 8 MAY 2014  King George Hotel, Athens, Greece </vt:lpstr>
      <vt:lpstr>Climate Change – Impact upon Risk Analysis and Risk Coverage  - Property Insurance and Business Interruption Insurance contracts  </vt:lpstr>
      <vt:lpstr>1. Impact of Climate Change upon Risk Analysis</vt:lpstr>
      <vt:lpstr>1. Impact of Climate Change upon Risk Analysis     Exacerbation of Climate Change challenges </vt:lpstr>
      <vt:lpstr> </vt:lpstr>
      <vt:lpstr>1. Impact of Climate Change upon Risk Analysis      Challenges to Risk  Managers/Businesses/Other Organisations      Proportion and prioritisation … and price? </vt:lpstr>
      <vt:lpstr>2. Impact of Climate Change upon Risk Coverage for Property/BI      Challenges in Assessing Insurability, Terms, Limits &amp; Pricing </vt:lpstr>
      <vt:lpstr>2. Impact of Climate Change upon Risk Coverage     Tools to improve underwriting accuracy/customise needs </vt:lpstr>
      <vt:lpstr>2. Impact of Climate Change upon Risk Coverage for MD/BI    Challenges for contract drafting/claims handling </vt:lpstr>
      <vt:lpstr>2. Impact of Climate Change upon Risk Coverage for MD/BI    (1) Definition of Risk; (2) Identification of Cause of Loss</vt:lpstr>
      <vt:lpstr>3. Specific Challenges and Examples – Breadth/Availability/Responsiveness of    Insurance Coverage - Contingency Business Insurance </vt:lpstr>
      <vt:lpstr>3. Specific Challenges and Examples – Breadth/Availability/Responsiveness of       Insurance Coverage - Contingency Business Insurance (cont’d) </vt:lpstr>
      <vt:lpstr>3. Specific Challenges and Examples – Wide Area of Damage Affected - Interplay of Insured/Excluded Perils and Basis of Recoverable Loss</vt:lpstr>
      <vt:lpstr>3. Specific Challenges and Examples – Wide Area of Damage Affected - Interplay of Insured/Excluded  Perils and Basis of Recoverable Loss (cont’d) </vt:lpstr>
      <vt:lpstr>3. Specific Challenges and Examples – Further Examples –    Interplay of Insured/Excluded Perils/Reinstatement and Repair Coverage    Terms and Limits/Impact of External Agencies </vt:lpstr>
      <vt:lpstr>3. Specific Challenges and Examples:     Recent UK Floods/Flood Re – A Short Overview (1) </vt:lpstr>
      <vt:lpstr>3. Specific Challenges and Examples (cont’d):     Recent UK Floods/Flood Re – A Short Overview (2) </vt:lpstr>
      <vt:lpstr>4. Evolving challenges of Change – The Future</vt:lpstr>
      <vt:lpstr>   7th AIDA CLIMATE CHANGE WORKING PARTY MEETING          HILA-AIDA SUMMIT - ATHENS 2014  09:00hrs-11:00hrs - THURSDAY 8 MAY 2014  King George Hotel, Athens, Greece </vt:lpstr>
      <vt:lpstr>APPENDIX 1    Compensation for Natural Disasters across the EU Member States* </vt:lpstr>
      <vt:lpstr>APPENDIX 2 Comparison of % penetration of insurance cover for specific natural disasters by EU member states (Part 1) </vt:lpstr>
      <vt:lpstr>APPENDIX 2A Comparison of % penetration of insurance cover for specific natural disasters by EU member states (Part 2) </vt:lpstr>
      <vt:lpstr>APPENDIX 3 Compensation for Large-scale Natural Disasters across EU Member States Discussion </vt:lpstr>
      <vt:lpstr>APPENDIX 4  Compensation for Large-scale Natural Disasters across the EU Member States Discussion (cont’d) </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7th AIDA CLIMATE CHANGE WORKING PARTY MEETING          HILA-AIDA SUMMIT - ATHENS 2014  09:00hrs-11:00hrs - THURSDAY 8 MAY 2014  King George Hotel, Athens, Greece </dc:title>
  <dc:creator>Tim Hardy</dc:creator>
  <cp:lastModifiedBy>Tim Hardy</cp:lastModifiedBy>
  <cp:revision>47</cp:revision>
  <dcterms:created xsi:type="dcterms:W3CDTF">2014-04-30T16:24:06Z</dcterms:created>
  <dcterms:modified xsi:type="dcterms:W3CDTF">2014-05-06T14:36:24Z</dcterms:modified>
</cp:coreProperties>
</file>