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6"/>
  </p:notesMasterIdLst>
  <p:sldIdLst>
    <p:sldId id="256" r:id="rId2"/>
    <p:sldId id="299" r:id="rId3"/>
    <p:sldId id="300" r:id="rId4"/>
    <p:sldId id="298" r:id="rId5"/>
    <p:sldId id="258" r:id="rId6"/>
    <p:sldId id="259" r:id="rId7"/>
    <p:sldId id="260" r:id="rId8"/>
    <p:sldId id="261" r:id="rId9"/>
    <p:sldId id="262" r:id="rId10"/>
    <p:sldId id="263" r:id="rId11"/>
    <p:sldId id="264" r:id="rId12"/>
    <p:sldId id="265" r:id="rId13"/>
    <p:sldId id="304" r:id="rId14"/>
    <p:sldId id="305" r:id="rId15"/>
    <p:sldId id="266" r:id="rId16"/>
    <p:sldId id="268" r:id="rId17"/>
    <p:sldId id="269" r:id="rId18"/>
    <p:sldId id="270" r:id="rId19"/>
    <p:sldId id="271" r:id="rId20"/>
    <p:sldId id="272" r:id="rId21"/>
    <p:sldId id="273" r:id="rId22"/>
    <p:sldId id="274" r:id="rId23"/>
    <p:sldId id="275" r:id="rId24"/>
    <p:sldId id="276" r:id="rId25"/>
    <p:sldId id="279" r:id="rId26"/>
    <p:sldId id="277" r:id="rId27"/>
    <p:sldId id="278" r:id="rId28"/>
    <p:sldId id="280" r:id="rId29"/>
    <p:sldId id="281" r:id="rId30"/>
    <p:sldId id="290" r:id="rId31"/>
    <p:sldId id="302" r:id="rId32"/>
    <p:sldId id="301" r:id="rId33"/>
    <p:sldId id="283" r:id="rId34"/>
    <p:sldId id="282" r:id="rId35"/>
    <p:sldId id="284" r:id="rId36"/>
    <p:sldId id="285" r:id="rId37"/>
    <p:sldId id="286" r:id="rId38"/>
    <p:sldId id="303" r:id="rId39"/>
    <p:sldId id="288" r:id="rId40"/>
    <p:sldId id="289" r:id="rId41"/>
    <p:sldId id="294" r:id="rId42"/>
    <p:sldId id="295" r:id="rId43"/>
    <p:sldId id="296" r:id="rId44"/>
    <p:sldId id="29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8939"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8B975-D1EB-46F3-BBEA-690DE5B60967}" type="datetimeFigureOut">
              <a:rPr lang="en-AU" smtClean="0"/>
              <a:t>18/05/2017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7B4FD-7807-4BB5-A66E-B71066768C91}" type="slidenum">
              <a:rPr lang="en-AU" smtClean="0"/>
              <a:t>‹#›</a:t>
            </a:fld>
            <a:endParaRPr lang="en-AU"/>
          </a:p>
        </p:txBody>
      </p:sp>
    </p:spTree>
    <p:extLst>
      <p:ext uri="{BB962C8B-B14F-4D97-AF65-F5344CB8AC3E}">
        <p14:creationId xmlns:p14="http://schemas.microsoft.com/office/powerpoint/2010/main" val="27960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1</a:t>
            </a:fld>
            <a:endParaRPr lang="en-AU"/>
          </a:p>
        </p:txBody>
      </p:sp>
    </p:spTree>
    <p:extLst>
      <p:ext uri="{BB962C8B-B14F-4D97-AF65-F5344CB8AC3E}">
        <p14:creationId xmlns:p14="http://schemas.microsoft.com/office/powerpoint/2010/main" val="90864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19</a:t>
            </a:fld>
            <a:endParaRPr lang="en-AU"/>
          </a:p>
        </p:txBody>
      </p:sp>
    </p:spTree>
    <p:extLst>
      <p:ext uri="{BB962C8B-B14F-4D97-AF65-F5344CB8AC3E}">
        <p14:creationId xmlns:p14="http://schemas.microsoft.com/office/powerpoint/2010/main" val="412280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21</a:t>
            </a:fld>
            <a:endParaRPr lang="en-AU"/>
          </a:p>
        </p:txBody>
      </p:sp>
    </p:spTree>
    <p:extLst>
      <p:ext uri="{BB962C8B-B14F-4D97-AF65-F5344CB8AC3E}">
        <p14:creationId xmlns:p14="http://schemas.microsoft.com/office/powerpoint/2010/main" val="177474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22</a:t>
            </a:fld>
            <a:endParaRPr lang="en-AU"/>
          </a:p>
        </p:txBody>
      </p:sp>
    </p:spTree>
    <p:extLst>
      <p:ext uri="{BB962C8B-B14F-4D97-AF65-F5344CB8AC3E}">
        <p14:creationId xmlns:p14="http://schemas.microsoft.com/office/powerpoint/2010/main" val="120035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25</a:t>
            </a:fld>
            <a:endParaRPr lang="en-AU"/>
          </a:p>
        </p:txBody>
      </p:sp>
    </p:spTree>
    <p:extLst>
      <p:ext uri="{BB962C8B-B14F-4D97-AF65-F5344CB8AC3E}">
        <p14:creationId xmlns:p14="http://schemas.microsoft.com/office/powerpoint/2010/main" val="245483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27</a:t>
            </a:fld>
            <a:endParaRPr lang="en-AU"/>
          </a:p>
        </p:txBody>
      </p:sp>
    </p:spTree>
    <p:extLst>
      <p:ext uri="{BB962C8B-B14F-4D97-AF65-F5344CB8AC3E}">
        <p14:creationId xmlns:p14="http://schemas.microsoft.com/office/powerpoint/2010/main" val="422469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28</a:t>
            </a:fld>
            <a:endParaRPr lang="en-AU"/>
          </a:p>
        </p:txBody>
      </p:sp>
    </p:spTree>
    <p:extLst>
      <p:ext uri="{BB962C8B-B14F-4D97-AF65-F5344CB8AC3E}">
        <p14:creationId xmlns:p14="http://schemas.microsoft.com/office/powerpoint/2010/main" val="84399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29</a:t>
            </a:fld>
            <a:endParaRPr lang="en-AU"/>
          </a:p>
        </p:txBody>
      </p:sp>
    </p:spTree>
    <p:extLst>
      <p:ext uri="{BB962C8B-B14F-4D97-AF65-F5344CB8AC3E}">
        <p14:creationId xmlns:p14="http://schemas.microsoft.com/office/powerpoint/2010/main" val="3700468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30</a:t>
            </a:fld>
            <a:endParaRPr lang="en-AU"/>
          </a:p>
        </p:txBody>
      </p:sp>
    </p:spTree>
    <p:extLst>
      <p:ext uri="{BB962C8B-B14F-4D97-AF65-F5344CB8AC3E}">
        <p14:creationId xmlns:p14="http://schemas.microsoft.com/office/powerpoint/2010/main" val="283841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31</a:t>
            </a:fld>
            <a:endParaRPr lang="en-AU"/>
          </a:p>
        </p:txBody>
      </p:sp>
    </p:spTree>
    <p:extLst>
      <p:ext uri="{BB962C8B-B14F-4D97-AF65-F5344CB8AC3E}">
        <p14:creationId xmlns:p14="http://schemas.microsoft.com/office/powerpoint/2010/main" val="344074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32</a:t>
            </a:fld>
            <a:endParaRPr lang="en-AU"/>
          </a:p>
        </p:txBody>
      </p:sp>
    </p:spTree>
    <p:extLst>
      <p:ext uri="{BB962C8B-B14F-4D97-AF65-F5344CB8AC3E}">
        <p14:creationId xmlns:p14="http://schemas.microsoft.com/office/powerpoint/2010/main" val="3383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a:t>
            </a:fld>
            <a:endParaRPr lang="en-AU"/>
          </a:p>
        </p:txBody>
      </p:sp>
    </p:spTree>
    <p:extLst>
      <p:ext uri="{BB962C8B-B14F-4D97-AF65-F5344CB8AC3E}">
        <p14:creationId xmlns:p14="http://schemas.microsoft.com/office/powerpoint/2010/main" val="259489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34</a:t>
            </a:fld>
            <a:endParaRPr lang="en-AU"/>
          </a:p>
        </p:txBody>
      </p:sp>
    </p:spTree>
    <p:extLst>
      <p:ext uri="{BB962C8B-B14F-4D97-AF65-F5344CB8AC3E}">
        <p14:creationId xmlns:p14="http://schemas.microsoft.com/office/powerpoint/2010/main" val="236027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36</a:t>
            </a:fld>
            <a:endParaRPr lang="en-AU"/>
          </a:p>
        </p:txBody>
      </p:sp>
    </p:spTree>
    <p:extLst>
      <p:ext uri="{BB962C8B-B14F-4D97-AF65-F5344CB8AC3E}">
        <p14:creationId xmlns:p14="http://schemas.microsoft.com/office/powerpoint/2010/main" val="2040968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37</a:t>
            </a:fld>
            <a:endParaRPr lang="en-AU"/>
          </a:p>
        </p:txBody>
      </p:sp>
    </p:spTree>
    <p:extLst>
      <p:ext uri="{BB962C8B-B14F-4D97-AF65-F5344CB8AC3E}">
        <p14:creationId xmlns:p14="http://schemas.microsoft.com/office/powerpoint/2010/main" val="254946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38</a:t>
            </a:fld>
            <a:endParaRPr lang="en-AU"/>
          </a:p>
        </p:txBody>
      </p:sp>
    </p:spTree>
    <p:extLst>
      <p:ext uri="{BB962C8B-B14F-4D97-AF65-F5344CB8AC3E}">
        <p14:creationId xmlns:p14="http://schemas.microsoft.com/office/powerpoint/2010/main" val="167998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40</a:t>
            </a:fld>
            <a:endParaRPr lang="en-AU"/>
          </a:p>
        </p:txBody>
      </p:sp>
    </p:spTree>
    <p:extLst>
      <p:ext uri="{BB962C8B-B14F-4D97-AF65-F5344CB8AC3E}">
        <p14:creationId xmlns:p14="http://schemas.microsoft.com/office/powerpoint/2010/main" val="194106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43</a:t>
            </a:fld>
            <a:endParaRPr lang="en-AU"/>
          </a:p>
        </p:txBody>
      </p:sp>
    </p:spTree>
    <p:extLst>
      <p:ext uri="{BB962C8B-B14F-4D97-AF65-F5344CB8AC3E}">
        <p14:creationId xmlns:p14="http://schemas.microsoft.com/office/powerpoint/2010/main" val="1338121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44</a:t>
            </a:fld>
            <a:endParaRPr lang="en-AU"/>
          </a:p>
        </p:txBody>
      </p:sp>
    </p:spTree>
    <p:extLst>
      <p:ext uri="{BB962C8B-B14F-4D97-AF65-F5344CB8AC3E}">
        <p14:creationId xmlns:p14="http://schemas.microsoft.com/office/powerpoint/2010/main" val="132336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4</a:t>
            </a:fld>
            <a:endParaRPr lang="en-AU"/>
          </a:p>
        </p:txBody>
      </p:sp>
    </p:spTree>
    <p:extLst>
      <p:ext uri="{BB962C8B-B14F-4D97-AF65-F5344CB8AC3E}">
        <p14:creationId xmlns:p14="http://schemas.microsoft.com/office/powerpoint/2010/main" val="23069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5</a:t>
            </a:fld>
            <a:endParaRPr lang="en-AU"/>
          </a:p>
        </p:txBody>
      </p:sp>
    </p:spTree>
    <p:extLst>
      <p:ext uri="{BB962C8B-B14F-4D97-AF65-F5344CB8AC3E}">
        <p14:creationId xmlns:p14="http://schemas.microsoft.com/office/powerpoint/2010/main" val="161519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8</a:t>
            </a:fld>
            <a:endParaRPr lang="en-AU"/>
          </a:p>
        </p:txBody>
      </p:sp>
    </p:spTree>
    <p:extLst>
      <p:ext uri="{BB962C8B-B14F-4D97-AF65-F5344CB8AC3E}">
        <p14:creationId xmlns:p14="http://schemas.microsoft.com/office/powerpoint/2010/main" val="274713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C7B4FD-7807-4BB5-A66E-B71066768C91}" type="slidenum">
              <a:rPr lang="en-AU" smtClean="0"/>
              <a:t>9</a:t>
            </a:fld>
            <a:endParaRPr lang="en-AU"/>
          </a:p>
        </p:txBody>
      </p:sp>
    </p:spTree>
    <p:extLst>
      <p:ext uri="{BB962C8B-B14F-4D97-AF65-F5344CB8AC3E}">
        <p14:creationId xmlns:p14="http://schemas.microsoft.com/office/powerpoint/2010/main" val="412483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11</a:t>
            </a:fld>
            <a:endParaRPr lang="en-AU"/>
          </a:p>
        </p:txBody>
      </p:sp>
    </p:spTree>
    <p:extLst>
      <p:ext uri="{BB962C8B-B14F-4D97-AF65-F5344CB8AC3E}">
        <p14:creationId xmlns:p14="http://schemas.microsoft.com/office/powerpoint/2010/main" val="169747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15</a:t>
            </a:fld>
            <a:endParaRPr lang="en-AU"/>
          </a:p>
        </p:txBody>
      </p:sp>
    </p:spTree>
    <p:extLst>
      <p:ext uri="{BB962C8B-B14F-4D97-AF65-F5344CB8AC3E}">
        <p14:creationId xmlns:p14="http://schemas.microsoft.com/office/powerpoint/2010/main" val="71891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C7B4FD-7807-4BB5-A66E-B71066768C91}" type="slidenum">
              <a:rPr lang="en-AU" smtClean="0"/>
              <a:t>18</a:t>
            </a:fld>
            <a:endParaRPr lang="en-AU"/>
          </a:p>
        </p:txBody>
      </p:sp>
    </p:spTree>
    <p:extLst>
      <p:ext uri="{BB962C8B-B14F-4D97-AF65-F5344CB8AC3E}">
        <p14:creationId xmlns:p14="http://schemas.microsoft.com/office/powerpoint/2010/main" val="54017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5/18/2017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5/18/2017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5/18/2017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5/18/2017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err="1"/>
              <a:t>DamNed</a:t>
            </a:r>
            <a:r>
              <a:rPr lang="en-AU" dirty="0"/>
              <a:t> If you Do and Damned if you don’t –</a:t>
            </a:r>
            <a:br>
              <a:rPr lang="en-AU" dirty="0"/>
            </a:br>
            <a:r>
              <a:rPr lang="en-AU" sz="2200" dirty="0"/>
              <a:t>The Insurance  Liability Implications for dam construction and Management </a:t>
            </a:r>
            <a:endParaRPr lang="en-AU" dirty="0"/>
          </a:p>
        </p:txBody>
      </p:sp>
      <p:sp>
        <p:nvSpPr>
          <p:cNvPr id="3" name="Subtitle 2"/>
          <p:cNvSpPr>
            <a:spLocks noGrp="1"/>
          </p:cNvSpPr>
          <p:nvPr>
            <p:ph type="subTitle" idx="1"/>
          </p:nvPr>
        </p:nvSpPr>
        <p:spPr>
          <a:xfrm>
            <a:off x="2260146" y="4309295"/>
            <a:ext cx="6801612" cy="1239894"/>
          </a:xfrm>
        </p:spPr>
        <p:txBody>
          <a:bodyPr>
            <a:normAutofit fontScale="25000" lnSpcReduction="20000"/>
          </a:bodyPr>
          <a:lstStyle/>
          <a:p>
            <a:r>
              <a:rPr lang="en-AU" sz="9600" b="1" dirty="0"/>
              <a:t>Chris Rodd </a:t>
            </a:r>
          </a:p>
          <a:p>
            <a:pPr>
              <a:lnSpc>
                <a:spcPct val="70000"/>
              </a:lnSpc>
            </a:pPr>
            <a:r>
              <a:rPr lang="en-AU" sz="9600" b="1" dirty="0"/>
              <a:t>MEETING of 15</a:t>
            </a:r>
            <a:r>
              <a:rPr lang="en-AU" sz="9600" b="1" baseline="30000" dirty="0"/>
              <a:t>th</a:t>
            </a:r>
            <a:r>
              <a:rPr lang="en-AU" sz="9600" b="1" dirty="0"/>
              <a:t> AIDA CCEWP and  </a:t>
            </a:r>
          </a:p>
          <a:p>
            <a:pPr>
              <a:lnSpc>
                <a:spcPct val="70000"/>
              </a:lnSpc>
            </a:pPr>
            <a:r>
              <a:rPr lang="en-AU" sz="9600" b="1" dirty="0"/>
              <a:t>CILA </a:t>
            </a:r>
            <a:r>
              <a:rPr lang="en-GB" sz="9600" b="1" dirty="0">
                <a:solidFill>
                  <a:schemeClr val="tx1"/>
                </a:solidFill>
              </a:rPr>
              <a:t>CAMBIO </a:t>
            </a:r>
          </a:p>
          <a:p>
            <a:pPr>
              <a:lnSpc>
                <a:spcPct val="70000"/>
              </a:lnSpc>
            </a:pPr>
            <a:r>
              <a:rPr lang="en-GB" sz="9600" b="1" dirty="0">
                <a:solidFill>
                  <a:schemeClr val="tx1"/>
                </a:solidFill>
              </a:rPr>
              <a:t>CLIMÁTICO WORKING PARTY</a:t>
            </a:r>
            <a:r>
              <a:rPr lang="en-GB" sz="9600" b="1" dirty="0">
                <a:solidFill>
                  <a:schemeClr val="accent4"/>
                </a:solidFill>
              </a:rPr>
              <a:t> </a:t>
            </a:r>
          </a:p>
          <a:p>
            <a:r>
              <a:rPr lang="en-AU" sz="9600" dirty="0"/>
              <a:t> </a:t>
            </a:r>
          </a:p>
          <a:p>
            <a:r>
              <a:rPr lang="en-AU" sz="9600" dirty="0"/>
              <a:t>Santa Cruz – BOLIVIA – 3 May 2017</a:t>
            </a:r>
          </a:p>
          <a:p>
            <a:endParaRPr lang="en-AU" dirty="0"/>
          </a:p>
          <a:p>
            <a:r>
              <a:rPr lang="en-AU" dirty="0"/>
              <a:t>O</a:t>
            </a:r>
          </a:p>
        </p:txBody>
      </p:sp>
    </p:spTree>
    <p:extLst>
      <p:ext uri="{BB962C8B-B14F-4D97-AF65-F5344CB8AC3E}">
        <p14:creationId xmlns:p14="http://schemas.microsoft.com/office/powerpoint/2010/main" val="383167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Fundao</a:t>
            </a:r>
            <a:r>
              <a:rPr lang="en-AU" dirty="0"/>
              <a:t> Dam Failure – Consequences </a:t>
            </a:r>
          </a:p>
        </p:txBody>
      </p:sp>
      <p:sp>
        <p:nvSpPr>
          <p:cNvPr id="3" name="Content Placeholder 2"/>
          <p:cNvSpPr>
            <a:spLocks noGrp="1"/>
          </p:cNvSpPr>
          <p:nvPr>
            <p:ph idx="1"/>
          </p:nvPr>
        </p:nvSpPr>
        <p:spPr/>
        <p:txBody>
          <a:bodyPr/>
          <a:lstStyle/>
          <a:p>
            <a:r>
              <a:rPr lang="en-AU" dirty="0"/>
              <a:t>!7 killed  and 16 injured </a:t>
            </a:r>
          </a:p>
          <a:p>
            <a:r>
              <a:rPr lang="en-AU" dirty="0"/>
              <a:t>. The village of Bento Rodriguez destroyed</a:t>
            </a:r>
          </a:p>
          <a:p>
            <a:r>
              <a:rPr lang="en-AU" dirty="0"/>
              <a:t>60 million cubic metres of iron ore waste flowed into the </a:t>
            </a:r>
            <a:r>
              <a:rPr lang="en-AU" dirty="0" err="1"/>
              <a:t>Doce</a:t>
            </a:r>
            <a:r>
              <a:rPr lang="en-AU" dirty="0"/>
              <a:t> River </a:t>
            </a:r>
          </a:p>
          <a:p>
            <a:r>
              <a:rPr lang="en-AU" dirty="0"/>
              <a:t>Toxic mudflows  reached the Atlantic Ocean 17 days after the collapse </a:t>
            </a:r>
          </a:p>
          <a:p>
            <a:r>
              <a:rPr lang="en-AU" dirty="0"/>
              <a:t>.massive toxic mudflows into the Santarem River Valley </a:t>
            </a:r>
          </a:p>
          <a:p>
            <a:r>
              <a:rPr lang="en-AU" dirty="0"/>
              <a:t>Toxic mudflows along the </a:t>
            </a:r>
            <a:r>
              <a:rPr lang="en-AU" dirty="0" err="1"/>
              <a:t>Espirito</a:t>
            </a:r>
            <a:r>
              <a:rPr lang="en-AU" dirty="0"/>
              <a:t> Santo coast closing beaches </a:t>
            </a:r>
          </a:p>
          <a:p>
            <a:r>
              <a:rPr lang="en-AU" dirty="0"/>
              <a:t> The worst environmental disaster in Brazilian history </a:t>
            </a:r>
          </a:p>
        </p:txBody>
      </p:sp>
    </p:spTree>
    <p:extLst>
      <p:ext uri="{BB962C8B-B14F-4D97-AF65-F5344CB8AC3E}">
        <p14:creationId xmlns:p14="http://schemas.microsoft.com/office/powerpoint/2010/main" val="128362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9979" y="690715"/>
            <a:ext cx="9443065" cy="5665839"/>
          </a:xfrm>
          <a:prstGeom prst="rect">
            <a:avLst/>
          </a:prstGeom>
        </p:spPr>
      </p:pic>
    </p:spTree>
    <p:extLst>
      <p:ext uri="{BB962C8B-B14F-4D97-AF65-F5344CB8AC3E}">
        <p14:creationId xmlns:p14="http://schemas.microsoft.com/office/powerpoint/2010/main" val="265087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 </a:t>
            </a:r>
            <a:r>
              <a:rPr lang="en-AU" dirty="0" err="1"/>
              <a:t>Fundao</a:t>
            </a:r>
            <a:r>
              <a:rPr lang="en-AU" dirty="0"/>
              <a:t> an Insured loss ?</a:t>
            </a:r>
          </a:p>
        </p:txBody>
      </p:sp>
      <p:sp>
        <p:nvSpPr>
          <p:cNvPr id="3" name="Content Placeholder 2"/>
          <p:cNvSpPr>
            <a:spLocks noGrp="1"/>
          </p:cNvSpPr>
          <p:nvPr>
            <p:ph idx="1"/>
          </p:nvPr>
        </p:nvSpPr>
        <p:spPr>
          <a:xfrm>
            <a:off x="2280563" y="2693649"/>
            <a:ext cx="7729728" cy="3101983"/>
          </a:xfrm>
        </p:spPr>
        <p:txBody>
          <a:bodyPr/>
          <a:lstStyle/>
          <a:p>
            <a:r>
              <a:rPr lang="en-AU" dirty="0"/>
              <a:t>Brazilian Prosecutors have filed a $58 Billion law suit against Vale , BHP Billiton and iron ore joint venture partner </a:t>
            </a:r>
            <a:r>
              <a:rPr lang="en-AU" dirty="0" err="1"/>
              <a:t>Samarco</a:t>
            </a:r>
            <a:r>
              <a:rPr lang="en-AU" dirty="0"/>
              <a:t> </a:t>
            </a:r>
            <a:r>
              <a:rPr lang="en-AU" dirty="0" err="1"/>
              <a:t>Mineracao</a:t>
            </a:r>
            <a:r>
              <a:rPr lang="en-AU" dirty="0"/>
              <a:t> </a:t>
            </a:r>
          </a:p>
          <a:p>
            <a:r>
              <a:rPr lang="en-AU" dirty="0"/>
              <a:t>Share holder class action in the USA against Vale Securities on the basis of alleged false statements and failing to disclose material adverse facts about the </a:t>
            </a:r>
            <a:r>
              <a:rPr lang="en-AU" dirty="0" err="1"/>
              <a:t>Samarco</a:t>
            </a:r>
            <a:r>
              <a:rPr lang="en-AU" dirty="0"/>
              <a:t> iron ore project </a:t>
            </a:r>
          </a:p>
          <a:p>
            <a:r>
              <a:rPr lang="en-AU" dirty="0"/>
              <a:t>Insurer Ace  leads the property programme for </a:t>
            </a:r>
            <a:r>
              <a:rPr lang="en-AU" dirty="0" err="1"/>
              <a:t>Samarco</a:t>
            </a:r>
            <a:r>
              <a:rPr lang="en-AU" dirty="0"/>
              <a:t> </a:t>
            </a:r>
          </a:p>
          <a:p>
            <a:r>
              <a:rPr lang="en-AU" dirty="0" err="1"/>
              <a:t>Samarco</a:t>
            </a:r>
            <a:r>
              <a:rPr lang="en-AU" dirty="0"/>
              <a:t> Executives - criminal charges </a:t>
            </a:r>
          </a:p>
          <a:p>
            <a:r>
              <a:rPr lang="en-AU" dirty="0"/>
              <a:t>If criminal culpability  found, the property and casualty cover may not respond. </a:t>
            </a:r>
          </a:p>
          <a:p>
            <a:endParaRPr lang="en-AU" dirty="0"/>
          </a:p>
        </p:txBody>
      </p:sp>
    </p:spTree>
    <p:extLst>
      <p:ext uri="{BB962C8B-B14F-4D97-AF65-F5344CB8AC3E}">
        <p14:creationId xmlns:p14="http://schemas.microsoft.com/office/powerpoint/2010/main" val="264493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Fundao</a:t>
            </a:r>
            <a:r>
              <a:rPr lang="en-AU" dirty="0"/>
              <a:t> Tailings Dam Review Panel Report -25/8/2016</a:t>
            </a:r>
          </a:p>
        </p:txBody>
      </p:sp>
      <p:sp>
        <p:nvSpPr>
          <p:cNvPr id="3" name="Content Placeholder 2"/>
          <p:cNvSpPr>
            <a:spLocks noGrp="1"/>
          </p:cNvSpPr>
          <p:nvPr>
            <p:ph idx="1"/>
          </p:nvPr>
        </p:nvSpPr>
        <p:spPr/>
        <p:txBody>
          <a:bodyPr/>
          <a:lstStyle/>
          <a:p>
            <a:r>
              <a:rPr lang="en-AU" dirty="0"/>
              <a:t>Report commissioned by lawyers Cleary Gottlieb Steen &amp; Hamilton behalf of the joint venture mining companies </a:t>
            </a:r>
          </a:p>
          <a:p>
            <a:r>
              <a:rPr lang="en-AU" dirty="0"/>
              <a:t>Chair – Norbert Morgenstern. Panel members – Steven G Vick , Bryan D Watts and Cassio </a:t>
            </a:r>
            <a:r>
              <a:rPr lang="en-AU" dirty="0" err="1"/>
              <a:t>Viotti</a:t>
            </a:r>
            <a:r>
              <a:rPr lang="en-AU" dirty="0"/>
              <a:t> </a:t>
            </a:r>
          </a:p>
          <a:p>
            <a:r>
              <a:rPr lang="en-AU" dirty="0"/>
              <a:t>Report designed to establish cause , rather than apportion or focus on blame </a:t>
            </a:r>
          </a:p>
          <a:p>
            <a:r>
              <a:rPr lang="en-AU" dirty="0"/>
              <a:t>The fact the report commissioned by the miners and the legal liabilities they now face, led the authors to avoid making recommendations as to how to make tailings dams safer </a:t>
            </a:r>
          </a:p>
          <a:p>
            <a:endParaRPr lang="en-AU" dirty="0"/>
          </a:p>
        </p:txBody>
      </p:sp>
    </p:spTree>
    <p:extLst>
      <p:ext uri="{BB962C8B-B14F-4D97-AF65-F5344CB8AC3E}">
        <p14:creationId xmlns:p14="http://schemas.microsoft.com/office/powerpoint/2010/main" val="359780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Findings of the Report </a:t>
            </a:r>
          </a:p>
        </p:txBody>
      </p:sp>
      <p:sp>
        <p:nvSpPr>
          <p:cNvPr id="3" name="Content Placeholder 2"/>
          <p:cNvSpPr>
            <a:spLocks noGrp="1"/>
          </p:cNvSpPr>
          <p:nvPr>
            <p:ph idx="1"/>
          </p:nvPr>
        </p:nvSpPr>
        <p:spPr/>
        <p:txBody>
          <a:bodyPr/>
          <a:lstStyle/>
          <a:p>
            <a:r>
              <a:rPr lang="en-AU" dirty="0" err="1"/>
              <a:t>Fundao</a:t>
            </a:r>
            <a:r>
              <a:rPr lang="en-AU" dirty="0"/>
              <a:t> had been experiencing drainage problems since at least 2009 </a:t>
            </a:r>
          </a:p>
          <a:p>
            <a:r>
              <a:rPr lang="en-AU" dirty="0"/>
              <a:t>A change in design in 2012 worsened its drainage and left a key section of the dam face resting on unstable silt like mine waste ( slimes ) </a:t>
            </a:r>
          </a:p>
          <a:p>
            <a:r>
              <a:rPr lang="en-AU" dirty="0"/>
              <a:t>A series of small earth quakes 5/11/2015 , may have contributed the “liquefaction flow slide”  - Robert Morgenstern</a:t>
            </a:r>
          </a:p>
          <a:p>
            <a:r>
              <a:rPr lang="en-AU" dirty="0"/>
              <a:t>According to the Executive Summary- “The Failure of the </a:t>
            </a:r>
            <a:r>
              <a:rPr lang="en-AU" dirty="0" err="1"/>
              <a:t>Fundao</a:t>
            </a:r>
            <a:r>
              <a:rPr lang="en-AU" dirty="0"/>
              <a:t> Tailings Dam by liquefaction flow sliding  was the consequence of a chain of events and conditions . A change in design brought about an increase in saturation which introduced the potential for liquefaction….” ( Page iii )</a:t>
            </a:r>
          </a:p>
        </p:txBody>
      </p:sp>
    </p:spTree>
    <p:extLst>
      <p:ext uri="{BB962C8B-B14F-4D97-AF65-F5344CB8AC3E}">
        <p14:creationId xmlns:p14="http://schemas.microsoft.com/office/powerpoint/2010/main" val="233187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Fundao</a:t>
            </a:r>
            <a:endParaRPr lang="en-AU" dirty="0"/>
          </a:p>
        </p:txBody>
      </p:sp>
      <p:sp>
        <p:nvSpPr>
          <p:cNvPr id="3" name="Content Placeholder 2"/>
          <p:cNvSpPr>
            <a:spLocks noGrp="1"/>
          </p:cNvSpPr>
          <p:nvPr>
            <p:ph idx="1"/>
          </p:nvPr>
        </p:nvSpPr>
        <p:spPr/>
        <p:txBody>
          <a:bodyPr>
            <a:normAutofit/>
          </a:bodyPr>
          <a:lstStyle/>
          <a:p>
            <a:r>
              <a:rPr lang="en-AU" dirty="0"/>
              <a:t>No doubt there is Directors and Officers cover available which again, will not respond, if criminal findings made against executives .</a:t>
            </a:r>
          </a:p>
          <a:p>
            <a:r>
              <a:rPr lang="en-AU" dirty="0"/>
              <a:t>There would be potential cover for defence of proceedings costs, but not for fines or penalties </a:t>
            </a:r>
          </a:p>
          <a:p>
            <a:r>
              <a:rPr lang="en-AU" dirty="0"/>
              <a:t>Critical to claims by homeowners , business owners , farmers and the 2 states involved will be the issue of criminality – policies would not respond to criminal acts foreseeable and preventable.</a:t>
            </a:r>
          </a:p>
          <a:p>
            <a:r>
              <a:rPr lang="en-AU" dirty="0"/>
              <a:t>2 municipalities have lodged claims for $1.2 billion in damages exclusive of the $5.1 billion in environmental damages , family and business owner claims </a:t>
            </a:r>
          </a:p>
        </p:txBody>
      </p:sp>
    </p:spTree>
    <p:extLst>
      <p:ext uri="{BB962C8B-B14F-4D97-AF65-F5344CB8AC3E}">
        <p14:creationId xmlns:p14="http://schemas.microsoft.com/office/powerpoint/2010/main" val="79312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Good” ? – Wivenhoe Dam </a:t>
            </a:r>
          </a:p>
        </p:txBody>
      </p:sp>
      <p:pic>
        <p:nvPicPr>
          <p:cNvPr id="4" name="Content Placeholder 3"/>
          <p:cNvPicPr>
            <a:picLocks noGrp="1" noChangeAspect="1"/>
          </p:cNvPicPr>
          <p:nvPr>
            <p:ph idx="1"/>
          </p:nvPr>
        </p:nvPicPr>
        <p:blipFill>
          <a:blip r:embed="rId2"/>
          <a:stretch>
            <a:fillRect/>
          </a:stretch>
        </p:blipFill>
        <p:spPr>
          <a:xfrm>
            <a:off x="2231136" y="2479734"/>
            <a:ext cx="7657740" cy="4311898"/>
          </a:xfrm>
        </p:spPr>
      </p:pic>
    </p:spTree>
    <p:extLst>
      <p:ext uri="{BB962C8B-B14F-4D97-AF65-F5344CB8AC3E}">
        <p14:creationId xmlns:p14="http://schemas.microsoft.com/office/powerpoint/2010/main" val="356217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5615" y="855406"/>
            <a:ext cx="9449503" cy="5309420"/>
          </a:xfrm>
          <a:prstGeom prst="rect">
            <a:avLst/>
          </a:prstGeom>
        </p:spPr>
      </p:pic>
    </p:spTree>
    <p:extLst>
      <p:ext uri="{BB962C8B-B14F-4D97-AF65-F5344CB8AC3E}">
        <p14:creationId xmlns:p14="http://schemas.microsoft.com/office/powerpoint/2010/main" val="415862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Management of Wivenhoe DAM – January 2011</a:t>
            </a:r>
            <a:br>
              <a:rPr lang="en-AU" dirty="0"/>
            </a:br>
            <a:endParaRPr lang="en-AU" dirty="0"/>
          </a:p>
        </p:txBody>
      </p:sp>
      <p:sp>
        <p:nvSpPr>
          <p:cNvPr id="3" name="Content Placeholder 2"/>
          <p:cNvSpPr>
            <a:spLocks noGrp="1"/>
          </p:cNvSpPr>
          <p:nvPr>
            <p:ph idx="1"/>
          </p:nvPr>
        </p:nvSpPr>
        <p:spPr>
          <a:xfrm>
            <a:off x="2072148" y="2638044"/>
            <a:ext cx="7888716" cy="3711137"/>
          </a:xfrm>
        </p:spPr>
        <p:txBody>
          <a:bodyPr>
            <a:normAutofit/>
          </a:bodyPr>
          <a:lstStyle/>
          <a:p>
            <a:r>
              <a:rPr lang="en-AU" dirty="0"/>
              <a:t>The consequences of the flood and water releases are known to all </a:t>
            </a:r>
          </a:p>
          <a:p>
            <a:r>
              <a:rPr lang="en-AU" dirty="0"/>
              <a:t>Litigation arising from losses sustained was instituted in the NSW Supreme </a:t>
            </a:r>
            <a:r>
              <a:rPr lang="en-AU" dirty="0" err="1"/>
              <a:t>Crt</a:t>
            </a:r>
            <a:r>
              <a:rPr lang="en-AU" dirty="0"/>
              <a:t> in July 2014  - </a:t>
            </a:r>
            <a:r>
              <a:rPr lang="en-AU" dirty="0" err="1"/>
              <a:t>Seqwater</a:t>
            </a:r>
            <a:r>
              <a:rPr lang="en-AU" dirty="0"/>
              <a:t> , </a:t>
            </a:r>
            <a:r>
              <a:rPr lang="en-AU" dirty="0" err="1"/>
              <a:t>Sunwater</a:t>
            </a:r>
            <a:r>
              <a:rPr lang="en-AU" dirty="0"/>
              <a:t> Ltd , and the State of Queensland .</a:t>
            </a:r>
          </a:p>
          <a:p>
            <a:r>
              <a:rPr lang="en-AU" dirty="0"/>
              <a:t>Class action with approx. 5500 claimants </a:t>
            </a:r>
          </a:p>
          <a:p>
            <a:r>
              <a:rPr lang="en-AU" dirty="0"/>
              <a:t>Basis of claim was that the dam was operated in direct breach of its own Operations Manual …..</a:t>
            </a:r>
          </a:p>
          <a:p>
            <a:r>
              <a:rPr lang="en-AU" dirty="0"/>
              <a:t>Particulars of alleged negligence ….failing to utilise , available rainfall forecasts AND failing to adopt appropriate water release strategies as and when required. </a:t>
            </a:r>
          </a:p>
        </p:txBody>
      </p:sp>
    </p:spTree>
    <p:extLst>
      <p:ext uri="{BB962C8B-B14F-4D97-AF65-F5344CB8AC3E}">
        <p14:creationId xmlns:p14="http://schemas.microsoft.com/office/powerpoint/2010/main" val="384144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Wivenhoe Litigation </a:t>
            </a:r>
            <a:br>
              <a:rPr lang="en-AU" dirty="0"/>
            </a:br>
            <a:endParaRPr lang="en-AU" dirty="0"/>
          </a:p>
        </p:txBody>
      </p:sp>
      <p:sp>
        <p:nvSpPr>
          <p:cNvPr id="3" name="Content Placeholder 2"/>
          <p:cNvSpPr>
            <a:spLocks noGrp="1"/>
          </p:cNvSpPr>
          <p:nvPr>
            <p:ph idx="1"/>
          </p:nvPr>
        </p:nvSpPr>
        <p:spPr>
          <a:xfrm>
            <a:off x="2110153" y="2638044"/>
            <a:ext cx="8464061" cy="4153525"/>
          </a:xfrm>
        </p:spPr>
        <p:txBody>
          <a:bodyPr>
            <a:normAutofit/>
          </a:bodyPr>
          <a:lstStyle/>
          <a:p>
            <a:r>
              <a:rPr lang="en-AU" dirty="0"/>
              <a:t>The primary obstacle confronting the claimants is – CAUSATION </a:t>
            </a:r>
          </a:p>
          <a:p>
            <a:r>
              <a:rPr lang="en-AU" dirty="0"/>
              <a:t>Claimants must prove ( on the balance of probabilities ) that  - </a:t>
            </a:r>
          </a:p>
          <a:p>
            <a:r>
              <a:rPr lang="en-AU" dirty="0"/>
              <a:t>The extent of the flooding was caused by or exacerbated by the breaches  of the Wivenhoe Dam Operations Manual. </a:t>
            </a:r>
          </a:p>
          <a:p>
            <a:r>
              <a:rPr lang="en-AU" dirty="0"/>
              <a:t> Despite adverse comments/ findings  about dam management , contained in the Royal Commission Report , the claimants cannot rely on the findings and MUST prove causation, by leading evidence at trial .</a:t>
            </a:r>
          </a:p>
          <a:p>
            <a:r>
              <a:rPr lang="en-AU" dirty="0"/>
              <a:t>There may be over 5000 in the class action , but few if any insurers have joined the subrogation proceedings !   </a:t>
            </a:r>
          </a:p>
        </p:txBody>
      </p:sp>
    </p:spTree>
    <p:extLst>
      <p:ext uri="{BB962C8B-B14F-4D97-AF65-F5344CB8AC3E}">
        <p14:creationId xmlns:p14="http://schemas.microsoft.com/office/powerpoint/2010/main" val="217810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DAM(n) Disasters </a:t>
            </a:r>
          </a:p>
        </p:txBody>
      </p:sp>
      <p:sp>
        <p:nvSpPr>
          <p:cNvPr id="3" name="Content Placeholder 2"/>
          <p:cNvSpPr>
            <a:spLocks noGrp="1"/>
          </p:cNvSpPr>
          <p:nvPr>
            <p:ph idx="1"/>
          </p:nvPr>
        </p:nvSpPr>
        <p:spPr>
          <a:xfrm>
            <a:off x="2452816" y="2638044"/>
            <a:ext cx="7327557" cy="3527978"/>
          </a:xfrm>
        </p:spPr>
        <p:txBody>
          <a:bodyPr/>
          <a:lstStyle/>
          <a:p>
            <a:r>
              <a:rPr lang="en-AU" u="sng" dirty="0"/>
              <a:t>Mill River Dam collapse</a:t>
            </a:r>
            <a:r>
              <a:rPr lang="en-AU" dirty="0"/>
              <a:t>  – Williamsburg USA 1874 – 139 killed</a:t>
            </a:r>
          </a:p>
          <a:p>
            <a:r>
              <a:rPr lang="en-AU" dirty="0"/>
              <a:t>Causes – poor design , and lax regulation</a:t>
            </a:r>
          </a:p>
          <a:p>
            <a:r>
              <a:rPr lang="en-AU" u="sng" dirty="0"/>
              <a:t>Austin Dam collapse </a:t>
            </a:r>
            <a:r>
              <a:rPr lang="en-AU" dirty="0"/>
              <a:t>– Austin USA 1911 – 78 killed</a:t>
            </a:r>
          </a:p>
          <a:p>
            <a:r>
              <a:rPr lang="en-AU" dirty="0"/>
              <a:t>Causes – poor design ( and apparently ) use of dynamite to remedy a  structural problem </a:t>
            </a:r>
          </a:p>
          <a:p>
            <a:r>
              <a:rPr lang="en-AU" u="sng" dirty="0"/>
              <a:t>Desna Dam collapse - </a:t>
            </a:r>
            <a:r>
              <a:rPr lang="en-AU" dirty="0"/>
              <a:t>Czech Republic 1916- 62 killed </a:t>
            </a:r>
          </a:p>
          <a:p>
            <a:r>
              <a:rPr lang="en-AU" dirty="0"/>
              <a:t>Causes – construction flaws </a:t>
            </a:r>
          </a:p>
          <a:p>
            <a:r>
              <a:rPr lang="en-AU" u="sng" dirty="0" err="1"/>
              <a:t>Gleno</a:t>
            </a:r>
            <a:r>
              <a:rPr lang="en-AU" u="sng" dirty="0"/>
              <a:t> Dam collapse</a:t>
            </a:r>
            <a:r>
              <a:rPr lang="en-AU" dirty="0"/>
              <a:t> -Bergamo Province Italy 1923 – 356 killed </a:t>
            </a:r>
          </a:p>
          <a:p>
            <a:r>
              <a:rPr lang="en-AU" dirty="0"/>
              <a:t>Causes- poor construction and design </a:t>
            </a:r>
          </a:p>
          <a:p>
            <a:endParaRPr lang="en-AU" dirty="0"/>
          </a:p>
        </p:txBody>
      </p:sp>
    </p:spTree>
    <p:extLst>
      <p:ext uri="{BB962C8B-B14F-4D97-AF65-F5344CB8AC3E}">
        <p14:creationId xmlns:p14="http://schemas.microsoft.com/office/powerpoint/2010/main" val="33307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536" y="636445"/>
            <a:ext cx="7729728" cy="1188720"/>
          </a:xfrm>
        </p:spPr>
        <p:txBody>
          <a:bodyPr/>
          <a:lstStyle/>
          <a:p>
            <a:r>
              <a:rPr lang="en-AU" dirty="0" err="1"/>
              <a:t>InSurance</a:t>
            </a:r>
            <a:r>
              <a:rPr lang="en-AU" dirty="0"/>
              <a:t>  Protection </a:t>
            </a:r>
          </a:p>
        </p:txBody>
      </p:sp>
      <p:sp>
        <p:nvSpPr>
          <p:cNvPr id="3" name="Content Placeholder 2"/>
          <p:cNvSpPr>
            <a:spLocks noGrp="1"/>
          </p:cNvSpPr>
          <p:nvPr>
            <p:ph idx="1"/>
          </p:nvPr>
        </p:nvSpPr>
        <p:spPr>
          <a:xfrm>
            <a:off x="2067012" y="2180491"/>
            <a:ext cx="8139880" cy="4509477"/>
          </a:xfrm>
        </p:spPr>
        <p:txBody>
          <a:bodyPr>
            <a:normAutofit/>
          </a:bodyPr>
          <a:lstStyle/>
          <a:p>
            <a:r>
              <a:rPr lang="en-AU" dirty="0"/>
              <a:t>Insurers paid out millions in flood and storm water claims.</a:t>
            </a:r>
          </a:p>
          <a:p>
            <a:r>
              <a:rPr lang="en-AU" dirty="0"/>
              <a:t>What is SUBROGATION ?</a:t>
            </a:r>
          </a:p>
          <a:p>
            <a:r>
              <a:rPr lang="en-AU" dirty="0"/>
              <a:t>Upon payment of claims, insurers are entitled to exercise subrogated rights and pursue recovery against any negligent third party who caused the loss – SEQWATER ?? </a:t>
            </a:r>
          </a:p>
          <a:p>
            <a:r>
              <a:rPr lang="en-AU" dirty="0"/>
              <a:t>SEQWATER has both assets – annual report of 2010/11 revealed $3B in assets and insurance </a:t>
            </a:r>
          </a:p>
          <a:p>
            <a:r>
              <a:rPr lang="en-AU" dirty="0" err="1"/>
              <a:t>Seqwater</a:t>
            </a:r>
            <a:r>
              <a:rPr lang="en-AU" dirty="0"/>
              <a:t> holds Directors and Officers , Professional Indemnity as well as General Liability policies .</a:t>
            </a:r>
          </a:p>
          <a:p>
            <a:r>
              <a:rPr lang="en-AU" dirty="0"/>
              <a:t> </a:t>
            </a:r>
            <a:r>
              <a:rPr lang="en-AU" dirty="0" err="1"/>
              <a:t>Q’land</a:t>
            </a:r>
            <a:r>
              <a:rPr lang="en-AU" dirty="0"/>
              <a:t> government revealed in Feb 2012  ………..  </a:t>
            </a:r>
          </a:p>
        </p:txBody>
      </p:sp>
    </p:spTree>
    <p:extLst>
      <p:ext uri="{BB962C8B-B14F-4D97-AF65-F5344CB8AC3E}">
        <p14:creationId xmlns:p14="http://schemas.microsoft.com/office/powerpoint/2010/main" val="354337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7"/>
            <a:ext cx="7729728" cy="1188720"/>
          </a:xfrm>
        </p:spPr>
        <p:txBody>
          <a:bodyPr/>
          <a:lstStyle/>
          <a:p>
            <a:r>
              <a:rPr lang="en-AU" dirty="0"/>
              <a:t>Insurance Protection </a:t>
            </a:r>
          </a:p>
        </p:txBody>
      </p:sp>
      <p:sp>
        <p:nvSpPr>
          <p:cNvPr id="3" name="Content Placeholder 2"/>
          <p:cNvSpPr>
            <a:spLocks noGrp="1"/>
          </p:cNvSpPr>
          <p:nvPr>
            <p:ph idx="1"/>
          </p:nvPr>
        </p:nvSpPr>
        <p:spPr>
          <a:xfrm>
            <a:off x="2231136" y="1869138"/>
            <a:ext cx="7729728" cy="3340509"/>
          </a:xfrm>
        </p:spPr>
        <p:txBody>
          <a:bodyPr>
            <a:noAutofit/>
          </a:bodyPr>
          <a:lstStyle/>
          <a:p>
            <a:r>
              <a:rPr lang="en-AU" dirty="0"/>
              <a:t>The Queensland Government Insurance Fund ( QGIF) , which has reserves of approximately $900m  was in place to respond to claims arising from proven liability. </a:t>
            </a:r>
          </a:p>
          <a:p>
            <a:endParaRPr lang="en-AU" dirty="0"/>
          </a:p>
          <a:p>
            <a:r>
              <a:rPr lang="en-AU" dirty="0"/>
              <a:t>Notably the Queensland Government did not insure its infrastructure </a:t>
            </a:r>
            <a:r>
              <a:rPr lang="en-AU" dirty="0" err="1"/>
              <a:t>assest</a:t>
            </a:r>
            <a:r>
              <a:rPr lang="en-AU" dirty="0"/>
              <a:t> – roads, bridges </a:t>
            </a:r>
            <a:r>
              <a:rPr lang="en-AU" dirty="0" err="1"/>
              <a:t>etc</a:t>
            </a:r>
            <a:r>
              <a:rPr lang="en-AU" dirty="0"/>
              <a:t> . Why ? </a:t>
            </a:r>
          </a:p>
          <a:p>
            <a:endParaRPr lang="en-AU" dirty="0"/>
          </a:p>
          <a:p>
            <a:r>
              <a:rPr lang="en-AU" dirty="0" err="1"/>
              <a:t>Sunwater</a:t>
            </a:r>
            <a:r>
              <a:rPr lang="en-AU" dirty="0"/>
              <a:t> has was also required to hold insurance – Professional Indemnity , Public and Products Liability ( 2011 annual report disclosed assets of $148B including $675.9M in net assets </a:t>
            </a:r>
          </a:p>
          <a:p>
            <a:endParaRPr lang="en-AU" dirty="0"/>
          </a:p>
          <a:p>
            <a:r>
              <a:rPr lang="en-AU" dirty="0"/>
              <a:t>With this insurance and asset protection, why haven’t all  the major insurers joined the class action against the named defendants ? Alleged the 11 major insurers, were involved. </a:t>
            </a:r>
          </a:p>
        </p:txBody>
      </p:sp>
    </p:spTree>
    <p:extLst>
      <p:ext uri="{BB962C8B-B14F-4D97-AF65-F5344CB8AC3E}">
        <p14:creationId xmlns:p14="http://schemas.microsoft.com/office/powerpoint/2010/main" val="17398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Class Action and Subrogated Proceedings </a:t>
            </a:r>
          </a:p>
        </p:txBody>
      </p:sp>
      <p:sp>
        <p:nvSpPr>
          <p:cNvPr id="3" name="Content Placeholder 2"/>
          <p:cNvSpPr>
            <a:spLocks noGrp="1"/>
          </p:cNvSpPr>
          <p:nvPr>
            <p:ph idx="1"/>
          </p:nvPr>
        </p:nvSpPr>
        <p:spPr>
          <a:xfrm>
            <a:off x="1965569" y="2153412"/>
            <a:ext cx="8260862" cy="4590535"/>
          </a:xfrm>
        </p:spPr>
        <p:txBody>
          <a:bodyPr>
            <a:normAutofit fontScale="77500" lnSpcReduction="20000"/>
          </a:bodyPr>
          <a:lstStyle/>
          <a:p>
            <a:endParaRPr lang="en-AU" dirty="0"/>
          </a:p>
          <a:p>
            <a:r>
              <a:rPr lang="en-AU" sz="2300" dirty="0"/>
              <a:t>We know the basis of the claim – essentially management of the dam and inflows and , of course , releases allegedly in breach of the “operating manual”.</a:t>
            </a:r>
          </a:p>
          <a:p>
            <a:r>
              <a:rPr lang="en-AU" sz="2300" dirty="0"/>
              <a:t>This includes failure to make controlled releases from Somerset Dam to Wivenhoe to facilitate a more controlled and gradual release. </a:t>
            </a:r>
          </a:p>
          <a:p>
            <a:r>
              <a:rPr lang="en-AU" sz="2300" dirty="0"/>
              <a:t>How do the policies respond ? </a:t>
            </a:r>
          </a:p>
          <a:p>
            <a:r>
              <a:rPr lang="en-AU" sz="2300" dirty="0"/>
              <a:t>Obviously policies respond to “acts of negligence”  in its widest context .</a:t>
            </a:r>
          </a:p>
          <a:p>
            <a:r>
              <a:rPr lang="en-AU" sz="2300" dirty="0"/>
              <a:t>Question … what negligence ? </a:t>
            </a:r>
          </a:p>
          <a:p>
            <a:r>
              <a:rPr lang="en-AU" sz="2300" dirty="0"/>
              <a:t> Is it </a:t>
            </a:r>
            <a:r>
              <a:rPr lang="en-AU" sz="2300" dirty="0" err="1"/>
              <a:t>negliegnce</a:t>
            </a:r>
            <a:r>
              <a:rPr lang="en-AU" sz="2300" dirty="0"/>
              <a:t> covered under a general Liability policy ? </a:t>
            </a:r>
          </a:p>
          <a:p>
            <a:r>
              <a:rPr lang="en-AU" sz="2300" dirty="0"/>
              <a:t>Is it negligence for which a professional indemnity policy should respond ?</a:t>
            </a:r>
          </a:p>
          <a:p>
            <a:endParaRPr lang="en-AU" sz="2300" dirty="0"/>
          </a:p>
          <a:p>
            <a:endParaRPr lang="en-AU" sz="1900" dirty="0"/>
          </a:p>
          <a:p>
            <a:r>
              <a:rPr lang="en-AU" dirty="0"/>
              <a:t> </a:t>
            </a:r>
          </a:p>
        </p:txBody>
      </p:sp>
    </p:spTree>
    <p:extLst>
      <p:ext uri="{BB962C8B-B14F-4D97-AF65-F5344CB8AC3E}">
        <p14:creationId xmlns:p14="http://schemas.microsoft.com/office/powerpoint/2010/main" val="138483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were the insurers Insuring ?</a:t>
            </a:r>
          </a:p>
        </p:txBody>
      </p:sp>
      <p:sp>
        <p:nvSpPr>
          <p:cNvPr id="3" name="Content Placeholder 2"/>
          <p:cNvSpPr>
            <a:spLocks noGrp="1"/>
          </p:cNvSpPr>
          <p:nvPr>
            <p:ph idx="1"/>
          </p:nvPr>
        </p:nvSpPr>
        <p:spPr/>
        <p:txBody>
          <a:bodyPr>
            <a:normAutofit/>
          </a:bodyPr>
          <a:lstStyle/>
          <a:p>
            <a:r>
              <a:rPr lang="en-AU" dirty="0"/>
              <a:t>Did the insurers fully appreciate the risk they were being asked to take on ?</a:t>
            </a:r>
          </a:p>
          <a:p>
            <a:r>
              <a:rPr lang="en-AU" dirty="0"/>
              <a:t>Why would an insurer pick up Directors and Officers cover and Professional Indemnity cover under a General Liability policy ?</a:t>
            </a:r>
          </a:p>
          <a:p>
            <a:r>
              <a:rPr lang="en-AU" dirty="0"/>
              <a:t>Are lined and unlined spill ways covered under the material damage property cover ? </a:t>
            </a:r>
          </a:p>
          <a:p>
            <a:r>
              <a:rPr lang="en-AU" dirty="0"/>
              <a:t>Are the insurers picking up a maintenance risk or maintenance contract for the dam and spill ways ?</a:t>
            </a:r>
          </a:p>
          <a:p>
            <a:r>
              <a:rPr lang="en-AU" dirty="0"/>
              <a:t>What types of material damage claims are covered under a material damage cover ? Certainly not routine maintenance repairs !!!</a:t>
            </a:r>
          </a:p>
        </p:txBody>
      </p:sp>
    </p:spTree>
    <p:extLst>
      <p:ext uri="{BB962C8B-B14F-4D97-AF65-F5344CB8AC3E}">
        <p14:creationId xmlns:p14="http://schemas.microsoft.com/office/powerpoint/2010/main" val="944777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 what would Engineers expect to be covered For ?</a:t>
            </a:r>
          </a:p>
        </p:txBody>
      </p:sp>
      <p:sp>
        <p:nvSpPr>
          <p:cNvPr id="3" name="Content Placeholder 2"/>
          <p:cNvSpPr>
            <a:spLocks noGrp="1"/>
          </p:cNvSpPr>
          <p:nvPr>
            <p:ph idx="1"/>
          </p:nvPr>
        </p:nvSpPr>
        <p:spPr>
          <a:xfrm>
            <a:off x="2231136" y="2638043"/>
            <a:ext cx="7960126" cy="3825279"/>
          </a:xfrm>
        </p:spPr>
        <p:txBody>
          <a:bodyPr>
            <a:normAutofit/>
          </a:bodyPr>
          <a:lstStyle/>
          <a:p>
            <a:r>
              <a:rPr lang="en-AU" dirty="0"/>
              <a:t>. Clearly professional indemnity claims arising from their conduct as professionals – design, construction , supervision , maintenance and operations … and of course ADVICE .</a:t>
            </a:r>
          </a:p>
          <a:p>
            <a:r>
              <a:rPr lang="en-AU" dirty="0"/>
              <a:t>Subject to the nature of their role – Directors and officers cover </a:t>
            </a:r>
          </a:p>
          <a:p>
            <a:r>
              <a:rPr lang="en-AU" dirty="0"/>
              <a:t> As for the owners and operators of the dams, including the above, public liability ,….. material damage arising from accidental damage ( unforeseen event ) BUT NOT , routine OR preventative maintenance. !</a:t>
            </a:r>
          </a:p>
          <a:p>
            <a:r>
              <a:rPr lang="en-AU" dirty="0"/>
              <a:t>I suspect that there is a level of “difference in understanding “ about what some insurers believe is intended to be covered and what the engineer sees as covered.</a:t>
            </a:r>
          </a:p>
          <a:p>
            <a:r>
              <a:rPr lang="en-AU" dirty="0"/>
              <a:t> </a:t>
            </a:r>
          </a:p>
        </p:txBody>
      </p:sp>
    </p:spTree>
    <p:extLst>
      <p:ext uri="{BB962C8B-B14F-4D97-AF65-F5344CB8AC3E}">
        <p14:creationId xmlns:p14="http://schemas.microsoft.com/office/powerpoint/2010/main" val="19514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5058" y="437807"/>
            <a:ext cx="10590015" cy="5962993"/>
          </a:xfrm>
          <a:prstGeom prst="rect">
            <a:avLst/>
          </a:prstGeom>
        </p:spPr>
      </p:pic>
    </p:spTree>
    <p:extLst>
      <p:ext uri="{BB962C8B-B14F-4D97-AF65-F5344CB8AC3E}">
        <p14:creationId xmlns:p14="http://schemas.microsoft.com/office/powerpoint/2010/main" val="418636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Images of floods the early australian coloni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Image result for Images of floods the early australian colonie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2"/>
          <a:stretch>
            <a:fillRect/>
          </a:stretch>
        </p:blipFill>
        <p:spPr>
          <a:xfrm>
            <a:off x="120650" y="168275"/>
            <a:ext cx="11959894" cy="6697540"/>
          </a:xfrm>
          <a:prstGeom prst="rect">
            <a:avLst/>
          </a:prstGeom>
        </p:spPr>
      </p:pic>
    </p:spTree>
    <p:extLst>
      <p:ext uri="{BB962C8B-B14F-4D97-AF65-F5344CB8AC3E}">
        <p14:creationId xmlns:p14="http://schemas.microsoft.com/office/powerpoint/2010/main" val="113066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143000"/>
            <a:ext cx="12192000" cy="9144000"/>
          </a:xfrm>
          <a:prstGeom prst="rect">
            <a:avLst/>
          </a:prstGeom>
        </p:spPr>
      </p:pic>
    </p:spTree>
    <p:extLst>
      <p:ext uri="{BB962C8B-B14F-4D97-AF65-F5344CB8AC3E}">
        <p14:creationId xmlns:p14="http://schemas.microsoft.com/office/powerpoint/2010/main" val="49423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271" y="582855"/>
            <a:ext cx="7729728" cy="1188720"/>
          </a:xfrm>
        </p:spPr>
        <p:txBody>
          <a:bodyPr/>
          <a:lstStyle/>
          <a:p>
            <a:r>
              <a:rPr lang="en-AU" dirty="0"/>
              <a:t>Was all the damage to Wivenhoe Covered ?</a:t>
            </a:r>
          </a:p>
        </p:txBody>
      </p:sp>
      <p:sp>
        <p:nvSpPr>
          <p:cNvPr id="3" name="Content Placeholder 2"/>
          <p:cNvSpPr>
            <a:spLocks noGrp="1"/>
          </p:cNvSpPr>
          <p:nvPr>
            <p:ph idx="1"/>
          </p:nvPr>
        </p:nvSpPr>
        <p:spPr>
          <a:xfrm>
            <a:off x="1758462" y="2240782"/>
            <a:ext cx="8703346" cy="4506687"/>
          </a:xfrm>
        </p:spPr>
        <p:txBody>
          <a:bodyPr/>
          <a:lstStyle/>
          <a:p>
            <a:r>
              <a:rPr lang="en-AU" sz="2400" dirty="0"/>
              <a:t>The photos show graphic images of the spill way </a:t>
            </a:r>
          </a:p>
          <a:p>
            <a:r>
              <a:rPr lang="en-AU" sz="2400" dirty="0"/>
              <a:t>Is the spillway damage covered or not ?</a:t>
            </a:r>
          </a:p>
          <a:p>
            <a:r>
              <a:rPr lang="en-AU" sz="2400" dirty="0"/>
              <a:t>Clearly as matter of insurance law a policy of insurance DOESNT cover damage caused DELIBERATLY or by a DELIBERATE act .</a:t>
            </a:r>
          </a:p>
          <a:p>
            <a:r>
              <a:rPr lang="en-AU" sz="2400" dirty="0"/>
              <a:t> The releases from Wivenhoe were deliberate releases , not accidental ,…. and while  clearly not intended to cause damage…  DAMAGE was FORESEEABLE and inevitable. </a:t>
            </a:r>
          </a:p>
          <a:p>
            <a:r>
              <a:rPr lang="en-AU" sz="2400" dirty="0"/>
              <a:t>Does the policy respond ?</a:t>
            </a:r>
            <a:endParaRPr lang="en-AU" dirty="0"/>
          </a:p>
        </p:txBody>
      </p:sp>
    </p:spTree>
    <p:extLst>
      <p:ext uri="{BB962C8B-B14F-4D97-AF65-F5344CB8AC3E}">
        <p14:creationId xmlns:p14="http://schemas.microsoft.com/office/powerpoint/2010/main" val="430271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Damage Covered ? </a:t>
            </a:r>
          </a:p>
        </p:txBody>
      </p:sp>
      <p:sp>
        <p:nvSpPr>
          <p:cNvPr id="3" name="Content Placeholder 2"/>
          <p:cNvSpPr>
            <a:spLocks noGrp="1"/>
          </p:cNvSpPr>
          <p:nvPr>
            <p:ph idx="1"/>
          </p:nvPr>
        </p:nvSpPr>
        <p:spPr>
          <a:xfrm>
            <a:off x="2231136" y="2330246"/>
            <a:ext cx="7729728" cy="3409782"/>
          </a:xfrm>
        </p:spPr>
        <p:txBody>
          <a:bodyPr/>
          <a:lstStyle/>
          <a:p>
            <a:r>
              <a:rPr lang="en-AU" dirty="0"/>
              <a:t> </a:t>
            </a:r>
            <a:r>
              <a:rPr lang="en-AU" sz="2000" dirty="0"/>
              <a:t>Was the release of water “an intentional act causing unintentional damage” ? </a:t>
            </a:r>
          </a:p>
          <a:p>
            <a:r>
              <a:rPr lang="en-AU" sz="2000" dirty="0"/>
              <a:t>An intentional or deliberate act causing unintended or unintentional damage does not generally negate cover. </a:t>
            </a:r>
          </a:p>
          <a:p>
            <a:r>
              <a:rPr lang="en-AU" sz="2000" dirty="0"/>
              <a:t>Reckless indifference to likely consequences can negate cover.</a:t>
            </a:r>
          </a:p>
          <a:p>
            <a:r>
              <a:rPr lang="en-AU" sz="2000" dirty="0"/>
              <a:t> Reasonable care / reasonable precautions does not equate with Recklessness. </a:t>
            </a:r>
          </a:p>
          <a:p>
            <a:r>
              <a:rPr lang="en-AU" sz="2000" dirty="0"/>
              <a:t>Breach or statutory regulation does NOT automatically negate cover </a:t>
            </a:r>
            <a:r>
              <a:rPr lang="en-AU" sz="2000" dirty="0" err="1"/>
              <a:t>ie</a:t>
            </a:r>
            <a:r>
              <a:rPr lang="en-AU" sz="2000" dirty="0"/>
              <a:t> breach of law or breach of regulation. </a:t>
            </a:r>
          </a:p>
        </p:txBody>
      </p:sp>
    </p:spTree>
    <p:extLst>
      <p:ext uri="{BB962C8B-B14F-4D97-AF65-F5344CB8AC3E}">
        <p14:creationId xmlns:p14="http://schemas.microsoft.com/office/powerpoint/2010/main" val="410957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Dam(N) Disasters </a:t>
            </a:r>
          </a:p>
        </p:txBody>
      </p:sp>
      <p:sp>
        <p:nvSpPr>
          <p:cNvPr id="3" name="Content Placeholder 2"/>
          <p:cNvSpPr>
            <a:spLocks noGrp="1"/>
          </p:cNvSpPr>
          <p:nvPr>
            <p:ph idx="1"/>
          </p:nvPr>
        </p:nvSpPr>
        <p:spPr>
          <a:xfrm>
            <a:off x="2231135" y="2638044"/>
            <a:ext cx="8624275" cy="4170529"/>
          </a:xfrm>
        </p:spPr>
        <p:txBody>
          <a:bodyPr>
            <a:normAutofit/>
          </a:bodyPr>
          <a:lstStyle/>
          <a:p>
            <a:r>
              <a:rPr lang="en-AU" u="sng" dirty="0"/>
              <a:t>Vega de Tera Dam Collapse </a:t>
            </a:r>
            <a:r>
              <a:rPr lang="en-AU" dirty="0"/>
              <a:t>– Spain  1959 – 144 killed</a:t>
            </a:r>
          </a:p>
          <a:p>
            <a:r>
              <a:rPr lang="en-AU" dirty="0"/>
              <a:t>Causes- structural deficiencies and poor construction. </a:t>
            </a:r>
          </a:p>
          <a:p>
            <a:r>
              <a:rPr lang="en-AU" u="sng" dirty="0" err="1"/>
              <a:t>Teton</a:t>
            </a:r>
            <a:r>
              <a:rPr lang="en-AU" u="sng" dirty="0"/>
              <a:t> Dam collapse </a:t>
            </a:r>
            <a:r>
              <a:rPr lang="en-AU" dirty="0"/>
              <a:t>–Idaho USA 1976- 11 killed </a:t>
            </a:r>
          </a:p>
          <a:p>
            <a:r>
              <a:rPr lang="en-AU" dirty="0"/>
              <a:t>Cause – water leakage through earthen wall. </a:t>
            </a:r>
          </a:p>
          <a:p>
            <a:r>
              <a:rPr lang="en-AU" u="sng" dirty="0"/>
              <a:t>Val di </a:t>
            </a:r>
            <a:r>
              <a:rPr lang="en-AU" u="sng" dirty="0" err="1"/>
              <a:t>Stava</a:t>
            </a:r>
            <a:r>
              <a:rPr lang="en-AU" u="sng" dirty="0"/>
              <a:t> Dam </a:t>
            </a:r>
            <a:r>
              <a:rPr lang="en-AU" dirty="0"/>
              <a:t>– </a:t>
            </a:r>
            <a:r>
              <a:rPr lang="en-AU" dirty="0" err="1"/>
              <a:t>Tesero</a:t>
            </a:r>
            <a:r>
              <a:rPr lang="en-AU" dirty="0"/>
              <a:t> Italy 1985 – 268 Killed</a:t>
            </a:r>
          </a:p>
          <a:p>
            <a:r>
              <a:rPr lang="en-AU" dirty="0"/>
              <a:t>Causes- Poor maintenance and low margin for error in design. </a:t>
            </a:r>
          </a:p>
          <a:p>
            <a:r>
              <a:rPr lang="en-AU" u="sng" dirty="0" err="1"/>
              <a:t>Kantale</a:t>
            </a:r>
            <a:r>
              <a:rPr lang="en-AU" u="sng" dirty="0"/>
              <a:t> Dam collapse </a:t>
            </a:r>
            <a:r>
              <a:rPr lang="en-AU" dirty="0"/>
              <a:t>– </a:t>
            </a:r>
            <a:r>
              <a:rPr lang="en-AU" dirty="0" err="1"/>
              <a:t>Kantale</a:t>
            </a:r>
            <a:r>
              <a:rPr lang="en-AU" dirty="0"/>
              <a:t> Sri Lanka 1986- 180 killed </a:t>
            </a:r>
          </a:p>
          <a:p>
            <a:r>
              <a:rPr lang="en-AU" dirty="0"/>
              <a:t>Causes -  Poor maintenance , leakage and consequent failure.</a:t>
            </a:r>
          </a:p>
          <a:p>
            <a:r>
              <a:rPr lang="en-AU" u="sng" dirty="0" err="1"/>
              <a:t>Camara</a:t>
            </a:r>
            <a:r>
              <a:rPr lang="en-AU" u="sng" dirty="0"/>
              <a:t> Dam  collapse </a:t>
            </a:r>
            <a:r>
              <a:rPr lang="en-AU" dirty="0"/>
              <a:t>- Brazil 2004- 3 killed ….</a:t>
            </a:r>
          </a:p>
          <a:p>
            <a:r>
              <a:rPr lang="en-AU" dirty="0"/>
              <a:t>and for a big one …….</a:t>
            </a:r>
          </a:p>
          <a:p>
            <a:endParaRPr lang="en-AU" dirty="0"/>
          </a:p>
        </p:txBody>
      </p:sp>
    </p:spTree>
    <p:extLst>
      <p:ext uri="{BB962C8B-B14F-4D97-AF65-F5344CB8AC3E}">
        <p14:creationId xmlns:p14="http://schemas.microsoft.com/office/powerpoint/2010/main" val="1787387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723" y="523568"/>
            <a:ext cx="7012858" cy="848032"/>
          </a:xfrm>
        </p:spPr>
        <p:txBody>
          <a:bodyPr/>
          <a:lstStyle/>
          <a:p>
            <a:r>
              <a:rPr lang="en-AU" dirty="0"/>
              <a:t>Damage Covered ?</a:t>
            </a:r>
          </a:p>
        </p:txBody>
      </p:sp>
      <p:sp>
        <p:nvSpPr>
          <p:cNvPr id="3" name="Content Placeholder 2"/>
          <p:cNvSpPr>
            <a:spLocks noGrp="1"/>
          </p:cNvSpPr>
          <p:nvPr>
            <p:ph idx="1"/>
          </p:nvPr>
        </p:nvSpPr>
        <p:spPr>
          <a:xfrm>
            <a:off x="2231136" y="1644446"/>
            <a:ext cx="7729728" cy="4095582"/>
          </a:xfrm>
        </p:spPr>
        <p:txBody>
          <a:bodyPr>
            <a:normAutofit/>
          </a:bodyPr>
          <a:lstStyle/>
          <a:p>
            <a:r>
              <a:rPr lang="en-AU" dirty="0"/>
              <a:t>If , the releases were in breach of the operating manual , was it negligent mismanagement ? </a:t>
            </a:r>
          </a:p>
          <a:p>
            <a:r>
              <a:rPr lang="en-AU" dirty="0"/>
              <a:t>If negligent in the management of the releases then negligence is covered and the policy responds. </a:t>
            </a:r>
          </a:p>
          <a:p>
            <a:r>
              <a:rPr lang="en-AU" dirty="0"/>
              <a:t>If not negligent but RECKLESS , possibly not. </a:t>
            </a:r>
          </a:p>
          <a:p>
            <a:r>
              <a:rPr lang="en-AU" dirty="0"/>
              <a:t>What if the releases were “illegal”- in breach of a statutory regulation ?</a:t>
            </a:r>
          </a:p>
          <a:p>
            <a:r>
              <a:rPr lang="en-AU" dirty="0"/>
              <a:t>What is illegal ? Simple example …lighting a fire on a total fire ban day.</a:t>
            </a:r>
          </a:p>
          <a:p>
            <a:r>
              <a:rPr lang="en-AU" dirty="0"/>
              <a:t>As the matter is currently the subject of litigation I make no further comment ,other than to make </a:t>
            </a:r>
            <a:r>
              <a:rPr lang="en-AU" dirty="0" err="1"/>
              <a:t>observervations</a:t>
            </a:r>
            <a:r>
              <a:rPr lang="en-AU" dirty="0"/>
              <a:t> ……..</a:t>
            </a:r>
          </a:p>
          <a:p>
            <a:endParaRPr lang="en-AU" dirty="0"/>
          </a:p>
          <a:p>
            <a:endParaRPr lang="en-AU" dirty="0"/>
          </a:p>
        </p:txBody>
      </p:sp>
    </p:spTree>
    <p:extLst>
      <p:ext uri="{BB962C8B-B14F-4D97-AF65-F5344CB8AC3E}">
        <p14:creationId xmlns:p14="http://schemas.microsoft.com/office/powerpoint/2010/main" val="47237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CAUSE OF ACTION ????</a:t>
            </a:r>
          </a:p>
        </p:txBody>
      </p:sp>
      <p:sp>
        <p:nvSpPr>
          <p:cNvPr id="3" name="Content Placeholder 2"/>
          <p:cNvSpPr>
            <a:spLocks noGrp="1"/>
          </p:cNvSpPr>
          <p:nvPr>
            <p:ph idx="1"/>
          </p:nvPr>
        </p:nvSpPr>
        <p:spPr>
          <a:xfrm>
            <a:off x="2231136" y="2638045"/>
            <a:ext cx="7729728" cy="3101670"/>
          </a:xfrm>
        </p:spPr>
        <p:txBody>
          <a:bodyPr>
            <a:normAutofit/>
          </a:bodyPr>
          <a:lstStyle/>
          <a:p>
            <a:r>
              <a:rPr lang="en-AU" dirty="0"/>
              <a:t>In November 2014 , Justice </a:t>
            </a:r>
            <a:r>
              <a:rPr lang="en-AU" dirty="0" err="1"/>
              <a:t>Garling</a:t>
            </a:r>
            <a:r>
              <a:rPr lang="en-AU" dirty="0"/>
              <a:t> of the NSW Supreme </a:t>
            </a:r>
            <a:r>
              <a:rPr lang="en-AU" dirty="0" err="1"/>
              <a:t>Crt</a:t>
            </a:r>
            <a:r>
              <a:rPr lang="en-AU" dirty="0"/>
              <a:t>, granted the defendants application to  strike out  the Statement of Claim and directed the Plaintiffs to provide a copy of its experts report upon which it intends to rely </a:t>
            </a:r>
          </a:p>
          <a:p>
            <a:r>
              <a:rPr lang="en-AU" dirty="0"/>
              <a:t>A fresh Statement of Claim was filed. </a:t>
            </a:r>
          </a:p>
          <a:p>
            <a:r>
              <a:rPr lang="en-AU" dirty="0"/>
              <a:t>The class action originally set down for trial in July this year, was vacated in September 2015 as the matter clearly not ready for trial. </a:t>
            </a:r>
          </a:p>
          <a:p>
            <a:r>
              <a:rPr lang="en-AU" dirty="0"/>
              <a:t>Trial now anticipated 2017 with an expected duration of up to a year !!! </a:t>
            </a:r>
          </a:p>
          <a:p>
            <a:r>
              <a:rPr lang="en-AU" dirty="0"/>
              <a:t>A windfall for the legal profession and a hellishly expensive exercise for the insurers !!!!   </a:t>
            </a:r>
          </a:p>
        </p:txBody>
      </p:sp>
    </p:spTree>
    <p:extLst>
      <p:ext uri="{BB962C8B-B14F-4D97-AF65-F5344CB8AC3E}">
        <p14:creationId xmlns:p14="http://schemas.microsoft.com/office/powerpoint/2010/main" val="101142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DAM Insurance –International Market </a:t>
            </a:r>
          </a:p>
        </p:txBody>
      </p:sp>
      <p:sp>
        <p:nvSpPr>
          <p:cNvPr id="3" name="Content Placeholder 2"/>
          <p:cNvSpPr>
            <a:spLocks noGrp="1"/>
          </p:cNvSpPr>
          <p:nvPr>
            <p:ph idx="1"/>
          </p:nvPr>
        </p:nvSpPr>
        <p:spPr>
          <a:xfrm>
            <a:off x="2231135" y="2638044"/>
            <a:ext cx="7784015" cy="3194345"/>
          </a:xfrm>
        </p:spPr>
        <p:txBody>
          <a:bodyPr>
            <a:normAutofit/>
          </a:bodyPr>
          <a:lstStyle/>
          <a:p>
            <a:r>
              <a:rPr lang="en-AU" dirty="0"/>
              <a:t>For  dams operating for revenue – the big player is the international insurer  GENERALI GLOBAL RISK  </a:t>
            </a:r>
          </a:p>
          <a:p>
            <a:r>
              <a:rPr lang="en-AU" dirty="0"/>
              <a:t>The cover – design , construction , loss of profits and includes transport and operational cover </a:t>
            </a:r>
          </a:p>
          <a:p>
            <a:r>
              <a:rPr lang="en-AU" dirty="0"/>
              <a:t>The company covers both large and smaller commercial dams , at a global level </a:t>
            </a:r>
          </a:p>
          <a:p>
            <a:r>
              <a:rPr lang="en-AU" dirty="0"/>
              <a:t>In Europe a Norwegian company ( NEFO ) has become the primary insurer for large dams in </a:t>
            </a:r>
            <a:r>
              <a:rPr lang="en-AU" dirty="0" err="1"/>
              <a:t>Scandanavian</a:t>
            </a:r>
            <a:r>
              <a:rPr lang="en-AU" dirty="0"/>
              <a:t> countries. Formed in 1989 as an initiative of the Norwegian Electricity Federation </a:t>
            </a:r>
          </a:p>
          <a:p>
            <a:r>
              <a:rPr lang="en-AU" dirty="0"/>
              <a:t>NEFO ,currently insuring 5000 dams in Europe … looking at global expansion. </a:t>
            </a:r>
          </a:p>
          <a:p>
            <a:endParaRPr lang="en-AU" dirty="0"/>
          </a:p>
        </p:txBody>
      </p:sp>
    </p:spTree>
    <p:extLst>
      <p:ext uri="{BB962C8B-B14F-4D97-AF65-F5344CB8AC3E}">
        <p14:creationId xmlns:p14="http://schemas.microsoft.com/office/powerpoint/2010/main" val="308632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Insurance Market </a:t>
            </a:r>
          </a:p>
        </p:txBody>
      </p:sp>
      <p:sp>
        <p:nvSpPr>
          <p:cNvPr id="3" name="Content Placeholder 2"/>
          <p:cNvSpPr>
            <a:spLocks noGrp="1"/>
          </p:cNvSpPr>
          <p:nvPr>
            <p:ph idx="1"/>
          </p:nvPr>
        </p:nvSpPr>
        <p:spPr/>
        <p:txBody>
          <a:bodyPr/>
          <a:lstStyle/>
          <a:p>
            <a:r>
              <a:rPr lang="en-AU" dirty="0"/>
              <a:t>Currently a soft insurance market caused by excess capital </a:t>
            </a:r>
          </a:p>
          <a:p>
            <a:r>
              <a:rPr lang="en-AU" dirty="0"/>
              <a:t>Despite what engineers may be experiencing, premiums in the general insurance market ,generally lower than usual </a:t>
            </a:r>
          </a:p>
          <a:p>
            <a:r>
              <a:rPr lang="en-AU" dirty="0"/>
              <a:t>What does your market look like ? Many large multinationals are insured in the O/S market.</a:t>
            </a:r>
          </a:p>
          <a:p>
            <a:r>
              <a:rPr lang="en-AU" dirty="0"/>
              <a:t>The Wivenhoe experience has made a number of local underwriters very cautious </a:t>
            </a:r>
          </a:p>
          <a:p>
            <a:r>
              <a:rPr lang="en-AU" dirty="0"/>
              <a:t>While insuring dams and particularly the operation of dams makes some nervous there is still a market ….but at the “right  price” ( for insurers) ! </a:t>
            </a:r>
          </a:p>
        </p:txBody>
      </p:sp>
    </p:spTree>
    <p:extLst>
      <p:ext uri="{BB962C8B-B14F-4D97-AF65-F5344CB8AC3E}">
        <p14:creationId xmlns:p14="http://schemas.microsoft.com/office/powerpoint/2010/main" val="4031329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910" y="389505"/>
            <a:ext cx="7729728" cy="1188720"/>
          </a:xfrm>
        </p:spPr>
        <p:txBody>
          <a:bodyPr/>
          <a:lstStyle/>
          <a:p>
            <a:r>
              <a:rPr lang="en-AU" dirty="0"/>
              <a:t>The current insurance for “</a:t>
            </a:r>
            <a:r>
              <a:rPr lang="en-AU" dirty="0" err="1"/>
              <a:t>dam”Risks</a:t>
            </a:r>
            <a:r>
              <a:rPr lang="en-AU" dirty="0"/>
              <a:t> </a:t>
            </a:r>
          </a:p>
        </p:txBody>
      </p:sp>
      <p:sp>
        <p:nvSpPr>
          <p:cNvPr id="3" name="Content Placeholder 2"/>
          <p:cNvSpPr>
            <a:spLocks noGrp="1"/>
          </p:cNvSpPr>
          <p:nvPr>
            <p:ph idx="1"/>
          </p:nvPr>
        </p:nvSpPr>
        <p:spPr>
          <a:xfrm>
            <a:off x="2231136" y="1880420"/>
            <a:ext cx="7318445" cy="3859608"/>
          </a:xfrm>
        </p:spPr>
        <p:txBody>
          <a:bodyPr>
            <a:normAutofit/>
          </a:bodyPr>
          <a:lstStyle/>
          <a:p>
            <a:r>
              <a:rPr lang="en-AU" sz="2400" dirty="0"/>
              <a:t>Primary Cover</a:t>
            </a:r>
            <a:r>
              <a:rPr lang="en-AU" dirty="0"/>
              <a:t>– Sum insured retained by the one insurer or co insured with a number of insurers sharing the risk up to 100% of a given sum </a:t>
            </a:r>
          </a:p>
          <a:p>
            <a:r>
              <a:rPr lang="en-AU" sz="2400" dirty="0"/>
              <a:t>Reinsurance</a:t>
            </a:r>
            <a:r>
              <a:rPr lang="en-AU" dirty="0"/>
              <a:t> – “The insurance of insurers” . Here the insurer ( the ceding company or reinsured )  lays off  part of the risk to a reinsurer. </a:t>
            </a:r>
          </a:p>
          <a:p>
            <a:r>
              <a:rPr lang="en-AU" dirty="0"/>
              <a:t> A reinsurer may even reinsure its own liability . Such contracts referred to as “retrocessions”</a:t>
            </a:r>
          </a:p>
          <a:p>
            <a:r>
              <a:rPr lang="en-AU" dirty="0"/>
              <a:t>Classes of Reinsurance – Broadly 2 types –” Facultative” and “Treaty”</a:t>
            </a:r>
          </a:p>
          <a:p>
            <a:r>
              <a:rPr lang="en-AU" sz="2400" dirty="0"/>
              <a:t>Facultative</a:t>
            </a:r>
            <a:r>
              <a:rPr lang="en-AU" dirty="0"/>
              <a:t> – Reinsurance of a single risk  </a:t>
            </a:r>
          </a:p>
          <a:p>
            <a:r>
              <a:rPr lang="en-AU" sz="2400" dirty="0"/>
              <a:t>Treaty</a:t>
            </a:r>
            <a:r>
              <a:rPr lang="en-AU" dirty="0"/>
              <a:t> – Reinsuring a large number of risks by class or account </a:t>
            </a:r>
          </a:p>
        </p:txBody>
      </p:sp>
    </p:spTree>
    <p:extLst>
      <p:ext uri="{BB962C8B-B14F-4D97-AF65-F5344CB8AC3E}">
        <p14:creationId xmlns:p14="http://schemas.microsoft.com/office/powerpoint/2010/main" val="3251689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Insurance Market – What are insurers looking for ?</a:t>
            </a:r>
          </a:p>
        </p:txBody>
      </p:sp>
      <p:sp>
        <p:nvSpPr>
          <p:cNvPr id="3" name="Content Placeholder 2"/>
          <p:cNvSpPr>
            <a:spLocks noGrp="1"/>
          </p:cNvSpPr>
          <p:nvPr>
            <p:ph idx="1"/>
          </p:nvPr>
        </p:nvSpPr>
        <p:spPr/>
        <p:txBody>
          <a:bodyPr/>
          <a:lstStyle/>
          <a:p>
            <a:r>
              <a:rPr lang="en-AU" dirty="0"/>
              <a:t>Risk Management and demonstrated risk management procedures critical – This should be </a:t>
            </a:r>
            <a:r>
              <a:rPr lang="en-AU" dirty="0" err="1"/>
              <a:t>sel</a:t>
            </a:r>
            <a:r>
              <a:rPr lang="en-AU" dirty="0"/>
              <a:t> evident !</a:t>
            </a:r>
          </a:p>
          <a:p>
            <a:r>
              <a:rPr lang="en-AU" dirty="0"/>
              <a:t>Regular and proactive review of operating manuals and procedures </a:t>
            </a:r>
          </a:p>
          <a:p>
            <a:r>
              <a:rPr lang="en-AU" dirty="0"/>
              <a:t>Close relationship between insured , broker and underwriter. </a:t>
            </a:r>
          </a:p>
          <a:p>
            <a:r>
              <a:rPr lang="en-AU" dirty="0"/>
              <a:t>Increased focus by underwriters on precisely what risk(s) they are insuring. </a:t>
            </a:r>
          </a:p>
          <a:p>
            <a:r>
              <a:rPr lang="en-AU" dirty="0"/>
              <a:t>Higher premiums – for both primary cover and reinsurance.  </a:t>
            </a:r>
          </a:p>
          <a:p>
            <a:r>
              <a:rPr lang="en-AU" dirty="0"/>
              <a:t>What  is the right premium split between primary and excess layers ?</a:t>
            </a:r>
          </a:p>
          <a:p>
            <a:endParaRPr lang="en-AU" dirty="0"/>
          </a:p>
        </p:txBody>
      </p:sp>
    </p:spTree>
    <p:extLst>
      <p:ext uri="{BB962C8B-B14F-4D97-AF65-F5344CB8AC3E}">
        <p14:creationId xmlns:p14="http://schemas.microsoft.com/office/powerpoint/2010/main" val="2505614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48498"/>
            <a:ext cx="7729728" cy="1188720"/>
          </a:xfrm>
        </p:spPr>
        <p:txBody>
          <a:bodyPr/>
          <a:lstStyle/>
          <a:p>
            <a:r>
              <a:rPr lang="en-AU" dirty="0"/>
              <a:t>Insurance Market </a:t>
            </a:r>
          </a:p>
        </p:txBody>
      </p:sp>
      <p:sp>
        <p:nvSpPr>
          <p:cNvPr id="3" name="Content Placeholder 2"/>
          <p:cNvSpPr>
            <a:spLocks noGrp="1"/>
          </p:cNvSpPr>
          <p:nvPr>
            <p:ph idx="1"/>
          </p:nvPr>
        </p:nvSpPr>
        <p:spPr>
          <a:xfrm>
            <a:off x="2231136" y="1924666"/>
            <a:ext cx="7665032" cy="3815362"/>
          </a:xfrm>
        </p:spPr>
        <p:txBody>
          <a:bodyPr>
            <a:normAutofit/>
          </a:bodyPr>
          <a:lstStyle/>
          <a:p>
            <a:r>
              <a:rPr lang="en-AU" dirty="0"/>
              <a:t>My enquiries reveal  something like a 50/50 split between primary and excess layers. </a:t>
            </a:r>
          </a:p>
          <a:p>
            <a:r>
              <a:rPr lang="en-AU" dirty="0"/>
              <a:t>Reinsurers insisting on higher premium to reflect  “catastrophic risk” – </a:t>
            </a:r>
            <a:r>
              <a:rPr lang="en-AU" dirty="0" err="1"/>
              <a:t>ie</a:t>
            </a:r>
            <a:r>
              <a:rPr lang="en-AU" dirty="0"/>
              <a:t> an incident blowing through the primary cover more likely than not. </a:t>
            </a:r>
          </a:p>
          <a:p>
            <a:r>
              <a:rPr lang="en-AU" dirty="0"/>
              <a:t>Big exposures with reinsurance premium matching the exposure. </a:t>
            </a:r>
          </a:p>
          <a:p>
            <a:r>
              <a:rPr lang="en-AU" dirty="0"/>
              <a:t>Any incident is seen as likely to impact reinsurers. </a:t>
            </a:r>
          </a:p>
          <a:p>
            <a:r>
              <a:rPr lang="en-AU" dirty="0"/>
              <a:t>Example Primary Cover – Up to $150 M . First Excess layer $100 excess of $100 M  Second Excess layer  $ 300 M of $250 M</a:t>
            </a:r>
          </a:p>
          <a:p>
            <a:r>
              <a:rPr lang="en-AU" dirty="0"/>
              <a:t>Reinsures now asking for a larger proportion of the premium. </a:t>
            </a:r>
          </a:p>
          <a:p>
            <a:r>
              <a:rPr lang="en-AU" dirty="0"/>
              <a:t> primary insures insisting on higher premiums generally. </a:t>
            </a:r>
          </a:p>
          <a:p>
            <a:endParaRPr lang="en-AU" dirty="0"/>
          </a:p>
        </p:txBody>
      </p:sp>
    </p:spTree>
    <p:extLst>
      <p:ext uri="{BB962C8B-B14F-4D97-AF65-F5344CB8AC3E}">
        <p14:creationId xmlns:p14="http://schemas.microsoft.com/office/powerpoint/2010/main" val="40496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Insurance Market </a:t>
            </a:r>
          </a:p>
        </p:txBody>
      </p:sp>
      <p:sp>
        <p:nvSpPr>
          <p:cNvPr id="3" name="Content Placeholder 2"/>
          <p:cNvSpPr>
            <a:spLocks noGrp="1"/>
          </p:cNvSpPr>
          <p:nvPr>
            <p:ph idx="1"/>
          </p:nvPr>
        </p:nvSpPr>
        <p:spPr/>
        <p:txBody>
          <a:bodyPr/>
          <a:lstStyle/>
          <a:p>
            <a:r>
              <a:rPr lang="en-AU" dirty="0"/>
              <a:t>So what does all this mean for you ? </a:t>
            </a:r>
          </a:p>
          <a:p>
            <a:r>
              <a:rPr lang="en-AU" dirty="0"/>
              <a:t>Higher premiums in the short term. </a:t>
            </a:r>
          </a:p>
          <a:p>
            <a:r>
              <a:rPr lang="en-AU" dirty="0"/>
              <a:t>…and longer term … pure guess work, as insurance operates in a cyclical market .Unfortunately for you, while the market is relatively “soft” you are experiencing increased premiums. </a:t>
            </a:r>
          </a:p>
          <a:p>
            <a:r>
              <a:rPr lang="en-AU" dirty="0"/>
              <a:t>Anecdotally I am told little interest in the market in insuring “tailings dams”  … particularly those in third world countries. </a:t>
            </a:r>
          </a:p>
          <a:p>
            <a:r>
              <a:rPr lang="en-AU" dirty="0"/>
              <a:t>I wonder  why ????? </a:t>
            </a:r>
          </a:p>
        </p:txBody>
      </p:sp>
    </p:spTree>
    <p:extLst>
      <p:ext uri="{BB962C8B-B14F-4D97-AF65-F5344CB8AC3E}">
        <p14:creationId xmlns:p14="http://schemas.microsoft.com/office/powerpoint/2010/main" val="4183183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Private Dams – small and large </a:t>
            </a:r>
          </a:p>
        </p:txBody>
      </p:sp>
      <p:sp>
        <p:nvSpPr>
          <p:cNvPr id="3" name="Content Placeholder 2"/>
          <p:cNvSpPr>
            <a:spLocks noGrp="1"/>
          </p:cNvSpPr>
          <p:nvPr>
            <p:ph idx="1"/>
          </p:nvPr>
        </p:nvSpPr>
        <p:spPr>
          <a:xfrm>
            <a:off x="2231137" y="2428104"/>
            <a:ext cx="7635734" cy="4250724"/>
          </a:xfrm>
        </p:spPr>
        <p:txBody>
          <a:bodyPr/>
          <a:lstStyle/>
          <a:p>
            <a:r>
              <a:rPr lang="en-AU" dirty="0"/>
              <a:t>While large dams have received much focus , there has been little attention shown to smaller private dams such as those on rural properties. </a:t>
            </a:r>
          </a:p>
          <a:p>
            <a:r>
              <a:rPr lang="en-AU" dirty="0"/>
              <a:t>These also present a significant risk and the law around the liability in the event of a dam failure is very clear.</a:t>
            </a:r>
          </a:p>
          <a:p>
            <a:r>
              <a:rPr lang="en-AU" dirty="0"/>
              <a:t>The common law rule of law is still dictated by the old House of Lords decision in  </a:t>
            </a:r>
            <a:r>
              <a:rPr lang="en-AU" u="sng" dirty="0" err="1"/>
              <a:t>Rylands</a:t>
            </a:r>
            <a:r>
              <a:rPr lang="en-AU" u="sng" dirty="0"/>
              <a:t> v Fletcher [</a:t>
            </a:r>
            <a:r>
              <a:rPr lang="en-AU" dirty="0"/>
              <a:t>1868] UKHL 1</a:t>
            </a:r>
          </a:p>
          <a:p>
            <a:r>
              <a:rPr lang="en-AU" dirty="0"/>
              <a:t>A dam is an artificial structure for which there is strict liability for land owners for damage caused by dangerous substances that escapes from their land – in this case water damage caused by a dam failure </a:t>
            </a:r>
          </a:p>
          <a:p>
            <a:r>
              <a:rPr lang="en-AU" dirty="0"/>
              <a:t>Regulation of the safety and engineering inspection of e dams of this nature varies from state to state. </a:t>
            </a:r>
          </a:p>
          <a:p>
            <a:endParaRPr lang="en-AU" dirty="0"/>
          </a:p>
        </p:txBody>
      </p:sp>
    </p:spTree>
    <p:extLst>
      <p:ext uri="{BB962C8B-B14F-4D97-AF65-F5344CB8AC3E}">
        <p14:creationId xmlns:p14="http://schemas.microsoft.com/office/powerpoint/2010/main" val="1191083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451" y="964692"/>
            <a:ext cx="7729728" cy="1188720"/>
          </a:xfrm>
        </p:spPr>
        <p:txBody>
          <a:bodyPr/>
          <a:lstStyle/>
          <a:p>
            <a:r>
              <a:rPr lang="en-AU" dirty="0" err="1"/>
              <a:t>BuT</a:t>
            </a:r>
            <a:r>
              <a:rPr lang="en-AU" dirty="0"/>
              <a:t>  </a:t>
            </a:r>
            <a:r>
              <a:rPr lang="en-AU" dirty="0" err="1"/>
              <a:t>Fundao</a:t>
            </a:r>
            <a:r>
              <a:rPr lang="en-AU" dirty="0"/>
              <a:t> was no Wivenhoe !!!</a:t>
            </a:r>
          </a:p>
        </p:txBody>
      </p:sp>
      <p:pic>
        <p:nvPicPr>
          <p:cNvPr id="5" name="Content Placeholder 4"/>
          <p:cNvPicPr>
            <a:picLocks noGrp="1" noChangeAspect="1"/>
          </p:cNvPicPr>
          <p:nvPr>
            <p:ph sz="half" idx="1"/>
          </p:nvPr>
        </p:nvPicPr>
        <p:blipFill>
          <a:blip r:embed="rId2"/>
          <a:stretch>
            <a:fillRect/>
          </a:stretch>
        </p:blipFill>
        <p:spPr>
          <a:xfrm>
            <a:off x="1581150" y="2764237"/>
            <a:ext cx="4271963" cy="2850350"/>
          </a:xfrm>
        </p:spPr>
      </p:pic>
      <p:pic>
        <p:nvPicPr>
          <p:cNvPr id="6" name="Content Placeholder 5"/>
          <p:cNvPicPr>
            <a:picLocks noGrp="1" noChangeAspect="1"/>
          </p:cNvPicPr>
          <p:nvPr>
            <p:ph sz="half" idx="2"/>
          </p:nvPr>
        </p:nvPicPr>
        <p:blipFill>
          <a:blip r:embed="rId3"/>
          <a:stretch>
            <a:fillRect/>
          </a:stretch>
        </p:blipFill>
        <p:spPr>
          <a:xfrm>
            <a:off x="7310835" y="2638425"/>
            <a:ext cx="2326481" cy="3101975"/>
          </a:xfrm>
        </p:spPr>
      </p:pic>
    </p:spTree>
    <p:extLst>
      <p:ext uri="{BB962C8B-B14F-4D97-AF65-F5344CB8AC3E}">
        <p14:creationId xmlns:p14="http://schemas.microsoft.com/office/powerpoint/2010/main" val="184494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4" y="964692"/>
            <a:ext cx="7613080" cy="925892"/>
          </a:xfrm>
        </p:spPr>
        <p:txBody>
          <a:bodyPr/>
          <a:lstStyle/>
          <a:p>
            <a:r>
              <a:rPr lang="en-AU" dirty="0"/>
              <a:t>DAM(N)  Disasters </a:t>
            </a:r>
          </a:p>
        </p:txBody>
      </p:sp>
      <p:sp>
        <p:nvSpPr>
          <p:cNvPr id="3" name="Content Placeholder 2"/>
          <p:cNvSpPr>
            <a:spLocks noGrp="1"/>
          </p:cNvSpPr>
          <p:nvPr>
            <p:ph idx="1"/>
          </p:nvPr>
        </p:nvSpPr>
        <p:spPr>
          <a:xfrm>
            <a:off x="2231135" y="2248806"/>
            <a:ext cx="7870513" cy="3985178"/>
          </a:xfrm>
        </p:spPr>
        <p:txBody>
          <a:bodyPr>
            <a:normAutofit lnSpcReduction="10000"/>
          </a:bodyPr>
          <a:lstStyle/>
          <a:p>
            <a:r>
              <a:rPr lang="en-AU" u="sng" dirty="0" err="1"/>
              <a:t>Shimantan</a:t>
            </a:r>
            <a:r>
              <a:rPr lang="en-AU" u="sng" dirty="0"/>
              <a:t> and </a:t>
            </a:r>
            <a:r>
              <a:rPr lang="en-AU" u="sng" dirty="0" err="1"/>
              <a:t>Banquia</a:t>
            </a:r>
            <a:r>
              <a:rPr lang="en-AU" u="sng" dirty="0"/>
              <a:t> Dam failures </a:t>
            </a:r>
            <a:r>
              <a:rPr lang="en-AU" dirty="0"/>
              <a:t>– Henan Province .China 1975 </a:t>
            </a:r>
          </a:p>
          <a:p>
            <a:r>
              <a:rPr lang="en-AU" dirty="0"/>
              <a:t>Causes – Poor design and rapid construction combined with the worst storm ever recorded in the region. </a:t>
            </a:r>
          </a:p>
          <a:p>
            <a:r>
              <a:rPr lang="en-AU" dirty="0"/>
              <a:t>During the 1950’s over 100 dams and reservoirs  constructed in the Henan Province as part of “the great leap forward. “</a:t>
            </a:r>
          </a:p>
          <a:p>
            <a:r>
              <a:rPr lang="en-AU" dirty="0"/>
              <a:t>Result – 171,000 people killed. </a:t>
            </a:r>
          </a:p>
          <a:p>
            <a:r>
              <a:rPr lang="en-AU" dirty="0"/>
              <a:t>Currently in SW China 32 major dams have been constructed -100 more are planned. </a:t>
            </a:r>
          </a:p>
          <a:p>
            <a:r>
              <a:rPr lang="en-AU" dirty="0"/>
              <a:t>Of the 130 Dams , 48.2 % are reputed to be in areas of high to very high seismic hazard. </a:t>
            </a:r>
          </a:p>
          <a:p>
            <a:r>
              <a:rPr lang="en-AU" dirty="0"/>
              <a:t>Many of the old dams are poorly constructed – The Central Government have identified 40,000 dams at risk of breach ! </a:t>
            </a:r>
          </a:p>
          <a:p>
            <a:endParaRPr lang="en-AU" dirty="0"/>
          </a:p>
        </p:txBody>
      </p:sp>
    </p:spTree>
    <p:extLst>
      <p:ext uri="{BB962C8B-B14F-4D97-AF65-F5344CB8AC3E}">
        <p14:creationId xmlns:p14="http://schemas.microsoft.com/office/powerpoint/2010/main" val="1463697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494" y="396240"/>
            <a:ext cx="11433693" cy="6225540"/>
          </a:xfrm>
          <a:prstGeom prst="rect">
            <a:avLst/>
          </a:prstGeom>
        </p:spPr>
      </p:pic>
    </p:spTree>
    <p:extLst>
      <p:ext uri="{BB962C8B-B14F-4D97-AF65-F5344CB8AC3E}">
        <p14:creationId xmlns:p14="http://schemas.microsoft.com/office/powerpoint/2010/main" val="4080755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340" y="730895"/>
            <a:ext cx="8452021" cy="5184775"/>
          </a:xfrm>
        </p:spPr>
        <p:txBody>
          <a:bodyPr>
            <a:normAutofit fontScale="90000"/>
          </a:bodyPr>
          <a:lstStyle/>
          <a:p>
            <a:pPr algn="l">
              <a:defRPr/>
            </a:pPr>
            <a:r>
              <a:rPr lang="en-AU" sz="1400" b="1" i="1" dirty="0"/>
              <a:t>“ </a:t>
            </a:r>
            <a:r>
              <a:rPr lang="en-AU" sz="1600" b="1" i="1" dirty="0">
                <a:latin typeface="Book Antiqua" panose="02040602050305030304" pitchFamily="18" charset="0"/>
                <a:cs typeface="Arial" panose="020B0604020202020204" pitchFamily="34" charset="0"/>
              </a:rPr>
              <a:t>Whilst it does not fall within the reach of human foresight or precaution to be able to guard effectually against the baneful recurrence of such awful visitations , or to avoid being more or less involved therein , YET when the too fatal experience of years , has shown the suffers the inevitable consequences of their wilful and wayward habit of placing their residences and stockyards  within reach of the floods ; and whilst it must be had in remembrance that many of the deplorable losses which have been sustained within the last few years at least , might have been in great measure  averted  , had the settlers paid due consideration to their own interests and to the frequent admonitions they had received , by removing their residences from within the flood marks to the TOWNSHIPS assigned for them on the HIGHLANDS , it must be confessed that the compassion excited by their misfortunes is mingled with sentiments of astonishment and surprise that any people could be found so totally insensible to their true interests, as the settlers have in this instance , proved themselves .</a:t>
            </a:r>
            <a:br>
              <a:rPr lang="en-AU" sz="1600" b="1" i="1" dirty="0">
                <a:latin typeface="Book Antiqua" panose="02040602050305030304" pitchFamily="18" charset="0"/>
                <a:cs typeface="Arial" panose="020B0604020202020204" pitchFamily="34" charset="0"/>
              </a:rPr>
            </a:br>
            <a:endParaRPr lang="en-AU" sz="1400" b="1" i="1"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82042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904" y="836614"/>
            <a:ext cx="8544696" cy="4505325"/>
          </a:xfrm>
        </p:spPr>
        <p:txBody>
          <a:bodyPr>
            <a:noAutofit/>
          </a:bodyPr>
          <a:lstStyle/>
          <a:p>
            <a:pPr algn="l">
              <a:defRPr/>
            </a:pPr>
            <a:r>
              <a:rPr lang="en-AU" sz="1600" b="1" dirty="0">
                <a:latin typeface="Book Antiqua" panose="02040602050305030304" pitchFamily="18" charset="0"/>
                <a:cs typeface="Arial" panose="020B0604020202020204" pitchFamily="34" charset="0"/>
              </a:rPr>
              <a:t>His Excellency , however , still cherishes the hope that calamities which have befallen the settlers will produce at least the good effect of stimulating them to the highly expedient and </a:t>
            </a:r>
            <a:r>
              <a:rPr lang="en-AU" sz="1600" b="1" dirty="0" err="1">
                <a:latin typeface="Book Antiqua" panose="02040602050305030304" pitchFamily="18" charset="0"/>
                <a:cs typeface="Arial" panose="020B0604020202020204" pitchFamily="34" charset="0"/>
              </a:rPr>
              <a:t>indispensible</a:t>
            </a:r>
            <a:r>
              <a:rPr lang="en-AU" sz="1600" b="1" dirty="0">
                <a:latin typeface="Book Antiqua" panose="02040602050305030304" pitchFamily="18" charset="0"/>
                <a:cs typeface="Arial" panose="020B0604020202020204" pitchFamily="34" charset="0"/>
              </a:rPr>
              <a:t> measure of proceeding to establish their future residences in the town ships  allotted for the preservation of them selves , their families , and their property , and they will , one and all , adopt the firm resolution  of forthwith erecting their habitations on the highlands , cheered with the animating hope  and fair prospect of retrieving , at no very distant day , their losses and securing themselves from further recurrence .</a:t>
            </a:r>
            <a:br>
              <a:rPr lang="en-AU" sz="1600" b="1" dirty="0">
                <a:latin typeface="Book Antiqua" panose="02040602050305030304" pitchFamily="18" charset="0"/>
                <a:cs typeface="Arial" panose="020B0604020202020204" pitchFamily="34" charset="0"/>
              </a:rPr>
            </a:br>
            <a:endParaRPr lang="en-AU" sz="1600" b="1"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079243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7147" y="260350"/>
            <a:ext cx="7407876" cy="5437188"/>
          </a:xfrm>
        </p:spPr>
        <p:txBody>
          <a:bodyPr>
            <a:normAutofit fontScale="90000"/>
          </a:bodyPr>
          <a:lstStyle/>
          <a:p>
            <a:pPr algn="l">
              <a:defRPr/>
            </a:pPr>
            <a:r>
              <a:rPr lang="en-AU" sz="2000" dirty="0"/>
              <a:t> </a:t>
            </a:r>
            <a:br>
              <a:rPr lang="en-AU" sz="2000" dirty="0"/>
            </a:br>
            <a:r>
              <a:rPr lang="en-AU" sz="1800" b="1" dirty="0">
                <a:latin typeface="Book Antiqua" panose="02040602050305030304" pitchFamily="18" charset="0"/>
                <a:cs typeface="Arial" panose="020B0604020202020204" pitchFamily="34" charset="0"/>
              </a:rPr>
              <a:t>THOSE , who , notwithstanding , shall perversely neglect the present admonition and exhortation to their own benefit , must be considered wilfully and obstinately blind to their true interests , and UNDESERVING any future indulgences , whilst , on the contrary, those who shall meet this severe dispensation of providence , with manly fortitude and unbroken spirit , may rest assured that their exertions and industry will not only merit , but OBTAIN , the favourable consideration and protection of this government .” </a:t>
            </a:r>
            <a:br>
              <a:rPr lang="en-AU" sz="1800" b="1" dirty="0">
                <a:latin typeface="Book Antiqua" panose="02040602050305030304" pitchFamily="18" charset="0"/>
                <a:cs typeface="Arial" panose="020B0604020202020204" pitchFamily="34" charset="0"/>
              </a:rPr>
            </a:br>
            <a:r>
              <a:rPr lang="en-AU" sz="1800" b="1" dirty="0">
                <a:latin typeface="Book Antiqua" panose="02040602050305030304" pitchFamily="18" charset="0"/>
                <a:cs typeface="Arial" panose="020B0604020202020204" pitchFamily="34" charset="0"/>
              </a:rPr>
              <a:t> </a:t>
            </a:r>
            <a:br>
              <a:rPr lang="en-AU" sz="1800" b="1" dirty="0">
                <a:latin typeface="Book Antiqua" panose="02040602050305030304" pitchFamily="18" charset="0"/>
                <a:cs typeface="Arial" panose="020B0604020202020204" pitchFamily="34" charset="0"/>
              </a:rPr>
            </a:br>
            <a:r>
              <a:rPr lang="en-AU" sz="1800" b="1" dirty="0">
                <a:latin typeface="Book Antiqua" panose="02040602050305030304" pitchFamily="18" charset="0"/>
                <a:cs typeface="Arial" panose="020B0604020202020204" pitchFamily="34" charset="0"/>
              </a:rPr>
              <a:t>THESE ORDERS  are to be read during the time of DIVINE SERVICE  at each of the CHURCHES and CHAPELS  throughout the Colony , on the three next ensuing SUNDAYS </a:t>
            </a:r>
          </a:p>
        </p:txBody>
      </p:sp>
    </p:spTree>
    <p:extLst>
      <p:ext uri="{BB962C8B-B14F-4D97-AF65-F5344CB8AC3E}">
        <p14:creationId xmlns:p14="http://schemas.microsoft.com/office/powerpoint/2010/main" val="309389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9pPr>
          </a:lstStyle>
          <a:p>
            <a:pPr>
              <a:lnSpc>
                <a:spcPct val="100000"/>
              </a:lnSpc>
              <a:spcBef>
                <a:spcPct val="0"/>
              </a:spcBef>
              <a:buClrTx/>
              <a:buFontTx/>
              <a:buNone/>
            </a:pPr>
            <a:fld id="{9DA35EC4-7A7D-42E7-A708-7CB6946C2966}" type="slidenum">
              <a:rPr lang="en-AU" altLang="en-US" sz="1000">
                <a:latin typeface="Arial" panose="020B0604020202020204" pitchFamily="34" charset="0"/>
                <a:ea typeface="MS PGothic" panose="020B0600070205080204" pitchFamily="34" charset="-128"/>
                <a:cs typeface="Arial" panose="020B0604020202020204" pitchFamily="34" charset="0"/>
              </a:rPr>
              <a:pPr>
                <a:lnSpc>
                  <a:spcPct val="100000"/>
                </a:lnSpc>
                <a:spcBef>
                  <a:spcPct val="0"/>
                </a:spcBef>
                <a:buClrTx/>
                <a:buFontTx/>
                <a:buNone/>
              </a:pPr>
              <a:t>44</a:t>
            </a:fld>
            <a:endParaRPr lang="en-AU" altLang="en-US" sz="1000">
              <a:latin typeface="Arial" panose="020B0604020202020204" pitchFamily="34" charset="0"/>
              <a:ea typeface="MS PGothic" panose="020B0600070205080204" pitchFamily="34" charset="-128"/>
              <a:cs typeface="Arial" panose="020B0604020202020204" pitchFamily="34" charset="0"/>
            </a:endParaRPr>
          </a:p>
        </p:txBody>
      </p:sp>
      <p:sp>
        <p:nvSpPr>
          <p:cNvPr id="52228" name="Rectangle 4"/>
          <p:cNvSpPr>
            <a:spLocks noChangeArrowheads="1"/>
          </p:cNvSpPr>
          <p:nvPr/>
        </p:nvSpPr>
        <p:spPr bwMode="auto">
          <a:xfrm>
            <a:off x="2655889" y="342900"/>
            <a:ext cx="73040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9pPr>
          </a:lstStyle>
          <a:p>
            <a:pPr>
              <a:lnSpc>
                <a:spcPct val="100000"/>
              </a:lnSpc>
              <a:spcBef>
                <a:spcPct val="0"/>
              </a:spcBef>
              <a:buClrTx/>
              <a:buFont typeface="Arial" panose="020B0604020202020204" pitchFamily="34" charset="0"/>
              <a:buNone/>
            </a:pPr>
            <a:r>
              <a:rPr lang="en-AU" altLang="en-US" sz="2400" b="1" dirty="0">
                <a:latin typeface="Book Antiqua" panose="02040602050305030304" pitchFamily="18" charset="0"/>
                <a:cs typeface="Arial" panose="020B0604020202020204" pitchFamily="34" charset="0"/>
              </a:rPr>
              <a:t>GOVENOR LACHLAN MACQUARIE – March 5</a:t>
            </a:r>
            <a:r>
              <a:rPr lang="en-AU" altLang="en-US" sz="2400" b="1" baseline="30000" dirty="0">
                <a:latin typeface="Book Antiqua" panose="02040602050305030304" pitchFamily="18" charset="0"/>
                <a:cs typeface="Arial" panose="020B0604020202020204" pitchFamily="34" charset="0"/>
              </a:rPr>
              <a:t>th</a:t>
            </a:r>
            <a:r>
              <a:rPr lang="en-AU" altLang="en-US" sz="2400" b="1" dirty="0">
                <a:latin typeface="Book Antiqua" panose="02040602050305030304" pitchFamily="18" charset="0"/>
                <a:cs typeface="Arial" panose="020B0604020202020204" pitchFamily="34" charset="0"/>
              </a:rPr>
              <a:t>  1817 </a:t>
            </a:r>
          </a:p>
          <a:p>
            <a:pPr>
              <a:lnSpc>
                <a:spcPct val="100000"/>
              </a:lnSpc>
              <a:spcBef>
                <a:spcPct val="0"/>
              </a:spcBef>
              <a:buClrTx/>
              <a:buFontTx/>
              <a:buNone/>
            </a:pPr>
            <a:r>
              <a:rPr lang="en-AU" altLang="en-US" sz="2400" b="1" dirty="0">
                <a:latin typeface="Book Antiqua" panose="02040602050305030304" pitchFamily="18" charset="0"/>
                <a:cs typeface="Arial" panose="020B0604020202020204" pitchFamily="34" charset="0"/>
              </a:rPr>
              <a:t>Governor of the colony of NSW </a:t>
            </a:r>
          </a:p>
          <a:p>
            <a:pPr>
              <a:lnSpc>
                <a:spcPct val="100000"/>
              </a:lnSpc>
              <a:spcBef>
                <a:spcPct val="0"/>
              </a:spcBef>
              <a:buClrTx/>
              <a:buFont typeface="Arial" panose="020B0604020202020204" pitchFamily="34" charset="0"/>
              <a:buNone/>
            </a:pPr>
            <a:r>
              <a:rPr lang="en-AU" altLang="en-US" sz="2400" b="1" dirty="0">
                <a:latin typeface="Book Antiqua" panose="02040602050305030304" pitchFamily="18" charset="0"/>
                <a:cs typeface="Arial" panose="020B0604020202020204" pitchFamily="34" charset="0"/>
              </a:rPr>
              <a:t>His Excellency delivered the preceding general Order as a consequence of flooding events along the Nepean and Hawkesbury Rivers which had significant impact on the settlers homes and farms in and around Richmond </a:t>
            </a:r>
            <a:r>
              <a:rPr lang="en-AU" altLang="en-US" b="1" dirty="0">
                <a:latin typeface="Book Antiqua" panose="02040602050305030304" pitchFamily="18" charset="0"/>
                <a:cs typeface="Arial" panose="020B0604020202020204" pitchFamily="34" charset="0"/>
              </a:rPr>
              <a:t>.</a:t>
            </a:r>
          </a:p>
          <a:p>
            <a:pPr>
              <a:lnSpc>
                <a:spcPct val="100000"/>
              </a:lnSpc>
              <a:spcBef>
                <a:spcPct val="0"/>
              </a:spcBef>
              <a:buClrTx/>
              <a:buFont typeface="Arial" panose="020B0604020202020204" pitchFamily="34" charset="0"/>
              <a:buNone/>
            </a:pPr>
            <a:endParaRPr lang="en-AU" altLang="en-US" b="1" dirty="0">
              <a:latin typeface="Book Antiqua" panose="02040602050305030304" pitchFamily="18" charset="0"/>
              <a:cs typeface="Arial" panose="020B0604020202020204" pitchFamily="34" charset="0"/>
            </a:endParaRPr>
          </a:p>
          <a:p>
            <a:pPr>
              <a:lnSpc>
                <a:spcPct val="100000"/>
              </a:lnSpc>
              <a:spcBef>
                <a:spcPct val="0"/>
              </a:spcBef>
              <a:buClrTx/>
              <a:buFont typeface="Arial" panose="020B0604020202020204" pitchFamily="34" charset="0"/>
              <a:buNone/>
            </a:pPr>
            <a:endParaRPr lang="en-AU" altLang="en-US" dirty="0">
              <a:latin typeface="Arial" panose="020B0604020202020204" pitchFamily="34" charset="0"/>
              <a:cs typeface="Arial" panose="020B0604020202020204" pitchFamily="34" charset="0"/>
            </a:endParaRPr>
          </a:p>
          <a:p>
            <a:pPr>
              <a:lnSpc>
                <a:spcPct val="100000"/>
              </a:lnSpc>
              <a:spcBef>
                <a:spcPct val="0"/>
              </a:spcBef>
              <a:buClrTx/>
              <a:buFont typeface="Arial" panose="020B0604020202020204" pitchFamily="34" charset="0"/>
              <a:buNone/>
            </a:pPr>
            <a:endParaRPr lang="en-AU" altLang="en-US" dirty="0">
              <a:latin typeface="Arial" panose="020B0604020202020204" pitchFamily="34" charset="0"/>
              <a:cs typeface="Arial" panose="020B0604020202020204" pitchFamily="34" charset="0"/>
            </a:endParaRPr>
          </a:p>
          <a:p>
            <a:pPr>
              <a:lnSpc>
                <a:spcPct val="100000"/>
              </a:lnSpc>
              <a:spcBef>
                <a:spcPct val="0"/>
              </a:spcBef>
              <a:buClrTx/>
              <a:buFont typeface="Arial" panose="020B0604020202020204" pitchFamily="34" charset="0"/>
              <a:buNone/>
            </a:pPr>
            <a:endParaRPr lang="en-AU" altLang="en-US" sz="2800" dirty="0">
              <a:latin typeface="Arial" panose="020B0604020202020204" pitchFamily="34" charset="0"/>
              <a:cs typeface="Arial" panose="020B0604020202020204" pitchFamily="34" charset="0"/>
            </a:endParaRPr>
          </a:p>
        </p:txBody>
      </p:sp>
      <p:sp>
        <p:nvSpPr>
          <p:cNvPr id="52229" name="AutoShape 2" descr="Image result for governor lachlan macquarie"/>
          <p:cNvSpPr>
            <a:spLocks noChangeAspect="1" noChangeArrowheads="1"/>
          </p:cNvSpPr>
          <p:nvPr/>
        </p:nvSpPr>
        <p:spPr bwMode="auto">
          <a:xfrm>
            <a:off x="1500187" y="-106363"/>
            <a:ext cx="733426"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9pPr>
          </a:lstStyle>
          <a:p>
            <a:pPr>
              <a:lnSpc>
                <a:spcPct val="100000"/>
              </a:lnSpc>
              <a:spcBef>
                <a:spcPct val="0"/>
              </a:spcBef>
              <a:buClrTx/>
              <a:buFontTx/>
              <a:buNone/>
            </a:pPr>
            <a:endParaRPr lang="en-US" altLang="en-US" sz="1400">
              <a:latin typeface="Arial" panose="020B0604020202020204" pitchFamily="34" charset="0"/>
              <a:cs typeface="Arial" panose="020B0604020202020204" pitchFamily="34" charset="0"/>
            </a:endParaRPr>
          </a:p>
        </p:txBody>
      </p:sp>
      <p:sp>
        <p:nvSpPr>
          <p:cNvPr id="52230" name="AutoShape 4" descr="Image result for governor lachlan macquarie"/>
          <p:cNvSpPr>
            <a:spLocks noChangeAspect="1" noChangeArrowheads="1"/>
          </p:cNvSpPr>
          <p:nvPr/>
        </p:nvSpPr>
        <p:spPr bwMode="auto">
          <a:xfrm>
            <a:off x="1652589" y="46039"/>
            <a:ext cx="73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9pPr>
          </a:lstStyle>
          <a:p>
            <a:pPr>
              <a:lnSpc>
                <a:spcPct val="100000"/>
              </a:lnSpc>
              <a:spcBef>
                <a:spcPct val="0"/>
              </a:spcBef>
              <a:buClrTx/>
              <a:buFontTx/>
              <a:buNone/>
            </a:pPr>
            <a:endParaRPr lang="en-US" altLang="en-US" sz="1400">
              <a:latin typeface="Arial" panose="020B0604020202020204" pitchFamily="34" charset="0"/>
              <a:cs typeface="Arial" panose="020B0604020202020204" pitchFamily="34" charset="0"/>
            </a:endParaRPr>
          </a:p>
        </p:txBody>
      </p:sp>
      <p:sp>
        <p:nvSpPr>
          <p:cNvPr id="52231" name="AutoShape 6" descr="Image result for governor lachlan macquarie"/>
          <p:cNvSpPr>
            <a:spLocks noChangeAspect="1" noChangeArrowheads="1"/>
          </p:cNvSpPr>
          <p:nvPr/>
        </p:nvSpPr>
        <p:spPr bwMode="auto">
          <a:xfrm>
            <a:off x="1804989" y="198439"/>
            <a:ext cx="73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9pPr>
          </a:lstStyle>
          <a:p>
            <a:pPr>
              <a:lnSpc>
                <a:spcPct val="100000"/>
              </a:lnSpc>
              <a:spcBef>
                <a:spcPct val="0"/>
              </a:spcBef>
              <a:buClrTx/>
              <a:buFontTx/>
              <a:buNone/>
            </a:pPr>
            <a:endParaRPr lang="en-US" altLang="en-US" sz="1400">
              <a:latin typeface="Arial" panose="020B0604020202020204" pitchFamily="34" charset="0"/>
              <a:cs typeface="Arial" panose="020B0604020202020204" pitchFamily="34" charset="0"/>
            </a:endParaRPr>
          </a:p>
        </p:txBody>
      </p:sp>
      <p:sp>
        <p:nvSpPr>
          <p:cNvPr id="52232" name="AutoShape 8" descr="Image result for governor lachlan macquarie"/>
          <p:cNvSpPr>
            <a:spLocks noChangeAspect="1" noChangeArrowheads="1"/>
          </p:cNvSpPr>
          <p:nvPr/>
        </p:nvSpPr>
        <p:spPr bwMode="auto">
          <a:xfrm>
            <a:off x="2289176" y="355600"/>
            <a:ext cx="73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a:defRPr>
            </a:lvl9pPr>
          </a:lstStyle>
          <a:p>
            <a:pPr>
              <a:lnSpc>
                <a:spcPct val="100000"/>
              </a:lnSpc>
              <a:spcBef>
                <a:spcPct val="0"/>
              </a:spcBef>
              <a:buClrTx/>
              <a:buFontTx/>
              <a:buNone/>
            </a:pPr>
            <a:endParaRPr lang="en-US" altLang="en-US" sz="1400">
              <a:latin typeface="Arial" panose="020B0604020202020204" pitchFamily="34" charset="0"/>
              <a:cs typeface="Arial" panose="020B0604020202020204" pitchFamily="34" charset="0"/>
            </a:endParaRPr>
          </a:p>
        </p:txBody>
      </p:sp>
      <p:pic>
        <p:nvPicPr>
          <p:cNvPr id="5223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3071814"/>
            <a:ext cx="26670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94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FUNDAO DAM – Brazil </a:t>
            </a:r>
          </a:p>
        </p:txBody>
      </p:sp>
      <p:sp>
        <p:nvSpPr>
          <p:cNvPr id="3" name="Content Placeholder 2"/>
          <p:cNvSpPr>
            <a:spLocks noGrp="1"/>
          </p:cNvSpPr>
          <p:nvPr>
            <p:ph idx="1"/>
          </p:nvPr>
        </p:nvSpPr>
        <p:spPr>
          <a:xfrm>
            <a:off x="2231136" y="2586425"/>
            <a:ext cx="7729728" cy="3101983"/>
          </a:xfrm>
        </p:spPr>
        <p:txBody>
          <a:bodyPr>
            <a:noAutofit/>
          </a:bodyPr>
          <a:lstStyle/>
          <a:p>
            <a:r>
              <a:rPr lang="en-AU" dirty="0"/>
              <a:t>The GOOD and the BAD of Dam construction </a:t>
            </a:r>
          </a:p>
          <a:p>
            <a:r>
              <a:rPr lang="en-AU" dirty="0"/>
              <a:t> Mining dams and dumps are among the highest risk structures on earth.</a:t>
            </a:r>
          </a:p>
          <a:p>
            <a:r>
              <a:rPr lang="en-AU" dirty="0"/>
              <a:t>..and large tailings dams among the most dangerous </a:t>
            </a:r>
          </a:p>
          <a:p>
            <a:r>
              <a:rPr lang="en-AU" dirty="0"/>
              <a:t>Regulation and enforcement vary wildly among different jurisdictions with many companies effectively self regulated. </a:t>
            </a:r>
          </a:p>
          <a:p>
            <a:r>
              <a:rPr lang="en-AU" dirty="0"/>
              <a:t>“Around the world it’s a </a:t>
            </a:r>
            <a:r>
              <a:rPr lang="en-AU" dirty="0" err="1"/>
              <a:t>hodgepodge..These</a:t>
            </a:r>
            <a:r>
              <a:rPr lang="en-AU" dirty="0"/>
              <a:t> structures are so complex that to write a pre-scripted regulation is almost impossible”</a:t>
            </a:r>
          </a:p>
          <a:p>
            <a:r>
              <a:rPr lang="en-AU" dirty="0"/>
              <a:t>( Harvey McLeod – Chairman of the Tailings Committee at ICOLD ) </a:t>
            </a:r>
          </a:p>
        </p:txBody>
      </p:sp>
    </p:spTree>
    <p:extLst>
      <p:ext uri="{BB962C8B-B14F-4D97-AF65-F5344CB8AC3E}">
        <p14:creationId xmlns:p14="http://schemas.microsoft.com/office/powerpoint/2010/main" val="420403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14" y="942570"/>
            <a:ext cx="7729728" cy="1188720"/>
          </a:xfrm>
        </p:spPr>
        <p:txBody>
          <a:bodyPr/>
          <a:lstStyle/>
          <a:p>
            <a:r>
              <a:rPr lang="en-AU" dirty="0" err="1"/>
              <a:t>Fundao</a:t>
            </a:r>
            <a:r>
              <a:rPr lang="en-AU" dirty="0"/>
              <a:t> Dam – “The Bad”- 19/11/2015</a:t>
            </a:r>
          </a:p>
        </p:txBody>
      </p:sp>
      <p:pic>
        <p:nvPicPr>
          <p:cNvPr id="4" name="Content Placeholder 3"/>
          <p:cNvPicPr>
            <a:picLocks noGrp="1" noChangeAspect="1"/>
          </p:cNvPicPr>
          <p:nvPr>
            <p:ph idx="1"/>
          </p:nvPr>
        </p:nvPicPr>
        <p:blipFill>
          <a:blip r:embed="rId2"/>
          <a:stretch>
            <a:fillRect/>
          </a:stretch>
        </p:blipFill>
        <p:spPr>
          <a:xfrm>
            <a:off x="4735702" y="2754172"/>
            <a:ext cx="2083989" cy="3101975"/>
          </a:xfrm>
          <a:prstGeom prst="rect">
            <a:avLst/>
          </a:prstGeom>
        </p:spPr>
      </p:pic>
      <p:pic>
        <p:nvPicPr>
          <p:cNvPr id="5" name="Picture 4"/>
          <p:cNvPicPr>
            <a:picLocks noChangeAspect="1"/>
          </p:cNvPicPr>
          <p:nvPr/>
        </p:nvPicPr>
        <p:blipFill>
          <a:blip r:embed="rId3"/>
          <a:stretch>
            <a:fillRect/>
          </a:stretch>
        </p:blipFill>
        <p:spPr>
          <a:xfrm>
            <a:off x="2407533" y="2528645"/>
            <a:ext cx="7182091" cy="4021970"/>
          </a:xfrm>
          <a:prstGeom prst="rect">
            <a:avLst/>
          </a:prstGeom>
        </p:spPr>
      </p:pic>
    </p:spTree>
    <p:extLst>
      <p:ext uri="{BB962C8B-B14F-4D97-AF65-F5344CB8AC3E}">
        <p14:creationId xmlns:p14="http://schemas.microsoft.com/office/powerpoint/2010/main" val="261702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1235" y="625053"/>
            <a:ext cx="7785608" cy="5845195"/>
          </a:xfrm>
          <a:prstGeom prst="rect">
            <a:avLst/>
          </a:prstGeom>
        </p:spPr>
      </p:pic>
    </p:spTree>
    <p:extLst>
      <p:ext uri="{BB962C8B-B14F-4D97-AF65-F5344CB8AC3E}">
        <p14:creationId xmlns:p14="http://schemas.microsoft.com/office/powerpoint/2010/main" val="348088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5000" y="374383"/>
            <a:ext cx="7729728" cy="1188720"/>
          </a:xfrm>
        </p:spPr>
        <p:txBody>
          <a:bodyPr/>
          <a:lstStyle/>
          <a:p>
            <a:r>
              <a:rPr lang="en-AU" dirty="0" err="1"/>
              <a:t>Fundao</a:t>
            </a:r>
            <a:r>
              <a:rPr lang="en-AU" dirty="0"/>
              <a:t> Dam Construction- a lesson in bad DESIGN  </a:t>
            </a:r>
          </a:p>
        </p:txBody>
      </p:sp>
      <p:pic>
        <p:nvPicPr>
          <p:cNvPr id="3074" name="Picture 2" descr="http://si.wsj.net/public/resources/images/OG-AG795_201603_G_20160314174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1" y="2570566"/>
            <a:ext cx="4114661" cy="18635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wsj.net/public/resources/images/OG-AG791_201603_G_201603141652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792" y="2570566"/>
            <a:ext cx="4114661" cy="18635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i.wsj.net/public/resources/images/OG-AG792_201603_G_201603141653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564" y="2570566"/>
            <a:ext cx="4114661" cy="1863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2674718" y="4568332"/>
            <a:ext cx="5257800" cy="2381250"/>
          </a:xfrm>
          <a:prstGeom prst="rect">
            <a:avLst/>
          </a:prstGeom>
        </p:spPr>
      </p:pic>
      <p:sp>
        <p:nvSpPr>
          <p:cNvPr id="12" name="Content Placeholder 11"/>
          <p:cNvSpPr>
            <a:spLocks noGrp="1"/>
          </p:cNvSpPr>
          <p:nvPr>
            <p:ph idx="1"/>
          </p:nvPr>
        </p:nvSpPr>
        <p:spPr>
          <a:xfrm>
            <a:off x="7789762" y="6898512"/>
            <a:ext cx="2888732" cy="51070"/>
          </a:xfrm>
        </p:spPr>
        <p:txBody>
          <a:bodyPr>
            <a:normAutofit fontScale="25000" lnSpcReduction="20000"/>
          </a:bodyPr>
          <a:lstStyle/>
          <a:p>
            <a:r>
              <a:rPr lang="en-AU" dirty="0" err="1"/>
              <a:t>Heigh</a:t>
            </a:r>
            <a:endParaRPr lang="en-AU" dirty="0"/>
          </a:p>
        </p:txBody>
      </p:sp>
      <p:sp>
        <p:nvSpPr>
          <p:cNvPr id="13" name="Rectangle 12"/>
          <p:cNvSpPr/>
          <p:nvPr/>
        </p:nvSpPr>
        <p:spPr>
          <a:xfrm>
            <a:off x="46131" y="1949447"/>
            <a:ext cx="12463361" cy="369332"/>
          </a:xfrm>
          <a:prstGeom prst="rect">
            <a:avLst/>
          </a:prstGeom>
        </p:spPr>
        <p:txBody>
          <a:bodyPr wrap="square">
            <a:spAutoFit/>
          </a:bodyPr>
          <a:lstStyle/>
          <a:p>
            <a:r>
              <a:rPr lang="en-AU" dirty="0"/>
              <a:t>Height and angle – The taller the dam the greater the disaster if it fails – The </a:t>
            </a:r>
            <a:r>
              <a:rPr lang="en-AU" dirty="0" err="1"/>
              <a:t>Fundao</a:t>
            </a:r>
            <a:r>
              <a:rPr lang="en-AU" dirty="0"/>
              <a:t> disaster was inevitable </a:t>
            </a:r>
          </a:p>
        </p:txBody>
      </p:sp>
    </p:spTree>
    <p:extLst>
      <p:ext uri="{BB962C8B-B14F-4D97-AF65-F5344CB8AC3E}">
        <p14:creationId xmlns:p14="http://schemas.microsoft.com/office/powerpoint/2010/main" val="280717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INSTITUTO PRISTINO REPORT – 2013 POOR CONSTRUCTION and MANAGEMENT </a:t>
            </a:r>
          </a:p>
        </p:txBody>
      </p:sp>
      <p:sp>
        <p:nvSpPr>
          <p:cNvPr id="3" name="Content Placeholder 2"/>
          <p:cNvSpPr>
            <a:spLocks noGrp="1"/>
          </p:cNvSpPr>
          <p:nvPr>
            <p:ph idx="1"/>
          </p:nvPr>
        </p:nvSpPr>
        <p:spPr/>
        <p:txBody>
          <a:bodyPr/>
          <a:lstStyle/>
          <a:p>
            <a:r>
              <a:rPr lang="en-AU" dirty="0"/>
              <a:t>Warned of design flaws in the tailings dam -Carlos Eduardo Pinto ( state environmental prosecutor ) Minas </a:t>
            </a:r>
            <a:r>
              <a:rPr lang="en-AU" dirty="0" err="1"/>
              <a:t>Gerais</a:t>
            </a:r>
            <a:endParaRPr lang="en-AU" dirty="0"/>
          </a:p>
          <a:p>
            <a:r>
              <a:rPr lang="en-AU" dirty="0"/>
              <a:t>concluded that mine spills were no accident but a result of mistakes in operation and negligence in monitoring .</a:t>
            </a:r>
          </a:p>
          <a:p>
            <a:r>
              <a:rPr lang="en-AU" dirty="0"/>
              <a:t>In October 2013 </a:t>
            </a:r>
            <a:r>
              <a:rPr lang="en-AU" dirty="0" err="1"/>
              <a:t>Samarco</a:t>
            </a:r>
            <a:r>
              <a:rPr lang="en-AU" dirty="0"/>
              <a:t> granted a licence to increase dam capacity despite no compliance with prior conditions </a:t>
            </a:r>
          </a:p>
          <a:p>
            <a:r>
              <a:rPr lang="en-AU" dirty="0"/>
              <a:t>Report recommended further geo technical analysis of the structure . </a:t>
            </a:r>
          </a:p>
          <a:p>
            <a:r>
              <a:rPr lang="en-AU" dirty="0"/>
              <a:t>Regular monitoring reports were recommended – none supplied </a:t>
            </a:r>
          </a:p>
        </p:txBody>
      </p:sp>
    </p:spTree>
    <p:extLst>
      <p:ext uri="{BB962C8B-B14F-4D97-AF65-F5344CB8AC3E}">
        <p14:creationId xmlns:p14="http://schemas.microsoft.com/office/powerpoint/2010/main" val="180605804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1501</TotalTime>
  <Words>3141</Words>
  <Application>Microsoft Office PowerPoint</Application>
  <PresentationFormat>Widescreen</PresentationFormat>
  <Paragraphs>242</Paragraphs>
  <Slides>44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MS PGothic</vt:lpstr>
      <vt:lpstr>Arial</vt:lpstr>
      <vt:lpstr>Book Antiqua</vt:lpstr>
      <vt:lpstr>Calibri</vt:lpstr>
      <vt:lpstr>Gill Sans MT</vt:lpstr>
      <vt:lpstr>Parcel</vt:lpstr>
      <vt:lpstr>DamNed If you Do and Damned if you don’t – The Insurance  Liability Implications for dam construction and Management </vt:lpstr>
      <vt:lpstr>DAM(n) Disasters </vt:lpstr>
      <vt:lpstr>Dam(N) Disasters </vt:lpstr>
      <vt:lpstr>DAM(N)  Disasters </vt:lpstr>
      <vt:lpstr>FUNDAO DAM – Brazil </vt:lpstr>
      <vt:lpstr>Fundao Dam – “The Bad”- 19/11/2015</vt:lpstr>
      <vt:lpstr>PowerPoint Presentation</vt:lpstr>
      <vt:lpstr>Fundao Dam Construction- a lesson in bad DESIGN  </vt:lpstr>
      <vt:lpstr>INSTITUTO PRISTINO REPORT – 2013 POOR CONSTRUCTION and MANAGEMENT </vt:lpstr>
      <vt:lpstr>Fundao Dam Failure – Consequences </vt:lpstr>
      <vt:lpstr>PowerPoint Presentation</vt:lpstr>
      <vt:lpstr>Is Fundao an Insured loss ?</vt:lpstr>
      <vt:lpstr>Fundao Tailings Dam Review Panel Report -25/8/2016</vt:lpstr>
      <vt:lpstr>Findings of the Report </vt:lpstr>
      <vt:lpstr>Fundao</vt:lpstr>
      <vt:lpstr>“The Good” ? – Wivenhoe Dam </vt:lpstr>
      <vt:lpstr>PowerPoint Presentation</vt:lpstr>
      <vt:lpstr>Management of Wivenhoe DAM – January 2011 </vt:lpstr>
      <vt:lpstr>Wivenhoe Litigation  </vt:lpstr>
      <vt:lpstr>InSurance  Protection </vt:lpstr>
      <vt:lpstr>Insurance Protection </vt:lpstr>
      <vt:lpstr>The Class Action and Subrogated Proceedings </vt:lpstr>
      <vt:lpstr>What were the insurers Insuring ?</vt:lpstr>
      <vt:lpstr>So what would Engineers expect to be covered For ?</vt:lpstr>
      <vt:lpstr>PowerPoint Presentation</vt:lpstr>
      <vt:lpstr>PowerPoint Presentation</vt:lpstr>
      <vt:lpstr>PowerPoint Presentation</vt:lpstr>
      <vt:lpstr>Was all the damage to Wivenhoe Covered ?</vt:lpstr>
      <vt:lpstr>Damage Covered ? </vt:lpstr>
      <vt:lpstr>Damage Covered ?</vt:lpstr>
      <vt:lpstr>CAUSE OF ACTION ????</vt:lpstr>
      <vt:lpstr>DAM Insurance –International Market </vt:lpstr>
      <vt:lpstr>The Insurance Market </vt:lpstr>
      <vt:lpstr>The current insurance for “dam”Risks </vt:lpstr>
      <vt:lpstr>Insurance Market – What are insurers looking for ?</vt:lpstr>
      <vt:lpstr>Insurance Market </vt:lpstr>
      <vt:lpstr>Insurance Market </vt:lpstr>
      <vt:lpstr>Private Dams – small and large </vt:lpstr>
      <vt:lpstr>BuT  Fundao was no Wivenhoe !!!</vt:lpstr>
      <vt:lpstr>PowerPoint Presentation</vt:lpstr>
      <vt:lpstr>“ Whilst it does not fall within the reach of human foresight or precaution to be able to guard effectually against the baneful recurrence of such awful visitations , or to avoid being more or less involved therein , YET when the too fatal experience of years , has shown the suffers the inevitable consequences of their wilful and wayward habit of placing their residences and stockyards  within reach of the floods ; and whilst it must be had in remembrance that many of the deplorable losses which have been sustained within the last few years at least , might have been in great measure  averted  , had the settlers paid due consideration to their own interests and to the frequent admonitions they had received , by removing their residences from within the flood marks to the TOWNSHIPS assigned for them on the HIGHLANDS , it must be confessed that the compassion excited by their misfortunes is mingled with sentiments of astonishment and surprise that any people could be found so totally insensible to their true interests, as the settlers have in this instance , proved themselves . </vt:lpstr>
      <vt:lpstr>His Excellency , however , still cherishes the hope that calamities which have befallen the settlers will produce at least the good effect of stimulating them to the highly expedient and indispensible measure of proceeding to establish their future residences in the town ships  allotted for the preservation of them selves , their families , and their property , and they will , one and all , adopt the firm resolution  of forthwith erecting their habitations on the highlands , cheered with the animating hope  and fair prospect of retrieving , at no very distant day , their losses and securing themselves from further recurrence . </vt:lpstr>
      <vt:lpstr>  THOSE , who , notwithstanding , shall perversely neglect the present admonition and exhortation to their own benefit , must be considered wilfully and obstinately blind to their true interests , and UNDESERVING any future indulgences , whilst , on the contrary, those who shall meet this severe dispensation of providence , with manly fortitude and unbroken spirit , may rest assured that their exertions and industry will not only merit , but OBTAIN , the favourable consideration and protection of this government .”    THESE ORDERS  are to be read during the time of DIVINE SERVICE  at each of the CHURCHES and CHAPELS  throughout the Colony , on the three next ensuing SUNDAYS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DamNed If you Do and Damned if you don’t – The Insurance  Liability Implications for dam construction and Management</dc:title>
  <dc:creator>Christopher Rodd</dc:creator>
  <cp:lastModifiedBy>Tim</cp:lastModifiedBy>
  <cp:revision>139</cp:revision>
  <dcterms:created xsi:type="dcterms:W3CDTF">2016-07-26T03:21:39Z</dcterms:created>
  <dcterms:modified xsi:type="dcterms:W3CDTF">2017-05-18T22:39:20Z</dcterms:modified>
</cp:coreProperties>
</file>