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notesMasterIdLst>
    <p:notesMasterId r:id="rId15"/>
  </p:notesMasterIdLst>
  <p:sldIdLst>
    <p:sldId id="256" r:id="rId2"/>
    <p:sldId id="300" r:id="rId3"/>
    <p:sldId id="286" r:id="rId4"/>
    <p:sldId id="292" r:id="rId5"/>
    <p:sldId id="293" r:id="rId6"/>
    <p:sldId id="301" r:id="rId7"/>
    <p:sldId id="302" r:id="rId8"/>
    <p:sldId id="303" r:id="rId9"/>
    <p:sldId id="304" r:id="rId10"/>
    <p:sldId id="305" r:id="rId11"/>
    <p:sldId id="306" r:id="rId12"/>
    <p:sldId id="308" r:id="rId13"/>
    <p:sldId id="30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7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6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60B35-BF79-4550-9A5F-0AD3626C0195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F39FE-71AA-4E08-964D-85C199B63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582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FF41-9FD4-42EE-8185-FDD1855AAA5F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F5AEB-FAEB-4C2C-9EB9-F1C99E6D9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016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FF41-9FD4-42EE-8185-FDD1855AAA5F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F5AEB-FAEB-4C2C-9EB9-F1C99E6D9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41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FF41-9FD4-42EE-8185-FDD1855AAA5F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F5AEB-FAEB-4C2C-9EB9-F1C99E6D9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058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FF41-9FD4-42EE-8185-FDD1855AAA5F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F5AEB-FAEB-4C2C-9EB9-F1C99E6D930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6792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FF41-9FD4-42EE-8185-FDD1855AAA5F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F5AEB-FAEB-4C2C-9EB9-F1C99E6D9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978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FF41-9FD4-42EE-8185-FDD1855AAA5F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F5AEB-FAEB-4C2C-9EB9-F1C99E6D9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375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FF41-9FD4-42EE-8185-FDD1855AAA5F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F5AEB-FAEB-4C2C-9EB9-F1C99E6D9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657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FF41-9FD4-42EE-8185-FDD1855AAA5F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F5AEB-FAEB-4C2C-9EB9-F1C99E6D9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8219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FF41-9FD4-42EE-8185-FDD1855AAA5F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F5AEB-FAEB-4C2C-9EB9-F1C99E6D9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67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FF41-9FD4-42EE-8185-FDD1855AAA5F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F5AEB-FAEB-4C2C-9EB9-F1C99E6D9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257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FF41-9FD4-42EE-8185-FDD1855AAA5F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F5AEB-FAEB-4C2C-9EB9-F1C99E6D9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292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FF41-9FD4-42EE-8185-FDD1855AAA5F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F5AEB-FAEB-4C2C-9EB9-F1C99E6D9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886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FF41-9FD4-42EE-8185-FDD1855AAA5F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F5AEB-FAEB-4C2C-9EB9-F1C99E6D9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016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FF41-9FD4-42EE-8185-FDD1855AAA5F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F5AEB-FAEB-4C2C-9EB9-F1C99E6D9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63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FF41-9FD4-42EE-8185-FDD1855AAA5F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F5AEB-FAEB-4C2C-9EB9-F1C99E6D9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386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FF41-9FD4-42EE-8185-FDD1855AAA5F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F5AEB-FAEB-4C2C-9EB9-F1C99E6D9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888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FF41-9FD4-42EE-8185-FDD1855AAA5F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F5AEB-FAEB-4C2C-9EB9-F1C99E6D9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63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03CFF41-9FD4-42EE-8185-FDD1855AAA5F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F5AEB-FAEB-4C2C-9EB9-F1C99E6D9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969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  <p:sldLayoutId id="214748377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apaolini@dacbeachcroft.com" TargetMode="External"/><Relationship Id="rId2" Type="http://schemas.openxmlformats.org/officeDocument/2006/relationships/hyperlink" Target="mailto:adolfo.Paolini@Buckingham.ac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2324100"/>
          </a:xfrm>
        </p:spPr>
        <p:txBody>
          <a:bodyPr/>
          <a:lstStyle/>
          <a:p>
            <a:pPr algn="ctr"/>
            <a:r>
              <a:rPr lang="en-GB" sz="4800" dirty="0">
                <a:solidFill>
                  <a:schemeClr val="tx1"/>
                </a:solidFill>
              </a:rPr>
              <a:t>AIDA Austria</a:t>
            </a:r>
            <a:br>
              <a:rPr lang="en-GB" sz="4800" dirty="0">
                <a:solidFill>
                  <a:schemeClr val="tx1"/>
                </a:solidFill>
              </a:rPr>
            </a:br>
            <a:r>
              <a:rPr lang="en-GB" sz="4800" dirty="0">
                <a:solidFill>
                  <a:schemeClr val="tx1"/>
                </a:solidFill>
              </a:rPr>
              <a:t>Climate Change Working Party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3935185"/>
            <a:ext cx="8825658" cy="1992085"/>
          </a:xfrm>
        </p:spPr>
        <p:txBody>
          <a:bodyPr>
            <a:normAutofit lnSpcReduction="10000"/>
          </a:bodyPr>
          <a:lstStyle/>
          <a:p>
            <a:pPr lvl="0" algn="ctr"/>
            <a:r>
              <a:rPr lang="en-GB" sz="1900" dirty="0">
                <a:solidFill>
                  <a:schemeClr val="tx1"/>
                </a:solidFill>
              </a:rPr>
              <a:t>Dieselgate and D&amp;O Implications    </a:t>
            </a:r>
          </a:p>
          <a:p>
            <a:pPr lvl="0" algn="ctr"/>
            <a:r>
              <a:rPr lang="en-GB" sz="1900" dirty="0">
                <a:solidFill>
                  <a:schemeClr val="tx1"/>
                </a:solidFill>
              </a:rPr>
              <a:t>By </a:t>
            </a:r>
          </a:p>
          <a:p>
            <a:pPr lvl="0" algn="ctr"/>
            <a:r>
              <a:rPr lang="en-GB" sz="1900" dirty="0">
                <a:solidFill>
                  <a:schemeClr val="tx1"/>
                </a:solidFill>
              </a:rPr>
              <a:t>Dr Adolfo Paolini</a:t>
            </a:r>
          </a:p>
          <a:p>
            <a:pPr lvl="0" algn="ctr"/>
            <a:r>
              <a:rPr lang="en-GB" sz="1900" dirty="0">
                <a:solidFill>
                  <a:schemeClr val="tx1"/>
                </a:solidFill>
              </a:rPr>
              <a:t>University of Buckingham UK and DACBeachcroft LLP </a:t>
            </a:r>
          </a:p>
          <a:p>
            <a:pPr lvl="0" algn="ctr"/>
            <a:r>
              <a:rPr lang="en-GB" sz="1900" dirty="0">
                <a:solidFill>
                  <a:schemeClr val="tx1"/>
                </a:solidFill>
              </a:rPr>
              <a:t>Vienna, November  2016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5389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EBEBEB"/>
                </a:solidFill>
              </a:rPr>
              <a:t>D&amp;O Implications at Insurance and Reinsurance Level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8. Defence Costs/UK view</a:t>
            </a:r>
          </a:p>
          <a:p>
            <a:r>
              <a:rPr lang="en-GB" dirty="0"/>
              <a:t>Advance of defence costs v. substantive liability/ follows the fortune of substantive cover</a:t>
            </a:r>
          </a:p>
          <a:p>
            <a:r>
              <a:rPr lang="en-GB" dirty="0"/>
              <a:t>Dishonesty relieved the insurer from both substantive and defence cover</a:t>
            </a:r>
          </a:p>
          <a:p>
            <a:r>
              <a:rPr lang="en-GB" dirty="0"/>
              <a:t>The claim must fall within the primary insurance clause</a:t>
            </a:r>
          </a:p>
          <a:p>
            <a:r>
              <a:rPr lang="en-GB" dirty="0"/>
              <a:t>When insurers’ consent is needed, defence costs cover is trigger when such consent is obtained and the claim fall within cover</a:t>
            </a:r>
          </a:p>
          <a:p>
            <a:r>
              <a:rPr lang="en-GB" dirty="0"/>
              <a:t>In the absence of express exclusion the insured could be entitled to defence costs incurred with insurers’ consent</a:t>
            </a:r>
          </a:p>
          <a:p>
            <a:r>
              <a:rPr lang="en-GB" dirty="0"/>
              <a:t>Policy wording is always crucial </a:t>
            </a:r>
          </a:p>
        </p:txBody>
      </p:sp>
    </p:spTree>
    <p:extLst>
      <p:ext uri="{BB962C8B-B14F-4D97-AF65-F5344CB8AC3E}">
        <p14:creationId xmlns:p14="http://schemas.microsoft.com/office/powerpoint/2010/main" val="4002599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EBEBEB"/>
                </a:solidFill>
              </a:rPr>
              <a:t>D&amp;O Implications at Insurance and Reinsurance Level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9. Reinsurance</a:t>
            </a:r>
          </a:p>
          <a:p>
            <a:r>
              <a:rPr lang="en-GB" dirty="0"/>
              <a:t>Facultative reinsurance and presumption of back to back cover</a:t>
            </a:r>
          </a:p>
          <a:p>
            <a:r>
              <a:rPr lang="en-GB" dirty="0"/>
              <a:t>Strategy would be to prove directors liable for intentional or wilful misconduct</a:t>
            </a:r>
          </a:p>
          <a:p>
            <a:r>
              <a:rPr lang="en-GB" dirty="0"/>
              <a:t>Company  could suggest that it incurred vicarious rather than primary liability/ Attribution/ Safeway v Trigger scenario/ inconsistency with the aim of anti pollution rules  </a:t>
            </a:r>
          </a:p>
          <a:p>
            <a:r>
              <a:rPr lang="en-GB" dirty="0"/>
              <a:t>Germany has a business judgement rule</a:t>
            </a:r>
          </a:p>
          <a:p>
            <a:r>
              <a:rPr lang="en-GB" dirty="0"/>
              <a:t>In Germany Liability to the company is joint and several </a:t>
            </a:r>
          </a:p>
          <a:p>
            <a:r>
              <a:rPr lang="en-GB" dirty="0"/>
              <a:t>German statutory deductible: at least 10% up to 1.5 times salary</a:t>
            </a:r>
          </a:p>
        </p:txBody>
      </p:sp>
    </p:spTree>
    <p:extLst>
      <p:ext uri="{BB962C8B-B14F-4D97-AF65-F5344CB8AC3E}">
        <p14:creationId xmlns:p14="http://schemas.microsoft.com/office/powerpoint/2010/main" val="817225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EBEBEB"/>
                </a:solidFill>
              </a:rPr>
              <a:t>D&amp;O Implications at Insurance and Reinsurance Level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10. Liability to Third Parties</a:t>
            </a:r>
          </a:p>
          <a:p>
            <a:r>
              <a:rPr lang="en-GB" dirty="0"/>
              <a:t>UK limits this possibility</a:t>
            </a:r>
          </a:p>
          <a:p>
            <a:r>
              <a:rPr lang="en-GB" dirty="0"/>
              <a:t>Germany supports this possibility/ creditors could directly claim/liability to creditors cannot be waived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336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Thank You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hlinkClick r:id="rId2"/>
            </a:endParaRPr>
          </a:p>
          <a:p>
            <a:pPr marL="0" indent="0">
              <a:buNone/>
            </a:pPr>
            <a:endParaRPr lang="en-GB" dirty="0">
              <a:hlinkClick r:id="rId2"/>
            </a:endParaRPr>
          </a:p>
          <a:p>
            <a:pPr marL="0" indent="0">
              <a:buNone/>
            </a:pPr>
            <a:r>
              <a:rPr lang="en-GB" dirty="0">
                <a:hlinkClick r:id="rId2"/>
              </a:rPr>
              <a:t>adolfo.Paolini@Buckingham.ac.uk</a:t>
            </a:r>
            <a:endParaRPr lang="en-GB" dirty="0"/>
          </a:p>
          <a:p>
            <a:pPr marL="0" indent="0">
              <a:buNone/>
            </a:pPr>
            <a:endParaRPr lang="en-GB" dirty="0">
              <a:hlinkClick r:id="rId3"/>
            </a:endParaRPr>
          </a:p>
          <a:p>
            <a:pPr marL="0" indent="0">
              <a:buNone/>
            </a:pPr>
            <a:r>
              <a:rPr lang="en-GB" dirty="0">
                <a:hlinkClick r:id="rId3"/>
              </a:rPr>
              <a:t>apaolini@dacbeachcroft.com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498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Volkswagen May be in Trouble 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988" y="2436018"/>
            <a:ext cx="6345423" cy="4092798"/>
          </a:xfrm>
        </p:spPr>
      </p:pic>
    </p:spTree>
    <p:extLst>
      <p:ext uri="{BB962C8B-B14F-4D97-AF65-F5344CB8AC3E}">
        <p14:creationId xmlns:p14="http://schemas.microsoft.com/office/powerpoint/2010/main" val="3183912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D&amp;O Main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Developed to protect Directors and Officers and not the Company</a:t>
            </a:r>
          </a:p>
          <a:p>
            <a:r>
              <a:rPr lang="en-GB" altLang="en-US" dirty="0"/>
              <a:t>Liability Insurance: Professional Indemnity Insurance/Third Party Insurance </a:t>
            </a:r>
          </a:p>
          <a:p>
            <a:r>
              <a:rPr lang="en-GB" altLang="en-US" dirty="0"/>
              <a:t>Liability must be established to trigger substantive cover</a:t>
            </a:r>
          </a:p>
          <a:p>
            <a:r>
              <a:rPr lang="en-GB" altLang="en-US" dirty="0"/>
              <a:t>Claims Made Policies</a:t>
            </a:r>
          </a:p>
          <a:p>
            <a:r>
              <a:rPr lang="en-GB" altLang="en-US" dirty="0"/>
              <a:t>D&amp;O does not cover wilful misconduct/fraud</a:t>
            </a:r>
          </a:p>
          <a:p>
            <a:r>
              <a:rPr lang="en-GB" altLang="en-US" dirty="0"/>
              <a:t>D&amp;O  does cover regulatory investigations</a:t>
            </a:r>
          </a:p>
          <a:p>
            <a:r>
              <a:rPr lang="en-GB" altLang="en-US" dirty="0"/>
              <a:t>Types: Side A , Side B and Side C</a:t>
            </a:r>
          </a:p>
          <a:p>
            <a:r>
              <a:rPr lang="en-GB" altLang="en-US" dirty="0"/>
              <a:t>Pollution is often excluded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9725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Uncontested Facts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11/09/2015 VW made public a statement highlighting how prosperous and environmentally friendly VW was. ‘</a:t>
            </a:r>
            <a:r>
              <a:rPr lang="en-GB" u="sng" dirty="0"/>
              <a:t>world’s most sustainable automotive group</a:t>
            </a:r>
            <a:r>
              <a:rPr lang="en-GB" dirty="0"/>
              <a:t>’</a:t>
            </a:r>
          </a:p>
          <a:p>
            <a:r>
              <a:rPr lang="en-GB" dirty="0"/>
              <a:t>Investors had purchased American Depository Receipts (ADR’s) in US/ share price lost more than a third of its value</a:t>
            </a:r>
          </a:p>
          <a:p>
            <a:r>
              <a:rPr lang="en-GB" dirty="0"/>
              <a:t>18/09/15 US Environmental Protection Agency served a notice of VW</a:t>
            </a:r>
          </a:p>
          <a:p>
            <a:r>
              <a:rPr lang="en-GB" dirty="0"/>
              <a:t>VW faces billions of Dollars in fines: $37.000 per vehicle/VW set aside $ 7 Billion / Almost 0.5 million cars affected in US and 11 million worldwide.</a:t>
            </a:r>
          </a:p>
        </p:txBody>
      </p:sp>
    </p:spTree>
    <p:extLst>
      <p:ext uri="{BB962C8B-B14F-4D97-AF65-F5344CB8AC3E}">
        <p14:creationId xmlns:p14="http://schemas.microsoft.com/office/powerpoint/2010/main" val="2314458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Uncontested Facts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25/09/15 Germany disclosed that 2.8 million cars have been affected  and VW supervisory board has instructed lawyers both in US and Germany to investigate the case</a:t>
            </a:r>
          </a:p>
          <a:p>
            <a:r>
              <a:rPr lang="en-GB" dirty="0"/>
              <a:t>VW admitted liability for the use of ‘defeat devices’ to rig the emissions test/software to circumvent EPA</a:t>
            </a:r>
          </a:p>
          <a:p>
            <a:r>
              <a:rPr lang="en-GB" dirty="0"/>
              <a:t>VW senior officers denied liability and/or knowledge of  misconduct</a:t>
            </a:r>
          </a:p>
          <a:p>
            <a:r>
              <a:rPr lang="en-GB" dirty="0"/>
              <a:t>The US Authority has reached an agreement in the range of 14.7 Billion USD</a:t>
            </a:r>
          </a:p>
          <a:p>
            <a:r>
              <a:rPr lang="en-GB" dirty="0"/>
              <a:t>German State of Bavaria is considering suing VW for losses caused to pension funds of its civil servants/ 700.000 Euros. </a:t>
            </a:r>
          </a:p>
          <a:p>
            <a:r>
              <a:rPr lang="en-GB" dirty="0"/>
              <a:t>Public Prosecution Office in Braunschweig has received at least 150 complains against VW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6103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D&amp;O Implications at Insurance and Reinsurance  Level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1. Exclusion of Fraud/wilful misconduct</a:t>
            </a:r>
          </a:p>
          <a:p>
            <a:pPr marL="0" indent="0">
              <a:buNone/>
            </a:pPr>
            <a:r>
              <a:rPr lang="en-GB" dirty="0"/>
              <a:t>2. Failure to monitor / delegated duties</a:t>
            </a:r>
          </a:p>
          <a:p>
            <a:pPr marL="0" indent="0">
              <a:buNone/>
            </a:pPr>
            <a:r>
              <a:rPr lang="en-GB" dirty="0"/>
              <a:t>3. German Insurance Code Art 81: Allocation, illegality, defence costs</a:t>
            </a:r>
          </a:p>
          <a:p>
            <a:pPr marL="0" indent="0">
              <a:buNone/>
            </a:pPr>
            <a:r>
              <a:rPr lang="en-GB" dirty="0"/>
              <a:t>4. Composite or joint cover: UK: Arab Bank v Zurich Insurance/ Germany: the default provision in that liability to the company is joint and several</a:t>
            </a:r>
          </a:p>
          <a:p>
            <a:pPr marL="0" indent="0">
              <a:buNone/>
            </a:pPr>
            <a:r>
              <a:rPr lang="en-GB" dirty="0"/>
              <a:t>5. Liability must be ascertained and not merely alleged. VW CEO Martin Winterkorn position: accepted full responsibility but has done nothing wrong and acted for the benefit of the company. </a:t>
            </a:r>
          </a:p>
          <a:p>
            <a:pPr marL="457200" indent="-45720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1717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D&amp;O Implications at Insurance and Reinsurance Level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6. Non Executive directors/ German Two Tier System/ insured v. insured exclusions</a:t>
            </a:r>
          </a:p>
          <a:p>
            <a:pPr marL="0" indent="0">
              <a:buNone/>
            </a:pPr>
            <a:r>
              <a:rPr lang="en-GB" dirty="0"/>
              <a:t>7. Policy Exclusions/ Pollution Hazards are most of the time excluded in D&amp;O policies:</a:t>
            </a:r>
          </a:p>
          <a:p>
            <a:r>
              <a:rPr lang="en-GB" dirty="0"/>
              <a:t>Strict Liability </a:t>
            </a:r>
          </a:p>
          <a:p>
            <a:r>
              <a:rPr lang="en-GB" dirty="0"/>
              <a:t>Criminal nature of fines in the UK v. Administrative nature of fines in Germany: potential problem</a:t>
            </a:r>
          </a:p>
          <a:p>
            <a:r>
              <a:rPr lang="en-GB" dirty="0"/>
              <a:t>Market capacity/clean up costs too high</a:t>
            </a:r>
          </a:p>
          <a:p>
            <a:r>
              <a:rPr lang="en-GB" dirty="0"/>
              <a:t>Environmental Liability is usually retroactive and this affect D&amp;O market predictions</a:t>
            </a:r>
          </a:p>
          <a:p>
            <a:r>
              <a:rPr lang="en-GB" dirty="0"/>
              <a:t>Legal precedent: see next two slides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8994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EBEBEB"/>
                </a:solidFill>
              </a:rPr>
              <a:t>D&amp;O Implications at Insurance and Reinsurance Level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/>
              <a:t>Northstar Aerospace v Ministry of Environment Ontario Canada </a:t>
            </a:r>
            <a:r>
              <a:rPr lang="en-GB" dirty="0"/>
              <a:t>[2012]</a:t>
            </a:r>
          </a:p>
          <a:p>
            <a:r>
              <a:rPr lang="en-GB" dirty="0"/>
              <a:t>The company knew about the polluting agent and did its best to clean the site. </a:t>
            </a:r>
          </a:p>
          <a:p>
            <a:r>
              <a:rPr lang="en-GB" dirty="0"/>
              <a:t>The Company run out of cash to continue to clean the site and became insolvent. </a:t>
            </a:r>
          </a:p>
          <a:p>
            <a:r>
              <a:rPr lang="en-GB" dirty="0"/>
              <a:t>Directors did not act maliciously or negligently</a:t>
            </a:r>
          </a:p>
          <a:p>
            <a:r>
              <a:rPr lang="en-GB" dirty="0"/>
              <a:t>Directors and Officers were held personally liable to fund the cleaning up cost of company’s site.</a:t>
            </a:r>
          </a:p>
          <a:p>
            <a:r>
              <a:rPr lang="en-GB" dirty="0"/>
              <a:t>D&amp;O’s agree to pay up to 4.5 Can $ and the dispute was settled</a:t>
            </a:r>
          </a:p>
          <a:p>
            <a:r>
              <a:rPr lang="en-GB" dirty="0"/>
              <a:t>D&amp;O Insurance policy excluded pollution.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311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EBEBEB"/>
                </a:solidFill>
              </a:rPr>
              <a:t>D&amp;O Implications at Insurance and Reinsurance Level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/>
              <a:t>High Voltage Eng’g Corp v Federal Ins Co</a:t>
            </a:r>
            <a:r>
              <a:rPr lang="en-GB" dirty="0"/>
              <a:t>: US decision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 issue was whether a pollution exclusion clause, contained in a D&amp;O policy, related to those polluting acts  which directors have personally participated in, authorised or approved. </a:t>
            </a:r>
          </a:p>
          <a:p>
            <a:r>
              <a:rPr lang="en-GB" dirty="0"/>
              <a:t>The Court was satisfied that the exclusion clause applied when there is a claim against the company or its directors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71246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1816</TotalTime>
  <Words>835</Words>
  <Application>Microsoft Office PowerPoint</Application>
  <PresentationFormat>Widescreen</PresentationFormat>
  <Paragraphs>81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Ion</vt:lpstr>
      <vt:lpstr>AIDA Austria Climate Change Working Party</vt:lpstr>
      <vt:lpstr>Volkswagen May be in Trouble  </vt:lpstr>
      <vt:lpstr>D&amp;O Main Features</vt:lpstr>
      <vt:lpstr>Uncontested Facts</vt:lpstr>
      <vt:lpstr>Uncontested Facts</vt:lpstr>
      <vt:lpstr>D&amp;O Implications at Insurance and Reinsurance  Level </vt:lpstr>
      <vt:lpstr>D&amp;O Implications at Insurance and Reinsurance Level </vt:lpstr>
      <vt:lpstr>D&amp;O Implications at Insurance and Reinsurance Level </vt:lpstr>
      <vt:lpstr>D&amp;O Implications at Insurance and Reinsurance Level </vt:lpstr>
      <vt:lpstr>D&amp;O Implications at Insurance and Reinsurance Level </vt:lpstr>
      <vt:lpstr>D&amp;O Implications at Insurance and Reinsurance Level </vt:lpstr>
      <vt:lpstr>D&amp;O Implications at Insurance and Reinsurance Level </vt:lpstr>
      <vt:lpstr>Thank You </vt:lpstr>
    </vt:vector>
  </TitlesOfParts>
  <Company>The University of Buckingham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adolfo.paolini</dc:creator>
  <cp:lastModifiedBy>Tim</cp:lastModifiedBy>
  <cp:revision>81</cp:revision>
  <dcterms:created xsi:type="dcterms:W3CDTF">2015-08-27T08:39:21Z</dcterms:created>
  <dcterms:modified xsi:type="dcterms:W3CDTF">2016-11-21T15:22:03Z</dcterms:modified>
</cp:coreProperties>
</file>