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99" r:id="rId3"/>
    <p:sldId id="300" r:id="rId4"/>
    <p:sldId id="301" r:id="rId5"/>
    <p:sldId id="329" r:id="rId6"/>
    <p:sldId id="330" r:id="rId7"/>
    <p:sldId id="288" r:id="rId8"/>
    <p:sldId id="275" r:id="rId9"/>
    <p:sldId id="331" r:id="rId10"/>
    <p:sldId id="277" r:id="rId11"/>
    <p:sldId id="279" r:id="rId12"/>
    <p:sldId id="280" r:id="rId13"/>
    <p:sldId id="290" r:id="rId14"/>
    <p:sldId id="306" r:id="rId15"/>
    <p:sldId id="332" r:id="rId16"/>
    <p:sldId id="283" r:id="rId17"/>
    <p:sldId id="307" r:id="rId18"/>
    <p:sldId id="281" r:id="rId19"/>
    <p:sldId id="333" r:id="rId20"/>
    <p:sldId id="334" r:id="rId21"/>
    <p:sldId id="286" r:id="rId22"/>
    <p:sldId id="284" r:id="rId23"/>
    <p:sldId id="291" r:id="rId24"/>
    <p:sldId id="335" r:id="rId25"/>
    <p:sldId id="312" r:id="rId26"/>
    <p:sldId id="313" r:id="rId27"/>
    <p:sldId id="336" r:id="rId28"/>
    <p:sldId id="289" r:id="rId29"/>
    <p:sldId id="282" r:id="rId30"/>
    <p:sldId id="337" r:id="rId31"/>
    <p:sldId id="316" r:id="rId32"/>
    <p:sldId id="317" r:id="rId33"/>
    <p:sldId id="318" r:id="rId34"/>
    <p:sldId id="338" r:id="rId35"/>
    <p:sldId id="339" r:id="rId36"/>
    <p:sldId id="348" r:id="rId37"/>
    <p:sldId id="257" r:id="rId38"/>
    <p:sldId id="264" r:id="rId39"/>
    <p:sldId id="265" r:id="rId40"/>
    <p:sldId id="266" r:id="rId41"/>
    <p:sldId id="267" r:id="rId42"/>
    <p:sldId id="340" r:id="rId43"/>
    <p:sldId id="341" r:id="rId44"/>
    <p:sldId id="342" r:id="rId45"/>
    <p:sldId id="343" r:id="rId46"/>
    <p:sldId id="344" r:id="rId47"/>
    <p:sldId id="347" r:id="rId48"/>
    <p:sldId id="345" r:id="rId49"/>
    <p:sldId id="346" r:id="rId50"/>
    <p:sldId id="302" r:id="rId51"/>
    <p:sldId id="328" r:id="rId52"/>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7" d="100"/>
          <a:sy n="87" d="100"/>
        </p:scale>
        <p:origin x="126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169250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345723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212093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164911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77934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318130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333429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210599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82045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241138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214121E8-4FEB-4EE6-B342-5A4A634BF2F0}" type="datetimeFigureOut">
              <a:rPr lang="pt-BR" smtClean="0"/>
              <a:pPr/>
              <a:t>12/06/2016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B0247B9-576C-4139-9BE2-698281880D65}" type="slidenum">
              <a:rPr lang="pt-BR" smtClean="0"/>
              <a:pPr/>
              <a:t>‹#›</a:t>
            </a:fld>
            <a:endParaRPr lang="pt-BR"/>
          </a:p>
        </p:txBody>
      </p:sp>
    </p:spTree>
    <p:extLst>
      <p:ext uri="{BB962C8B-B14F-4D97-AF65-F5344CB8AC3E}">
        <p14:creationId xmlns:p14="http://schemas.microsoft.com/office/powerpoint/2010/main" val="94432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121E8-4FEB-4EE6-B342-5A4A634BF2F0}" type="datetimeFigureOut">
              <a:rPr lang="pt-BR" smtClean="0"/>
              <a:pPr/>
              <a:t>12/06/2016</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247B9-576C-4139-9BE2-698281880D65}" type="slidenum">
              <a:rPr lang="pt-BR" smtClean="0"/>
              <a:pPr/>
              <a:t>‹#›</a:t>
            </a:fld>
            <a:endParaRPr lang="pt-BR"/>
          </a:p>
        </p:txBody>
      </p:sp>
    </p:spTree>
    <p:extLst>
      <p:ext uri="{BB962C8B-B14F-4D97-AF65-F5344CB8AC3E}">
        <p14:creationId xmlns:p14="http://schemas.microsoft.com/office/powerpoint/2010/main" val="448988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731520" y="2338250"/>
            <a:ext cx="7654834" cy="3754874"/>
          </a:xfrm>
          <a:prstGeom prst="rect">
            <a:avLst/>
          </a:prstGeom>
          <a:noFill/>
        </p:spPr>
        <p:txBody>
          <a:bodyPr wrap="square" rtlCol="0">
            <a:spAutoFit/>
          </a:bodyPr>
          <a:lstStyle/>
          <a:p>
            <a:pPr algn="ctr"/>
            <a:r>
              <a:rPr lang="pt-BR" sz="4400" b="1" u="sng" dirty="0" err="1">
                <a:latin typeface="Garamond" pitchFamily="18" charset="0"/>
              </a:rPr>
              <a:t>Rupture</a:t>
            </a:r>
            <a:r>
              <a:rPr lang="pt-BR" sz="4400" b="1" u="sng" dirty="0">
                <a:latin typeface="Garamond" pitchFamily="18" charset="0"/>
              </a:rPr>
              <a:t> </a:t>
            </a:r>
            <a:r>
              <a:rPr lang="pt-BR" sz="4400" b="1" u="sng" dirty="0" err="1">
                <a:latin typeface="Garamond" pitchFamily="18" charset="0"/>
              </a:rPr>
              <a:t>of</a:t>
            </a:r>
            <a:r>
              <a:rPr lang="pt-BR" sz="4400" b="1" u="sng" dirty="0">
                <a:latin typeface="Garamond" pitchFamily="18" charset="0"/>
              </a:rPr>
              <a:t> the Fundão </a:t>
            </a:r>
            <a:r>
              <a:rPr lang="pt-BR" sz="4400" b="1" u="sng" dirty="0" err="1">
                <a:latin typeface="Garamond" pitchFamily="18" charset="0"/>
              </a:rPr>
              <a:t>Dam</a:t>
            </a:r>
            <a:r>
              <a:rPr lang="pt-BR" sz="4400" b="1" u="sng" dirty="0">
                <a:latin typeface="Garamond" pitchFamily="18" charset="0"/>
              </a:rPr>
              <a:t>, in Mariana/MG/</a:t>
            </a:r>
            <a:r>
              <a:rPr lang="pt-BR" sz="4000" b="1" u="sng" dirty="0" err="1">
                <a:latin typeface="Garamond" pitchFamily="18" charset="0"/>
              </a:rPr>
              <a:t>BRAZIL</a:t>
            </a:r>
            <a:endParaRPr lang="pt-BR" sz="4400" b="1" u="sng" dirty="0">
              <a:latin typeface="Garamond" pitchFamily="18" charset="0"/>
            </a:endParaRPr>
          </a:p>
          <a:p>
            <a:pPr algn="ctr"/>
            <a:endParaRPr lang="pt-BR" sz="4400" b="1" u="sng" dirty="0">
              <a:latin typeface="Garamond" pitchFamily="18" charset="0"/>
            </a:endParaRPr>
          </a:p>
          <a:p>
            <a:pPr algn="ctr"/>
            <a:r>
              <a:rPr lang="pt-BR" sz="4400" dirty="0">
                <a:latin typeface="Garamond" pitchFamily="18" charset="0"/>
              </a:rPr>
              <a:t>Maria da Glória Faria</a:t>
            </a:r>
          </a:p>
          <a:p>
            <a:pPr algn="ctr"/>
            <a:r>
              <a:rPr lang="pt-BR" sz="4400" dirty="0" err="1">
                <a:latin typeface="Garamond" pitchFamily="18" charset="0"/>
              </a:rPr>
              <a:t>Pery</a:t>
            </a:r>
            <a:r>
              <a:rPr lang="pt-BR" sz="4400" dirty="0">
                <a:latin typeface="Garamond" pitchFamily="18" charset="0"/>
              </a:rPr>
              <a:t> Saraiva Neto</a:t>
            </a:r>
          </a:p>
          <a:p>
            <a:pPr algn="ctr"/>
            <a:endParaRPr lang="pt-BR" dirty="0"/>
          </a:p>
        </p:txBody>
      </p:sp>
    </p:spTree>
    <p:extLst>
      <p:ext uri="{BB962C8B-B14F-4D97-AF65-F5344CB8AC3E}">
        <p14:creationId xmlns:p14="http://schemas.microsoft.com/office/powerpoint/2010/main" val="89397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1746" name="Picture 2" descr="C:\Users\PERY\Desktop\fotos mariana\3.jpe"/>
          <p:cNvPicPr>
            <a:picLocks noChangeAspect="1" noChangeArrowheads="1"/>
          </p:cNvPicPr>
          <p:nvPr/>
        </p:nvPicPr>
        <p:blipFill>
          <a:blip r:embed="rId2" cstate="print"/>
          <a:srcRect/>
          <a:stretch>
            <a:fillRect/>
          </a:stretch>
        </p:blipFill>
        <p:spPr bwMode="auto">
          <a:xfrm>
            <a:off x="1998617" y="-6598"/>
            <a:ext cx="5141822" cy="6864597"/>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3794" name="Picture 2" descr="C:\Users\PERY\Desktop\fotos mariana\5.jpe"/>
          <p:cNvPicPr>
            <a:picLocks noChangeAspect="1" noChangeArrowheads="1"/>
          </p:cNvPicPr>
          <p:nvPr/>
        </p:nvPicPr>
        <p:blipFill>
          <a:blip r:embed="rId2" cstate="print"/>
          <a:srcRect/>
          <a:stretch>
            <a:fillRect/>
          </a:stretch>
        </p:blipFill>
        <p:spPr bwMode="auto">
          <a:xfrm>
            <a:off x="0" y="496389"/>
            <a:ext cx="9113520" cy="5120640"/>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4818" name="Picture 2" descr="C:\Users\PERY\Desktop\fotos mariana\6.jpe"/>
          <p:cNvPicPr>
            <a:picLocks noChangeAspect="1" noChangeArrowheads="1"/>
          </p:cNvPicPr>
          <p:nvPr/>
        </p:nvPicPr>
        <p:blipFill>
          <a:blip r:embed="rId2" cstate="print"/>
          <a:srcRect/>
          <a:stretch>
            <a:fillRect/>
          </a:stretch>
        </p:blipFill>
        <p:spPr bwMode="auto">
          <a:xfrm>
            <a:off x="0" y="287383"/>
            <a:ext cx="9167328" cy="5133703"/>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074" name="Picture 2" descr="http://og.infg.com.br/in/18067898-ab7-6f1/FT1086A/420/2015-864323457-201511061508108685.jpg_20151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76518"/>
            <a:ext cx="8865332" cy="56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7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1026" name="Picture 2" descr="http://www.atilalemos.com.br/wp-content/uploads/2015/11/aaglobo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365126"/>
            <a:ext cx="7886700" cy="581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6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34949" y="1300399"/>
            <a:ext cx="8634548" cy="5232202"/>
          </a:xfrm>
          <a:prstGeom prst="rect">
            <a:avLst/>
          </a:prstGeom>
          <a:noFill/>
        </p:spPr>
        <p:txBody>
          <a:bodyPr wrap="square" rtlCol="0">
            <a:spAutoFit/>
          </a:bodyPr>
          <a:lstStyle/>
          <a:p>
            <a:pPr algn="just"/>
            <a:r>
              <a:rPr lang="pt-BR" sz="2800" dirty="0" err="1"/>
              <a:t>Direct</a:t>
            </a:r>
            <a:r>
              <a:rPr lang="pt-BR" sz="2800" dirty="0"/>
              <a:t> </a:t>
            </a:r>
            <a:r>
              <a:rPr lang="pt-BR" sz="2800" dirty="0" err="1"/>
              <a:t>and</a:t>
            </a:r>
            <a:r>
              <a:rPr lang="pt-BR" sz="2800" dirty="0"/>
              <a:t> </a:t>
            </a:r>
            <a:r>
              <a:rPr lang="pt-BR" sz="2800" dirty="0" err="1"/>
              <a:t>indirect</a:t>
            </a:r>
            <a:r>
              <a:rPr lang="pt-BR" sz="2800" dirty="0"/>
              <a:t> </a:t>
            </a:r>
            <a:r>
              <a:rPr lang="pt-BR" sz="2800" dirty="0" err="1"/>
              <a:t>damages</a:t>
            </a:r>
            <a:r>
              <a:rPr lang="pt-BR" sz="2800" dirty="0"/>
              <a:t> to </a:t>
            </a:r>
            <a:r>
              <a:rPr lang="pt-BR" sz="2800" dirty="0" err="1"/>
              <a:t>humans</a:t>
            </a:r>
            <a:r>
              <a:rPr lang="pt-BR" sz="2800" dirty="0"/>
              <a:t>:</a:t>
            </a:r>
          </a:p>
          <a:p>
            <a:pPr marL="457200" indent="-457200" algn="just">
              <a:buFont typeface="Wingdings" panose="05000000000000000000" pitchFamily="2" charset="2"/>
              <a:buChar char="ü"/>
            </a:pPr>
            <a:r>
              <a:rPr lang="pt-BR" sz="2800" dirty="0"/>
              <a:t>18 </a:t>
            </a:r>
            <a:r>
              <a:rPr lang="pt-BR" sz="2800" dirty="0" err="1"/>
              <a:t>deaths</a:t>
            </a:r>
            <a:r>
              <a:rPr lang="pt-BR" sz="2800" dirty="0"/>
              <a:t>; </a:t>
            </a:r>
          </a:p>
          <a:p>
            <a:pPr marL="457200" indent="-457200" algn="just">
              <a:buFont typeface="Wingdings" panose="05000000000000000000" pitchFamily="2" charset="2"/>
              <a:buChar char="ü"/>
            </a:pPr>
            <a:r>
              <a:rPr lang="pt-BR" sz="2800" dirty="0"/>
              <a:t>1 </a:t>
            </a:r>
            <a:r>
              <a:rPr lang="pt-BR" sz="2800" dirty="0" err="1"/>
              <a:t>missing</a:t>
            </a:r>
            <a:r>
              <a:rPr lang="pt-BR" sz="2800" dirty="0"/>
              <a:t>; </a:t>
            </a:r>
          </a:p>
          <a:p>
            <a:pPr marL="457200" indent="-457200" algn="just">
              <a:buFont typeface="Wingdings" panose="05000000000000000000" pitchFamily="2" charset="2"/>
              <a:buChar char="ü"/>
            </a:pPr>
            <a:r>
              <a:rPr lang="pt-BR" sz="2800" dirty="0"/>
              <a:t>256 </a:t>
            </a:r>
            <a:r>
              <a:rPr lang="pt-BR" sz="2800" dirty="0" err="1"/>
              <a:t>injured</a:t>
            </a:r>
            <a:r>
              <a:rPr lang="pt-BR" sz="2800" dirty="0"/>
              <a:t>; </a:t>
            </a:r>
          </a:p>
          <a:p>
            <a:pPr marL="457200" indent="-457200" algn="just">
              <a:buFont typeface="Wingdings" panose="05000000000000000000" pitchFamily="2" charset="2"/>
              <a:buChar char="ü"/>
            </a:pPr>
            <a:r>
              <a:rPr lang="pt-BR" sz="2800" dirty="0"/>
              <a:t>380 </a:t>
            </a:r>
            <a:r>
              <a:rPr lang="pt-BR" sz="2800" dirty="0" err="1"/>
              <a:t>sick</a:t>
            </a:r>
            <a:r>
              <a:rPr lang="pt-BR" sz="2800" dirty="0"/>
              <a:t>; </a:t>
            </a:r>
          </a:p>
          <a:p>
            <a:pPr marL="457200" indent="-457200" algn="just">
              <a:buFont typeface="Wingdings" panose="05000000000000000000" pitchFamily="2" charset="2"/>
              <a:buChar char="ü"/>
            </a:pPr>
            <a:r>
              <a:rPr lang="pt-BR" sz="2800" dirty="0"/>
              <a:t>644 </a:t>
            </a:r>
            <a:r>
              <a:rPr lang="pt-BR" sz="2800" dirty="0" err="1"/>
              <a:t>homeless</a:t>
            </a:r>
            <a:r>
              <a:rPr lang="pt-BR" sz="2800" dirty="0"/>
              <a:t>; </a:t>
            </a:r>
          </a:p>
          <a:p>
            <a:pPr marL="457200" indent="-457200" algn="just">
              <a:buFont typeface="Wingdings" panose="05000000000000000000" pitchFamily="2" charset="2"/>
              <a:buChar char="ü"/>
            </a:pPr>
            <a:r>
              <a:rPr lang="pt-BR" sz="2800" dirty="0"/>
              <a:t>716 </a:t>
            </a:r>
            <a:r>
              <a:rPr lang="pt-BR" sz="2800" dirty="0" err="1"/>
              <a:t>displaced</a:t>
            </a:r>
            <a:r>
              <a:rPr lang="pt-BR" sz="2800" dirty="0"/>
              <a:t>;</a:t>
            </a:r>
          </a:p>
          <a:p>
            <a:pPr marL="457200" indent="-457200" algn="just">
              <a:buFont typeface="Wingdings" panose="05000000000000000000" pitchFamily="2" charset="2"/>
              <a:buChar char="ü"/>
            </a:pPr>
            <a:r>
              <a:rPr lang="pt-BR" sz="2800" dirty="0"/>
              <a:t>319,565 </a:t>
            </a:r>
            <a:r>
              <a:rPr lang="pt-BR" sz="2800" dirty="0" err="1"/>
              <a:t>affected</a:t>
            </a:r>
            <a:r>
              <a:rPr lang="pt-BR" sz="2800" dirty="0"/>
              <a:t>;</a:t>
            </a:r>
          </a:p>
          <a:p>
            <a:pPr marL="457200" indent="-457200" algn="just">
              <a:buFont typeface="Wingdings" panose="05000000000000000000" pitchFamily="2" charset="2"/>
              <a:buChar char="ü"/>
            </a:pPr>
            <a:endParaRPr lang="pt-BR" sz="2800" dirty="0"/>
          </a:p>
          <a:p>
            <a:pPr algn="ctr"/>
            <a:r>
              <a:rPr lang="pt-BR" sz="2800" dirty="0"/>
              <a:t>TOTAL</a:t>
            </a:r>
          </a:p>
          <a:p>
            <a:pPr algn="ctr"/>
            <a:r>
              <a:rPr lang="pt-BR" sz="2800" dirty="0"/>
              <a:t> </a:t>
            </a:r>
            <a:r>
              <a:rPr lang="pt-BR" sz="5400" b="1" dirty="0">
                <a:solidFill>
                  <a:srgbClr val="FF0000"/>
                </a:solidFill>
              </a:rPr>
              <a:t>321,626 </a:t>
            </a:r>
            <a:r>
              <a:rPr lang="pt-BR" sz="5400" b="1" dirty="0" err="1">
                <a:solidFill>
                  <a:srgbClr val="FF0000"/>
                </a:solidFill>
              </a:rPr>
              <a:t>VICTIMS</a:t>
            </a:r>
            <a:endParaRPr lang="pt-BR" sz="54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7474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7890" name="Picture 2" descr="C:\Users\PERY\Desktop\fotos mariana\9.jpe"/>
          <p:cNvPicPr>
            <a:picLocks noChangeAspect="1" noChangeArrowheads="1"/>
          </p:cNvPicPr>
          <p:nvPr/>
        </p:nvPicPr>
        <p:blipFill>
          <a:blip r:embed="rId2" cstate="print"/>
          <a:srcRect/>
          <a:stretch>
            <a:fillRect/>
          </a:stretch>
        </p:blipFill>
        <p:spPr bwMode="auto">
          <a:xfrm>
            <a:off x="0" y="600891"/>
            <a:ext cx="9078043" cy="4728755"/>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2050" name="Picture 2" descr="http://og.infg.com.br/in/18021146-8fb-21b/FT1086A/420/2015-865062373-201511092240521488.jpg_2015110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8034" y="365126"/>
            <a:ext cx="7987316" cy="550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0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5842" name="Picture 2" descr="C:\Users\PERY\Desktop\fotos mariana\7.jpe"/>
          <p:cNvPicPr>
            <a:picLocks noChangeAspect="1" noChangeArrowheads="1"/>
          </p:cNvPicPr>
          <p:nvPr/>
        </p:nvPicPr>
        <p:blipFill>
          <a:blip r:embed="rId2" cstate="print"/>
          <a:srcRect/>
          <a:stretch>
            <a:fillRect/>
          </a:stretch>
        </p:blipFill>
        <p:spPr bwMode="auto">
          <a:xfrm>
            <a:off x="40881" y="640080"/>
            <a:ext cx="9103119" cy="4741818"/>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86359" y="1210247"/>
            <a:ext cx="8634548" cy="5262979"/>
          </a:xfrm>
          <a:prstGeom prst="rect">
            <a:avLst/>
          </a:prstGeom>
          <a:noFill/>
        </p:spPr>
        <p:txBody>
          <a:bodyPr wrap="square" rtlCol="0">
            <a:spAutoFit/>
          </a:bodyPr>
          <a:lstStyle/>
          <a:p>
            <a:pPr algn="just"/>
            <a:r>
              <a:rPr lang="pt-BR" sz="2800" dirty="0" err="1">
                <a:latin typeface="Garamond" panose="02020404030301010803" pitchFamily="18" charset="0"/>
              </a:rPr>
              <a:t>Immediate</a:t>
            </a:r>
            <a:r>
              <a:rPr lang="pt-BR" sz="2800" dirty="0">
                <a:latin typeface="Garamond" panose="02020404030301010803" pitchFamily="18" charset="0"/>
              </a:rPr>
              <a:t> </a:t>
            </a:r>
            <a:r>
              <a:rPr lang="pt-BR" sz="2800" dirty="0" err="1">
                <a:latin typeface="Garamond" panose="02020404030301010803" pitchFamily="18" charset="0"/>
              </a:rPr>
              <a:t>damages</a:t>
            </a:r>
            <a:r>
              <a:rPr lang="pt-BR" sz="2800" dirty="0">
                <a:latin typeface="Garamond" panose="02020404030301010803" pitchFamily="18" charset="0"/>
              </a:rPr>
              <a:t>:</a:t>
            </a:r>
          </a:p>
          <a:p>
            <a:pPr algn="just"/>
            <a:endParaRPr lang="pt-BR" sz="2800" dirty="0">
              <a:latin typeface="Garamond" panose="02020404030301010803" pitchFamily="18" charset="0"/>
            </a:endParaRPr>
          </a:p>
          <a:p>
            <a:pPr algn="just"/>
            <a:r>
              <a:rPr lang="pt-BR" sz="2800" dirty="0">
                <a:latin typeface="Garamond" panose="02020404030301010803" pitchFamily="18" charset="0"/>
              </a:rPr>
              <a:t>The </a:t>
            </a:r>
            <a:r>
              <a:rPr lang="pt-BR" sz="2800" dirty="0" err="1">
                <a:latin typeface="Garamond" panose="02020404030301010803" pitchFamily="18" charset="0"/>
              </a:rPr>
              <a:t>disaster</a:t>
            </a:r>
            <a:r>
              <a:rPr lang="pt-BR" sz="2800" dirty="0">
                <a:latin typeface="Garamond" panose="02020404030301010803" pitchFamily="18" charset="0"/>
              </a:rPr>
              <a:t> in Mariana </a:t>
            </a:r>
            <a:r>
              <a:rPr lang="pt-BR" sz="2800" dirty="0" err="1">
                <a:latin typeface="Garamond" panose="02020404030301010803" pitchFamily="18" charset="0"/>
              </a:rPr>
              <a:t>affected</a:t>
            </a:r>
            <a:r>
              <a:rPr lang="pt-BR" sz="2800" dirty="0">
                <a:latin typeface="Garamond" panose="02020404030301010803" pitchFamily="18" charset="0"/>
              </a:rPr>
              <a:t> 663.2 km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body</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water</a:t>
            </a:r>
            <a:r>
              <a:rPr lang="pt-BR" sz="2800" dirty="0">
                <a:latin typeface="Garamond" panose="02020404030301010803" pitchFamily="18" charset="0"/>
              </a:rPr>
              <a:t> </a:t>
            </a:r>
            <a:r>
              <a:rPr lang="pt-BR" sz="2800" dirty="0" err="1">
                <a:latin typeface="Garamond" panose="02020404030301010803" pitchFamily="18" charset="0"/>
              </a:rPr>
              <a:t>from</a:t>
            </a:r>
            <a:r>
              <a:rPr lang="pt-BR" sz="2800" dirty="0">
                <a:latin typeface="Garamond" panose="02020404030301010803" pitchFamily="18" charset="0"/>
              </a:rPr>
              <a:t> the States </a:t>
            </a:r>
            <a:r>
              <a:rPr lang="pt-BR" sz="2800" dirty="0" err="1">
                <a:latin typeface="Garamond" panose="02020404030301010803" pitchFamily="18" charset="0"/>
              </a:rPr>
              <a:t>of</a:t>
            </a:r>
            <a:r>
              <a:rPr lang="pt-BR" sz="2800" dirty="0">
                <a:latin typeface="Garamond" panose="02020404030301010803" pitchFamily="18" charset="0"/>
              </a:rPr>
              <a:t> Minas Gerais </a:t>
            </a:r>
            <a:r>
              <a:rPr lang="pt-BR" sz="2800" dirty="0" err="1">
                <a:latin typeface="Garamond" panose="02020404030301010803" pitchFamily="18" charset="0"/>
              </a:rPr>
              <a:t>and</a:t>
            </a:r>
            <a:r>
              <a:rPr lang="pt-BR" sz="2800" dirty="0">
                <a:latin typeface="Garamond" panose="02020404030301010803" pitchFamily="18" charset="0"/>
              </a:rPr>
              <a:t> Espírito Santo, </a:t>
            </a:r>
            <a:r>
              <a:rPr lang="pt-BR" sz="2800" dirty="0" err="1">
                <a:latin typeface="Garamond" panose="02020404030301010803" pitchFamily="18" charset="0"/>
              </a:rPr>
              <a:t>profoundly</a:t>
            </a:r>
            <a:r>
              <a:rPr lang="pt-BR" sz="2800" dirty="0">
                <a:latin typeface="Garamond" panose="02020404030301010803" pitchFamily="18" charset="0"/>
              </a:rPr>
              <a:t> </a:t>
            </a:r>
            <a:r>
              <a:rPr lang="pt-BR" sz="2800" dirty="0" err="1">
                <a:latin typeface="Garamond" panose="02020404030301010803" pitchFamily="18" charset="0"/>
              </a:rPr>
              <a:t>impacting</a:t>
            </a:r>
            <a:r>
              <a:rPr lang="pt-BR" sz="2800" dirty="0">
                <a:latin typeface="Garamond" panose="02020404030301010803" pitchFamily="18" charset="0"/>
              </a:rPr>
              <a:t> the </a:t>
            </a:r>
            <a:r>
              <a:rPr lang="pt-BR" sz="2800" dirty="0" err="1">
                <a:latin typeface="Garamond" panose="02020404030301010803" pitchFamily="18" charset="0"/>
              </a:rPr>
              <a:t>estuary</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Doce </a:t>
            </a:r>
            <a:r>
              <a:rPr lang="pt-BR" sz="2800" dirty="0" err="1">
                <a:latin typeface="Garamond" panose="02020404030301010803" pitchFamily="18" charset="0"/>
              </a:rPr>
              <a:t>River</a:t>
            </a:r>
            <a:r>
              <a:rPr lang="pt-BR" sz="2800" dirty="0">
                <a:latin typeface="Garamond" panose="02020404030301010803" pitchFamily="18" charset="0"/>
              </a:rPr>
              <a:t> as </a:t>
            </a:r>
            <a:r>
              <a:rPr lang="pt-BR" sz="2800" dirty="0" err="1">
                <a:latin typeface="Garamond" panose="02020404030301010803" pitchFamily="18" charset="0"/>
              </a:rPr>
              <a:t>well</a:t>
            </a:r>
            <a:r>
              <a:rPr lang="pt-BR" sz="2800" dirty="0">
                <a:latin typeface="Garamond" panose="02020404030301010803" pitchFamily="18" charset="0"/>
              </a:rPr>
              <a:t> as the </a:t>
            </a:r>
            <a:r>
              <a:rPr lang="pt-BR" sz="2800" dirty="0" err="1">
                <a:latin typeface="Garamond" panose="02020404030301010803" pitchFamily="18" charset="0"/>
              </a:rPr>
              <a:t>coastal</a:t>
            </a:r>
            <a:r>
              <a:rPr lang="pt-BR" sz="2800" dirty="0">
                <a:latin typeface="Garamond" panose="02020404030301010803" pitchFamily="18" charset="0"/>
              </a:rPr>
              <a:t> </a:t>
            </a:r>
            <a:r>
              <a:rPr lang="pt-BR" sz="2800" dirty="0" err="1">
                <a:latin typeface="Garamond" panose="02020404030301010803" pitchFamily="18" charset="0"/>
              </a:rPr>
              <a:t>region</a:t>
            </a:r>
            <a:r>
              <a:rPr lang="pt-BR" sz="2800" dirty="0">
                <a:latin typeface="Garamond" panose="02020404030301010803" pitchFamily="18" charset="0"/>
              </a:rPr>
              <a:t> </a:t>
            </a:r>
            <a:r>
              <a:rPr lang="pt-BR" sz="2800" dirty="0" err="1">
                <a:latin typeface="Garamond" panose="02020404030301010803" pitchFamily="18" charset="0"/>
              </a:rPr>
              <a:t>above</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below</a:t>
            </a:r>
            <a:r>
              <a:rPr lang="pt-BR" sz="2800" dirty="0">
                <a:latin typeface="Garamond" panose="02020404030301010803" pitchFamily="18" charset="0"/>
              </a:rPr>
              <a:t> its </a:t>
            </a:r>
            <a:r>
              <a:rPr lang="pt-BR" sz="2800" dirty="0" err="1">
                <a:latin typeface="Garamond" panose="02020404030301010803" pitchFamily="18" charset="0"/>
              </a:rPr>
              <a:t>mouth</a:t>
            </a:r>
            <a:r>
              <a:rPr lang="pt-BR" sz="2800" dirty="0">
                <a:latin typeface="Garamond" panose="02020404030301010803" pitchFamily="18" charset="0"/>
              </a:rPr>
              <a:t> in the </a:t>
            </a:r>
            <a:r>
              <a:rPr lang="pt-BR" sz="2800" dirty="0" err="1">
                <a:latin typeface="Garamond" panose="02020404030301010803" pitchFamily="18" charset="0"/>
              </a:rPr>
              <a:t>State</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Espírito Santo. It </a:t>
            </a:r>
            <a:r>
              <a:rPr lang="pt-BR" sz="2800" dirty="0" err="1">
                <a:latin typeface="Garamond" panose="02020404030301010803" pitchFamily="18" charset="0"/>
              </a:rPr>
              <a:t>also</a:t>
            </a:r>
            <a:r>
              <a:rPr lang="pt-BR" sz="2800" dirty="0">
                <a:latin typeface="Garamond" panose="02020404030301010803" pitchFamily="18" charset="0"/>
              </a:rPr>
              <a:t> </a:t>
            </a:r>
            <a:r>
              <a:rPr lang="pt-BR" sz="2800" dirty="0" err="1">
                <a:latin typeface="Garamond" panose="02020404030301010803" pitchFamily="18" charset="0"/>
              </a:rPr>
              <a:t>caused</a:t>
            </a:r>
            <a:r>
              <a:rPr lang="pt-BR" sz="2800" dirty="0">
                <a:latin typeface="Garamond" panose="02020404030301010803" pitchFamily="18" charset="0"/>
              </a:rPr>
              <a:t> high </a:t>
            </a:r>
            <a:r>
              <a:rPr lang="pt-BR" sz="2800" dirty="0" err="1">
                <a:latin typeface="Garamond" panose="02020404030301010803" pitchFamily="18" charset="0"/>
              </a:rPr>
              <a:t>turbidity</a:t>
            </a:r>
            <a:r>
              <a:rPr lang="pt-BR" sz="2800" dirty="0">
                <a:latin typeface="Garamond" panose="02020404030301010803" pitchFamily="18" charset="0"/>
              </a:rPr>
              <a:t>, </a:t>
            </a:r>
            <a:r>
              <a:rPr lang="pt-BR" sz="2800" dirty="0" err="1">
                <a:latin typeface="Garamond" panose="02020404030301010803" pitchFamily="18" charset="0"/>
              </a:rPr>
              <a:t>preventing</a:t>
            </a:r>
            <a:r>
              <a:rPr lang="pt-BR" sz="2800" dirty="0">
                <a:latin typeface="Garamond" panose="02020404030301010803" pitchFamily="18" charset="0"/>
              </a:rPr>
              <a:t> </a:t>
            </a:r>
            <a:r>
              <a:rPr lang="pt-BR" sz="2800" dirty="0" err="1">
                <a:latin typeface="Garamond" panose="02020404030301010803" pitchFamily="18" charset="0"/>
              </a:rPr>
              <a:t>the</a:t>
            </a:r>
            <a:r>
              <a:rPr lang="pt-BR" sz="2800" dirty="0">
                <a:latin typeface="Garamond" panose="02020404030301010803" pitchFamily="18" charset="0"/>
              </a:rPr>
              <a:t> use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water</a:t>
            </a:r>
            <a:r>
              <a:rPr lang="pt-BR" sz="2800" dirty="0">
                <a:latin typeface="Garamond" panose="02020404030301010803" pitchFamily="18" charset="0"/>
              </a:rPr>
              <a:t>, </a:t>
            </a:r>
            <a:r>
              <a:rPr lang="pt-BR" sz="2800" dirty="0" err="1">
                <a:latin typeface="Garamond" panose="02020404030301010803" pitchFamily="18" charset="0"/>
              </a:rPr>
              <a:t>maintaining</a:t>
            </a:r>
            <a:r>
              <a:rPr lang="pt-BR" sz="2800" dirty="0">
                <a:latin typeface="Garamond" panose="02020404030301010803" pitchFamily="18" charset="0"/>
              </a:rPr>
              <a:t> the </a:t>
            </a:r>
            <a:r>
              <a:rPr lang="pt-BR" sz="2800" dirty="0" err="1">
                <a:latin typeface="Garamond" panose="02020404030301010803" pitchFamily="18" charset="0"/>
              </a:rPr>
              <a:t>continuous</a:t>
            </a:r>
            <a:r>
              <a:rPr lang="pt-BR" sz="2800" dirty="0">
                <a:latin typeface="Garamond" panose="02020404030301010803" pitchFamily="18" charset="0"/>
              </a:rPr>
              <a:t> </a:t>
            </a:r>
            <a:r>
              <a:rPr lang="pt-BR" sz="2800" dirty="0" err="1">
                <a:latin typeface="Garamond" panose="02020404030301010803" pitchFamily="18" charset="0"/>
              </a:rPr>
              <a:t>sediment</a:t>
            </a:r>
            <a:r>
              <a:rPr lang="pt-BR" sz="2800" dirty="0">
                <a:latin typeface="Garamond" panose="02020404030301010803" pitchFamily="18" charset="0"/>
              </a:rPr>
              <a:t> plume </a:t>
            </a:r>
            <a:r>
              <a:rPr lang="pt-BR" sz="2800" dirty="0" err="1">
                <a:latin typeface="Garamond" panose="02020404030301010803" pitchFamily="18" charset="0"/>
              </a:rPr>
              <a:t>that</a:t>
            </a:r>
            <a:r>
              <a:rPr lang="pt-BR" sz="2800" dirty="0">
                <a:latin typeface="Garamond" panose="02020404030301010803" pitchFamily="18" charset="0"/>
              </a:rPr>
              <a:t> hits the </a:t>
            </a:r>
            <a:r>
              <a:rPr lang="pt-BR" sz="2800" dirty="0" err="1">
                <a:latin typeface="Garamond" panose="02020404030301010803" pitchFamily="18" charset="0"/>
              </a:rPr>
              <a:t>sorrounding</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river</a:t>
            </a:r>
            <a:r>
              <a:rPr lang="pt-BR" sz="2800" dirty="0">
                <a:latin typeface="Garamond" panose="02020404030301010803" pitchFamily="18" charset="0"/>
              </a:rPr>
              <a:t> </a:t>
            </a:r>
            <a:r>
              <a:rPr lang="pt-BR" sz="2800" dirty="0" err="1">
                <a:latin typeface="Garamond" panose="02020404030301010803" pitchFamily="18" charset="0"/>
              </a:rPr>
              <a:t>mouth</a:t>
            </a:r>
            <a:r>
              <a:rPr lang="pt-BR" sz="2800" dirty="0">
                <a:latin typeface="Garamond" panose="02020404030301010803" pitchFamily="18" charset="0"/>
              </a:rPr>
              <a:t>, </a:t>
            </a:r>
            <a:r>
              <a:rPr lang="pt-BR" sz="2800" dirty="0" err="1">
                <a:latin typeface="Garamond" panose="02020404030301010803" pitchFamily="18" charset="0"/>
              </a:rPr>
              <a:t>hindering</a:t>
            </a:r>
            <a:r>
              <a:rPr lang="pt-BR" sz="2800" dirty="0">
                <a:latin typeface="Garamond" panose="02020404030301010803" pitchFamily="18" charset="0"/>
              </a:rPr>
              <a:t> the </a:t>
            </a:r>
            <a:r>
              <a:rPr lang="pt-BR" sz="2800" dirty="0" err="1">
                <a:latin typeface="Garamond" panose="02020404030301010803" pitchFamily="18" charset="0"/>
              </a:rPr>
              <a:t>regeneration</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aquatic</a:t>
            </a:r>
            <a:r>
              <a:rPr lang="pt-BR" sz="2800" dirty="0">
                <a:latin typeface="Garamond" panose="02020404030301010803" pitchFamily="18" charset="0"/>
              </a:rPr>
              <a:t> biota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impacted</a:t>
            </a:r>
            <a:r>
              <a:rPr lang="pt-BR" sz="2800" dirty="0">
                <a:latin typeface="Garamond" panose="02020404030301010803" pitchFamily="18" charset="0"/>
              </a:rPr>
              <a:t> </a:t>
            </a:r>
            <a:r>
              <a:rPr lang="pt-BR" sz="2800" dirty="0" err="1">
                <a:latin typeface="Garamond" panose="02020404030301010803" pitchFamily="18" charset="0"/>
              </a:rPr>
              <a:t>border</a:t>
            </a:r>
            <a:r>
              <a:rPr lang="pt-BR" sz="2800" dirty="0">
                <a:latin typeface="Garamond" panose="02020404030301010803" pitchFamily="18" charset="0"/>
              </a:rPr>
              <a:t>, </a:t>
            </a:r>
            <a:r>
              <a:rPr lang="pt-BR" sz="2800" dirty="0" err="1">
                <a:latin typeface="Garamond" panose="02020404030301010803" pitchFamily="18" charset="0"/>
              </a:rPr>
              <a:t>causing</a:t>
            </a:r>
            <a:r>
              <a:rPr lang="pt-BR" sz="2800" dirty="0">
                <a:latin typeface="Garamond" panose="02020404030301010803" pitchFamily="18" charset="0"/>
              </a:rPr>
              <a:t> the </a:t>
            </a:r>
            <a:r>
              <a:rPr lang="pt-BR" sz="2800" dirty="0" err="1">
                <a:latin typeface="Garamond" panose="02020404030301010803" pitchFamily="18" charset="0"/>
              </a:rPr>
              <a:t>siltation</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tanks</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energy</a:t>
            </a:r>
            <a:r>
              <a:rPr lang="pt-BR" sz="2800" dirty="0">
                <a:latin typeface="Garamond" panose="02020404030301010803" pitchFamily="18" charset="0"/>
              </a:rPr>
              <a:t> </a:t>
            </a:r>
            <a:r>
              <a:rPr lang="pt-BR" sz="2800" dirty="0" err="1">
                <a:latin typeface="Garamond" panose="02020404030301010803" pitchFamily="18" charset="0"/>
              </a:rPr>
              <a:t>generation</a:t>
            </a:r>
            <a:r>
              <a:rPr lang="pt-BR" sz="2800" dirty="0">
                <a:latin typeface="Garamond" panose="02020404030301010803" pitchFamily="18" charset="0"/>
              </a:rPr>
              <a:t>.</a:t>
            </a:r>
          </a:p>
        </p:txBody>
      </p:sp>
    </p:spTree>
    <p:extLst>
      <p:ext uri="{BB962C8B-B14F-4D97-AF65-F5344CB8AC3E}">
        <p14:creationId xmlns:p14="http://schemas.microsoft.com/office/powerpoint/2010/main" val="198948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731520" y="2338250"/>
            <a:ext cx="7654834" cy="2831544"/>
          </a:xfrm>
          <a:prstGeom prst="rect">
            <a:avLst/>
          </a:prstGeom>
          <a:noFill/>
        </p:spPr>
        <p:txBody>
          <a:bodyPr wrap="square" rtlCol="0">
            <a:spAutoFit/>
          </a:bodyPr>
          <a:lstStyle/>
          <a:p>
            <a:pPr algn="just"/>
            <a:r>
              <a:rPr lang="en-US" sz="3200" dirty="0">
                <a:latin typeface="Garamond" panose="02020404030301010803" pitchFamily="18" charset="0"/>
              </a:rPr>
              <a:t>On November 5th, 2015, in the city of Mariana/MG, the failure of the </a:t>
            </a:r>
            <a:r>
              <a:rPr lang="en-US" sz="3200" dirty="0" err="1">
                <a:latin typeface="Garamond" panose="02020404030301010803" pitchFamily="18" charset="0"/>
              </a:rPr>
              <a:t>Fundão</a:t>
            </a:r>
            <a:r>
              <a:rPr lang="en-US" sz="3200" dirty="0">
                <a:latin typeface="Garamond" panose="02020404030301010803" pitchFamily="18" charset="0"/>
              </a:rPr>
              <a:t> Dam, operated by </a:t>
            </a:r>
            <a:r>
              <a:rPr lang="en-US" sz="3200" dirty="0" err="1">
                <a:latin typeface="Garamond" panose="02020404030301010803" pitchFamily="18" charset="0"/>
              </a:rPr>
              <a:t>Samarco</a:t>
            </a:r>
            <a:r>
              <a:rPr lang="en-US" sz="3200" dirty="0">
                <a:latin typeface="Garamond" panose="02020404030301010803" pitchFamily="18" charset="0"/>
              </a:rPr>
              <a:t> Mining S.A. (controlled by Vale S.A.  and by </a:t>
            </a:r>
            <a:r>
              <a:rPr lang="en-US" sz="3200" dirty="0" err="1">
                <a:latin typeface="Garamond" panose="02020404030301010803" pitchFamily="18" charset="0"/>
              </a:rPr>
              <a:t>BHP</a:t>
            </a:r>
            <a:r>
              <a:rPr lang="en-US" sz="3200" dirty="0">
                <a:latin typeface="Garamond" panose="02020404030301010803" pitchFamily="18" charset="0"/>
              </a:rPr>
              <a:t> Billiton </a:t>
            </a:r>
            <a:r>
              <a:rPr lang="en-US" sz="3200" dirty="0" err="1">
                <a:latin typeface="Garamond" panose="02020404030301010803" pitchFamily="18" charset="0"/>
              </a:rPr>
              <a:t>Brasil</a:t>
            </a:r>
            <a:r>
              <a:rPr lang="en-US" sz="3200" dirty="0">
                <a:latin typeface="Garamond" panose="02020404030301010803" pitchFamily="18" charset="0"/>
              </a:rPr>
              <a:t> </a:t>
            </a:r>
            <a:r>
              <a:rPr lang="en-US" sz="3200" dirty="0" err="1">
                <a:latin typeface="Garamond" panose="02020404030301010803" pitchFamily="18" charset="0"/>
              </a:rPr>
              <a:t>Ltda</a:t>
            </a:r>
            <a:r>
              <a:rPr lang="en-US" sz="3200" dirty="0">
                <a:latin typeface="Garamond" panose="02020404030301010803" pitchFamily="18" charset="0"/>
              </a:rPr>
              <a:t>) caused the biggest tragedy in Brazilian mining.</a:t>
            </a:r>
            <a:endParaRPr lang="pt-BR" sz="3200" dirty="0">
              <a:latin typeface="Garamond" panose="02020404030301010803" pitchFamily="18" charset="0"/>
            </a:endParaRPr>
          </a:p>
          <a:p>
            <a:pPr algn="ctr"/>
            <a:endParaRPr lang="pt-BR" dirty="0"/>
          </a:p>
        </p:txBody>
      </p:sp>
    </p:spTree>
    <p:extLst>
      <p:ext uri="{BB962C8B-B14F-4D97-AF65-F5344CB8AC3E}">
        <p14:creationId xmlns:p14="http://schemas.microsoft.com/office/powerpoint/2010/main" val="3092127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38152" y="1390296"/>
            <a:ext cx="8634548" cy="3416320"/>
          </a:xfrm>
          <a:prstGeom prst="rect">
            <a:avLst/>
          </a:prstGeom>
          <a:noFill/>
        </p:spPr>
        <p:txBody>
          <a:bodyPr wrap="square" rtlCol="0">
            <a:spAutoFit/>
          </a:bodyPr>
          <a:lstStyle/>
          <a:p>
            <a:pPr algn="just"/>
            <a:r>
              <a:rPr lang="pt-BR" sz="3600" dirty="0" err="1">
                <a:latin typeface="Garamond" panose="02020404030301010803" pitchFamily="18" charset="0"/>
              </a:rPr>
              <a:t>Effects</a:t>
            </a:r>
            <a:r>
              <a:rPr lang="pt-BR" sz="3600" dirty="0">
                <a:latin typeface="Garamond" panose="02020404030301010803" pitchFamily="18" charset="0"/>
              </a:rPr>
              <a:t> </a:t>
            </a:r>
            <a:r>
              <a:rPr lang="pt-BR" sz="3600" dirty="0" err="1">
                <a:latin typeface="Garamond" panose="02020404030301010803" pitchFamily="18" charset="0"/>
              </a:rPr>
              <a:t>on</a:t>
            </a:r>
            <a:r>
              <a:rPr lang="pt-BR" sz="3600" dirty="0">
                <a:latin typeface="Garamond" panose="02020404030301010803" pitchFamily="18" charset="0"/>
              </a:rPr>
              <a:t> the </a:t>
            </a:r>
            <a:r>
              <a:rPr lang="pt-BR" sz="3600" dirty="0" err="1">
                <a:latin typeface="Garamond" panose="02020404030301010803" pitchFamily="18" charset="0"/>
              </a:rPr>
              <a:t>Brazilian</a:t>
            </a:r>
            <a:r>
              <a:rPr lang="pt-BR" sz="3600" dirty="0">
                <a:latin typeface="Garamond" panose="02020404030301010803" pitchFamily="18" charset="0"/>
              </a:rPr>
              <a:t> </a:t>
            </a:r>
            <a:r>
              <a:rPr lang="pt-BR" sz="3600" dirty="0" err="1">
                <a:latin typeface="Garamond" panose="02020404030301010803" pitchFamily="18" charset="0"/>
              </a:rPr>
              <a:t>Coast</a:t>
            </a:r>
            <a:endParaRPr lang="pt-BR" sz="3600" dirty="0">
              <a:latin typeface="Garamond" panose="02020404030301010803" pitchFamily="18" charset="0"/>
            </a:endParaRPr>
          </a:p>
          <a:p>
            <a:pPr algn="just"/>
            <a:endParaRPr lang="pt-BR" sz="3600" dirty="0">
              <a:latin typeface="Garamond" panose="02020404030301010803" pitchFamily="18" charset="0"/>
            </a:endParaRPr>
          </a:p>
          <a:p>
            <a:pPr algn="just"/>
            <a:r>
              <a:rPr lang="pt-BR" sz="3600" dirty="0" err="1">
                <a:latin typeface="Garamond" panose="02020404030301010803" pitchFamily="18" charset="0"/>
              </a:rPr>
              <a:t>Contamination</a:t>
            </a:r>
            <a:r>
              <a:rPr lang="pt-BR" sz="3600" dirty="0">
                <a:latin typeface="Garamond" panose="02020404030301010803" pitchFamily="18" charset="0"/>
              </a:rPr>
              <a:t> </a:t>
            </a:r>
            <a:r>
              <a:rPr lang="pt-BR" sz="3600" dirty="0" err="1">
                <a:latin typeface="Garamond" panose="02020404030301010803" pitchFamily="18" charset="0"/>
              </a:rPr>
              <a:t>of</a:t>
            </a:r>
            <a:r>
              <a:rPr lang="pt-BR" sz="3600" dirty="0">
                <a:latin typeface="Garamond" panose="02020404030301010803" pitchFamily="18" charset="0"/>
              </a:rPr>
              <a:t> 170 km </a:t>
            </a:r>
            <a:r>
              <a:rPr lang="pt-BR" sz="3600" dirty="0" err="1">
                <a:latin typeface="Garamond" panose="02020404030301010803" pitchFamily="18" charset="0"/>
              </a:rPr>
              <a:t>of</a:t>
            </a:r>
            <a:r>
              <a:rPr lang="pt-BR" sz="3600" dirty="0">
                <a:latin typeface="Garamond" panose="02020404030301010803" pitchFamily="18" charset="0"/>
              </a:rPr>
              <a:t> </a:t>
            </a:r>
            <a:r>
              <a:rPr lang="pt-BR" sz="3600" dirty="0" err="1">
                <a:latin typeface="Garamond" panose="02020404030301010803" pitchFamily="18" charset="0"/>
              </a:rPr>
              <a:t>beaches</a:t>
            </a:r>
            <a:r>
              <a:rPr lang="pt-BR" sz="3600" dirty="0">
                <a:latin typeface="Garamond" panose="02020404030301010803" pitchFamily="18" charset="0"/>
              </a:rPr>
              <a:t>, 110 km </a:t>
            </a:r>
            <a:r>
              <a:rPr lang="pt-BR" sz="3600" dirty="0" err="1">
                <a:latin typeface="Garamond" panose="02020404030301010803" pitchFamily="18" charset="0"/>
              </a:rPr>
              <a:t>north</a:t>
            </a:r>
            <a:r>
              <a:rPr lang="pt-BR" sz="3600" dirty="0">
                <a:latin typeface="Garamond" panose="02020404030301010803" pitchFamily="18" charset="0"/>
              </a:rPr>
              <a:t> </a:t>
            </a:r>
            <a:r>
              <a:rPr lang="pt-BR" sz="3600" dirty="0" err="1">
                <a:latin typeface="Garamond" panose="02020404030301010803" pitchFamily="18" charset="0"/>
              </a:rPr>
              <a:t>of</a:t>
            </a:r>
            <a:r>
              <a:rPr lang="pt-BR" sz="3600" dirty="0">
                <a:latin typeface="Garamond" panose="02020404030301010803" pitchFamily="18" charset="0"/>
              </a:rPr>
              <a:t> the Doce </a:t>
            </a:r>
            <a:r>
              <a:rPr lang="pt-BR" sz="3600" dirty="0" err="1">
                <a:latin typeface="Garamond" panose="02020404030301010803" pitchFamily="18" charset="0"/>
              </a:rPr>
              <a:t>river</a:t>
            </a:r>
            <a:r>
              <a:rPr lang="pt-BR" sz="3600" dirty="0">
                <a:latin typeface="Garamond" panose="02020404030301010803" pitchFamily="18" charset="0"/>
              </a:rPr>
              <a:t> </a:t>
            </a:r>
            <a:r>
              <a:rPr lang="pt-BR" sz="3600" dirty="0" err="1">
                <a:latin typeface="Garamond" panose="02020404030301010803" pitchFamily="18" charset="0"/>
              </a:rPr>
              <a:t>mouth</a:t>
            </a:r>
            <a:r>
              <a:rPr lang="pt-BR" sz="3600" dirty="0">
                <a:latin typeface="Garamond" panose="02020404030301010803" pitchFamily="18" charset="0"/>
              </a:rPr>
              <a:t> </a:t>
            </a:r>
            <a:r>
              <a:rPr lang="pt-BR" sz="3600" dirty="0" err="1">
                <a:latin typeface="Garamond" panose="02020404030301010803" pitchFamily="18" charset="0"/>
              </a:rPr>
              <a:t>and</a:t>
            </a:r>
            <a:r>
              <a:rPr lang="pt-BR" sz="3600" dirty="0">
                <a:latin typeface="Garamond" panose="02020404030301010803" pitchFamily="18" charset="0"/>
              </a:rPr>
              <a:t> 60 km </a:t>
            </a:r>
            <a:r>
              <a:rPr lang="pt-BR" sz="3600" dirty="0" err="1">
                <a:latin typeface="Garamond" panose="02020404030301010803" pitchFamily="18" charset="0"/>
              </a:rPr>
              <a:t>south</a:t>
            </a:r>
            <a:r>
              <a:rPr lang="pt-BR" sz="3600" dirty="0">
                <a:latin typeface="Garamond" panose="02020404030301010803" pitchFamily="18" charset="0"/>
              </a:rPr>
              <a:t>, </a:t>
            </a:r>
            <a:r>
              <a:rPr lang="pt-BR" sz="3600" dirty="0" err="1">
                <a:latin typeface="Garamond" panose="02020404030301010803" pitchFamily="18" charset="0"/>
              </a:rPr>
              <a:t>affecting</a:t>
            </a:r>
            <a:r>
              <a:rPr lang="pt-BR" sz="3600" dirty="0">
                <a:latin typeface="Garamond" panose="02020404030301010803" pitchFamily="18" charset="0"/>
              </a:rPr>
              <a:t>, </a:t>
            </a:r>
            <a:r>
              <a:rPr lang="pt-BR" sz="3600" dirty="0" err="1">
                <a:latin typeface="Garamond" panose="02020404030301010803" pitchFamily="18" charset="0"/>
              </a:rPr>
              <a:t>also</a:t>
            </a:r>
            <a:r>
              <a:rPr lang="pt-BR" sz="3600" dirty="0">
                <a:latin typeface="Garamond" panose="02020404030301010803" pitchFamily="18" charset="0"/>
              </a:rPr>
              <a:t>, the </a:t>
            </a:r>
            <a:r>
              <a:rPr lang="pt-BR" sz="3600" dirty="0" err="1">
                <a:latin typeface="Garamond" panose="02020404030301010803" pitchFamily="18" charset="0"/>
              </a:rPr>
              <a:t>spawning</a:t>
            </a:r>
            <a:r>
              <a:rPr lang="pt-BR" sz="3600" dirty="0">
                <a:latin typeface="Garamond" panose="02020404030301010803" pitchFamily="18" charset="0"/>
              </a:rPr>
              <a:t> </a:t>
            </a:r>
            <a:r>
              <a:rPr lang="pt-BR" sz="3600" dirty="0" err="1">
                <a:latin typeface="Garamond" panose="02020404030301010803" pitchFamily="18" charset="0"/>
              </a:rPr>
              <a:t>of</a:t>
            </a:r>
            <a:r>
              <a:rPr lang="pt-BR" sz="3600" dirty="0">
                <a:latin typeface="Garamond" panose="02020404030301010803" pitchFamily="18" charset="0"/>
              </a:rPr>
              <a:t> the </a:t>
            </a:r>
            <a:r>
              <a:rPr lang="pt-BR" sz="3600" dirty="0" err="1">
                <a:latin typeface="Garamond" panose="02020404030301010803" pitchFamily="18" charset="0"/>
              </a:rPr>
              <a:t>sea</a:t>
            </a:r>
            <a:r>
              <a:rPr lang="pt-BR" sz="3600" dirty="0">
                <a:latin typeface="Garamond" panose="02020404030301010803" pitchFamily="18" charset="0"/>
              </a:rPr>
              <a:t> </a:t>
            </a:r>
            <a:r>
              <a:rPr lang="pt-BR" sz="3600" dirty="0" err="1">
                <a:latin typeface="Garamond" panose="02020404030301010803" pitchFamily="18" charset="0"/>
              </a:rPr>
              <a:t>turtles</a:t>
            </a:r>
            <a:r>
              <a:rPr lang="pt-BR" sz="3600" dirty="0">
                <a:latin typeface="Garamond" panose="02020404030301010803" pitchFamily="18" charset="0"/>
              </a:rPr>
              <a:t> in the </a:t>
            </a:r>
            <a:r>
              <a:rPr lang="pt-BR" sz="3600" dirty="0" err="1">
                <a:latin typeface="Garamond" panose="02020404030301010803" pitchFamily="18" charset="0"/>
              </a:rPr>
              <a:t>Biological</a:t>
            </a:r>
            <a:r>
              <a:rPr lang="pt-BR" sz="3600" dirty="0">
                <a:latin typeface="Garamond" panose="02020404030301010803" pitchFamily="18" charset="0"/>
              </a:rPr>
              <a:t> Reserve </a:t>
            </a:r>
            <a:r>
              <a:rPr lang="pt-BR" sz="3600" dirty="0" err="1">
                <a:latin typeface="Garamond" panose="02020404030301010803" pitchFamily="18" charset="0"/>
              </a:rPr>
              <a:t>of</a:t>
            </a:r>
            <a:r>
              <a:rPr lang="pt-BR" sz="3600" dirty="0">
                <a:latin typeface="Garamond" panose="02020404030301010803" pitchFamily="18" charset="0"/>
              </a:rPr>
              <a:t> Comboios.</a:t>
            </a:r>
          </a:p>
        </p:txBody>
      </p:sp>
    </p:spTree>
    <p:extLst>
      <p:ext uri="{BB962C8B-B14F-4D97-AF65-F5344CB8AC3E}">
        <p14:creationId xmlns:p14="http://schemas.microsoft.com/office/powerpoint/2010/main" val="2741125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40962" name="Picture 2" descr="C:\Users\PERY\Desktop\fotos mariana\12.jpe"/>
          <p:cNvPicPr>
            <a:picLocks noChangeAspect="1" noChangeArrowheads="1"/>
          </p:cNvPicPr>
          <p:nvPr/>
        </p:nvPicPr>
        <p:blipFill>
          <a:blip r:embed="rId2" cstate="print"/>
          <a:srcRect/>
          <a:stretch>
            <a:fillRect/>
          </a:stretch>
        </p:blipFill>
        <p:spPr bwMode="auto">
          <a:xfrm>
            <a:off x="1" y="4412"/>
            <a:ext cx="9149892" cy="6853587"/>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8914" name="Picture 2" descr="C:\Users\PERY\Desktop\fotos mariana\10.jpe"/>
          <p:cNvPicPr>
            <a:picLocks noChangeAspect="1" noChangeArrowheads="1"/>
          </p:cNvPicPr>
          <p:nvPr/>
        </p:nvPicPr>
        <p:blipFill>
          <a:blip r:embed="rId2" cstate="print"/>
          <a:srcRect/>
          <a:stretch>
            <a:fillRect/>
          </a:stretch>
        </p:blipFill>
        <p:spPr bwMode="auto">
          <a:xfrm>
            <a:off x="3731" y="0"/>
            <a:ext cx="9138197" cy="6858000"/>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 name="Retângulo 6"/>
          <p:cNvSpPr/>
          <p:nvPr/>
        </p:nvSpPr>
        <p:spPr>
          <a:xfrm>
            <a:off x="326571" y="5336343"/>
            <a:ext cx="7236823" cy="369332"/>
          </a:xfrm>
          <a:prstGeom prst="rect">
            <a:avLst/>
          </a:prstGeom>
        </p:spPr>
        <p:txBody>
          <a:bodyPr wrap="square">
            <a:spAutoFit/>
          </a:bodyPr>
          <a:lstStyle/>
          <a:p>
            <a:r>
              <a:rPr lang="pt-BR" dirty="0"/>
              <a:t>Doce </a:t>
            </a:r>
            <a:r>
              <a:rPr lang="pt-BR" dirty="0" err="1"/>
              <a:t>river</a:t>
            </a:r>
            <a:r>
              <a:rPr lang="pt-BR" dirty="0"/>
              <a:t> </a:t>
            </a:r>
            <a:r>
              <a:rPr lang="pt-BR" dirty="0" err="1"/>
              <a:t>taken</a:t>
            </a:r>
            <a:r>
              <a:rPr lang="pt-BR" dirty="0"/>
              <a:t> </a:t>
            </a:r>
            <a:r>
              <a:rPr lang="pt-BR" dirty="0" err="1"/>
              <a:t>by</a:t>
            </a:r>
            <a:r>
              <a:rPr lang="pt-BR" dirty="0"/>
              <a:t> the </a:t>
            </a:r>
            <a:r>
              <a:rPr lang="pt-BR" dirty="0" err="1"/>
              <a:t>mud</a:t>
            </a:r>
            <a:r>
              <a:rPr lang="pt-BR" dirty="0"/>
              <a:t> in Colatina, Espírito Santo.</a:t>
            </a:r>
          </a:p>
        </p:txBody>
      </p:sp>
      <p:pic>
        <p:nvPicPr>
          <p:cNvPr id="41986" name="Picture 2" descr="C:\Users\PERY\Desktop\fotos mariana\13.jpg"/>
          <p:cNvPicPr>
            <a:picLocks noChangeAspect="1" noChangeArrowheads="1"/>
          </p:cNvPicPr>
          <p:nvPr/>
        </p:nvPicPr>
        <p:blipFill>
          <a:blip r:embed="rId2" cstate="print"/>
          <a:srcRect/>
          <a:stretch>
            <a:fillRect/>
          </a:stretch>
        </p:blipFill>
        <p:spPr bwMode="auto">
          <a:xfrm>
            <a:off x="0" y="0"/>
            <a:ext cx="9113082" cy="5133703"/>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5016758"/>
          </a:xfrm>
          <a:prstGeom prst="rect">
            <a:avLst/>
          </a:prstGeom>
          <a:noFill/>
        </p:spPr>
        <p:txBody>
          <a:bodyPr wrap="square" rtlCol="0">
            <a:spAutoFit/>
          </a:bodyPr>
          <a:lstStyle/>
          <a:p>
            <a:pPr algn="just"/>
            <a:r>
              <a:rPr lang="pt-BR" sz="3200" dirty="0" err="1">
                <a:latin typeface="Garamond" panose="02020404030301010803" pitchFamily="18" charset="0"/>
              </a:rPr>
              <a:t>Effects</a:t>
            </a:r>
            <a:r>
              <a:rPr lang="pt-BR" sz="3200" dirty="0">
                <a:latin typeface="Garamond" panose="02020404030301010803" pitchFamily="18" charset="0"/>
              </a:rPr>
              <a:t> </a:t>
            </a:r>
            <a:r>
              <a:rPr lang="pt-BR" sz="3200" dirty="0" err="1">
                <a:latin typeface="Garamond" panose="02020404030301010803" pitchFamily="18" charset="0"/>
              </a:rPr>
              <a:t>on</a:t>
            </a:r>
            <a:r>
              <a:rPr lang="pt-BR" sz="3200" dirty="0">
                <a:latin typeface="Garamond" panose="02020404030301010803" pitchFamily="18" charset="0"/>
              </a:rPr>
              <a:t> </a:t>
            </a:r>
            <a:r>
              <a:rPr lang="pt-BR" sz="3200" dirty="0" err="1">
                <a:latin typeface="Garamond" panose="02020404030301010803" pitchFamily="18" charset="0"/>
              </a:rPr>
              <a:t>vegetation</a:t>
            </a:r>
            <a:endParaRPr lang="pt-BR" sz="3200" dirty="0">
              <a:latin typeface="Garamond" panose="02020404030301010803" pitchFamily="18" charset="0"/>
            </a:endParaRPr>
          </a:p>
          <a:p>
            <a:pPr algn="just"/>
            <a:r>
              <a:rPr lang="pt-BR" sz="3200" dirty="0">
                <a:latin typeface="Garamond" panose="02020404030301010803" pitchFamily="18" charset="0"/>
              </a:rPr>
              <a:t>The </a:t>
            </a:r>
            <a:r>
              <a:rPr lang="pt-BR" sz="3200" dirty="0" err="1">
                <a:latin typeface="Garamond" panose="02020404030301010803" pitchFamily="18" charset="0"/>
              </a:rPr>
              <a:t>ciliary</a:t>
            </a:r>
            <a:r>
              <a:rPr lang="pt-BR" sz="3200" dirty="0">
                <a:latin typeface="Garamond" panose="02020404030301010803" pitchFamily="18" charset="0"/>
              </a:rPr>
              <a:t> </a:t>
            </a:r>
            <a:r>
              <a:rPr lang="pt-BR" sz="3200" dirty="0" err="1">
                <a:latin typeface="Garamond" panose="02020404030301010803" pitchFamily="18" charset="0"/>
              </a:rPr>
              <a:t>forest</a:t>
            </a:r>
            <a:r>
              <a:rPr lang="pt-BR" sz="3200" dirty="0">
                <a:latin typeface="Garamond" panose="02020404030301010803" pitchFamily="18" charset="0"/>
              </a:rPr>
              <a:t>, a marginal </a:t>
            </a:r>
            <a:r>
              <a:rPr lang="pt-BR" sz="3200" dirty="0" err="1">
                <a:latin typeface="Garamond" panose="02020404030301010803" pitchFamily="18" charset="0"/>
              </a:rPr>
              <a:t>vegetation</a:t>
            </a:r>
            <a:r>
              <a:rPr lang="pt-BR" sz="3200" dirty="0">
                <a:latin typeface="Garamond" panose="02020404030301010803" pitchFamily="18" charset="0"/>
              </a:rPr>
              <a:t>, </a:t>
            </a:r>
            <a:r>
              <a:rPr lang="pt-BR" sz="3200" dirty="0" err="1">
                <a:latin typeface="Garamond" panose="02020404030301010803" pitchFamily="18" charset="0"/>
              </a:rPr>
              <a:t>was</a:t>
            </a:r>
            <a:r>
              <a:rPr lang="pt-BR" sz="3200" dirty="0">
                <a:latin typeface="Garamond" panose="02020404030301010803" pitchFamily="18" charset="0"/>
              </a:rPr>
              <a:t> </a:t>
            </a:r>
            <a:r>
              <a:rPr lang="pt-BR" sz="3200" dirty="0" err="1">
                <a:latin typeface="Garamond" panose="02020404030301010803" pitchFamily="18" charset="0"/>
              </a:rPr>
              <a:t>completely</a:t>
            </a:r>
            <a:r>
              <a:rPr lang="pt-BR" sz="3200" dirty="0">
                <a:latin typeface="Garamond" panose="02020404030301010803" pitchFamily="18" charset="0"/>
              </a:rPr>
              <a:t> </a:t>
            </a:r>
            <a:r>
              <a:rPr lang="pt-BR" sz="3200" dirty="0" err="1">
                <a:latin typeface="Garamond" panose="02020404030301010803" pitchFamily="18" charset="0"/>
              </a:rPr>
              <a:t>decimated</a:t>
            </a:r>
            <a:r>
              <a:rPr lang="pt-BR" sz="3200" dirty="0">
                <a:latin typeface="Garamond" panose="02020404030301010803" pitchFamily="18" charset="0"/>
              </a:rPr>
              <a:t> </a:t>
            </a:r>
            <a:r>
              <a:rPr lang="pt-BR" sz="3200" dirty="0" err="1">
                <a:latin typeface="Garamond" panose="02020404030301010803" pitchFamily="18" charset="0"/>
              </a:rPr>
              <a:t>along</a:t>
            </a:r>
            <a:r>
              <a:rPr lang="pt-BR" sz="3200" dirty="0">
                <a:latin typeface="Garamond" panose="02020404030301010803" pitchFamily="18" charset="0"/>
              </a:rPr>
              <a:t> </a:t>
            </a:r>
            <a:r>
              <a:rPr lang="pt-BR" sz="3200" dirty="0" err="1">
                <a:latin typeface="Garamond" panose="02020404030301010803" pitchFamily="18" charset="0"/>
              </a:rPr>
              <a:t>with</a:t>
            </a:r>
            <a:r>
              <a:rPr lang="pt-BR" sz="3200" dirty="0">
                <a:latin typeface="Garamond" panose="02020404030301010803" pitchFamily="18" charset="0"/>
              </a:rPr>
              <a:t> the </a:t>
            </a:r>
            <a:r>
              <a:rPr lang="pt-BR" sz="3200" dirty="0" err="1">
                <a:latin typeface="Garamond" panose="02020404030301010803" pitchFamily="18" charset="0"/>
              </a:rPr>
              <a:t>wildlife</a:t>
            </a:r>
            <a:r>
              <a:rPr lang="pt-BR" sz="3200" dirty="0">
                <a:latin typeface="Garamond" panose="02020404030301010803" pitchFamily="18" charset="0"/>
              </a:rPr>
              <a:t> fauna </a:t>
            </a:r>
            <a:r>
              <a:rPr lang="pt-BR" sz="3200" dirty="0" err="1">
                <a:latin typeface="Garamond" panose="02020404030301010803" pitchFamily="18" charset="0"/>
              </a:rPr>
              <a:t>therein</a:t>
            </a:r>
            <a:r>
              <a:rPr lang="pt-BR" sz="3200" dirty="0">
                <a:latin typeface="Garamond" panose="02020404030301010803" pitchFamily="18" charset="0"/>
              </a:rPr>
              <a:t>.</a:t>
            </a:r>
          </a:p>
          <a:p>
            <a:pPr algn="just"/>
            <a:r>
              <a:rPr lang="pt-BR" sz="3200" dirty="0" err="1">
                <a:latin typeface="Garamond" panose="02020404030301010803" pitchFamily="18" charset="0"/>
              </a:rPr>
              <a:t>There</a:t>
            </a:r>
            <a:r>
              <a:rPr lang="pt-BR" sz="3200" dirty="0">
                <a:latin typeface="Garamond" panose="02020404030301010803" pitchFamily="18" charset="0"/>
              </a:rPr>
              <a:t> </a:t>
            </a:r>
            <a:r>
              <a:rPr lang="pt-BR" sz="3200" dirty="0" err="1">
                <a:latin typeface="Garamond" panose="02020404030301010803" pitchFamily="18" charset="0"/>
              </a:rPr>
              <a:t>is</a:t>
            </a:r>
            <a:r>
              <a:rPr lang="pt-BR" sz="3200" dirty="0">
                <a:latin typeface="Garamond" panose="02020404030301010803" pitchFamily="18" charset="0"/>
              </a:rPr>
              <a:t> </a:t>
            </a:r>
            <a:r>
              <a:rPr lang="pt-BR" sz="3200" dirty="0" err="1">
                <a:latin typeface="Garamond" panose="02020404030301010803" pitchFamily="18" charset="0"/>
              </a:rPr>
              <a:t>an</a:t>
            </a:r>
            <a:r>
              <a:rPr lang="pt-BR" sz="3200" dirty="0">
                <a:latin typeface="Garamond" panose="02020404030301010803" pitchFamily="18" charset="0"/>
              </a:rPr>
              <a:t> </a:t>
            </a:r>
            <a:r>
              <a:rPr lang="pt-BR" sz="3200" dirty="0" err="1">
                <a:latin typeface="Garamond" panose="02020404030301010803" pitchFamily="18" charset="0"/>
              </a:rPr>
              <a:t>estimate</a:t>
            </a:r>
            <a:r>
              <a:rPr lang="pt-BR" sz="3200" dirty="0">
                <a:latin typeface="Garamond" panose="02020404030301010803" pitchFamily="18" charset="0"/>
              </a:rPr>
              <a:t> </a:t>
            </a:r>
            <a:r>
              <a:rPr lang="pt-BR" sz="3200" dirty="0" err="1">
                <a:latin typeface="Garamond" panose="02020404030301010803" pitchFamily="18" charset="0"/>
              </a:rPr>
              <a:t>that</a:t>
            </a:r>
            <a:r>
              <a:rPr lang="pt-BR" sz="3200" dirty="0">
                <a:latin typeface="Garamond" panose="02020404030301010803" pitchFamily="18" charset="0"/>
              </a:rPr>
              <a:t> 1,026.65 ha </a:t>
            </a:r>
            <a:r>
              <a:rPr lang="pt-BR" sz="3200" dirty="0" err="1">
                <a:latin typeface="Garamond" panose="02020404030301010803" pitchFamily="18" charset="0"/>
              </a:rPr>
              <a:t>were</a:t>
            </a:r>
            <a:r>
              <a:rPr lang="pt-BR" sz="3200" dirty="0">
                <a:latin typeface="Garamond" panose="02020404030301010803" pitchFamily="18" charset="0"/>
              </a:rPr>
              <a:t> </a:t>
            </a:r>
            <a:r>
              <a:rPr lang="pt-BR" sz="3200" dirty="0" err="1">
                <a:latin typeface="Garamond" panose="02020404030301010803" pitchFamily="18" charset="0"/>
              </a:rPr>
              <a:t>directly</a:t>
            </a:r>
            <a:r>
              <a:rPr lang="pt-BR" sz="3200" dirty="0">
                <a:latin typeface="Garamond" panose="02020404030301010803" pitchFamily="18" charset="0"/>
              </a:rPr>
              <a:t> </a:t>
            </a:r>
            <a:r>
              <a:rPr lang="pt-BR" sz="3200" dirty="0" err="1">
                <a:latin typeface="Garamond" panose="02020404030301010803" pitchFamily="18" charset="0"/>
              </a:rPr>
              <a:t>affected</a:t>
            </a:r>
            <a:r>
              <a:rPr lang="pt-BR" sz="3200" dirty="0">
                <a:latin typeface="Garamond" panose="02020404030301010803" pitchFamily="18" charset="0"/>
              </a:rPr>
              <a:t> </a:t>
            </a:r>
            <a:r>
              <a:rPr lang="pt-BR" sz="3200" dirty="0" err="1">
                <a:latin typeface="Garamond" panose="02020404030301010803" pitchFamily="18" charset="0"/>
              </a:rPr>
              <a:t>by</a:t>
            </a:r>
            <a:r>
              <a:rPr lang="pt-BR" sz="3200" dirty="0">
                <a:latin typeface="Garamond" panose="02020404030301010803" pitchFamily="18" charset="0"/>
              </a:rPr>
              <a:t> the </a:t>
            </a:r>
            <a:r>
              <a:rPr lang="pt-BR" sz="3200" dirty="0" err="1">
                <a:latin typeface="Garamond" panose="02020404030301010803" pitchFamily="18" charset="0"/>
              </a:rPr>
              <a:t>mud</a:t>
            </a:r>
            <a:r>
              <a:rPr lang="pt-BR" sz="3200" dirty="0">
                <a:latin typeface="Garamond" panose="02020404030301010803" pitchFamily="18" charset="0"/>
              </a:rPr>
              <a:t>, </a:t>
            </a:r>
            <a:r>
              <a:rPr lang="pt-BR" sz="3200" dirty="0" err="1">
                <a:latin typeface="Garamond" panose="02020404030301010803" pitchFamily="18" charset="0"/>
              </a:rPr>
              <a:t>being</a:t>
            </a:r>
            <a:r>
              <a:rPr lang="pt-BR" sz="3200" dirty="0">
                <a:latin typeface="Garamond" panose="02020404030301010803" pitchFamily="18" charset="0"/>
              </a:rPr>
              <a:t> 10% </a:t>
            </a:r>
            <a:r>
              <a:rPr lang="pt-BR" sz="3200" dirty="0" err="1">
                <a:latin typeface="Garamond" panose="02020404030301010803" pitchFamily="18" charset="0"/>
              </a:rPr>
              <a:t>constituted</a:t>
            </a:r>
            <a:r>
              <a:rPr lang="pt-BR" sz="3200" dirty="0">
                <a:latin typeface="Garamond" panose="02020404030301010803" pitchFamily="18" charset="0"/>
              </a:rPr>
              <a:t> </a:t>
            </a:r>
            <a:r>
              <a:rPr lang="pt-BR" sz="3200" dirty="0" err="1">
                <a:latin typeface="Garamond" panose="02020404030301010803" pitchFamily="18" charset="0"/>
              </a:rPr>
              <a:t>by</a:t>
            </a:r>
            <a:r>
              <a:rPr lang="pt-BR" sz="3200" dirty="0">
                <a:latin typeface="Garamond" panose="02020404030301010803" pitchFamily="18" charset="0"/>
              </a:rPr>
              <a:t> </a:t>
            </a:r>
            <a:r>
              <a:rPr lang="pt-BR" sz="3200" dirty="0" err="1">
                <a:latin typeface="Garamond" panose="02020404030301010803" pitchFamily="18" charset="0"/>
              </a:rPr>
              <a:t>Atlantic</a:t>
            </a:r>
            <a:r>
              <a:rPr lang="pt-BR" sz="3200" dirty="0">
                <a:latin typeface="Garamond" panose="02020404030301010803" pitchFamily="18" charset="0"/>
              </a:rPr>
              <a:t> Forest, </a:t>
            </a:r>
            <a:r>
              <a:rPr lang="pt-BR" sz="3200" dirty="0" err="1">
                <a:latin typeface="Garamond" panose="02020404030301010803" pitchFamily="18" charset="0"/>
              </a:rPr>
              <a:t>throughout</a:t>
            </a:r>
            <a:r>
              <a:rPr lang="pt-BR" sz="3200" dirty="0">
                <a:latin typeface="Garamond" panose="02020404030301010803" pitchFamily="18" charset="0"/>
              </a:rPr>
              <a:t> 77 km </a:t>
            </a:r>
            <a:r>
              <a:rPr lang="pt-BR" sz="3200" dirty="0" err="1">
                <a:latin typeface="Garamond" panose="02020404030301010803" pitchFamily="18" charset="0"/>
              </a:rPr>
              <a:t>of</a:t>
            </a:r>
            <a:r>
              <a:rPr lang="pt-BR" sz="3200" dirty="0">
                <a:latin typeface="Garamond" panose="02020404030301010803" pitchFamily="18" charset="0"/>
              </a:rPr>
              <a:t> </a:t>
            </a:r>
            <a:r>
              <a:rPr lang="pt-BR" sz="3200" dirty="0" err="1">
                <a:latin typeface="Garamond" panose="02020404030301010803" pitchFamily="18" charset="0"/>
              </a:rPr>
              <a:t>waterways</a:t>
            </a:r>
            <a:r>
              <a:rPr lang="pt-BR" sz="3200" dirty="0">
                <a:latin typeface="Garamond" panose="02020404030301010803" pitchFamily="18" charset="0"/>
              </a:rPr>
              <a:t>.</a:t>
            </a:r>
          </a:p>
          <a:p>
            <a:pPr algn="just"/>
            <a:r>
              <a:rPr lang="pt-BR" sz="3200" dirty="0" err="1">
                <a:latin typeface="Garamond" panose="02020404030301010803" pitchFamily="18" charset="0"/>
              </a:rPr>
              <a:t>Inside</a:t>
            </a:r>
            <a:r>
              <a:rPr lang="pt-BR" sz="3200" dirty="0">
                <a:latin typeface="Garamond" panose="02020404030301010803" pitchFamily="18" charset="0"/>
              </a:rPr>
              <a:t> the </a:t>
            </a:r>
            <a:r>
              <a:rPr lang="pt-BR" sz="3200" dirty="0" err="1">
                <a:latin typeface="Garamond" panose="02020404030301010803" pitchFamily="18" charset="0"/>
              </a:rPr>
              <a:t>affected</a:t>
            </a:r>
            <a:r>
              <a:rPr lang="pt-BR" sz="3200" dirty="0">
                <a:latin typeface="Garamond" panose="02020404030301010803" pitchFamily="18" charset="0"/>
              </a:rPr>
              <a:t> </a:t>
            </a:r>
            <a:r>
              <a:rPr lang="pt-BR" sz="3200" dirty="0" err="1">
                <a:latin typeface="Garamond" panose="02020404030301010803" pitchFamily="18" charset="0"/>
              </a:rPr>
              <a:t>region</a:t>
            </a:r>
            <a:r>
              <a:rPr lang="pt-BR" sz="3200" dirty="0">
                <a:latin typeface="Garamond" panose="02020404030301010803" pitchFamily="18" charset="0"/>
              </a:rPr>
              <a:t> </a:t>
            </a:r>
            <a:r>
              <a:rPr lang="pt-BR" sz="3200" dirty="0" err="1">
                <a:latin typeface="Garamond" panose="02020404030301010803" pitchFamily="18" charset="0"/>
              </a:rPr>
              <a:t>there</a:t>
            </a:r>
            <a:r>
              <a:rPr lang="pt-BR" sz="3200" dirty="0">
                <a:latin typeface="Garamond" panose="02020404030301010803" pitchFamily="18" charset="0"/>
              </a:rPr>
              <a:t> are </a:t>
            </a:r>
            <a:r>
              <a:rPr lang="pt-BR" sz="3200" dirty="0" err="1">
                <a:latin typeface="Garamond" panose="02020404030301010803" pitchFamily="18" charset="0"/>
              </a:rPr>
              <a:t>permanent</a:t>
            </a:r>
            <a:r>
              <a:rPr lang="pt-BR" sz="3200" dirty="0">
                <a:latin typeface="Garamond" panose="02020404030301010803" pitchFamily="18" charset="0"/>
              </a:rPr>
              <a:t> </a:t>
            </a:r>
            <a:r>
              <a:rPr lang="pt-BR" sz="3200" dirty="0" err="1">
                <a:latin typeface="Garamond" panose="02020404030301010803" pitchFamily="18" charset="0"/>
              </a:rPr>
              <a:t>preservation</a:t>
            </a:r>
            <a:r>
              <a:rPr lang="pt-BR" sz="3200" dirty="0">
                <a:latin typeface="Garamond" panose="02020404030301010803" pitchFamily="18" charset="0"/>
              </a:rPr>
              <a:t> </a:t>
            </a:r>
            <a:r>
              <a:rPr lang="pt-BR" sz="3200" dirty="0" err="1">
                <a:latin typeface="Garamond" panose="02020404030301010803" pitchFamily="18" charset="0"/>
              </a:rPr>
              <a:t>areas</a:t>
            </a:r>
            <a:r>
              <a:rPr lang="pt-BR" sz="3200" dirty="0">
                <a:latin typeface="Garamond" panose="02020404030301010803" pitchFamily="18" charset="0"/>
              </a:rPr>
              <a:t> </a:t>
            </a:r>
            <a:r>
              <a:rPr lang="pt-BR" sz="3200" dirty="0" err="1">
                <a:latin typeface="Garamond" panose="02020404030301010803" pitchFamily="18" charset="0"/>
              </a:rPr>
              <a:t>that</a:t>
            </a:r>
            <a:r>
              <a:rPr lang="pt-BR" sz="3200" dirty="0">
                <a:latin typeface="Garamond" panose="02020404030301010803" pitchFamily="18" charset="0"/>
              </a:rPr>
              <a:t> </a:t>
            </a:r>
            <a:r>
              <a:rPr lang="pt-BR" sz="3200" dirty="0" err="1">
                <a:latin typeface="Garamond" panose="02020404030301010803" pitchFamily="18" charset="0"/>
              </a:rPr>
              <a:t>suffered</a:t>
            </a:r>
            <a:r>
              <a:rPr lang="pt-BR" sz="3200" dirty="0">
                <a:latin typeface="Garamond" panose="02020404030301010803" pitchFamily="18" charset="0"/>
              </a:rPr>
              <a:t> a </a:t>
            </a:r>
            <a:r>
              <a:rPr lang="pt-BR" sz="3200" dirty="0" err="1">
                <a:latin typeface="Garamond" panose="02020404030301010803" pitchFamily="18" charset="0"/>
              </a:rPr>
              <a:t>devastation</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a:t>
            </a:r>
            <a:r>
              <a:rPr lang="pt-BR" sz="3200" dirty="0" err="1">
                <a:latin typeface="Garamond" panose="02020404030301010803" pitchFamily="18" charset="0"/>
              </a:rPr>
              <a:t>approximately</a:t>
            </a:r>
            <a:r>
              <a:rPr lang="pt-BR" sz="3200" dirty="0">
                <a:latin typeface="Garamond" panose="02020404030301010803" pitchFamily="18" charset="0"/>
              </a:rPr>
              <a:t> 374.81 ha </a:t>
            </a:r>
            <a:r>
              <a:rPr lang="pt-BR" sz="3200" dirty="0" err="1">
                <a:latin typeface="Garamond" panose="02020404030301010803" pitchFamily="18" charset="0"/>
              </a:rPr>
              <a:t>of</a:t>
            </a:r>
            <a:r>
              <a:rPr lang="pt-BR" sz="3200" dirty="0">
                <a:latin typeface="Garamond" panose="02020404030301010803" pitchFamily="18" charset="0"/>
              </a:rPr>
              <a:t> </a:t>
            </a:r>
            <a:r>
              <a:rPr lang="pt-BR" sz="3200" dirty="0" err="1">
                <a:latin typeface="Garamond" panose="02020404030301010803" pitchFamily="18" charset="0"/>
              </a:rPr>
              <a:t>ciliary</a:t>
            </a:r>
            <a:r>
              <a:rPr lang="pt-BR" sz="3200" dirty="0">
                <a:latin typeface="Garamond" panose="02020404030301010803" pitchFamily="18" charset="0"/>
              </a:rPr>
              <a:t> </a:t>
            </a:r>
            <a:r>
              <a:rPr lang="pt-BR" sz="3200" dirty="0" err="1">
                <a:latin typeface="Garamond" panose="02020404030301010803" pitchFamily="18" charset="0"/>
              </a:rPr>
              <a:t>forest</a:t>
            </a:r>
            <a:r>
              <a:rPr lang="pt-BR" sz="3200" dirty="0">
                <a:latin typeface="Garamond" panose="02020404030301010803" pitchFamily="18" charset="0"/>
              </a:rPr>
              <a:t> </a:t>
            </a:r>
            <a:r>
              <a:rPr lang="pt-BR" sz="3200" dirty="0" err="1">
                <a:latin typeface="Garamond" panose="02020404030301010803" pitchFamily="18" charset="0"/>
              </a:rPr>
              <a:t>cover</a:t>
            </a:r>
            <a:r>
              <a:rPr lang="pt-BR" sz="3200" dirty="0">
                <a:latin typeface="Garamond" panose="02020404030301010803" pitchFamily="18" charset="0"/>
              </a:rPr>
              <a:t>. </a:t>
            </a:r>
          </a:p>
        </p:txBody>
      </p:sp>
    </p:spTree>
    <p:extLst>
      <p:ext uri="{BB962C8B-B14F-4D97-AF65-F5344CB8AC3E}">
        <p14:creationId xmlns:p14="http://schemas.microsoft.com/office/powerpoint/2010/main" val="37023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edlowski.files.wordpress.com/2015/12/rio-vegetac3a7c3a3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276" y="553792"/>
            <a:ext cx="8113689" cy="552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8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R_GmrKq2SgojqCx7SZRSl3jvauDO1q3_oVn-vKrffcPN9HM6Y1T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31065"/>
            <a:ext cx="8242479" cy="542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3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4401205"/>
          </a:xfrm>
          <a:prstGeom prst="rect">
            <a:avLst/>
          </a:prstGeom>
          <a:noFill/>
        </p:spPr>
        <p:txBody>
          <a:bodyPr wrap="square" rtlCol="0">
            <a:spAutoFit/>
          </a:bodyPr>
          <a:lstStyle/>
          <a:p>
            <a:pPr algn="just"/>
            <a:r>
              <a:rPr lang="pt-BR" sz="2800" dirty="0" err="1">
                <a:latin typeface="Garamond" panose="02020404030301010803" pitchFamily="18" charset="0"/>
              </a:rPr>
              <a:t>Effects</a:t>
            </a:r>
            <a:r>
              <a:rPr lang="pt-BR" sz="2800" dirty="0">
                <a:latin typeface="Garamond" panose="02020404030301010803" pitchFamily="18" charset="0"/>
              </a:rPr>
              <a:t> </a:t>
            </a:r>
            <a:r>
              <a:rPr lang="pt-BR" sz="2800" dirty="0" err="1">
                <a:latin typeface="Garamond" panose="02020404030301010803" pitchFamily="18" charset="0"/>
              </a:rPr>
              <a:t>on</a:t>
            </a:r>
            <a:r>
              <a:rPr lang="pt-BR" sz="2800" dirty="0">
                <a:latin typeface="Garamond" panose="02020404030301010803" pitchFamily="18" charset="0"/>
              </a:rPr>
              <a:t> </a:t>
            </a:r>
            <a:r>
              <a:rPr lang="pt-BR" sz="2800" dirty="0" err="1">
                <a:latin typeface="Garamond" panose="02020404030301010803" pitchFamily="18" charset="0"/>
              </a:rPr>
              <a:t>rivers</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streams</a:t>
            </a:r>
            <a:r>
              <a:rPr lang="pt-BR" sz="2800" dirty="0">
                <a:latin typeface="Garamond" panose="02020404030301010803" pitchFamily="18" charset="0"/>
              </a:rPr>
              <a:t>.</a:t>
            </a:r>
          </a:p>
          <a:p>
            <a:pPr algn="just"/>
            <a:endParaRPr lang="pt-BR" sz="2800" dirty="0">
              <a:latin typeface="Garamond" panose="02020404030301010803" pitchFamily="18" charset="0"/>
            </a:endParaRPr>
          </a:p>
          <a:p>
            <a:pPr algn="just"/>
            <a:r>
              <a:rPr lang="pt-BR" sz="2800" dirty="0">
                <a:latin typeface="Garamond" panose="02020404030301010803" pitchFamily="18" charset="0"/>
              </a:rPr>
              <a:t>The high </a:t>
            </a:r>
            <a:r>
              <a:rPr lang="pt-BR" sz="2800" dirty="0" err="1">
                <a:latin typeface="Garamond" panose="02020404030301010803" pitchFamily="18" charset="0"/>
              </a:rPr>
              <a:t>load</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solid</a:t>
            </a:r>
            <a:r>
              <a:rPr lang="pt-BR" sz="2800" dirty="0">
                <a:latin typeface="Garamond" panose="02020404030301010803" pitchFamily="18" charset="0"/>
              </a:rPr>
              <a:t> </a:t>
            </a:r>
            <a:r>
              <a:rPr lang="pt-BR" sz="2800" dirty="0" err="1">
                <a:latin typeface="Garamond" panose="02020404030301010803" pitchFamily="18" charset="0"/>
              </a:rPr>
              <a:t>residue</a:t>
            </a:r>
            <a:r>
              <a:rPr lang="pt-BR" sz="2800" dirty="0">
                <a:latin typeface="Garamond" panose="02020404030301010803" pitchFamily="18" charset="0"/>
              </a:rPr>
              <a:t> </a:t>
            </a:r>
            <a:r>
              <a:rPr lang="pt-BR" sz="2800" dirty="0" err="1">
                <a:latin typeface="Garamond" panose="02020404030301010803" pitchFamily="18" charset="0"/>
              </a:rPr>
              <a:t>that</a:t>
            </a:r>
            <a:r>
              <a:rPr lang="pt-BR" sz="2800" dirty="0">
                <a:latin typeface="Garamond" panose="02020404030301010803" pitchFamily="18" charset="0"/>
              </a:rPr>
              <a:t> </a:t>
            </a:r>
            <a:r>
              <a:rPr lang="pt-BR" sz="2800" dirty="0" err="1">
                <a:latin typeface="Garamond" panose="02020404030301010803" pitchFamily="18" charset="0"/>
              </a:rPr>
              <a:t>blighted</a:t>
            </a:r>
            <a:r>
              <a:rPr lang="pt-BR" sz="2800" dirty="0">
                <a:latin typeface="Garamond" panose="02020404030301010803" pitchFamily="18" charset="0"/>
              </a:rPr>
              <a:t> the </a:t>
            </a:r>
            <a:r>
              <a:rPr lang="pt-BR" sz="2800" dirty="0" err="1">
                <a:latin typeface="Garamond" panose="02020404030301010803" pitchFamily="18" charset="0"/>
              </a:rPr>
              <a:t>river</a:t>
            </a:r>
            <a:r>
              <a:rPr lang="pt-BR" sz="2800" dirty="0">
                <a:latin typeface="Garamond" panose="02020404030301010803" pitchFamily="18" charset="0"/>
              </a:rPr>
              <a:t> </a:t>
            </a:r>
            <a:r>
              <a:rPr lang="pt-BR" sz="2800" dirty="0" err="1">
                <a:latin typeface="Garamond" panose="02020404030301010803" pitchFamily="18" charset="0"/>
              </a:rPr>
              <a:t>waters</a:t>
            </a:r>
            <a:r>
              <a:rPr lang="pt-BR" sz="2800" dirty="0">
                <a:latin typeface="Garamond" panose="02020404030301010803" pitchFamily="18" charset="0"/>
              </a:rPr>
              <a:t> </a:t>
            </a:r>
            <a:r>
              <a:rPr lang="pt-BR" sz="2800" dirty="0" err="1">
                <a:latin typeface="Garamond" panose="02020404030301010803" pitchFamily="18" charset="0"/>
              </a:rPr>
              <a:t>caused</a:t>
            </a:r>
            <a:r>
              <a:rPr lang="pt-BR" sz="2800" dirty="0">
                <a:latin typeface="Garamond" panose="02020404030301010803" pitchFamily="18" charset="0"/>
              </a:rPr>
              <a:t> the </a:t>
            </a:r>
            <a:r>
              <a:rPr lang="pt-BR" sz="2800" dirty="0" err="1">
                <a:latin typeface="Garamond" panose="02020404030301010803" pitchFamily="18" charset="0"/>
              </a:rPr>
              <a:t>mortanty</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3 tons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fishes</a:t>
            </a:r>
            <a:r>
              <a:rPr lang="pt-BR" sz="2800" dirty="0">
                <a:latin typeface="Garamond" panose="02020404030301010803" pitchFamily="18" charset="0"/>
              </a:rPr>
              <a:t> in the Doce </a:t>
            </a:r>
            <a:r>
              <a:rPr lang="pt-BR" sz="2800" dirty="0" err="1">
                <a:latin typeface="Garamond" panose="02020404030301010803" pitchFamily="18" charset="0"/>
              </a:rPr>
              <a:t>and</a:t>
            </a:r>
            <a:r>
              <a:rPr lang="pt-BR" sz="2800" dirty="0">
                <a:latin typeface="Garamond" panose="02020404030301010803" pitchFamily="18" charset="0"/>
              </a:rPr>
              <a:t> in </a:t>
            </a:r>
            <a:r>
              <a:rPr lang="pt-BR" sz="2800" dirty="0" err="1">
                <a:latin typeface="Garamond" panose="02020404030301010803" pitchFamily="18" charset="0"/>
              </a:rPr>
              <a:t>other</a:t>
            </a:r>
            <a:r>
              <a:rPr lang="pt-BR" sz="2800" dirty="0">
                <a:latin typeface="Garamond" panose="02020404030301010803" pitchFamily="18" charset="0"/>
              </a:rPr>
              <a:t> </a:t>
            </a:r>
            <a:r>
              <a:rPr lang="pt-BR" sz="2800" dirty="0" err="1">
                <a:latin typeface="Garamond" panose="02020404030301010803" pitchFamily="18" charset="0"/>
              </a:rPr>
              <a:t>rivers</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500 kg in the </a:t>
            </a:r>
            <a:r>
              <a:rPr lang="pt-BR" sz="2800" dirty="0" err="1">
                <a:latin typeface="Garamond" panose="02020404030301010803" pitchFamily="18" charset="0"/>
              </a:rPr>
              <a:t>sea</a:t>
            </a:r>
            <a:r>
              <a:rPr lang="pt-BR" sz="2800" dirty="0">
                <a:latin typeface="Garamond" panose="02020404030301010803" pitchFamily="18" charset="0"/>
              </a:rPr>
              <a:t>, </a:t>
            </a:r>
            <a:r>
              <a:rPr lang="pt-BR" sz="2800" dirty="0" err="1">
                <a:latin typeface="Garamond" panose="02020404030301010803" pitchFamily="18" charset="0"/>
              </a:rPr>
              <a:t>through</a:t>
            </a:r>
            <a:r>
              <a:rPr lang="pt-BR" sz="2800" dirty="0">
                <a:latin typeface="Garamond" panose="02020404030301010803" pitchFamily="18" charset="0"/>
              </a:rPr>
              <a:t> the </a:t>
            </a:r>
            <a:r>
              <a:rPr lang="pt-BR" sz="2800" dirty="0" err="1">
                <a:latin typeface="Garamond" panose="02020404030301010803" pitchFamily="18" charset="0"/>
              </a:rPr>
              <a:t>compromising</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gills</a:t>
            </a:r>
            <a:r>
              <a:rPr lang="pt-BR" sz="2800" dirty="0">
                <a:latin typeface="Garamond" panose="02020404030301010803" pitchFamily="18" charset="0"/>
              </a:rPr>
              <a:t>, </a:t>
            </a:r>
            <a:r>
              <a:rPr lang="pt-BR" sz="2800" dirty="0" err="1">
                <a:latin typeface="Garamond" panose="02020404030301010803" pitchFamily="18" charset="0"/>
              </a:rPr>
              <a:t>thus</a:t>
            </a:r>
            <a:r>
              <a:rPr lang="pt-BR" sz="2800" dirty="0">
                <a:latin typeface="Garamond" panose="02020404030301010803" pitchFamily="18" charset="0"/>
              </a:rPr>
              <a:t> </a:t>
            </a:r>
            <a:r>
              <a:rPr lang="pt-BR" sz="2800" dirty="0" err="1">
                <a:latin typeface="Garamond" panose="02020404030301010803" pitchFamily="18" charset="0"/>
              </a:rPr>
              <a:t>preventing</a:t>
            </a:r>
            <a:r>
              <a:rPr lang="pt-BR" sz="2800" dirty="0">
                <a:latin typeface="Garamond" panose="02020404030301010803" pitchFamily="18" charset="0"/>
              </a:rPr>
              <a:t> the </a:t>
            </a:r>
            <a:r>
              <a:rPr lang="pt-BR" sz="2800" dirty="0" err="1">
                <a:latin typeface="Garamond" panose="02020404030301010803" pitchFamily="18" charset="0"/>
              </a:rPr>
              <a:t>exchange</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oxygen</a:t>
            </a:r>
            <a:r>
              <a:rPr lang="pt-BR" sz="2800" dirty="0">
                <a:latin typeface="Garamond" panose="02020404030301010803" pitchFamily="18" charset="0"/>
              </a:rPr>
              <a:t>. </a:t>
            </a:r>
          </a:p>
          <a:p>
            <a:pPr algn="just"/>
            <a:r>
              <a:rPr lang="pt-BR" sz="2800" dirty="0">
                <a:latin typeface="Garamond" panose="02020404030301010803" pitchFamily="18" charset="0"/>
              </a:rPr>
              <a:t>The </a:t>
            </a:r>
            <a:r>
              <a:rPr lang="pt-BR" sz="2800" dirty="0" err="1">
                <a:latin typeface="Garamond" panose="02020404030301010803" pitchFamily="18" charset="0"/>
              </a:rPr>
              <a:t>disaster</a:t>
            </a:r>
            <a:r>
              <a:rPr lang="pt-BR" sz="2800" dirty="0">
                <a:latin typeface="Garamond" panose="02020404030301010803" pitchFamily="18" charset="0"/>
              </a:rPr>
              <a:t> </a:t>
            </a:r>
            <a:r>
              <a:rPr lang="pt-BR" sz="2800" dirty="0" err="1">
                <a:latin typeface="Garamond" panose="02020404030301010803" pitchFamily="18" charset="0"/>
              </a:rPr>
              <a:t>affected</a:t>
            </a:r>
            <a:r>
              <a:rPr lang="pt-BR" sz="2800" dirty="0">
                <a:latin typeface="Garamond" panose="02020404030301010803" pitchFamily="18" charset="0"/>
              </a:rPr>
              <a:t> 71 </a:t>
            </a:r>
            <a:r>
              <a:rPr lang="pt-BR" sz="2800" dirty="0" err="1">
                <a:latin typeface="Garamond" panose="02020404030301010803" pitchFamily="18" charset="0"/>
              </a:rPr>
              <a:t>species</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aquatic</a:t>
            </a:r>
            <a:r>
              <a:rPr lang="pt-BR" sz="2800" dirty="0">
                <a:latin typeface="Garamond" panose="02020404030301010803" pitchFamily="18" charset="0"/>
              </a:rPr>
              <a:t> </a:t>
            </a:r>
            <a:r>
              <a:rPr lang="pt-BR" sz="2800" dirty="0" err="1">
                <a:latin typeface="Garamond" panose="02020404030301010803" pitchFamily="18" charset="0"/>
              </a:rPr>
              <a:t>biodiversity</a:t>
            </a:r>
            <a:r>
              <a:rPr lang="pt-BR" sz="2800" dirty="0">
                <a:latin typeface="Garamond" panose="02020404030301010803" pitchFamily="18" charset="0"/>
              </a:rPr>
              <a:t>, </a:t>
            </a:r>
            <a:r>
              <a:rPr lang="pt-BR" sz="2800" dirty="0" err="1">
                <a:latin typeface="Garamond" panose="02020404030301010803" pitchFamily="18" charset="0"/>
              </a:rPr>
              <a:t>amongst</a:t>
            </a:r>
            <a:r>
              <a:rPr lang="pt-BR" sz="2800" dirty="0">
                <a:latin typeface="Garamond" panose="02020404030301010803" pitchFamily="18" charset="0"/>
              </a:rPr>
              <a:t> </a:t>
            </a:r>
            <a:r>
              <a:rPr lang="pt-BR" sz="2800" dirty="0" err="1">
                <a:latin typeface="Garamond" panose="02020404030301010803" pitchFamily="18" charset="0"/>
              </a:rPr>
              <a:t>which</a:t>
            </a:r>
            <a:r>
              <a:rPr lang="pt-BR" sz="2800" dirty="0">
                <a:latin typeface="Garamond" panose="02020404030301010803" pitchFamily="18" charset="0"/>
              </a:rPr>
              <a:t> the </a:t>
            </a:r>
            <a:r>
              <a:rPr lang="pt-BR" sz="2800" dirty="0" err="1">
                <a:latin typeface="Garamond" panose="02020404030301010803" pitchFamily="18" charset="0"/>
              </a:rPr>
              <a:t>endangered</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native</a:t>
            </a:r>
            <a:r>
              <a:rPr lang="pt-BR" sz="2800" dirty="0">
                <a:latin typeface="Garamond" panose="02020404030301010803" pitchFamily="18" charset="0"/>
              </a:rPr>
              <a:t> </a:t>
            </a:r>
            <a:r>
              <a:rPr lang="pt-BR" sz="2800" dirty="0" err="1">
                <a:latin typeface="Garamond" panose="02020404030301010803" pitchFamily="18" charset="0"/>
              </a:rPr>
              <a:t>species</a:t>
            </a:r>
            <a:r>
              <a:rPr lang="pt-BR" sz="2800" dirty="0">
                <a:latin typeface="Garamond" panose="02020404030301010803" pitchFamily="18" charset="0"/>
              </a:rPr>
              <a:t>, as </a:t>
            </a:r>
            <a:r>
              <a:rPr lang="pt-BR" sz="2800" dirty="0" err="1">
                <a:latin typeface="Garamond" panose="02020404030301010803" pitchFamily="18" charset="0"/>
              </a:rPr>
              <a:t>well</a:t>
            </a:r>
            <a:r>
              <a:rPr lang="pt-BR" sz="2800" dirty="0">
                <a:latin typeface="Garamond" panose="02020404030301010803" pitchFamily="18" charset="0"/>
              </a:rPr>
              <a:t> as the </a:t>
            </a:r>
            <a:r>
              <a:rPr lang="pt-BR" sz="2800" dirty="0" err="1">
                <a:latin typeface="Garamond" panose="02020404030301010803" pitchFamily="18" charset="0"/>
              </a:rPr>
              <a:t>wildlife</a:t>
            </a:r>
            <a:r>
              <a:rPr lang="pt-BR" sz="2800" dirty="0">
                <a:latin typeface="Garamond" panose="02020404030301010803" pitchFamily="18" charset="0"/>
              </a:rPr>
              <a:t> fauna.</a:t>
            </a:r>
          </a:p>
        </p:txBody>
      </p:sp>
    </p:spTree>
    <p:extLst>
      <p:ext uri="{BB962C8B-B14F-4D97-AF65-F5344CB8AC3E}">
        <p14:creationId xmlns:p14="http://schemas.microsoft.com/office/powerpoint/2010/main" val="758371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9938" name="Picture 2" descr="C:\Users\PERY\Desktop\fotos mariana\11.jpe"/>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6866" name="Picture 2" descr="C:\Users\PERY\Desktop\fotos mariana\8.jpe"/>
          <p:cNvPicPr>
            <a:picLocks noChangeAspect="1" noChangeArrowheads="1"/>
          </p:cNvPicPr>
          <p:nvPr/>
        </p:nvPicPr>
        <p:blipFill>
          <a:blip r:embed="rId2" cstate="print"/>
          <a:srcRect/>
          <a:stretch>
            <a:fillRect/>
          </a:stretch>
        </p:blipFill>
        <p:spPr bwMode="auto">
          <a:xfrm>
            <a:off x="10884" y="692330"/>
            <a:ext cx="9056915" cy="5434149"/>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911825" y="1385213"/>
            <a:ext cx="7654834" cy="4031873"/>
          </a:xfrm>
          <a:prstGeom prst="rect">
            <a:avLst/>
          </a:prstGeom>
          <a:noFill/>
        </p:spPr>
        <p:txBody>
          <a:bodyPr wrap="square" rtlCol="0">
            <a:spAutoFit/>
          </a:bodyPr>
          <a:lstStyle/>
          <a:p>
            <a:pPr algn="just"/>
            <a:r>
              <a:rPr lang="en-US" sz="3200" dirty="0">
                <a:latin typeface="Garamond" panose="02020404030301010803" pitchFamily="18" charset="0"/>
              </a:rPr>
              <a:t>The flood of 34 million cubic meters of mud constituted by sand, silica, with high content of Fe (Iron) and </a:t>
            </a:r>
            <a:r>
              <a:rPr lang="en-US" sz="3200" dirty="0" err="1">
                <a:latin typeface="Garamond" panose="02020404030301010803" pitchFamily="18" charset="0"/>
              </a:rPr>
              <a:t>Mn</a:t>
            </a:r>
            <a:r>
              <a:rPr lang="en-US" sz="3200" dirty="0">
                <a:latin typeface="Garamond" panose="02020404030301010803" pitchFamily="18" charset="0"/>
              </a:rPr>
              <a:t> (Manganese), devastated the district of Bento Rodrigues and other urban areas, also causing severe impacts over 680 km in the beds and banks of the </a:t>
            </a:r>
            <a:r>
              <a:rPr lang="en-US" sz="3200" dirty="0" err="1">
                <a:latin typeface="Garamond" panose="02020404030301010803" pitchFamily="18" charset="0"/>
              </a:rPr>
              <a:t>Gualaxo</a:t>
            </a:r>
            <a:r>
              <a:rPr lang="en-US" sz="3200" dirty="0">
                <a:latin typeface="Garamond" panose="02020404030301010803" pitchFamily="18" charset="0"/>
              </a:rPr>
              <a:t> do Norte, </a:t>
            </a:r>
            <a:r>
              <a:rPr lang="en-US" sz="3200" dirty="0" err="1">
                <a:latin typeface="Garamond" panose="02020404030301010803" pitchFamily="18" charset="0"/>
              </a:rPr>
              <a:t>Carmo</a:t>
            </a:r>
            <a:r>
              <a:rPr lang="en-US" sz="3200" dirty="0">
                <a:latin typeface="Garamond" panose="02020404030301010803" pitchFamily="18" charset="0"/>
              </a:rPr>
              <a:t> and </a:t>
            </a:r>
            <a:r>
              <a:rPr lang="en-US" sz="3200" dirty="0" err="1">
                <a:latin typeface="Garamond" panose="02020404030301010803" pitchFamily="18" charset="0"/>
              </a:rPr>
              <a:t>Doce</a:t>
            </a:r>
            <a:r>
              <a:rPr lang="en-US" sz="3200" dirty="0">
                <a:latin typeface="Garamond" panose="02020404030301010803" pitchFamily="18" charset="0"/>
              </a:rPr>
              <a:t> Rivers. </a:t>
            </a:r>
            <a:endParaRPr lang="pt-BR" sz="3200" dirty="0">
              <a:latin typeface="Garamond" panose="02020404030301010803" pitchFamily="18" charset="0"/>
            </a:endParaRPr>
          </a:p>
          <a:p>
            <a:pPr algn="just"/>
            <a:endParaRPr lang="pt-BR" sz="3200" dirty="0">
              <a:latin typeface="Garamond" panose="02020404030301010803" pitchFamily="18" charset="0"/>
            </a:endParaRPr>
          </a:p>
        </p:txBody>
      </p:sp>
    </p:spTree>
    <p:extLst>
      <p:ext uri="{BB962C8B-B14F-4D97-AF65-F5344CB8AC3E}">
        <p14:creationId xmlns:p14="http://schemas.microsoft.com/office/powerpoint/2010/main" val="3522810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4401205"/>
          </a:xfrm>
          <a:prstGeom prst="rect">
            <a:avLst/>
          </a:prstGeom>
          <a:noFill/>
        </p:spPr>
        <p:txBody>
          <a:bodyPr wrap="square" rtlCol="0">
            <a:spAutoFit/>
          </a:bodyPr>
          <a:lstStyle/>
          <a:p>
            <a:pPr algn="just"/>
            <a:r>
              <a:rPr lang="pt-BR" sz="4000" dirty="0" err="1">
                <a:latin typeface="Garamond" panose="02020404030301010803" pitchFamily="18" charset="0"/>
              </a:rPr>
              <a:t>Other</a:t>
            </a:r>
            <a:r>
              <a:rPr lang="pt-BR" sz="4000" dirty="0">
                <a:latin typeface="Garamond" panose="02020404030301010803" pitchFamily="18" charset="0"/>
              </a:rPr>
              <a:t> </a:t>
            </a:r>
            <a:r>
              <a:rPr lang="pt-BR" sz="4000" dirty="0" err="1">
                <a:latin typeface="Garamond" panose="02020404030301010803" pitchFamily="18" charset="0"/>
              </a:rPr>
              <a:t>immediate</a:t>
            </a:r>
            <a:r>
              <a:rPr lang="pt-BR" sz="4000" dirty="0">
                <a:latin typeface="Garamond" panose="02020404030301010803" pitchFamily="18" charset="0"/>
              </a:rPr>
              <a:t> </a:t>
            </a:r>
            <a:r>
              <a:rPr lang="pt-BR" sz="4000" dirty="0" err="1">
                <a:latin typeface="Garamond" panose="02020404030301010803" pitchFamily="18" charset="0"/>
              </a:rPr>
              <a:t>damages</a:t>
            </a:r>
            <a:r>
              <a:rPr lang="pt-BR" sz="4000" dirty="0">
                <a:latin typeface="Garamond" panose="02020404030301010803" pitchFamily="18" charset="0"/>
              </a:rPr>
              <a:t>:</a:t>
            </a:r>
          </a:p>
          <a:p>
            <a:pPr algn="just"/>
            <a:r>
              <a:rPr lang="pt-BR" sz="4000" dirty="0" err="1">
                <a:latin typeface="Garamond" panose="02020404030301010803" pitchFamily="18" charset="0"/>
              </a:rPr>
              <a:t>One</a:t>
            </a:r>
            <a:r>
              <a:rPr lang="pt-BR" sz="4000" dirty="0">
                <a:latin typeface="Garamond" panose="02020404030301010803" pitchFamily="18" charset="0"/>
              </a:rPr>
              <a:t> </a:t>
            </a:r>
            <a:r>
              <a:rPr lang="pt-BR" sz="4000" dirty="0" err="1">
                <a:latin typeface="Garamond" panose="02020404030301010803" pitchFamily="18" charset="0"/>
              </a:rPr>
              <a:t>thousand</a:t>
            </a:r>
            <a:r>
              <a:rPr lang="pt-BR" sz="4000" dirty="0">
                <a:latin typeface="Garamond" panose="02020404030301010803" pitchFamily="18" charset="0"/>
              </a:rPr>
              <a:t> </a:t>
            </a:r>
            <a:r>
              <a:rPr lang="pt-BR" sz="4000" dirty="0" err="1">
                <a:latin typeface="Garamond" panose="02020404030301010803" pitchFamily="18" charset="0"/>
              </a:rPr>
              <a:t>animals</a:t>
            </a:r>
            <a:r>
              <a:rPr lang="pt-BR" sz="4000" dirty="0">
                <a:latin typeface="Garamond" panose="02020404030301010803" pitchFamily="18" charset="0"/>
              </a:rPr>
              <a:t>, </a:t>
            </a:r>
            <a:r>
              <a:rPr lang="pt-BR" sz="4000" dirty="0" err="1">
                <a:latin typeface="Garamond" panose="02020404030301010803" pitchFamily="18" charset="0"/>
              </a:rPr>
              <a:t>between</a:t>
            </a:r>
            <a:r>
              <a:rPr lang="pt-BR" sz="4000" dirty="0">
                <a:latin typeface="Garamond" panose="02020404030301010803" pitchFamily="18" charset="0"/>
              </a:rPr>
              <a:t> </a:t>
            </a:r>
            <a:r>
              <a:rPr lang="pt-BR" sz="4000" dirty="0" err="1">
                <a:latin typeface="Garamond" panose="02020404030301010803" pitchFamily="18" charset="0"/>
              </a:rPr>
              <a:t>cattle</a:t>
            </a:r>
            <a:r>
              <a:rPr lang="pt-BR" sz="4000" dirty="0">
                <a:latin typeface="Garamond" panose="02020404030301010803" pitchFamily="18" charset="0"/>
              </a:rPr>
              <a:t>, </a:t>
            </a:r>
            <a:r>
              <a:rPr lang="pt-BR" sz="4000" dirty="0" err="1">
                <a:latin typeface="Garamond" panose="02020404030301010803" pitchFamily="18" charset="0"/>
              </a:rPr>
              <a:t>horses</a:t>
            </a:r>
            <a:r>
              <a:rPr lang="pt-BR" sz="4000" dirty="0">
                <a:latin typeface="Garamond" panose="02020404030301010803" pitchFamily="18" charset="0"/>
              </a:rPr>
              <a:t> as </a:t>
            </a:r>
            <a:r>
              <a:rPr lang="pt-BR" sz="4000" dirty="0" err="1">
                <a:latin typeface="Garamond" panose="02020404030301010803" pitchFamily="18" charset="0"/>
              </a:rPr>
              <a:t>well</a:t>
            </a:r>
            <a:r>
              <a:rPr lang="pt-BR" sz="4000" dirty="0">
                <a:latin typeface="Garamond" panose="02020404030301010803" pitchFamily="18" charset="0"/>
              </a:rPr>
              <a:t> as </a:t>
            </a:r>
            <a:r>
              <a:rPr lang="pt-BR" sz="4000" dirty="0" err="1">
                <a:latin typeface="Garamond" panose="02020404030301010803" pitchFamily="18" charset="0"/>
              </a:rPr>
              <a:t>domestic</a:t>
            </a:r>
            <a:r>
              <a:rPr lang="pt-BR" sz="4000" dirty="0">
                <a:latin typeface="Garamond" panose="02020404030301010803" pitchFamily="18" charset="0"/>
              </a:rPr>
              <a:t> </a:t>
            </a:r>
            <a:r>
              <a:rPr lang="pt-BR" sz="4000" dirty="0" err="1">
                <a:latin typeface="Garamond" panose="02020404030301010803" pitchFamily="18" charset="0"/>
              </a:rPr>
              <a:t>and</a:t>
            </a:r>
            <a:r>
              <a:rPr lang="pt-BR" sz="4000" dirty="0">
                <a:latin typeface="Garamond" panose="02020404030301010803" pitchFamily="18" charset="0"/>
              </a:rPr>
              <a:t> </a:t>
            </a:r>
            <a:r>
              <a:rPr lang="pt-BR" sz="4000" dirty="0" err="1">
                <a:latin typeface="Garamond" panose="02020404030301010803" pitchFamily="18" charset="0"/>
              </a:rPr>
              <a:t>family</a:t>
            </a:r>
            <a:r>
              <a:rPr lang="pt-BR" sz="4000" dirty="0">
                <a:latin typeface="Garamond" panose="02020404030301010803" pitchFamily="18" charset="0"/>
              </a:rPr>
              <a:t> </a:t>
            </a:r>
            <a:r>
              <a:rPr lang="pt-BR" sz="4000" dirty="0" err="1">
                <a:latin typeface="Garamond" panose="02020404030301010803" pitchFamily="18" charset="0"/>
              </a:rPr>
              <a:t>consumption</a:t>
            </a:r>
            <a:r>
              <a:rPr lang="pt-BR" sz="4000" dirty="0">
                <a:latin typeface="Garamond" panose="02020404030301010803" pitchFamily="18" charset="0"/>
              </a:rPr>
              <a:t> </a:t>
            </a:r>
            <a:r>
              <a:rPr lang="pt-BR" sz="4000" dirty="0" err="1">
                <a:latin typeface="Garamond" panose="02020404030301010803" pitchFamily="18" charset="0"/>
              </a:rPr>
              <a:t>animals</a:t>
            </a:r>
            <a:r>
              <a:rPr lang="pt-BR" sz="4000" dirty="0">
                <a:latin typeface="Garamond" panose="02020404030301010803" pitchFamily="18" charset="0"/>
              </a:rPr>
              <a:t> </a:t>
            </a:r>
            <a:r>
              <a:rPr lang="pt-BR" sz="4000" dirty="0" err="1">
                <a:latin typeface="Garamond" panose="02020404030301010803" pitchFamily="18" charset="0"/>
              </a:rPr>
              <a:t>were</a:t>
            </a:r>
            <a:r>
              <a:rPr lang="pt-BR" sz="4000" dirty="0">
                <a:latin typeface="Garamond" panose="02020404030301010803" pitchFamily="18" charset="0"/>
              </a:rPr>
              <a:t> </a:t>
            </a:r>
            <a:r>
              <a:rPr lang="pt-BR" sz="4000" dirty="0" err="1">
                <a:latin typeface="Garamond" panose="02020404030301010803" pitchFamily="18" charset="0"/>
              </a:rPr>
              <a:t>lost</a:t>
            </a:r>
            <a:r>
              <a:rPr lang="pt-BR" sz="4000" dirty="0">
                <a:latin typeface="Garamond" panose="02020404030301010803" pitchFamily="18" charset="0"/>
              </a:rPr>
              <a:t>. </a:t>
            </a:r>
            <a:r>
              <a:rPr lang="pt-BR" sz="4000" dirty="0" err="1">
                <a:latin typeface="Garamond" panose="02020404030301010803" pitchFamily="18" charset="0"/>
              </a:rPr>
              <a:t>Other</a:t>
            </a:r>
            <a:r>
              <a:rPr lang="pt-BR" sz="4000" dirty="0">
                <a:latin typeface="Garamond" panose="02020404030301010803" pitchFamily="18" charset="0"/>
              </a:rPr>
              <a:t> 485 </a:t>
            </a:r>
            <a:r>
              <a:rPr lang="pt-BR" sz="4000" dirty="0" err="1">
                <a:latin typeface="Garamond" panose="02020404030301010803" pitchFamily="18" charset="0"/>
              </a:rPr>
              <a:t>animals</a:t>
            </a:r>
            <a:r>
              <a:rPr lang="pt-BR" sz="4000" dirty="0">
                <a:latin typeface="Garamond" panose="02020404030301010803" pitchFamily="18" charset="0"/>
              </a:rPr>
              <a:t> </a:t>
            </a:r>
            <a:r>
              <a:rPr lang="pt-BR" sz="4000" dirty="0" err="1">
                <a:latin typeface="Garamond" panose="02020404030301010803" pitchFamily="18" charset="0"/>
              </a:rPr>
              <a:t>were</a:t>
            </a:r>
            <a:r>
              <a:rPr lang="pt-BR" sz="4000" dirty="0">
                <a:latin typeface="Garamond" panose="02020404030301010803" pitchFamily="18" charset="0"/>
              </a:rPr>
              <a:t> </a:t>
            </a:r>
            <a:r>
              <a:rPr lang="pt-BR" sz="4000" dirty="0" err="1">
                <a:latin typeface="Garamond" panose="02020404030301010803" pitchFamily="18" charset="0"/>
              </a:rPr>
              <a:t>sheltered</a:t>
            </a:r>
            <a:r>
              <a:rPr lang="pt-BR" sz="4000" dirty="0">
                <a:latin typeface="Garamond" panose="02020404030301010803" pitchFamily="18" charset="0"/>
              </a:rPr>
              <a:t> in a barn </a:t>
            </a:r>
            <a:r>
              <a:rPr lang="pt-BR" sz="4000" dirty="0" err="1">
                <a:latin typeface="Garamond" panose="02020404030301010803" pitchFamily="18" charset="0"/>
              </a:rPr>
              <a:t>under</a:t>
            </a:r>
            <a:r>
              <a:rPr lang="pt-BR" sz="4000" dirty="0">
                <a:latin typeface="Garamond" panose="02020404030301010803" pitchFamily="18" charset="0"/>
              </a:rPr>
              <a:t> the </a:t>
            </a:r>
            <a:r>
              <a:rPr lang="pt-BR" sz="4000" dirty="0" err="1">
                <a:latin typeface="Garamond" panose="02020404030301010803" pitchFamily="18" charset="0"/>
              </a:rPr>
              <a:t>resposibility</a:t>
            </a:r>
            <a:r>
              <a:rPr lang="pt-BR" sz="4000" dirty="0">
                <a:latin typeface="Garamond" panose="02020404030301010803" pitchFamily="18" charset="0"/>
              </a:rPr>
              <a:t> </a:t>
            </a:r>
            <a:r>
              <a:rPr lang="pt-BR" sz="4000" dirty="0" err="1">
                <a:latin typeface="Garamond" panose="02020404030301010803" pitchFamily="18" charset="0"/>
              </a:rPr>
              <a:t>of</a:t>
            </a:r>
            <a:r>
              <a:rPr lang="pt-BR" sz="4000" dirty="0">
                <a:latin typeface="Garamond" panose="02020404030301010803" pitchFamily="18" charset="0"/>
              </a:rPr>
              <a:t> Samarco, </a:t>
            </a:r>
            <a:r>
              <a:rPr lang="pt-BR" sz="4000" dirty="0" err="1">
                <a:latin typeface="Garamond" panose="02020404030301010803" pitchFamily="18" charset="0"/>
              </a:rPr>
              <a:t>amongst</a:t>
            </a:r>
            <a:r>
              <a:rPr lang="pt-BR" sz="4000" dirty="0">
                <a:latin typeface="Garamond" panose="02020404030301010803" pitchFamily="18" charset="0"/>
              </a:rPr>
              <a:t> </a:t>
            </a:r>
            <a:r>
              <a:rPr lang="pt-BR" sz="4000" dirty="0" err="1">
                <a:latin typeface="Garamond" panose="02020404030301010803" pitchFamily="18" charset="0"/>
              </a:rPr>
              <a:t>which</a:t>
            </a:r>
            <a:r>
              <a:rPr lang="pt-BR" sz="4000" dirty="0">
                <a:latin typeface="Garamond" panose="02020404030301010803" pitchFamily="18" charset="0"/>
              </a:rPr>
              <a:t>, </a:t>
            </a:r>
            <a:r>
              <a:rPr lang="pt-BR" sz="4000" dirty="0" err="1">
                <a:latin typeface="Garamond" panose="02020404030301010803" pitchFamily="18" charset="0"/>
              </a:rPr>
              <a:t>dogs</a:t>
            </a:r>
            <a:r>
              <a:rPr lang="pt-BR" sz="4000" dirty="0">
                <a:latin typeface="Garamond" panose="02020404030301010803" pitchFamily="18" charset="0"/>
              </a:rPr>
              <a:t>, </a:t>
            </a:r>
            <a:r>
              <a:rPr lang="pt-BR" sz="4000" dirty="0" err="1">
                <a:latin typeface="Garamond" panose="02020404030301010803" pitchFamily="18" charset="0"/>
              </a:rPr>
              <a:t>cats</a:t>
            </a:r>
            <a:r>
              <a:rPr lang="pt-BR" sz="4000" dirty="0">
                <a:latin typeface="Garamond" panose="02020404030301010803" pitchFamily="18" charset="0"/>
              </a:rPr>
              <a:t>, </a:t>
            </a:r>
            <a:r>
              <a:rPr lang="pt-BR" sz="4000" dirty="0" err="1">
                <a:latin typeface="Garamond" panose="02020404030301010803" pitchFamily="18" charset="0"/>
              </a:rPr>
              <a:t>chickens</a:t>
            </a:r>
            <a:r>
              <a:rPr lang="pt-BR" sz="4000" dirty="0">
                <a:latin typeface="Garamond" panose="02020404030301010803" pitchFamily="18" charset="0"/>
              </a:rPr>
              <a:t>, </a:t>
            </a:r>
            <a:r>
              <a:rPr lang="pt-BR" sz="4000" dirty="0" err="1">
                <a:latin typeface="Garamond" panose="02020404030301010803" pitchFamily="18" charset="0"/>
              </a:rPr>
              <a:t>and</a:t>
            </a:r>
            <a:r>
              <a:rPr lang="pt-BR" sz="4000" dirty="0">
                <a:latin typeface="Garamond" panose="02020404030301010803" pitchFamily="18" charset="0"/>
              </a:rPr>
              <a:t> </a:t>
            </a:r>
            <a:r>
              <a:rPr lang="pt-BR" sz="4000" dirty="0" err="1">
                <a:latin typeface="Garamond" panose="02020404030301010803" pitchFamily="18" charset="0"/>
              </a:rPr>
              <a:t>others</a:t>
            </a:r>
            <a:r>
              <a:rPr lang="pt-BR" sz="4000" dirty="0">
                <a:latin typeface="Garamond" panose="02020404030301010803" pitchFamily="18" charset="0"/>
              </a:rPr>
              <a:t>.</a:t>
            </a:r>
          </a:p>
        </p:txBody>
      </p:sp>
    </p:spTree>
    <p:extLst>
      <p:ext uri="{BB962C8B-B14F-4D97-AF65-F5344CB8AC3E}">
        <p14:creationId xmlns:p14="http://schemas.microsoft.com/office/powerpoint/2010/main" val="1952753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146" name="Picture 2" descr="http://assets1.exame.abril.com.br/assets/images/2015/11/590860/size_810_16_9_bombeiro-resgata-cachorro-em-maria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56" y="612059"/>
            <a:ext cx="7715250" cy="585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1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7170" name="Picture 2" descr="http://portaldodog.com.br/cachorros/wp-content/uploads/2015/11/resgate-animais-marian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325839"/>
            <a:ext cx="8232864" cy="617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85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8194" name="Picture 2" descr="http://www.adital.com.br/arquivos2/2015/11/2015_11_tragedia_mariana4_reproduca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822" y="530827"/>
            <a:ext cx="7387717" cy="566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67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3539430"/>
          </a:xfrm>
          <a:prstGeom prst="rect">
            <a:avLst/>
          </a:prstGeom>
          <a:noFill/>
        </p:spPr>
        <p:txBody>
          <a:bodyPr wrap="square" rtlCol="0">
            <a:spAutoFit/>
          </a:bodyPr>
          <a:lstStyle/>
          <a:p>
            <a:pPr algn="just"/>
            <a:r>
              <a:rPr lang="pt-BR" sz="3200" dirty="0" err="1">
                <a:latin typeface="Garamond" panose="02020404030301010803" pitchFamily="18" charset="0"/>
              </a:rPr>
              <a:t>Other</a:t>
            </a:r>
            <a:r>
              <a:rPr lang="pt-BR" sz="3200" dirty="0">
                <a:latin typeface="Garamond" panose="02020404030301010803" pitchFamily="18" charset="0"/>
              </a:rPr>
              <a:t> </a:t>
            </a:r>
            <a:r>
              <a:rPr lang="pt-BR" sz="3200" dirty="0" err="1">
                <a:latin typeface="Garamond" panose="02020404030301010803" pitchFamily="18" charset="0"/>
              </a:rPr>
              <a:t>immediate</a:t>
            </a:r>
            <a:r>
              <a:rPr lang="pt-BR" sz="3200" dirty="0">
                <a:latin typeface="Garamond" panose="02020404030301010803" pitchFamily="18" charset="0"/>
              </a:rPr>
              <a:t> </a:t>
            </a:r>
            <a:r>
              <a:rPr lang="pt-BR" sz="3200" dirty="0" err="1">
                <a:latin typeface="Garamond" panose="02020404030301010803" pitchFamily="18" charset="0"/>
              </a:rPr>
              <a:t>damages</a:t>
            </a:r>
            <a:endParaRPr lang="pt-BR" sz="3200" dirty="0">
              <a:latin typeface="Garamond" panose="02020404030301010803" pitchFamily="18" charset="0"/>
            </a:endParaRPr>
          </a:p>
          <a:p>
            <a:pPr algn="just"/>
            <a:endParaRPr lang="pt-BR" sz="3200" dirty="0">
              <a:latin typeface="Garamond" panose="02020404030301010803" pitchFamily="18" charset="0"/>
            </a:endParaRPr>
          </a:p>
          <a:p>
            <a:pPr algn="just"/>
            <a:r>
              <a:rPr lang="pt-BR" sz="3200" dirty="0" err="1">
                <a:latin typeface="Garamond" panose="02020404030301010803" pitchFamily="18" charset="0"/>
              </a:rPr>
              <a:t>Discontinuance</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the </a:t>
            </a:r>
            <a:r>
              <a:rPr lang="pt-BR" sz="3200" dirty="0" err="1">
                <a:latin typeface="Garamond" panose="02020404030301010803" pitchFamily="18" charset="0"/>
              </a:rPr>
              <a:t>operation</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the </a:t>
            </a:r>
            <a:r>
              <a:rPr lang="pt-BR" sz="3200" dirty="0" err="1">
                <a:latin typeface="Garamond" panose="02020404030301010803" pitchFamily="18" charset="0"/>
              </a:rPr>
              <a:t>public</a:t>
            </a:r>
            <a:r>
              <a:rPr lang="pt-BR" sz="3200" dirty="0">
                <a:latin typeface="Garamond" panose="02020404030301010803" pitchFamily="18" charset="0"/>
              </a:rPr>
              <a:t> </a:t>
            </a:r>
            <a:r>
              <a:rPr lang="pt-BR" sz="3200" dirty="0" err="1">
                <a:latin typeface="Garamond" panose="02020404030301010803" pitchFamily="18" charset="0"/>
              </a:rPr>
              <a:t>water</a:t>
            </a:r>
            <a:r>
              <a:rPr lang="pt-BR" sz="3200" dirty="0">
                <a:latin typeface="Garamond" panose="02020404030301010803" pitchFamily="18" charset="0"/>
              </a:rPr>
              <a:t> </a:t>
            </a:r>
            <a:r>
              <a:rPr lang="pt-BR" sz="3200" dirty="0" err="1">
                <a:latin typeface="Garamond" panose="02020404030301010803" pitchFamily="18" charset="0"/>
              </a:rPr>
              <a:t>supply</a:t>
            </a:r>
            <a:r>
              <a:rPr lang="pt-BR" sz="3200" dirty="0">
                <a:latin typeface="Garamond" panose="02020404030301010803" pitchFamily="18" charset="0"/>
              </a:rPr>
              <a:t> system in </a:t>
            </a:r>
            <a:r>
              <a:rPr lang="pt-BR" sz="3200" dirty="0" err="1">
                <a:latin typeface="Garamond" panose="02020404030301010803" pitchFamily="18" charset="0"/>
              </a:rPr>
              <a:t>many</a:t>
            </a:r>
            <a:r>
              <a:rPr lang="pt-BR" sz="3200" dirty="0">
                <a:latin typeface="Garamond" panose="02020404030301010803" pitchFamily="18" charset="0"/>
              </a:rPr>
              <a:t> cities </a:t>
            </a:r>
            <a:r>
              <a:rPr lang="pt-BR" sz="3200" dirty="0" err="1">
                <a:latin typeface="Garamond" panose="02020404030301010803" pitchFamily="18" charset="0"/>
              </a:rPr>
              <a:t>and</a:t>
            </a:r>
            <a:r>
              <a:rPr lang="pt-BR" sz="3200" dirty="0">
                <a:latin typeface="Garamond" panose="02020404030301010803" pitchFamily="18" charset="0"/>
              </a:rPr>
              <a:t> </a:t>
            </a:r>
            <a:r>
              <a:rPr lang="pt-BR" sz="3200" dirty="0" err="1">
                <a:latin typeface="Garamond" panose="02020404030301010803" pitchFamily="18" charset="0"/>
              </a:rPr>
              <a:t>districts</a:t>
            </a:r>
            <a:r>
              <a:rPr lang="pt-BR" sz="3200" dirty="0">
                <a:latin typeface="Garamond" panose="02020404030301010803" pitchFamily="18" charset="0"/>
              </a:rPr>
              <a:t> </a:t>
            </a:r>
            <a:r>
              <a:rPr lang="pt-BR" sz="3200" dirty="0" err="1">
                <a:latin typeface="Garamond" panose="02020404030301010803" pitchFamily="18" charset="0"/>
              </a:rPr>
              <a:t>that</a:t>
            </a:r>
            <a:r>
              <a:rPr lang="pt-BR" sz="3200" dirty="0">
                <a:latin typeface="Garamond" panose="02020404030301010803" pitchFamily="18" charset="0"/>
              </a:rPr>
              <a:t> capture the </a:t>
            </a:r>
            <a:r>
              <a:rPr lang="pt-BR" sz="3200" dirty="0" err="1">
                <a:latin typeface="Garamond" panose="02020404030301010803" pitchFamily="18" charset="0"/>
              </a:rPr>
              <a:t>water</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the Doce </a:t>
            </a:r>
            <a:r>
              <a:rPr lang="pt-BR" sz="3200" dirty="0" err="1">
                <a:latin typeface="Garamond" panose="02020404030301010803" pitchFamily="18" charset="0"/>
              </a:rPr>
              <a:t>river</a:t>
            </a:r>
            <a:r>
              <a:rPr lang="pt-BR" sz="3200" dirty="0">
                <a:latin typeface="Garamond" panose="02020404030301010803" pitchFamily="18" charset="0"/>
              </a:rPr>
              <a:t>, </a:t>
            </a:r>
            <a:r>
              <a:rPr lang="pt-BR" sz="3200" dirty="0" err="1">
                <a:latin typeface="Garamond" panose="02020404030301010803" pitchFamily="18" charset="0"/>
              </a:rPr>
              <a:t>making</a:t>
            </a:r>
            <a:r>
              <a:rPr lang="pt-BR" sz="3200" dirty="0">
                <a:latin typeface="Garamond" panose="02020404030301010803" pitchFamily="18" charset="0"/>
              </a:rPr>
              <a:t> it </a:t>
            </a:r>
            <a:r>
              <a:rPr lang="pt-BR" sz="3200" dirty="0" err="1">
                <a:latin typeface="Garamond" panose="02020404030301010803" pitchFamily="18" charset="0"/>
              </a:rPr>
              <a:t>impossible</a:t>
            </a:r>
            <a:r>
              <a:rPr lang="pt-BR" sz="3200" dirty="0">
                <a:latin typeface="Garamond" panose="02020404030301010803" pitchFamily="18" charset="0"/>
              </a:rPr>
              <a:t> for the </a:t>
            </a:r>
            <a:r>
              <a:rPr lang="pt-BR" sz="3200" dirty="0" err="1">
                <a:latin typeface="Garamond" panose="02020404030301010803" pitchFamily="18" charset="0"/>
              </a:rPr>
              <a:t>stations</a:t>
            </a:r>
            <a:r>
              <a:rPr lang="pt-BR" sz="3200" dirty="0">
                <a:latin typeface="Garamond" panose="02020404030301010803" pitchFamily="18" charset="0"/>
              </a:rPr>
              <a:t> to </a:t>
            </a:r>
            <a:r>
              <a:rPr lang="pt-BR" sz="3200" dirty="0" err="1">
                <a:latin typeface="Garamond" panose="02020404030301010803" pitchFamily="18" charset="0"/>
              </a:rPr>
              <a:t>treat</a:t>
            </a:r>
            <a:r>
              <a:rPr lang="pt-BR" sz="3200" dirty="0">
                <a:latin typeface="Garamond" panose="02020404030301010803" pitchFamily="18" charset="0"/>
              </a:rPr>
              <a:t> the </a:t>
            </a:r>
            <a:r>
              <a:rPr lang="pt-BR" sz="3200" dirty="0" err="1">
                <a:latin typeface="Garamond" panose="02020404030301010803" pitchFamily="18" charset="0"/>
              </a:rPr>
              <a:t>captured</a:t>
            </a:r>
            <a:r>
              <a:rPr lang="pt-BR" sz="3200" dirty="0">
                <a:latin typeface="Garamond" panose="02020404030301010803" pitchFamily="18" charset="0"/>
              </a:rPr>
              <a:t> </a:t>
            </a:r>
            <a:r>
              <a:rPr lang="pt-BR" sz="3200" dirty="0" err="1">
                <a:latin typeface="Garamond" panose="02020404030301010803" pitchFamily="18" charset="0"/>
              </a:rPr>
              <a:t>water</a:t>
            </a:r>
            <a:r>
              <a:rPr lang="pt-BR" sz="3200" dirty="0">
                <a:latin typeface="Garamond" panose="02020404030301010803" pitchFamily="18" charset="0"/>
              </a:rPr>
              <a:t>, </a:t>
            </a:r>
            <a:r>
              <a:rPr lang="pt-BR" sz="3200" dirty="0" err="1">
                <a:latin typeface="Garamond" panose="02020404030301010803" pitchFamily="18" charset="0"/>
              </a:rPr>
              <a:t>due</a:t>
            </a:r>
            <a:r>
              <a:rPr lang="pt-BR" sz="3200" dirty="0">
                <a:latin typeface="Garamond" panose="02020404030301010803" pitchFamily="18" charset="0"/>
              </a:rPr>
              <a:t> to its </a:t>
            </a:r>
            <a:r>
              <a:rPr lang="pt-BR" sz="3200" dirty="0" err="1">
                <a:latin typeface="Garamond" panose="02020404030301010803" pitchFamily="18" charset="0"/>
              </a:rPr>
              <a:t>very</a:t>
            </a:r>
            <a:r>
              <a:rPr lang="pt-BR" sz="3200" dirty="0">
                <a:latin typeface="Garamond" panose="02020404030301010803" pitchFamily="18" charset="0"/>
              </a:rPr>
              <a:t> </a:t>
            </a:r>
            <a:r>
              <a:rPr lang="pt-BR" sz="3200" dirty="0" err="1">
                <a:latin typeface="Garamond" panose="02020404030301010803" pitchFamily="18" charset="0"/>
              </a:rPr>
              <a:t>high</a:t>
            </a:r>
            <a:r>
              <a:rPr lang="pt-BR" sz="3200" dirty="0">
                <a:latin typeface="Garamond" panose="02020404030301010803" pitchFamily="18" charset="0"/>
              </a:rPr>
              <a:t> </a:t>
            </a:r>
            <a:r>
              <a:rPr lang="pt-BR" sz="3200" dirty="0" err="1">
                <a:latin typeface="Garamond" panose="02020404030301010803" pitchFamily="18" charset="0"/>
              </a:rPr>
              <a:t>turbidity</a:t>
            </a:r>
            <a:r>
              <a:rPr lang="pt-BR" sz="3200" dirty="0">
                <a:latin typeface="Garamond" panose="02020404030301010803" pitchFamily="18" charset="0"/>
              </a:rPr>
              <a:t>.</a:t>
            </a:r>
          </a:p>
        </p:txBody>
      </p:sp>
    </p:spTree>
    <p:extLst>
      <p:ext uri="{BB962C8B-B14F-4D97-AF65-F5344CB8AC3E}">
        <p14:creationId xmlns:p14="http://schemas.microsoft.com/office/powerpoint/2010/main" val="98534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811716" cy="6124754"/>
          </a:xfrm>
          <a:prstGeom prst="rect">
            <a:avLst/>
          </a:prstGeom>
          <a:noFill/>
        </p:spPr>
        <p:txBody>
          <a:bodyPr wrap="square" rtlCol="0">
            <a:spAutoFit/>
          </a:bodyPr>
          <a:lstStyle/>
          <a:p>
            <a:pPr algn="just"/>
            <a:r>
              <a:rPr lang="pt-BR" sz="2800" dirty="0" err="1">
                <a:latin typeface="Garamond" panose="02020404030301010803" pitchFamily="18" charset="0"/>
              </a:rPr>
              <a:t>Other</a:t>
            </a:r>
            <a:r>
              <a:rPr lang="pt-BR" sz="2800" dirty="0">
                <a:latin typeface="Garamond" panose="02020404030301010803" pitchFamily="18" charset="0"/>
              </a:rPr>
              <a:t> </a:t>
            </a:r>
            <a:r>
              <a:rPr lang="pt-BR" sz="2800" dirty="0" err="1">
                <a:latin typeface="Garamond" panose="02020404030301010803" pitchFamily="18" charset="0"/>
              </a:rPr>
              <a:t>immediate</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long</a:t>
            </a:r>
            <a:r>
              <a:rPr lang="pt-BR" sz="2800" dirty="0">
                <a:latin typeface="Garamond" panose="02020404030301010803" pitchFamily="18" charset="0"/>
              </a:rPr>
              <a:t> </a:t>
            </a:r>
            <a:r>
              <a:rPr lang="pt-BR" sz="2800" dirty="0" err="1">
                <a:latin typeface="Garamond" panose="02020404030301010803" pitchFamily="18" charset="0"/>
              </a:rPr>
              <a:t>term</a:t>
            </a:r>
            <a:r>
              <a:rPr lang="pt-BR" sz="2800" dirty="0">
                <a:latin typeface="Garamond" panose="02020404030301010803" pitchFamily="18" charset="0"/>
              </a:rPr>
              <a:t> </a:t>
            </a:r>
            <a:r>
              <a:rPr lang="pt-BR" sz="2800" dirty="0" err="1">
                <a:latin typeface="Garamond" panose="02020404030301010803" pitchFamily="18" charset="0"/>
              </a:rPr>
              <a:t>damages</a:t>
            </a:r>
            <a:endParaRPr lang="pt-BR" sz="2800" dirty="0">
              <a:latin typeface="Garamond" panose="02020404030301010803" pitchFamily="18" charset="0"/>
            </a:endParaRPr>
          </a:p>
          <a:p>
            <a:pPr algn="just"/>
            <a:endParaRPr lang="pt-BR" sz="2800" dirty="0">
              <a:latin typeface="Garamond" panose="02020404030301010803" pitchFamily="18" charset="0"/>
            </a:endParaRPr>
          </a:p>
          <a:p>
            <a:pPr algn="just"/>
            <a:r>
              <a:rPr lang="pt-BR" sz="2800" dirty="0" err="1">
                <a:latin typeface="Garamond" panose="02020404030301010803" pitchFamily="18" charset="0"/>
              </a:rPr>
              <a:t>Suspension</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fishing</a:t>
            </a:r>
            <a:r>
              <a:rPr lang="pt-BR" sz="2800" dirty="0">
                <a:latin typeface="Garamond" panose="02020404030301010803" pitchFamily="18" charset="0"/>
              </a:rPr>
              <a:t> </a:t>
            </a:r>
            <a:r>
              <a:rPr lang="pt-BR" sz="2800" dirty="0" err="1">
                <a:latin typeface="Garamond" panose="02020404030301010803" pitchFamily="18" charset="0"/>
              </a:rPr>
              <a:t>activity</a:t>
            </a:r>
            <a:r>
              <a:rPr lang="pt-BR" sz="2800" dirty="0">
                <a:latin typeface="Garamond" panose="02020404030301010803" pitchFamily="18" charset="0"/>
              </a:rPr>
              <a:t>, </a:t>
            </a:r>
            <a:r>
              <a:rPr lang="pt-BR" sz="2800" dirty="0" err="1">
                <a:latin typeface="Garamond" panose="02020404030301010803" pitchFamily="18" charset="0"/>
              </a:rPr>
              <a:t>affecting</a:t>
            </a:r>
            <a:r>
              <a:rPr lang="pt-BR" sz="2800" dirty="0">
                <a:latin typeface="Garamond" panose="02020404030301010803" pitchFamily="18" charset="0"/>
              </a:rPr>
              <a:t> the </a:t>
            </a:r>
            <a:r>
              <a:rPr lang="pt-BR" sz="2800" dirty="0" err="1">
                <a:latin typeface="Garamond" panose="02020404030301010803" pitchFamily="18" charset="0"/>
              </a:rPr>
              <a:t>subsistence</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1,249 </a:t>
            </a:r>
            <a:r>
              <a:rPr lang="pt-BR" sz="2800" dirty="0" err="1">
                <a:latin typeface="Garamond" panose="02020404030301010803" pitchFamily="18" charset="0"/>
              </a:rPr>
              <a:t>fishers</a:t>
            </a:r>
            <a:r>
              <a:rPr lang="pt-BR" sz="2800" dirty="0">
                <a:latin typeface="Garamond" panose="02020404030301010803" pitchFamily="18" charset="0"/>
              </a:rPr>
              <a:t> </a:t>
            </a:r>
            <a:r>
              <a:rPr lang="pt-BR" sz="2800" dirty="0" err="1">
                <a:latin typeface="Garamond" panose="02020404030301010803" pitchFamily="18" charset="0"/>
              </a:rPr>
              <a:t>not</a:t>
            </a:r>
            <a:r>
              <a:rPr lang="pt-BR" sz="2800" dirty="0">
                <a:latin typeface="Garamond" panose="02020404030301010803" pitchFamily="18" charset="0"/>
              </a:rPr>
              <a:t> </a:t>
            </a:r>
            <a:r>
              <a:rPr lang="pt-BR" sz="2800" dirty="0" err="1">
                <a:latin typeface="Garamond" panose="02020404030301010803" pitchFamily="18" charset="0"/>
              </a:rPr>
              <a:t>only</a:t>
            </a:r>
            <a:r>
              <a:rPr lang="pt-BR" sz="2800" dirty="0">
                <a:latin typeface="Garamond" panose="02020404030301010803" pitchFamily="18" charset="0"/>
              </a:rPr>
              <a:t> </a:t>
            </a:r>
            <a:r>
              <a:rPr lang="pt-BR" sz="2800" dirty="0" err="1">
                <a:latin typeface="Garamond" panose="02020404030301010803" pitchFamily="18" charset="0"/>
              </a:rPr>
              <a:t>by</a:t>
            </a:r>
            <a:r>
              <a:rPr lang="pt-BR" sz="2800" dirty="0">
                <a:latin typeface="Garamond" panose="02020404030301010803" pitchFamily="18" charset="0"/>
              </a:rPr>
              <a:t> the </a:t>
            </a:r>
            <a:r>
              <a:rPr lang="pt-BR" sz="2800" dirty="0" err="1">
                <a:latin typeface="Garamond" panose="02020404030301010803" pitchFamily="18" charset="0"/>
              </a:rPr>
              <a:t>mortanty</a:t>
            </a:r>
            <a:r>
              <a:rPr lang="pt-BR" sz="2800" dirty="0">
                <a:latin typeface="Garamond" panose="02020404030301010803" pitchFamily="18" charset="0"/>
              </a:rPr>
              <a:t> </a:t>
            </a:r>
            <a:r>
              <a:rPr lang="pt-BR" sz="2800" dirty="0" err="1">
                <a:latin typeface="Garamond" panose="02020404030301010803" pitchFamily="18" charset="0"/>
              </a:rPr>
              <a:t>but</a:t>
            </a:r>
            <a:r>
              <a:rPr lang="pt-BR" sz="2800" dirty="0">
                <a:latin typeface="Garamond" panose="02020404030301010803" pitchFamily="18" charset="0"/>
              </a:rPr>
              <a:t> </a:t>
            </a:r>
            <a:r>
              <a:rPr lang="pt-BR" sz="2800" dirty="0" err="1">
                <a:latin typeface="Garamond" panose="02020404030301010803" pitchFamily="18" charset="0"/>
              </a:rPr>
              <a:t>also</a:t>
            </a:r>
            <a:r>
              <a:rPr lang="pt-BR" sz="2800" dirty="0">
                <a:latin typeface="Garamond" panose="02020404030301010803" pitchFamily="18" charset="0"/>
              </a:rPr>
              <a:t> </a:t>
            </a:r>
            <a:r>
              <a:rPr lang="pt-BR" sz="2800" dirty="0" err="1">
                <a:latin typeface="Garamond" panose="02020404030301010803" pitchFamily="18" charset="0"/>
              </a:rPr>
              <a:t>by</a:t>
            </a:r>
            <a:r>
              <a:rPr lang="pt-BR" sz="2800" dirty="0">
                <a:latin typeface="Garamond" panose="02020404030301010803" pitchFamily="18" charset="0"/>
              </a:rPr>
              <a:t> the </a:t>
            </a:r>
            <a:r>
              <a:rPr lang="pt-BR" sz="2800" dirty="0" err="1">
                <a:latin typeface="Garamond" panose="02020404030301010803" pitchFamily="18" charset="0"/>
              </a:rPr>
              <a:t>lack</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conclusive</a:t>
            </a:r>
            <a:r>
              <a:rPr lang="pt-BR" sz="2800" dirty="0">
                <a:latin typeface="Garamond" panose="02020404030301010803" pitchFamily="18" charset="0"/>
              </a:rPr>
              <a:t> </a:t>
            </a:r>
            <a:r>
              <a:rPr lang="pt-BR" sz="2800" dirty="0" err="1">
                <a:latin typeface="Garamond" panose="02020404030301010803" pitchFamily="18" charset="0"/>
              </a:rPr>
              <a:t>studies</a:t>
            </a:r>
            <a:r>
              <a:rPr lang="pt-BR" sz="2800" dirty="0">
                <a:latin typeface="Garamond" panose="02020404030301010803" pitchFamily="18" charset="0"/>
              </a:rPr>
              <a:t> </a:t>
            </a:r>
            <a:r>
              <a:rPr lang="pt-BR" sz="2800" dirty="0" err="1">
                <a:latin typeface="Garamond" panose="02020404030301010803" pitchFamily="18" charset="0"/>
              </a:rPr>
              <a:t>regarding</a:t>
            </a:r>
            <a:r>
              <a:rPr lang="pt-BR" sz="2800" dirty="0">
                <a:latin typeface="Garamond" panose="02020404030301010803" pitchFamily="18" charset="0"/>
              </a:rPr>
              <a:t> the </a:t>
            </a:r>
            <a:r>
              <a:rPr lang="pt-BR" sz="2800" dirty="0" err="1">
                <a:latin typeface="Garamond" panose="02020404030301010803" pitchFamily="18" charset="0"/>
              </a:rPr>
              <a:t>contamination</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fishes</a:t>
            </a:r>
            <a:r>
              <a:rPr lang="pt-BR" sz="2800" dirty="0">
                <a:latin typeface="Garamond" panose="02020404030301010803" pitchFamily="18" charset="0"/>
              </a:rPr>
              <a:t>, </a:t>
            </a:r>
            <a:r>
              <a:rPr lang="pt-BR" sz="2800" dirty="0" err="1">
                <a:latin typeface="Garamond" panose="02020404030301010803" pitchFamily="18" charset="0"/>
              </a:rPr>
              <a:t>molluscs</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crustaceans</a:t>
            </a:r>
            <a:r>
              <a:rPr lang="pt-BR" sz="2800" dirty="0">
                <a:latin typeface="Garamond" panose="02020404030301010803" pitchFamily="18" charset="0"/>
              </a:rPr>
              <a:t> </a:t>
            </a:r>
            <a:r>
              <a:rPr lang="pt-BR" sz="2800" dirty="0" err="1">
                <a:latin typeface="Garamond" panose="02020404030301010803" pitchFamily="18" charset="0"/>
              </a:rPr>
              <a:t>that</a:t>
            </a:r>
            <a:r>
              <a:rPr lang="pt-BR" sz="2800" dirty="0">
                <a:latin typeface="Garamond" panose="02020404030301010803" pitchFamily="18" charset="0"/>
              </a:rPr>
              <a:t> </a:t>
            </a:r>
            <a:r>
              <a:rPr lang="pt-BR" sz="2800" dirty="0" err="1">
                <a:latin typeface="Garamond" panose="02020404030301010803" pitchFamily="18" charset="0"/>
              </a:rPr>
              <a:t>inhabit</a:t>
            </a:r>
            <a:r>
              <a:rPr lang="pt-BR" sz="2800" dirty="0">
                <a:latin typeface="Garamond" panose="02020404030301010803" pitchFamily="18" charset="0"/>
              </a:rPr>
              <a:t> the </a:t>
            </a:r>
            <a:r>
              <a:rPr lang="pt-BR" sz="2800" dirty="0" err="1">
                <a:latin typeface="Garamond" panose="02020404030301010803" pitchFamily="18" charset="0"/>
              </a:rPr>
              <a:t>estuary</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mouth</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Doce </a:t>
            </a:r>
            <a:r>
              <a:rPr lang="pt-BR" sz="2800" dirty="0" err="1">
                <a:latin typeface="Garamond" panose="02020404030301010803" pitchFamily="18" charset="0"/>
              </a:rPr>
              <a:t>river</a:t>
            </a:r>
            <a:r>
              <a:rPr lang="pt-BR" sz="2800" dirty="0">
                <a:latin typeface="Garamond" panose="02020404030301010803" pitchFamily="18" charset="0"/>
              </a:rPr>
              <a:t>.</a:t>
            </a:r>
          </a:p>
          <a:p>
            <a:pPr algn="just"/>
            <a:endParaRPr lang="pt-BR" sz="2800" dirty="0">
              <a:latin typeface="Garamond" panose="02020404030301010803" pitchFamily="18" charset="0"/>
            </a:endParaRPr>
          </a:p>
          <a:p>
            <a:pPr algn="just"/>
            <a:r>
              <a:rPr lang="pt-BR" sz="2800" dirty="0" err="1">
                <a:latin typeface="Garamond" panose="02020404030301010803" pitchFamily="18" charset="0"/>
              </a:rPr>
              <a:t>Paralisation</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both</a:t>
            </a:r>
            <a:r>
              <a:rPr lang="pt-BR" sz="2800" dirty="0">
                <a:latin typeface="Garamond" panose="02020404030301010803" pitchFamily="18" charset="0"/>
              </a:rPr>
              <a:t> the </a:t>
            </a:r>
            <a:r>
              <a:rPr lang="pt-BR" sz="2800" dirty="0" err="1">
                <a:latin typeface="Garamond" panose="02020404030301010803" pitchFamily="18" charset="0"/>
              </a:rPr>
              <a:t>production</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distribution</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milk</a:t>
            </a:r>
            <a:r>
              <a:rPr lang="pt-BR" sz="2800" dirty="0">
                <a:latin typeface="Garamond" panose="02020404030301010803" pitchFamily="18" charset="0"/>
              </a:rPr>
              <a:t> in </a:t>
            </a:r>
            <a:r>
              <a:rPr lang="pt-BR" sz="2800" dirty="0" err="1">
                <a:latin typeface="Garamond" panose="02020404030301010803" pitchFamily="18" charset="0"/>
              </a:rPr>
              <a:t>all</a:t>
            </a:r>
            <a:r>
              <a:rPr lang="pt-BR" sz="2800" dirty="0">
                <a:latin typeface="Garamond" panose="02020404030301010803" pitchFamily="18" charset="0"/>
              </a:rPr>
              <a:t> the </a:t>
            </a:r>
            <a:r>
              <a:rPr lang="pt-BR" sz="2800" dirty="0" err="1">
                <a:latin typeface="Garamond" panose="02020404030301010803" pitchFamily="18" charset="0"/>
              </a:rPr>
              <a:t>affected</a:t>
            </a:r>
            <a:r>
              <a:rPr lang="pt-BR" sz="2800" dirty="0">
                <a:latin typeface="Garamond" panose="02020404030301010803" pitchFamily="18" charset="0"/>
              </a:rPr>
              <a:t> </a:t>
            </a:r>
            <a:r>
              <a:rPr lang="pt-BR" sz="2800" dirty="0" err="1">
                <a:latin typeface="Garamond" panose="02020404030301010803" pitchFamily="18" charset="0"/>
              </a:rPr>
              <a:t>region</a:t>
            </a:r>
            <a:r>
              <a:rPr lang="pt-BR" sz="2800" dirty="0">
                <a:latin typeface="Garamond" panose="02020404030301010803" pitchFamily="18" charset="0"/>
              </a:rPr>
              <a:t>, </a:t>
            </a:r>
            <a:r>
              <a:rPr lang="pt-BR" sz="2800" dirty="0" err="1">
                <a:latin typeface="Garamond" panose="02020404030301010803" pitchFamily="18" charset="0"/>
              </a:rPr>
              <a:t>with</a:t>
            </a:r>
            <a:r>
              <a:rPr lang="pt-BR" sz="2800" dirty="0">
                <a:latin typeface="Garamond" panose="02020404030301010803" pitchFamily="18" charset="0"/>
              </a:rPr>
              <a:t> as </a:t>
            </a:r>
            <a:r>
              <a:rPr lang="pt-BR" sz="2800" dirty="0" err="1">
                <a:latin typeface="Garamond" panose="02020404030301010803" pitchFamily="18" charset="0"/>
              </a:rPr>
              <a:t>estimated</a:t>
            </a:r>
            <a:r>
              <a:rPr lang="pt-BR" sz="2800" dirty="0">
                <a:latin typeface="Garamond" panose="02020404030301010803" pitchFamily="18" charset="0"/>
              </a:rPr>
              <a:t> </a:t>
            </a:r>
            <a:r>
              <a:rPr lang="pt-BR" sz="2800" dirty="0" err="1">
                <a:latin typeface="Garamond" panose="02020404030301010803" pitchFamily="18" charset="0"/>
              </a:rPr>
              <a:t>loss</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21,000 </a:t>
            </a:r>
            <a:r>
              <a:rPr lang="pt-BR" sz="2800" dirty="0" err="1">
                <a:latin typeface="Garamond" panose="02020404030301010803" pitchFamily="18" charset="0"/>
              </a:rPr>
              <a:t>liters</a:t>
            </a:r>
            <a:r>
              <a:rPr lang="pt-BR" sz="2800" dirty="0">
                <a:latin typeface="Garamond" panose="02020404030301010803" pitchFamily="18" charset="0"/>
              </a:rPr>
              <a:t> per </a:t>
            </a:r>
            <a:r>
              <a:rPr lang="pt-BR" sz="2800" dirty="0" err="1">
                <a:latin typeface="Garamond" panose="02020404030301010803" pitchFamily="18" charset="0"/>
              </a:rPr>
              <a:t>day</a:t>
            </a:r>
            <a:r>
              <a:rPr lang="pt-BR" sz="2800" dirty="0">
                <a:latin typeface="Garamond" panose="02020404030301010803" pitchFamily="18" charset="0"/>
              </a:rPr>
              <a:t> (Mariana, Barra Longa, Rio Doce </a:t>
            </a:r>
            <a:r>
              <a:rPr lang="pt-BR" sz="2800" dirty="0" err="1">
                <a:latin typeface="Garamond" panose="02020404030301010803" pitchFamily="18" charset="0"/>
              </a:rPr>
              <a:t>and</a:t>
            </a:r>
            <a:r>
              <a:rPr lang="pt-BR" sz="2800" dirty="0">
                <a:latin typeface="Garamond" panose="02020404030301010803" pitchFamily="18" charset="0"/>
              </a:rPr>
              <a:t> Santa Cruz do Escalvado)</a:t>
            </a:r>
          </a:p>
          <a:p>
            <a:pPr algn="just"/>
            <a:endParaRPr lang="pt-BR" sz="2800" dirty="0">
              <a:latin typeface="Garamond" panose="02020404030301010803" pitchFamily="18" charset="0"/>
            </a:endParaRPr>
          </a:p>
          <a:p>
            <a:pPr algn="just"/>
            <a:endParaRPr lang="pt-BR" sz="2800" dirty="0">
              <a:latin typeface="Garamond" panose="02020404030301010803" pitchFamily="18" charset="0"/>
            </a:endParaRPr>
          </a:p>
        </p:txBody>
      </p:sp>
    </p:spTree>
    <p:extLst>
      <p:ext uri="{BB962C8B-B14F-4D97-AF65-F5344CB8AC3E}">
        <p14:creationId xmlns:p14="http://schemas.microsoft.com/office/powerpoint/2010/main" val="3615436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252231"/>
            <a:ext cx="7886700" cy="3920271"/>
          </a:xfrm>
        </p:spPr>
        <p:txBody>
          <a:bodyPr>
            <a:normAutofit/>
          </a:bodyPr>
          <a:lstStyle/>
          <a:p>
            <a:pPr algn="ctr"/>
            <a:r>
              <a:rPr lang="pt-BR" b="1" dirty="0"/>
              <a:t> </a:t>
            </a:r>
            <a:br>
              <a:rPr lang="pt-BR" dirty="0"/>
            </a:br>
            <a:r>
              <a:rPr lang="pt-BR" sz="3200" b="1" dirty="0">
                <a:latin typeface="Garamond" panose="02020404030301010803" pitchFamily="18" charset="0"/>
              </a:rPr>
              <a:t>LEGAL PRINCIPLES</a:t>
            </a:r>
            <a:br>
              <a:rPr lang="pt-BR" sz="3200" dirty="0">
                <a:latin typeface="Garamond" panose="02020404030301010803" pitchFamily="18" charset="0"/>
              </a:rPr>
            </a:br>
            <a:r>
              <a:rPr lang="pt-BR" sz="3200" b="1" dirty="0">
                <a:latin typeface="Garamond" panose="02020404030301010803" pitchFamily="18" charset="0"/>
              </a:rPr>
              <a:t>AND LEGAL PROVISIONS</a:t>
            </a:r>
            <a:br>
              <a:rPr lang="pt-BR" sz="3200" dirty="0">
                <a:latin typeface="Garamond" panose="02020404030301010803" pitchFamily="18" charset="0"/>
              </a:rPr>
            </a:br>
            <a:endParaRPr lang="pt-BR" sz="3200" dirty="0">
              <a:latin typeface="Garamond" panose="02020404030301010803" pitchFamily="18" charset="0"/>
            </a:endParaRPr>
          </a:p>
        </p:txBody>
      </p:sp>
    </p:spTree>
    <p:extLst>
      <p:ext uri="{BB962C8B-B14F-4D97-AF65-F5344CB8AC3E}">
        <p14:creationId xmlns:p14="http://schemas.microsoft.com/office/powerpoint/2010/main" val="3616801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22070" y="1567543"/>
            <a:ext cx="8634548" cy="4031873"/>
          </a:xfrm>
          <a:prstGeom prst="rect">
            <a:avLst/>
          </a:prstGeom>
          <a:noFill/>
        </p:spPr>
        <p:txBody>
          <a:bodyPr wrap="square" rtlCol="0">
            <a:spAutoFit/>
          </a:bodyPr>
          <a:lstStyle/>
          <a:p>
            <a:pPr algn="ctr"/>
            <a:r>
              <a:rPr lang="en-US" sz="3200" b="1" u="sng" dirty="0">
                <a:latin typeface="Garamond" panose="02020404030301010803" pitchFamily="18" charset="0"/>
              </a:rPr>
              <a:t>Legal Assumptions</a:t>
            </a:r>
          </a:p>
          <a:p>
            <a:pPr algn="ctr"/>
            <a:endParaRPr lang="pt-BR" sz="3200" b="1" u="sng" dirty="0">
              <a:latin typeface="Garamond" panose="02020404030301010803" pitchFamily="18" charset="0"/>
            </a:endParaRPr>
          </a:p>
          <a:p>
            <a:pPr algn="just">
              <a:buFont typeface="Wingdings" pitchFamily="2" charset="2"/>
              <a:buChar char="Ø"/>
            </a:pPr>
            <a:r>
              <a:rPr lang="en-US" sz="3200" dirty="0">
                <a:latin typeface="Garamond" panose="02020404030301010803" pitchFamily="18" charset="0"/>
              </a:rPr>
              <a:t>Federal Constitution of Brazil </a:t>
            </a:r>
          </a:p>
          <a:p>
            <a:pPr algn="just">
              <a:buFont typeface="Wingdings" pitchFamily="2" charset="2"/>
              <a:buChar char="Ø"/>
            </a:pPr>
            <a:r>
              <a:rPr lang="en-US" sz="3200" dirty="0">
                <a:latin typeface="Garamond" panose="02020404030301010803" pitchFamily="18" charset="0"/>
              </a:rPr>
              <a:t>The National Environmental Policy (Law # 6,938 of 1981) and the Law # 9,605 of 1998, which prescribes the criminal and administrative sanctions arising out of the conducts and activities deemed damaging for the environment.</a:t>
            </a:r>
            <a:endParaRPr lang="pt-BR" sz="3200" dirty="0">
              <a:latin typeface="Garamond" panose="02020404030301010803" pitchFamily="18" charset="0"/>
            </a:endParaRPr>
          </a:p>
        </p:txBody>
      </p:sp>
    </p:spTree>
    <p:extLst>
      <p:ext uri="{BB962C8B-B14F-4D97-AF65-F5344CB8AC3E}">
        <p14:creationId xmlns:p14="http://schemas.microsoft.com/office/powerpoint/2010/main" val="893972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22070" y="1567543"/>
            <a:ext cx="8634548" cy="5139869"/>
          </a:xfrm>
          <a:prstGeom prst="rect">
            <a:avLst/>
          </a:prstGeom>
          <a:noFill/>
        </p:spPr>
        <p:txBody>
          <a:bodyPr wrap="square" rtlCol="0">
            <a:spAutoFit/>
          </a:bodyPr>
          <a:lstStyle/>
          <a:p>
            <a:pPr algn="ctr"/>
            <a:r>
              <a:rPr lang="en-US" sz="3200" b="1" u="sng" dirty="0">
                <a:latin typeface="Garamond" pitchFamily="18" charset="0"/>
              </a:rPr>
              <a:t>Legal Assumptions</a:t>
            </a:r>
          </a:p>
          <a:p>
            <a:pPr algn="just"/>
            <a:endParaRPr lang="pt-BR" sz="3200" dirty="0">
              <a:latin typeface="Garamond" pitchFamily="18" charset="0"/>
            </a:endParaRPr>
          </a:p>
          <a:p>
            <a:pPr algn="just"/>
            <a:r>
              <a:rPr lang="en-US" sz="2400" b="1" dirty="0">
                <a:latin typeface="Garamond" pitchFamily="18" charset="0"/>
              </a:rPr>
              <a:t>Strict Liability:</a:t>
            </a:r>
            <a:r>
              <a:rPr lang="en-US" sz="2400" dirty="0">
                <a:latin typeface="Garamond" pitchFamily="18" charset="0"/>
              </a:rPr>
              <a:t> the polluter is forced, regardless of the guilt, to indemnify or compensate the damages caused to the environment and to third parties.</a:t>
            </a:r>
            <a:endParaRPr lang="pt-BR" sz="2400" dirty="0">
              <a:latin typeface="Garamond" pitchFamily="18" charset="0"/>
            </a:endParaRPr>
          </a:p>
          <a:p>
            <a:pPr algn="just"/>
            <a:r>
              <a:rPr lang="en-US" sz="2400" dirty="0">
                <a:latin typeface="Garamond" pitchFamily="18" charset="0"/>
              </a:rPr>
              <a:t>Federal Constitution, Article #225, § 3rd: The conducts and activities considered damaging for the environment shall subject the offenders, either individual person or legal entity, to the criminal and administrative sanctions, disregard the obligation to compensate the damages caused. TRIPLE LIABILITY.</a:t>
            </a:r>
            <a:endParaRPr lang="pt-BR" sz="2400" dirty="0">
              <a:latin typeface="Garamond" pitchFamily="18" charset="0"/>
            </a:endParaRPr>
          </a:p>
          <a:p>
            <a:pPr algn="just"/>
            <a:r>
              <a:rPr lang="en-US" sz="2400" b="1" dirty="0">
                <a:latin typeface="Garamond" pitchFamily="18" charset="0"/>
              </a:rPr>
              <a:t>Concept of polluter:</a:t>
            </a:r>
            <a:r>
              <a:rPr lang="en-US" sz="2400" dirty="0">
                <a:latin typeface="Garamond" pitchFamily="18" charset="0"/>
              </a:rPr>
              <a:t> polluter, either individual person or legal entity, of public or private law, liable, </a:t>
            </a:r>
            <a:r>
              <a:rPr lang="en-US" sz="2400" u="sng" dirty="0">
                <a:latin typeface="Garamond" pitchFamily="18" charset="0"/>
              </a:rPr>
              <a:t>directly or indirectly</a:t>
            </a:r>
            <a:r>
              <a:rPr lang="en-US" sz="2400" dirty="0">
                <a:latin typeface="Garamond" pitchFamily="18" charset="0"/>
              </a:rPr>
              <a:t>, for the environmental degradation activity.</a:t>
            </a:r>
            <a:endParaRPr lang="pt-BR" sz="3200" dirty="0">
              <a:latin typeface="Garamond" pitchFamily="18" charset="0"/>
            </a:endParaRPr>
          </a:p>
        </p:txBody>
      </p:sp>
    </p:spTree>
    <p:extLst>
      <p:ext uri="{BB962C8B-B14F-4D97-AF65-F5344CB8AC3E}">
        <p14:creationId xmlns:p14="http://schemas.microsoft.com/office/powerpoint/2010/main" val="89397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22070" y="1567543"/>
            <a:ext cx="8634548" cy="4524315"/>
          </a:xfrm>
          <a:prstGeom prst="rect">
            <a:avLst/>
          </a:prstGeom>
          <a:noFill/>
        </p:spPr>
        <p:txBody>
          <a:bodyPr wrap="square" rtlCol="0">
            <a:spAutoFit/>
          </a:bodyPr>
          <a:lstStyle/>
          <a:p>
            <a:pPr algn="ctr"/>
            <a:r>
              <a:rPr lang="en-US" sz="3200" b="1" u="sng" dirty="0">
                <a:latin typeface="Garamond" pitchFamily="18" charset="0"/>
              </a:rPr>
              <a:t>Legal Assumptions</a:t>
            </a:r>
            <a:endParaRPr lang="pt-BR" sz="3200" dirty="0">
              <a:latin typeface="Garamond" pitchFamily="18" charset="0"/>
            </a:endParaRPr>
          </a:p>
          <a:p>
            <a:endParaRPr lang="en-US" sz="3200" b="1" dirty="0">
              <a:latin typeface="Garamond" pitchFamily="18" charset="0"/>
            </a:endParaRPr>
          </a:p>
          <a:p>
            <a:pPr algn="just"/>
            <a:r>
              <a:rPr lang="en-US" sz="3200" b="1" dirty="0">
                <a:latin typeface="Garamond" pitchFamily="18" charset="0"/>
              </a:rPr>
              <a:t>Environment: </a:t>
            </a:r>
            <a:r>
              <a:rPr lang="en-US" sz="3200" dirty="0">
                <a:latin typeface="Garamond" pitchFamily="18" charset="0"/>
              </a:rPr>
              <a:t> set of conditions, laws, influences and interactions of physical, chemical and biological orders, which allow, shelter and reign life in all its forms. </a:t>
            </a:r>
            <a:endParaRPr lang="pt-BR" sz="3200" dirty="0">
              <a:latin typeface="Garamond" pitchFamily="18" charset="0"/>
            </a:endParaRPr>
          </a:p>
          <a:p>
            <a:pPr algn="just"/>
            <a:r>
              <a:rPr lang="en-US" sz="3200" b="1" dirty="0">
                <a:latin typeface="Garamond" pitchFamily="18" charset="0"/>
              </a:rPr>
              <a:t>Degradation of environmental quality:</a:t>
            </a:r>
            <a:r>
              <a:rPr lang="en-US" sz="3200" dirty="0">
                <a:latin typeface="Garamond" pitchFamily="18" charset="0"/>
              </a:rPr>
              <a:t> adverse modification to the characteristics of the environment.</a:t>
            </a:r>
            <a:endParaRPr lang="pt-BR" sz="3200" dirty="0">
              <a:latin typeface="Garamond" pitchFamily="18" charset="0"/>
            </a:endParaRPr>
          </a:p>
        </p:txBody>
      </p:sp>
    </p:spTree>
    <p:extLst>
      <p:ext uri="{BB962C8B-B14F-4D97-AF65-F5344CB8AC3E}">
        <p14:creationId xmlns:p14="http://schemas.microsoft.com/office/powerpoint/2010/main" val="89397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731520" y="2338250"/>
            <a:ext cx="7654834" cy="369332"/>
          </a:xfrm>
          <a:prstGeom prst="rect">
            <a:avLst/>
          </a:prstGeom>
          <a:noFill/>
        </p:spPr>
        <p:txBody>
          <a:bodyPr wrap="square" rtlCol="0">
            <a:spAutoFit/>
          </a:bodyPr>
          <a:lstStyle/>
          <a:p>
            <a:pPr algn="ctr"/>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9505" y="844061"/>
            <a:ext cx="6743700" cy="4800600"/>
          </a:xfrm>
          <a:prstGeom prst="rect">
            <a:avLst/>
          </a:prstGeom>
        </p:spPr>
      </p:pic>
      <p:sp>
        <p:nvSpPr>
          <p:cNvPr id="5" name="CaixaDeTexto 4"/>
          <p:cNvSpPr txBox="1"/>
          <p:nvPr/>
        </p:nvSpPr>
        <p:spPr>
          <a:xfrm>
            <a:off x="1929476" y="5644661"/>
            <a:ext cx="6232988" cy="307777"/>
          </a:xfrm>
          <a:prstGeom prst="rect">
            <a:avLst/>
          </a:prstGeom>
          <a:noFill/>
        </p:spPr>
        <p:txBody>
          <a:bodyPr wrap="none" rtlCol="0">
            <a:spAutoFit/>
          </a:bodyPr>
          <a:lstStyle/>
          <a:p>
            <a:pPr algn="just"/>
            <a:r>
              <a:rPr lang="pt-BR" sz="1400" dirty="0" err="1">
                <a:latin typeface="Garamond" panose="02020404030301010803" pitchFamily="18" charset="0"/>
              </a:rPr>
              <a:t>Cronology</a:t>
            </a:r>
            <a:r>
              <a:rPr lang="pt-BR" sz="1400" dirty="0">
                <a:latin typeface="Garamond" panose="02020404030301010803" pitchFamily="18" charset="0"/>
              </a:rPr>
              <a:t> </a:t>
            </a:r>
            <a:r>
              <a:rPr lang="pt-BR" sz="1400" dirty="0" err="1">
                <a:latin typeface="Garamond" panose="02020404030301010803" pitchFamily="18" charset="0"/>
              </a:rPr>
              <a:t>of</a:t>
            </a:r>
            <a:r>
              <a:rPr lang="pt-BR" sz="1400" dirty="0">
                <a:latin typeface="Garamond" panose="02020404030301010803" pitchFamily="18" charset="0"/>
              </a:rPr>
              <a:t> the </a:t>
            </a:r>
            <a:r>
              <a:rPr lang="pt-BR" sz="1400" dirty="0" err="1">
                <a:latin typeface="Garamond" panose="02020404030301010803" pitchFamily="18" charset="0"/>
              </a:rPr>
              <a:t>mud</a:t>
            </a:r>
            <a:r>
              <a:rPr lang="pt-BR" sz="1400" dirty="0">
                <a:latin typeface="Garamond" panose="02020404030301010803" pitchFamily="18" charset="0"/>
              </a:rPr>
              <a:t> </a:t>
            </a:r>
            <a:r>
              <a:rPr lang="pt-BR" sz="1400" dirty="0" err="1">
                <a:latin typeface="Garamond" panose="02020404030301010803" pitchFamily="18" charset="0"/>
              </a:rPr>
              <a:t>flow</a:t>
            </a:r>
            <a:r>
              <a:rPr lang="pt-BR" sz="1400" dirty="0">
                <a:latin typeface="Garamond" panose="02020404030301010803" pitchFamily="18" charset="0"/>
              </a:rPr>
              <a:t>. Source: </a:t>
            </a:r>
            <a:r>
              <a:rPr lang="pt-BR" sz="1400" dirty="0" err="1">
                <a:latin typeface="Garamond" panose="02020404030301010803" pitchFamily="18" charset="0"/>
              </a:rPr>
              <a:t>Technical</a:t>
            </a:r>
            <a:r>
              <a:rPr lang="pt-BR" sz="1400" dirty="0">
                <a:latin typeface="Garamond" panose="02020404030301010803" pitchFamily="18" charset="0"/>
              </a:rPr>
              <a:t> Note #001/2016 – PRESID/IBAMA.</a:t>
            </a:r>
          </a:p>
        </p:txBody>
      </p:sp>
    </p:spTree>
    <p:extLst>
      <p:ext uri="{BB962C8B-B14F-4D97-AF65-F5344CB8AC3E}">
        <p14:creationId xmlns:p14="http://schemas.microsoft.com/office/powerpoint/2010/main" val="2082879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1567543"/>
            <a:ext cx="9144000" cy="4832092"/>
          </a:xfrm>
          <a:prstGeom prst="rect">
            <a:avLst/>
          </a:prstGeom>
          <a:noFill/>
        </p:spPr>
        <p:txBody>
          <a:bodyPr wrap="square" rtlCol="0">
            <a:spAutoFit/>
          </a:bodyPr>
          <a:lstStyle/>
          <a:p>
            <a:pPr algn="ctr"/>
            <a:r>
              <a:rPr lang="pt-BR" sz="2800" b="1" u="sng" dirty="0">
                <a:latin typeface="Garamond" pitchFamily="18" charset="0"/>
              </a:rPr>
              <a:t>Legal </a:t>
            </a:r>
            <a:r>
              <a:rPr lang="pt-BR" sz="2800" b="1" u="sng" dirty="0" err="1">
                <a:latin typeface="Garamond" pitchFamily="18" charset="0"/>
              </a:rPr>
              <a:t>Assumptions</a:t>
            </a:r>
            <a:endParaRPr lang="pt-BR" sz="2800" dirty="0">
              <a:latin typeface="Garamond" pitchFamily="18" charset="0"/>
            </a:endParaRPr>
          </a:p>
          <a:p>
            <a:pPr algn="just"/>
            <a:endParaRPr lang="en-US" sz="2800" b="1" dirty="0">
              <a:latin typeface="Garamond" pitchFamily="18" charset="0"/>
            </a:endParaRPr>
          </a:p>
          <a:p>
            <a:pPr algn="just"/>
            <a:r>
              <a:rPr lang="en-US" sz="2800" b="1" dirty="0">
                <a:latin typeface="Garamond" pitchFamily="18" charset="0"/>
              </a:rPr>
              <a:t>Pollution: </a:t>
            </a:r>
            <a:r>
              <a:rPr lang="en-US" sz="2800" dirty="0">
                <a:latin typeface="Garamond" pitchFamily="18" charset="0"/>
              </a:rPr>
              <a:t>degradation of the environmental quality as a result of activities that, directly or indirectly:</a:t>
            </a:r>
            <a:endParaRPr lang="pt-BR" sz="2800" dirty="0">
              <a:latin typeface="Garamond" pitchFamily="18" charset="0"/>
            </a:endParaRPr>
          </a:p>
          <a:p>
            <a:pPr algn="just"/>
            <a:r>
              <a:rPr lang="en-US" sz="2800" dirty="0">
                <a:latin typeface="Garamond" pitchFamily="18" charset="0"/>
              </a:rPr>
              <a:t>a) damage the health, safety and well-being of the population;</a:t>
            </a:r>
            <a:endParaRPr lang="pt-BR" sz="2800" dirty="0">
              <a:latin typeface="Garamond" pitchFamily="18" charset="0"/>
            </a:endParaRPr>
          </a:p>
          <a:p>
            <a:pPr algn="just"/>
            <a:r>
              <a:rPr lang="en-US" sz="2800" dirty="0">
                <a:latin typeface="Garamond" pitchFamily="18" charset="0"/>
              </a:rPr>
              <a:t>b) create adverse conditions to the social and economic activities;</a:t>
            </a:r>
            <a:endParaRPr lang="pt-BR" sz="2800" dirty="0">
              <a:latin typeface="Garamond" pitchFamily="18" charset="0"/>
            </a:endParaRPr>
          </a:p>
          <a:p>
            <a:pPr algn="just"/>
            <a:r>
              <a:rPr lang="en-US" sz="2800" dirty="0">
                <a:latin typeface="Garamond" pitchFamily="18" charset="0"/>
              </a:rPr>
              <a:t>c) adversely affect the biota;</a:t>
            </a:r>
            <a:endParaRPr lang="pt-BR" sz="2800" dirty="0">
              <a:latin typeface="Garamond" pitchFamily="18" charset="0"/>
            </a:endParaRPr>
          </a:p>
          <a:p>
            <a:pPr algn="just"/>
            <a:r>
              <a:rPr lang="en-US" sz="2800" dirty="0">
                <a:latin typeface="Garamond" pitchFamily="18" charset="0"/>
              </a:rPr>
              <a:t>d) affect the aesthetics or sanitary conditions of the environment;</a:t>
            </a:r>
            <a:endParaRPr lang="pt-BR" sz="2800" dirty="0">
              <a:latin typeface="Garamond" pitchFamily="18" charset="0"/>
            </a:endParaRPr>
          </a:p>
          <a:p>
            <a:pPr algn="just"/>
            <a:r>
              <a:rPr lang="en-US" sz="2800" dirty="0">
                <a:latin typeface="Garamond" pitchFamily="18" charset="0"/>
              </a:rPr>
              <a:t>e) release matter or energy in disagreement to the established environmental standards.</a:t>
            </a:r>
            <a:endParaRPr lang="pt-BR" sz="2400" dirty="0">
              <a:latin typeface="Garamond" pitchFamily="18" charset="0"/>
            </a:endParaRPr>
          </a:p>
        </p:txBody>
      </p:sp>
    </p:spTree>
    <p:extLst>
      <p:ext uri="{BB962C8B-B14F-4D97-AF65-F5344CB8AC3E}">
        <p14:creationId xmlns:p14="http://schemas.microsoft.com/office/powerpoint/2010/main" val="893972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979468"/>
            <a:ext cx="9144000" cy="5693866"/>
          </a:xfrm>
          <a:prstGeom prst="rect">
            <a:avLst/>
          </a:prstGeom>
          <a:noFill/>
        </p:spPr>
        <p:txBody>
          <a:bodyPr wrap="square" rtlCol="0">
            <a:spAutoFit/>
          </a:bodyPr>
          <a:lstStyle/>
          <a:p>
            <a:pPr algn="ctr"/>
            <a:r>
              <a:rPr lang="en-US" sz="2800" b="1" u="sng" dirty="0">
                <a:latin typeface="Garamond" pitchFamily="18" charset="0"/>
              </a:rPr>
              <a:t>Legal Assumptions</a:t>
            </a:r>
          </a:p>
          <a:p>
            <a:pPr algn="ctr"/>
            <a:endParaRPr lang="pt-BR" sz="2800" dirty="0">
              <a:latin typeface="Garamond" pitchFamily="18" charset="0"/>
            </a:endParaRPr>
          </a:p>
          <a:p>
            <a:pPr algn="just"/>
            <a:r>
              <a:rPr lang="en-US" sz="2800" b="1" dirty="0" err="1">
                <a:latin typeface="Garamond" pitchFamily="18" charset="0"/>
              </a:rPr>
              <a:t>Atenuated</a:t>
            </a:r>
            <a:r>
              <a:rPr lang="en-US" sz="2800" b="1" dirty="0">
                <a:latin typeface="Garamond" pitchFamily="18" charset="0"/>
              </a:rPr>
              <a:t> system for establishment of causal link </a:t>
            </a:r>
            <a:r>
              <a:rPr lang="en-US" sz="2800" dirty="0">
                <a:latin typeface="Garamond" pitchFamily="18" charset="0"/>
              </a:rPr>
              <a:t>(</a:t>
            </a:r>
            <a:r>
              <a:rPr lang="en-US" sz="2800" dirty="0" err="1">
                <a:latin typeface="Garamond" pitchFamily="18" charset="0"/>
              </a:rPr>
              <a:t>CertaintyXProbability</a:t>
            </a:r>
            <a:r>
              <a:rPr lang="en-US" sz="2800" dirty="0">
                <a:latin typeface="Garamond" pitchFamily="18" charset="0"/>
              </a:rPr>
              <a:t>) – </a:t>
            </a:r>
            <a:r>
              <a:rPr lang="en-US" sz="2800" dirty="0" err="1">
                <a:latin typeface="Garamond" pitchFamily="18" charset="0"/>
              </a:rPr>
              <a:t>SCJ</a:t>
            </a:r>
            <a:r>
              <a:rPr lang="en-US" sz="2800" dirty="0">
                <a:latin typeface="Garamond" pitchFamily="18" charset="0"/>
              </a:rPr>
              <a:t> (“</a:t>
            </a:r>
            <a:r>
              <a:rPr lang="en-US" sz="2800" dirty="0" err="1">
                <a:latin typeface="Garamond" pitchFamily="18" charset="0"/>
              </a:rPr>
              <a:t>STJ</a:t>
            </a:r>
            <a:r>
              <a:rPr lang="en-US" sz="2800" dirty="0">
                <a:latin typeface="Garamond" pitchFamily="18" charset="0"/>
              </a:rPr>
              <a:t>”) – See the Superior Court of Justice Magazine, volumes 237, 238, 239/1 and 239/2.</a:t>
            </a:r>
            <a:endParaRPr lang="pt-BR" sz="2800" dirty="0">
              <a:latin typeface="Garamond" pitchFamily="18" charset="0"/>
            </a:endParaRPr>
          </a:p>
          <a:p>
            <a:pPr algn="just"/>
            <a:r>
              <a:rPr lang="en-US" sz="2800" b="1" dirty="0">
                <a:latin typeface="Garamond" pitchFamily="18" charset="0"/>
              </a:rPr>
              <a:t>Burden of proof, Inversion and Dynamic Distribution</a:t>
            </a:r>
            <a:endParaRPr lang="pt-BR" sz="2800" dirty="0">
              <a:latin typeface="Garamond" pitchFamily="18" charset="0"/>
            </a:endParaRPr>
          </a:p>
          <a:p>
            <a:pPr algn="just"/>
            <a:r>
              <a:rPr lang="en-US" sz="2800" dirty="0">
                <a:latin typeface="Garamond" pitchFamily="18" charset="0"/>
              </a:rPr>
              <a:t>“In the cases stipulated by law or in face of peculiarities of the cause in connection to the impossibility or to the excessive difficulty to fulfill the burden in the terms of the caput or to the higher convenience to obtain proof of the contrary, the judge may assign the burden diversely, through reasoned decision, and in such event shall grant the other party the opportunity to destitute itself from the assigned burden”.</a:t>
            </a:r>
            <a:endParaRPr lang="pt-BR" sz="2600" dirty="0">
              <a:latin typeface="Garamond" pitchFamily="18" charset="0"/>
            </a:endParaRPr>
          </a:p>
        </p:txBody>
      </p:sp>
    </p:spTree>
    <p:extLst>
      <p:ext uri="{BB962C8B-B14F-4D97-AF65-F5344CB8AC3E}">
        <p14:creationId xmlns:p14="http://schemas.microsoft.com/office/powerpoint/2010/main" val="893972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509452" y="3103441"/>
            <a:ext cx="8634548" cy="1077218"/>
          </a:xfrm>
          <a:prstGeom prst="rect">
            <a:avLst/>
          </a:prstGeom>
          <a:noFill/>
        </p:spPr>
        <p:txBody>
          <a:bodyPr wrap="square" rtlCol="0">
            <a:spAutoFit/>
          </a:bodyPr>
          <a:lstStyle/>
          <a:p>
            <a:pPr algn="ctr"/>
            <a:r>
              <a:rPr lang="pt-BR" sz="3200" b="1" u="sng" dirty="0">
                <a:latin typeface="Garamond" panose="02020404030301010803" pitchFamily="18" charset="0"/>
              </a:rPr>
              <a:t>COST PROJECTION FOR COMPENSATION OF DAMAGES </a:t>
            </a:r>
            <a:endParaRPr lang="pt-BR" sz="3200" u="sng" dirty="0">
              <a:latin typeface="Garamond" panose="02020404030301010803" pitchFamily="18" charset="0"/>
            </a:endParaRPr>
          </a:p>
        </p:txBody>
      </p:sp>
    </p:spTree>
    <p:extLst>
      <p:ext uri="{BB962C8B-B14F-4D97-AF65-F5344CB8AC3E}">
        <p14:creationId xmlns:p14="http://schemas.microsoft.com/office/powerpoint/2010/main" val="192921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876505" y="1406489"/>
            <a:ext cx="7654834" cy="5016758"/>
          </a:xfrm>
          <a:prstGeom prst="rect">
            <a:avLst/>
          </a:prstGeom>
          <a:noFill/>
        </p:spPr>
        <p:txBody>
          <a:bodyPr wrap="square" rtlCol="0">
            <a:spAutoFit/>
          </a:bodyPr>
          <a:lstStyle/>
          <a:p>
            <a:pPr algn="ctr"/>
            <a:r>
              <a:rPr lang="en-US" sz="3200" dirty="0">
                <a:latin typeface="Garamond" panose="02020404030301010803" pitchFamily="18" charset="0"/>
              </a:rPr>
              <a:t> Conduct Adjustment Declaration </a:t>
            </a:r>
          </a:p>
          <a:p>
            <a:pPr algn="ctr"/>
            <a:r>
              <a:rPr lang="en-US" sz="3200" dirty="0">
                <a:latin typeface="Garamond" panose="02020404030301010803" pitchFamily="18" charset="0"/>
              </a:rPr>
              <a:t> (CAD) </a:t>
            </a:r>
          </a:p>
          <a:p>
            <a:pPr algn="just"/>
            <a:r>
              <a:rPr lang="en-US" sz="3200" dirty="0">
                <a:latin typeface="Garamond" panose="02020404030301010803" pitchFamily="18" charset="0"/>
              </a:rPr>
              <a:t>Was entered into on March 2nd, 2016 by the State Governments of Minas </a:t>
            </a:r>
            <a:r>
              <a:rPr lang="en-US" sz="3200" dirty="0" err="1">
                <a:latin typeface="Garamond" panose="02020404030301010803" pitchFamily="18" charset="0"/>
              </a:rPr>
              <a:t>Gerais</a:t>
            </a:r>
            <a:r>
              <a:rPr lang="en-US" sz="3200" dirty="0">
                <a:latin typeface="Garamond" panose="02020404030301010803" pitchFamily="18" charset="0"/>
              </a:rPr>
              <a:t> and </a:t>
            </a:r>
            <a:r>
              <a:rPr lang="en-US" sz="3200" dirty="0" err="1">
                <a:latin typeface="Garamond" panose="02020404030301010803" pitchFamily="18" charset="0"/>
              </a:rPr>
              <a:t>Espírito</a:t>
            </a:r>
            <a:r>
              <a:rPr lang="en-US" sz="3200" dirty="0">
                <a:latin typeface="Garamond" panose="02020404030301010803" pitchFamily="18" charset="0"/>
              </a:rPr>
              <a:t> Santo together with </a:t>
            </a:r>
            <a:r>
              <a:rPr lang="en-US" sz="3200" dirty="0" err="1">
                <a:latin typeface="Garamond" panose="02020404030301010803" pitchFamily="18" charset="0"/>
              </a:rPr>
              <a:t>Samarco</a:t>
            </a:r>
            <a:r>
              <a:rPr lang="en-US" sz="3200" dirty="0">
                <a:latin typeface="Garamond" panose="02020404030301010803" pitchFamily="18" charset="0"/>
              </a:rPr>
              <a:t> Mining and its controllers. The CAD comprehends socio-economic and socio-environmental agendas, as well as governance programs and financing for its implementation, based on all the impact obtained in prior studies.</a:t>
            </a:r>
            <a:endParaRPr lang="pt-BR" sz="3200" dirty="0">
              <a:latin typeface="Garamond" panose="02020404030301010803" pitchFamily="18" charset="0"/>
            </a:endParaRPr>
          </a:p>
        </p:txBody>
      </p:sp>
      <p:sp>
        <p:nvSpPr>
          <p:cNvPr id="5" name="CaixaDeTexto 4"/>
          <p:cNvSpPr txBox="1"/>
          <p:nvPr/>
        </p:nvSpPr>
        <p:spPr>
          <a:xfrm>
            <a:off x="4173007" y="990991"/>
            <a:ext cx="530915" cy="830997"/>
          </a:xfrm>
          <a:prstGeom prst="rect">
            <a:avLst/>
          </a:prstGeom>
          <a:noFill/>
        </p:spPr>
        <p:txBody>
          <a:bodyPr wrap="none" rtlCol="0">
            <a:spAutoFit/>
          </a:bodyPr>
          <a:lstStyle/>
          <a:p>
            <a:pPr marL="342900" indent="-342900" algn="just">
              <a:buFont typeface="Wingdings" panose="05000000000000000000" pitchFamily="2" charset="2"/>
              <a:buChar char="ü"/>
            </a:pPr>
            <a:endParaRPr lang="pt-BR" sz="2400" dirty="0">
              <a:latin typeface="Garamond" panose="02020404030301010803" pitchFamily="18" charset="0"/>
            </a:endParaRPr>
          </a:p>
          <a:p>
            <a:pPr marL="342900" indent="-342900" algn="just">
              <a:buFont typeface="Wingdings" panose="05000000000000000000" pitchFamily="2" charset="2"/>
              <a:buChar char="ü"/>
            </a:pPr>
            <a:endParaRPr lang="pt-BR" sz="2400" dirty="0">
              <a:latin typeface="Garamond" panose="02020404030301010803" pitchFamily="18" charset="0"/>
            </a:endParaRPr>
          </a:p>
        </p:txBody>
      </p:sp>
    </p:spTree>
    <p:extLst>
      <p:ext uri="{BB962C8B-B14F-4D97-AF65-F5344CB8AC3E}">
        <p14:creationId xmlns:p14="http://schemas.microsoft.com/office/powerpoint/2010/main" val="1255037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5324535"/>
          </a:xfrm>
          <a:prstGeom prst="rect">
            <a:avLst/>
          </a:prstGeom>
          <a:noFill/>
        </p:spPr>
        <p:txBody>
          <a:bodyPr wrap="square" rtlCol="0">
            <a:spAutoFit/>
          </a:bodyPr>
          <a:lstStyle/>
          <a:p>
            <a:pPr algn="just"/>
            <a:r>
              <a:rPr lang="pt-BR" sz="3200" dirty="0">
                <a:latin typeface="Garamond" panose="02020404030301010803" pitchFamily="18" charset="0"/>
              </a:rPr>
              <a:t>Fines </a:t>
            </a:r>
            <a:r>
              <a:rPr lang="pt-BR" sz="3200" dirty="0" err="1">
                <a:latin typeface="Garamond" panose="02020404030301010803" pitchFamily="18" charset="0"/>
              </a:rPr>
              <a:t>prescribed</a:t>
            </a:r>
            <a:r>
              <a:rPr lang="pt-BR" sz="3200" dirty="0">
                <a:latin typeface="Garamond" panose="02020404030301010803" pitchFamily="18" charset="0"/>
              </a:rPr>
              <a:t> </a:t>
            </a:r>
            <a:r>
              <a:rPr lang="pt-BR" sz="3200" dirty="0" err="1">
                <a:latin typeface="Garamond" panose="02020404030301010803" pitchFamily="18" charset="0"/>
              </a:rPr>
              <a:t>by</a:t>
            </a:r>
            <a:r>
              <a:rPr lang="pt-BR" sz="3200" dirty="0">
                <a:latin typeface="Garamond" panose="02020404030301010803" pitchFamily="18" charset="0"/>
              </a:rPr>
              <a:t> the CAD:</a:t>
            </a:r>
          </a:p>
          <a:p>
            <a:pPr algn="just"/>
            <a:endParaRPr lang="pt-BR" sz="2800" dirty="0">
              <a:latin typeface="Garamond" panose="02020404030301010803" pitchFamily="18" charset="0"/>
            </a:endParaRPr>
          </a:p>
          <a:p>
            <a:pPr marL="457200" indent="-457200" algn="just">
              <a:buFont typeface="Wingdings" panose="05000000000000000000" pitchFamily="2" charset="2"/>
              <a:buChar char="ü"/>
            </a:pPr>
            <a:r>
              <a:rPr lang="pt-BR" sz="2800" dirty="0">
                <a:latin typeface="Garamond" panose="02020404030301010803" pitchFamily="18" charset="0"/>
              </a:rPr>
              <a:t>R$100 </a:t>
            </a:r>
            <a:r>
              <a:rPr lang="pt-BR" sz="2800" dirty="0" err="1">
                <a:latin typeface="Garamond" panose="02020404030301010803" pitchFamily="18" charset="0"/>
              </a:rPr>
              <a:t>Thousand</a:t>
            </a:r>
            <a:r>
              <a:rPr lang="pt-BR" sz="2800" dirty="0">
                <a:latin typeface="Garamond" panose="02020404030301010803" pitchFamily="18" charset="0"/>
              </a:rPr>
              <a:t> Reais for </a:t>
            </a:r>
            <a:r>
              <a:rPr lang="pt-BR" sz="2800" dirty="0" err="1">
                <a:latin typeface="Garamond" panose="02020404030301010803" pitchFamily="18" charset="0"/>
              </a:rPr>
              <a:t>non-compliance</a:t>
            </a:r>
            <a:r>
              <a:rPr lang="pt-BR" sz="2800" dirty="0">
                <a:latin typeface="Garamond" panose="02020404030301010803" pitchFamily="18" charset="0"/>
              </a:rPr>
              <a:t> </a:t>
            </a:r>
            <a:r>
              <a:rPr lang="pt-BR" sz="2800" dirty="0" err="1">
                <a:latin typeface="Garamond" panose="02020404030301010803" pitchFamily="18" charset="0"/>
              </a:rPr>
              <a:t>with</a:t>
            </a:r>
            <a:r>
              <a:rPr lang="pt-BR" sz="2800" dirty="0">
                <a:latin typeface="Garamond" panose="02020404030301010803" pitchFamily="18" charset="0"/>
              </a:rPr>
              <a:t> the deadline for the </a:t>
            </a:r>
            <a:r>
              <a:rPr lang="pt-BR" sz="2800" dirty="0" err="1">
                <a:latin typeface="Garamond" panose="02020404030301010803" pitchFamily="18" charset="0"/>
              </a:rPr>
              <a:t>presentation</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each</a:t>
            </a:r>
            <a:r>
              <a:rPr lang="pt-BR" sz="2800" dirty="0">
                <a:latin typeface="Garamond" panose="02020404030301010803" pitchFamily="18" charset="0"/>
              </a:rPr>
              <a:t> </a:t>
            </a:r>
            <a:r>
              <a:rPr lang="pt-BR" sz="2800" dirty="0" err="1">
                <a:latin typeface="Garamond" panose="02020404030301010803" pitchFamily="18" charset="0"/>
              </a:rPr>
              <a:t>project</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a </a:t>
            </a:r>
            <a:r>
              <a:rPr lang="pt-BR" sz="2800" dirty="0" err="1">
                <a:latin typeface="Garamond" panose="02020404030301010803" pitchFamily="18" charset="0"/>
              </a:rPr>
              <a:t>daily</a:t>
            </a:r>
            <a:r>
              <a:rPr lang="pt-BR" sz="2800" dirty="0">
                <a:latin typeface="Garamond" panose="02020404030301010803" pitchFamily="18" charset="0"/>
              </a:rPr>
              <a:t> fine </a:t>
            </a:r>
            <a:r>
              <a:rPr lang="pt-BR" sz="2800" dirty="0" err="1">
                <a:latin typeface="Garamond" panose="02020404030301010803" pitchFamily="18" charset="0"/>
              </a:rPr>
              <a:t>of</a:t>
            </a:r>
            <a:r>
              <a:rPr lang="pt-BR" sz="2800" dirty="0">
                <a:latin typeface="Garamond" panose="02020404030301010803" pitchFamily="18" charset="0"/>
              </a:rPr>
              <a:t> R$ 10,000.00 (</a:t>
            </a:r>
            <a:r>
              <a:rPr lang="pt-BR" sz="2800" dirty="0" err="1">
                <a:latin typeface="Garamond" panose="02020404030301010803" pitchFamily="18" charset="0"/>
              </a:rPr>
              <a:t>Ten</a:t>
            </a:r>
            <a:r>
              <a:rPr lang="pt-BR" sz="2800" dirty="0">
                <a:latin typeface="Garamond" panose="02020404030301010803" pitchFamily="18" charset="0"/>
              </a:rPr>
              <a:t> </a:t>
            </a:r>
            <a:r>
              <a:rPr lang="pt-BR" sz="2800" dirty="0" err="1">
                <a:latin typeface="Garamond" panose="02020404030301010803" pitchFamily="18" charset="0"/>
              </a:rPr>
              <a:t>Thousand</a:t>
            </a:r>
            <a:r>
              <a:rPr lang="pt-BR" sz="2800" dirty="0">
                <a:latin typeface="Garamond" panose="02020404030301010803" pitchFamily="18" charset="0"/>
              </a:rPr>
              <a:t> Reais) for </a:t>
            </a:r>
            <a:r>
              <a:rPr lang="pt-BR" sz="2800" dirty="0" err="1">
                <a:latin typeface="Garamond" panose="02020404030301010803" pitchFamily="18" charset="0"/>
              </a:rPr>
              <a:t>persistence</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such</a:t>
            </a:r>
            <a:r>
              <a:rPr lang="pt-BR" sz="2800" dirty="0">
                <a:latin typeface="Garamond" panose="02020404030301010803" pitchFamily="18" charset="0"/>
              </a:rPr>
              <a:t> </a:t>
            </a:r>
            <a:r>
              <a:rPr lang="pt-BR" sz="2800" dirty="0" err="1">
                <a:latin typeface="Garamond" panose="02020404030301010803" pitchFamily="18" charset="0"/>
              </a:rPr>
              <a:t>failure</a:t>
            </a:r>
            <a:r>
              <a:rPr lang="pt-BR" sz="2800" dirty="0">
                <a:latin typeface="Garamond" panose="02020404030301010803" pitchFamily="18" charset="0"/>
              </a:rPr>
              <a:t>.</a:t>
            </a:r>
          </a:p>
          <a:p>
            <a:pPr algn="just"/>
            <a:endParaRPr lang="pt-BR" sz="2800" dirty="0">
              <a:latin typeface="Garamond" panose="02020404030301010803" pitchFamily="18" charset="0"/>
            </a:endParaRPr>
          </a:p>
          <a:p>
            <a:pPr marL="457200" indent="-457200" algn="just">
              <a:buFont typeface="Wingdings" panose="05000000000000000000" pitchFamily="2" charset="2"/>
              <a:buChar char="ü"/>
            </a:pPr>
            <a:r>
              <a:rPr lang="pt-BR" sz="2800" dirty="0">
                <a:latin typeface="Garamond" panose="02020404030301010803" pitchFamily="18" charset="0"/>
              </a:rPr>
              <a:t>R$1 </a:t>
            </a:r>
            <a:r>
              <a:rPr lang="pt-BR" sz="2800" dirty="0" err="1">
                <a:latin typeface="Garamond" panose="02020404030301010803" pitchFamily="18" charset="0"/>
              </a:rPr>
              <a:t>Million</a:t>
            </a:r>
            <a:r>
              <a:rPr lang="pt-BR" sz="2800" dirty="0">
                <a:latin typeface="Garamond" panose="02020404030301010803" pitchFamily="18" charset="0"/>
              </a:rPr>
              <a:t> Reais for </a:t>
            </a:r>
            <a:r>
              <a:rPr lang="pt-BR" sz="2800" dirty="0" err="1">
                <a:latin typeface="Garamond" panose="02020404030301010803" pitchFamily="18" charset="0"/>
              </a:rPr>
              <a:t>each</a:t>
            </a:r>
            <a:r>
              <a:rPr lang="pt-BR" sz="2800" dirty="0">
                <a:latin typeface="Garamond" panose="02020404030301010803" pitchFamily="18" charset="0"/>
              </a:rPr>
              <a:t> </a:t>
            </a:r>
            <a:r>
              <a:rPr lang="pt-BR" sz="2800" dirty="0" err="1">
                <a:latin typeface="Garamond" panose="02020404030301010803" pitchFamily="18" charset="0"/>
              </a:rPr>
              <a:t>non-compliance</a:t>
            </a:r>
            <a:r>
              <a:rPr lang="pt-BR" sz="2800" dirty="0">
                <a:latin typeface="Garamond" panose="02020404030301010803" pitchFamily="18" charset="0"/>
              </a:rPr>
              <a:t>, </a:t>
            </a:r>
            <a:r>
              <a:rPr lang="pt-BR" sz="2800" dirty="0" err="1">
                <a:latin typeface="Garamond" panose="02020404030301010803" pitchFamily="18" charset="0"/>
              </a:rPr>
              <a:t>cumulated</a:t>
            </a:r>
            <a:r>
              <a:rPr lang="pt-BR" sz="2800" dirty="0">
                <a:latin typeface="Garamond" panose="02020404030301010803" pitchFamily="18" charset="0"/>
              </a:rPr>
              <a:t> </a:t>
            </a:r>
            <a:r>
              <a:rPr lang="pt-BR" sz="2800" dirty="0" err="1">
                <a:latin typeface="Garamond" panose="02020404030301010803" pitchFamily="18" charset="0"/>
              </a:rPr>
              <a:t>with</a:t>
            </a:r>
            <a:r>
              <a:rPr lang="pt-BR" sz="2800" dirty="0">
                <a:latin typeface="Garamond" panose="02020404030301010803" pitchFamily="18" charset="0"/>
              </a:rPr>
              <a:t> the </a:t>
            </a:r>
            <a:r>
              <a:rPr lang="pt-BR" sz="2800" dirty="0" err="1">
                <a:latin typeface="Garamond" panose="02020404030301010803" pitchFamily="18" charset="0"/>
              </a:rPr>
              <a:t>daily</a:t>
            </a:r>
            <a:r>
              <a:rPr lang="pt-BR" sz="2800" dirty="0">
                <a:latin typeface="Garamond" panose="02020404030301010803" pitchFamily="18" charset="0"/>
              </a:rPr>
              <a:t> fine </a:t>
            </a:r>
            <a:r>
              <a:rPr lang="pt-BR" sz="2800" dirty="0" err="1">
                <a:latin typeface="Garamond" panose="02020404030301010803" pitchFamily="18" charset="0"/>
              </a:rPr>
              <a:t>of</a:t>
            </a:r>
            <a:r>
              <a:rPr lang="pt-BR" sz="2800" dirty="0">
                <a:latin typeface="Garamond" panose="02020404030301010803" pitchFamily="18" charset="0"/>
              </a:rPr>
              <a:t> R$50,000.00 (</a:t>
            </a:r>
            <a:r>
              <a:rPr lang="pt-BR" sz="2800" dirty="0" err="1">
                <a:latin typeface="Garamond" panose="02020404030301010803" pitchFamily="18" charset="0"/>
              </a:rPr>
              <a:t>Fifty</a:t>
            </a:r>
            <a:r>
              <a:rPr lang="pt-BR" sz="2800" dirty="0">
                <a:latin typeface="Garamond" panose="02020404030301010803" pitchFamily="18" charset="0"/>
              </a:rPr>
              <a:t> </a:t>
            </a:r>
            <a:r>
              <a:rPr lang="pt-BR" sz="2800" dirty="0" err="1">
                <a:latin typeface="Garamond" panose="02020404030301010803" pitchFamily="18" charset="0"/>
              </a:rPr>
              <a:t>Thousand</a:t>
            </a:r>
            <a:r>
              <a:rPr lang="pt-BR" sz="2800" dirty="0">
                <a:latin typeface="Garamond" panose="02020404030301010803" pitchFamily="18" charset="0"/>
              </a:rPr>
              <a:t> Reais) per item </a:t>
            </a:r>
            <a:r>
              <a:rPr lang="pt-BR" sz="2800" dirty="0" err="1">
                <a:latin typeface="Garamond" panose="02020404030301010803" pitchFamily="18" charset="0"/>
              </a:rPr>
              <a:t>with</a:t>
            </a:r>
            <a:r>
              <a:rPr lang="pt-BR" sz="2800" dirty="0">
                <a:latin typeface="Garamond" panose="02020404030301010803" pitchFamily="18" charset="0"/>
              </a:rPr>
              <a:t> </a:t>
            </a:r>
            <a:r>
              <a:rPr lang="pt-BR" sz="2800" dirty="0" err="1">
                <a:latin typeface="Garamond" panose="02020404030301010803" pitchFamily="18" charset="0"/>
              </a:rPr>
              <a:t>which</a:t>
            </a:r>
            <a:r>
              <a:rPr lang="pt-BR" sz="2800" dirty="0">
                <a:latin typeface="Garamond" panose="02020404030301010803" pitchFamily="18" charset="0"/>
              </a:rPr>
              <a:t> the </a:t>
            </a:r>
            <a:r>
              <a:rPr lang="pt-BR" sz="2800" dirty="0" err="1">
                <a:latin typeface="Garamond" panose="02020404030301010803" pitchFamily="18" charset="0"/>
              </a:rPr>
              <a:t>non-compliance</a:t>
            </a:r>
            <a:r>
              <a:rPr lang="pt-BR" sz="2800" dirty="0">
                <a:latin typeface="Garamond" panose="02020404030301010803" pitchFamily="18" charset="0"/>
              </a:rPr>
              <a:t> </a:t>
            </a:r>
            <a:r>
              <a:rPr lang="pt-BR" sz="2800" dirty="0" err="1">
                <a:latin typeface="Garamond" panose="02020404030301010803" pitchFamily="18" charset="0"/>
              </a:rPr>
              <a:t>persists</a:t>
            </a:r>
            <a:r>
              <a:rPr lang="pt-BR" sz="2800" dirty="0">
                <a:latin typeface="Garamond" panose="02020404030301010803" pitchFamily="18" charset="0"/>
              </a:rPr>
              <a:t>.</a:t>
            </a:r>
          </a:p>
          <a:p>
            <a:pPr marL="457200" indent="-457200" algn="just">
              <a:buFont typeface="Wingdings" panose="05000000000000000000" pitchFamily="2" charset="2"/>
              <a:buChar char="ü"/>
            </a:pPr>
            <a:endParaRPr lang="pt-BR" sz="2800" dirty="0">
              <a:latin typeface="Garamond" panose="02020404030301010803" pitchFamily="18" charset="0"/>
            </a:endParaRPr>
          </a:p>
          <a:p>
            <a:pPr marL="457200" indent="-457200" algn="just">
              <a:buFont typeface="Wingdings" panose="05000000000000000000" pitchFamily="2" charset="2"/>
              <a:buChar char="ü"/>
            </a:pPr>
            <a:endParaRPr lang="pt-BR" sz="2800" dirty="0">
              <a:latin typeface="Garamond" panose="02020404030301010803" pitchFamily="18" charset="0"/>
            </a:endParaRPr>
          </a:p>
        </p:txBody>
      </p:sp>
    </p:spTree>
    <p:extLst>
      <p:ext uri="{BB962C8B-B14F-4D97-AF65-F5344CB8AC3E}">
        <p14:creationId xmlns:p14="http://schemas.microsoft.com/office/powerpoint/2010/main" val="1556027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5693866"/>
          </a:xfrm>
          <a:prstGeom prst="rect">
            <a:avLst/>
          </a:prstGeom>
          <a:noFill/>
        </p:spPr>
        <p:txBody>
          <a:bodyPr wrap="square" rtlCol="0">
            <a:spAutoFit/>
          </a:bodyPr>
          <a:lstStyle/>
          <a:p>
            <a:pPr algn="just"/>
            <a:r>
              <a:rPr lang="pt-BR" sz="2800" dirty="0">
                <a:latin typeface="Garamond" panose="02020404030301010803" pitchFamily="18" charset="0"/>
              </a:rPr>
              <a:t>Fines </a:t>
            </a:r>
            <a:r>
              <a:rPr lang="pt-BR" sz="2800" dirty="0" err="1">
                <a:latin typeface="Garamond" panose="02020404030301010803" pitchFamily="18" charset="0"/>
              </a:rPr>
              <a:t>prescribed</a:t>
            </a:r>
            <a:r>
              <a:rPr lang="pt-BR" sz="2800" dirty="0">
                <a:latin typeface="Garamond" panose="02020404030301010803" pitchFamily="18" charset="0"/>
              </a:rPr>
              <a:t> </a:t>
            </a:r>
            <a:r>
              <a:rPr lang="pt-BR" sz="2800" dirty="0" err="1">
                <a:latin typeface="Garamond" panose="02020404030301010803" pitchFamily="18" charset="0"/>
              </a:rPr>
              <a:t>by</a:t>
            </a:r>
            <a:r>
              <a:rPr lang="pt-BR" sz="2800" dirty="0">
                <a:latin typeface="Garamond" panose="02020404030301010803" pitchFamily="18" charset="0"/>
              </a:rPr>
              <a:t> the CAD:</a:t>
            </a:r>
          </a:p>
          <a:p>
            <a:pPr algn="just"/>
            <a:endParaRPr lang="pt-BR" sz="2800" dirty="0">
              <a:latin typeface="Garamond" panose="02020404030301010803" pitchFamily="18" charset="0"/>
            </a:endParaRPr>
          </a:p>
          <a:p>
            <a:pPr marL="457200" indent="-457200" algn="just">
              <a:buFont typeface="Wingdings" panose="05000000000000000000" pitchFamily="2" charset="2"/>
              <a:buChar char="ü"/>
            </a:pPr>
            <a:r>
              <a:rPr lang="pt-BR" sz="2800" dirty="0">
                <a:latin typeface="Garamond" panose="02020404030301010803" pitchFamily="18" charset="0"/>
              </a:rPr>
              <a:t>R$500 Thousand Reais for the non-</a:t>
            </a:r>
            <a:r>
              <a:rPr lang="pt-BR" sz="2800" dirty="0" err="1">
                <a:latin typeface="Garamond" panose="02020404030301010803" pitchFamily="18" charset="0"/>
              </a:rPr>
              <a:t>compliance</a:t>
            </a:r>
            <a:r>
              <a:rPr lang="pt-BR" sz="2800" dirty="0">
                <a:latin typeface="Garamond" panose="02020404030301010803" pitchFamily="18" charset="0"/>
              </a:rPr>
              <a:t> </a:t>
            </a:r>
            <a:r>
              <a:rPr lang="pt-BR" sz="2800" dirty="0" err="1">
                <a:latin typeface="Garamond" panose="02020404030301010803" pitchFamily="18" charset="0"/>
              </a:rPr>
              <a:t>with</a:t>
            </a:r>
            <a:r>
              <a:rPr lang="pt-BR" sz="2800" dirty="0">
                <a:latin typeface="Garamond" panose="02020404030301010803" pitchFamily="18" charset="0"/>
              </a:rPr>
              <a:t> the deadline for </a:t>
            </a:r>
            <a:r>
              <a:rPr lang="pt-BR" sz="2800" dirty="0" err="1">
                <a:latin typeface="Garamond" panose="02020404030301010803" pitchFamily="18" charset="0"/>
              </a:rPr>
              <a:t>the</a:t>
            </a:r>
            <a:r>
              <a:rPr lang="pt-BR" sz="2800" dirty="0">
                <a:latin typeface="Garamond" panose="02020404030301010803" pitchFamily="18" charset="0"/>
              </a:rPr>
              <a:t> </a:t>
            </a:r>
            <a:r>
              <a:rPr lang="pt-BR" sz="2800" dirty="0" err="1">
                <a:latin typeface="Garamond" panose="02020404030301010803" pitchFamily="18" charset="0"/>
              </a:rPr>
              <a:t>constitution</a:t>
            </a:r>
            <a:r>
              <a:rPr lang="pt-BR" sz="2800" dirty="0">
                <a:latin typeface="Garamond" panose="02020404030301010803" pitchFamily="18" charset="0"/>
              </a:rPr>
              <a:t> </a:t>
            </a:r>
            <a:r>
              <a:rPr lang="pt-BR" sz="2800" dirty="0" err="1">
                <a:latin typeface="Garamond" panose="02020404030301010803" pitchFamily="18" charset="0"/>
              </a:rPr>
              <a:t>and</a:t>
            </a:r>
            <a:r>
              <a:rPr lang="pt-BR" sz="2800" dirty="0">
                <a:latin typeface="Garamond" panose="02020404030301010803" pitchFamily="18" charset="0"/>
              </a:rPr>
              <a:t> start-up </a:t>
            </a:r>
            <a:r>
              <a:rPr lang="pt-BR" sz="2800" dirty="0" err="1">
                <a:latin typeface="Garamond" panose="02020404030301010803" pitchFamily="18" charset="0"/>
              </a:rPr>
              <a:t>of</a:t>
            </a:r>
            <a:r>
              <a:rPr lang="pt-BR" sz="2800" dirty="0">
                <a:latin typeface="Garamond" panose="02020404030301010803" pitchFamily="18" charset="0"/>
              </a:rPr>
              <a:t> the </a:t>
            </a:r>
            <a:r>
              <a:rPr lang="pt-BR" sz="2800" dirty="0" err="1">
                <a:latin typeface="Garamond" panose="02020404030301010803" pitchFamily="18" charset="0"/>
              </a:rPr>
              <a:t>foundation</a:t>
            </a:r>
            <a:r>
              <a:rPr lang="pt-BR" sz="2800" dirty="0">
                <a:latin typeface="Garamond" panose="02020404030301010803" pitchFamily="18" charset="0"/>
              </a:rPr>
              <a:t>, </a:t>
            </a:r>
            <a:r>
              <a:rPr lang="pt-BR" sz="2800" dirty="0" err="1">
                <a:latin typeface="Garamond" panose="02020404030301010803" pitchFamily="18" charset="0"/>
              </a:rPr>
              <a:t>cumulated</a:t>
            </a:r>
            <a:r>
              <a:rPr lang="pt-BR" sz="2800" dirty="0">
                <a:latin typeface="Garamond" panose="02020404030301010803" pitchFamily="18" charset="0"/>
              </a:rPr>
              <a:t> </a:t>
            </a:r>
            <a:r>
              <a:rPr lang="pt-BR" sz="2800" dirty="0" err="1">
                <a:latin typeface="Garamond" panose="02020404030301010803" pitchFamily="18" charset="0"/>
              </a:rPr>
              <a:t>with</a:t>
            </a:r>
            <a:r>
              <a:rPr lang="pt-BR" sz="2800" dirty="0">
                <a:latin typeface="Garamond" panose="02020404030301010803" pitchFamily="18" charset="0"/>
              </a:rPr>
              <a:t> the </a:t>
            </a:r>
            <a:r>
              <a:rPr lang="pt-BR" sz="2800" dirty="0" err="1">
                <a:latin typeface="Garamond" panose="02020404030301010803" pitchFamily="18" charset="0"/>
              </a:rPr>
              <a:t>daily</a:t>
            </a:r>
            <a:r>
              <a:rPr lang="pt-BR" sz="2800" dirty="0">
                <a:latin typeface="Garamond" panose="02020404030301010803" pitchFamily="18" charset="0"/>
              </a:rPr>
              <a:t> fine </a:t>
            </a:r>
            <a:r>
              <a:rPr lang="pt-BR" sz="2800" dirty="0" err="1">
                <a:latin typeface="Garamond" panose="02020404030301010803" pitchFamily="18" charset="0"/>
              </a:rPr>
              <a:t>of</a:t>
            </a:r>
            <a:r>
              <a:rPr lang="pt-BR" sz="2800" dirty="0">
                <a:latin typeface="Garamond" panose="02020404030301010803" pitchFamily="18" charset="0"/>
              </a:rPr>
              <a:t> R$50,000.00 (</a:t>
            </a:r>
            <a:r>
              <a:rPr lang="pt-BR" sz="2800" dirty="0" err="1">
                <a:latin typeface="Garamond" panose="02020404030301010803" pitchFamily="18" charset="0"/>
              </a:rPr>
              <a:t>Fifty</a:t>
            </a:r>
            <a:r>
              <a:rPr lang="pt-BR" sz="2800" dirty="0">
                <a:latin typeface="Garamond" panose="02020404030301010803" pitchFamily="18" charset="0"/>
              </a:rPr>
              <a:t> Thousand Reais) for as </a:t>
            </a:r>
            <a:r>
              <a:rPr lang="pt-BR" sz="2800" dirty="0" err="1">
                <a:latin typeface="Garamond" panose="02020404030301010803" pitchFamily="18" charset="0"/>
              </a:rPr>
              <a:t>long</a:t>
            </a:r>
            <a:r>
              <a:rPr lang="pt-BR" sz="2800" dirty="0">
                <a:latin typeface="Garamond" panose="02020404030301010803" pitchFamily="18" charset="0"/>
              </a:rPr>
              <a:t> as the non-</a:t>
            </a:r>
            <a:r>
              <a:rPr lang="pt-BR" sz="2800" dirty="0" err="1">
                <a:latin typeface="Garamond" panose="02020404030301010803" pitchFamily="18" charset="0"/>
              </a:rPr>
              <a:t>compliance</a:t>
            </a:r>
            <a:r>
              <a:rPr lang="pt-BR" sz="2800" dirty="0">
                <a:latin typeface="Garamond" panose="02020404030301010803" pitchFamily="18" charset="0"/>
              </a:rPr>
              <a:t> </a:t>
            </a:r>
            <a:r>
              <a:rPr lang="pt-BR" sz="2800" dirty="0" err="1">
                <a:latin typeface="Garamond" panose="02020404030301010803" pitchFamily="18" charset="0"/>
              </a:rPr>
              <a:t>persists</a:t>
            </a:r>
            <a:r>
              <a:rPr lang="pt-BR" sz="2800" dirty="0">
                <a:latin typeface="Garamond" panose="02020404030301010803" pitchFamily="18" charset="0"/>
              </a:rPr>
              <a:t>.</a:t>
            </a:r>
          </a:p>
          <a:p>
            <a:pPr algn="just"/>
            <a:endParaRPr lang="pt-BR" sz="2800" dirty="0">
              <a:latin typeface="Garamond" panose="02020404030301010803" pitchFamily="18" charset="0"/>
            </a:endParaRPr>
          </a:p>
          <a:p>
            <a:pPr marL="457200" indent="-457200" algn="just">
              <a:buFont typeface="Wingdings" panose="05000000000000000000" pitchFamily="2" charset="2"/>
              <a:buChar char="ü"/>
            </a:pPr>
            <a:r>
              <a:rPr lang="pt-BR" sz="2800" dirty="0">
                <a:latin typeface="Garamond" panose="02020404030301010803" pitchFamily="18" charset="0"/>
              </a:rPr>
              <a:t>R$50 </a:t>
            </a:r>
            <a:r>
              <a:rPr lang="pt-BR" sz="2800" dirty="0" err="1">
                <a:latin typeface="Garamond" panose="02020404030301010803" pitchFamily="18" charset="0"/>
              </a:rPr>
              <a:t>Thousand</a:t>
            </a:r>
            <a:r>
              <a:rPr lang="pt-BR" sz="2800" dirty="0">
                <a:latin typeface="Garamond" panose="02020404030301010803" pitchFamily="18" charset="0"/>
              </a:rPr>
              <a:t> Reais per </a:t>
            </a:r>
            <a:r>
              <a:rPr lang="pt-BR" sz="2800" dirty="0" err="1">
                <a:latin typeface="Garamond" panose="02020404030301010803" pitchFamily="18" charset="0"/>
              </a:rPr>
              <a:t>non-compliance</a:t>
            </a:r>
            <a:r>
              <a:rPr lang="pt-BR" sz="2800" dirty="0">
                <a:latin typeface="Garamond" panose="02020404030301010803" pitchFamily="18" charset="0"/>
              </a:rPr>
              <a:t> </a:t>
            </a:r>
            <a:r>
              <a:rPr lang="pt-BR" sz="2800" dirty="0" err="1">
                <a:latin typeface="Garamond" panose="02020404030301010803" pitchFamily="18" charset="0"/>
              </a:rPr>
              <a:t>of</a:t>
            </a:r>
            <a:r>
              <a:rPr lang="pt-BR" sz="2800" dirty="0">
                <a:latin typeface="Garamond" panose="02020404030301010803" pitchFamily="18" charset="0"/>
              </a:rPr>
              <a:t> </a:t>
            </a:r>
            <a:r>
              <a:rPr lang="pt-BR" sz="2800" dirty="0" err="1">
                <a:latin typeface="Garamond" panose="02020404030301010803" pitchFamily="18" charset="0"/>
              </a:rPr>
              <a:t>any</a:t>
            </a:r>
            <a:r>
              <a:rPr lang="pt-BR" sz="2800" dirty="0">
                <a:latin typeface="Garamond" panose="02020404030301010803" pitchFamily="18" charset="0"/>
              </a:rPr>
              <a:t> </a:t>
            </a:r>
            <a:r>
              <a:rPr lang="pt-BR" sz="2800" dirty="0" err="1">
                <a:latin typeface="Garamond" panose="02020404030301010803" pitchFamily="18" charset="0"/>
              </a:rPr>
              <a:t>other</a:t>
            </a:r>
            <a:r>
              <a:rPr lang="pt-BR" sz="2800" dirty="0">
                <a:latin typeface="Garamond" panose="02020404030301010803" pitchFamily="18" charset="0"/>
              </a:rPr>
              <a:t> </a:t>
            </a:r>
            <a:r>
              <a:rPr lang="pt-BR" sz="2800" dirty="0" err="1">
                <a:latin typeface="Garamond" panose="02020404030301010803" pitchFamily="18" charset="0"/>
              </a:rPr>
              <a:t>obligation</a:t>
            </a:r>
            <a:r>
              <a:rPr lang="pt-BR" sz="2800" dirty="0">
                <a:latin typeface="Garamond" panose="02020404030301010803" pitchFamily="18" charset="0"/>
              </a:rPr>
              <a:t>, </a:t>
            </a:r>
            <a:r>
              <a:rPr lang="pt-BR" sz="2800" dirty="0" err="1">
                <a:latin typeface="Garamond" panose="02020404030301010803" pitchFamily="18" charset="0"/>
              </a:rPr>
              <a:t>cumulated</a:t>
            </a:r>
            <a:r>
              <a:rPr lang="pt-BR" sz="2800" dirty="0">
                <a:latin typeface="Garamond" panose="02020404030301010803" pitchFamily="18" charset="0"/>
              </a:rPr>
              <a:t> </a:t>
            </a:r>
            <a:r>
              <a:rPr lang="pt-BR" sz="2800" dirty="0" err="1">
                <a:latin typeface="Garamond" panose="02020404030301010803" pitchFamily="18" charset="0"/>
              </a:rPr>
              <a:t>with</a:t>
            </a:r>
            <a:r>
              <a:rPr lang="pt-BR" sz="2800" dirty="0">
                <a:latin typeface="Garamond" panose="02020404030301010803" pitchFamily="18" charset="0"/>
              </a:rPr>
              <a:t> the </a:t>
            </a:r>
            <a:r>
              <a:rPr lang="pt-BR" sz="2800" dirty="0" err="1">
                <a:latin typeface="Garamond" panose="02020404030301010803" pitchFamily="18" charset="0"/>
              </a:rPr>
              <a:t>daily</a:t>
            </a:r>
            <a:r>
              <a:rPr lang="pt-BR" sz="2800" dirty="0">
                <a:latin typeface="Garamond" panose="02020404030301010803" pitchFamily="18" charset="0"/>
              </a:rPr>
              <a:t> fine </a:t>
            </a:r>
            <a:r>
              <a:rPr lang="pt-BR" sz="2800" dirty="0" err="1">
                <a:latin typeface="Garamond" panose="02020404030301010803" pitchFamily="18" charset="0"/>
              </a:rPr>
              <a:t>of</a:t>
            </a:r>
            <a:r>
              <a:rPr lang="pt-BR" sz="2800" dirty="0">
                <a:latin typeface="Garamond" panose="02020404030301010803" pitchFamily="18" charset="0"/>
              </a:rPr>
              <a:t>  R$10,000.00 (</a:t>
            </a:r>
            <a:r>
              <a:rPr lang="pt-BR" sz="2800" dirty="0" err="1">
                <a:latin typeface="Garamond" panose="02020404030301010803" pitchFamily="18" charset="0"/>
              </a:rPr>
              <a:t>Ten</a:t>
            </a:r>
            <a:r>
              <a:rPr lang="pt-BR" sz="2800" dirty="0">
                <a:latin typeface="Garamond" panose="02020404030301010803" pitchFamily="18" charset="0"/>
              </a:rPr>
              <a:t> </a:t>
            </a:r>
            <a:r>
              <a:rPr lang="pt-BR" sz="2800" dirty="0" err="1">
                <a:latin typeface="Garamond" panose="02020404030301010803" pitchFamily="18" charset="0"/>
              </a:rPr>
              <a:t>Thousand</a:t>
            </a:r>
            <a:r>
              <a:rPr lang="pt-BR" sz="2800" dirty="0">
                <a:latin typeface="Garamond" panose="02020404030301010803" pitchFamily="18" charset="0"/>
              </a:rPr>
              <a:t> Reais) </a:t>
            </a:r>
            <a:r>
              <a:rPr lang="pt-BR" sz="2800" dirty="0" err="1">
                <a:latin typeface="Garamond" panose="02020404030301010803" pitchFamily="18" charset="0"/>
              </a:rPr>
              <a:t>also</a:t>
            </a:r>
            <a:r>
              <a:rPr lang="pt-BR" sz="2800" dirty="0">
                <a:latin typeface="Garamond" panose="02020404030301010803" pitchFamily="18" charset="0"/>
              </a:rPr>
              <a:t> per </a:t>
            </a:r>
            <a:r>
              <a:rPr lang="pt-BR" sz="2800" dirty="0" err="1">
                <a:latin typeface="Garamond" panose="02020404030301010803" pitchFamily="18" charset="0"/>
              </a:rPr>
              <a:t>non-compliance</a:t>
            </a:r>
            <a:r>
              <a:rPr lang="pt-BR" sz="2800" dirty="0">
                <a:latin typeface="Garamond" panose="02020404030301010803" pitchFamily="18" charset="0"/>
              </a:rPr>
              <a:t> for as </a:t>
            </a:r>
            <a:r>
              <a:rPr lang="pt-BR" sz="2800" dirty="0" err="1">
                <a:latin typeface="Garamond" panose="02020404030301010803" pitchFamily="18" charset="0"/>
              </a:rPr>
              <a:t>long</a:t>
            </a:r>
            <a:r>
              <a:rPr lang="pt-BR" sz="2800" dirty="0">
                <a:latin typeface="Garamond" panose="02020404030301010803" pitchFamily="18" charset="0"/>
              </a:rPr>
              <a:t> as it </a:t>
            </a:r>
            <a:r>
              <a:rPr lang="pt-BR" sz="2800" dirty="0" err="1">
                <a:latin typeface="Garamond" panose="02020404030301010803" pitchFamily="18" charset="0"/>
              </a:rPr>
              <a:t>persists</a:t>
            </a:r>
            <a:r>
              <a:rPr lang="pt-BR" sz="2800" dirty="0">
                <a:latin typeface="Garamond" panose="02020404030301010803" pitchFamily="18" charset="0"/>
              </a:rPr>
              <a:t>.</a:t>
            </a:r>
          </a:p>
          <a:p>
            <a:pPr marL="457200" indent="-457200" algn="just">
              <a:buFont typeface="Wingdings" panose="05000000000000000000" pitchFamily="2" charset="2"/>
              <a:buChar char="ü"/>
            </a:pPr>
            <a:endParaRPr lang="pt-BR" sz="2800" dirty="0">
              <a:latin typeface="Garamond" panose="02020404030301010803" pitchFamily="18" charset="0"/>
            </a:endParaRPr>
          </a:p>
        </p:txBody>
      </p:sp>
    </p:spTree>
    <p:extLst>
      <p:ext uri="{BB962C8B-B14F-4D97-AF65-F5344CB8AC3E}">
        <p14:creationId xmlns:p14="http://schemas.microsoft.com/office/powerpoint/2010/main" val="1839280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73585" y="1042821"/>
            <a:ext cx="8634548" cy="3416320"/>
          </a:xfrm>
          <a:prstGeom prst="rect">
            <a:avLst/>
          </a:prstGeom>
          <a:noFill/>
        </p:spPr>
        <p:txBody>
          <a:bodyPr wrap="square" rtlCol="0">
            <a:spAutoFit/>
          </a:bodyPr>
          <a:lstStyle/>
          <a:p>
            <a:pPr algn="just"/>
            <a:endParaRPr lang="pt-BR" sz="2400" dirty="0">
              <a:latin typeface="Garamond" panose="02020404030301010803" pitchFamily="18" charset="0"/>
            </a:endParaRPr>
          </a:p>
          <a:p>
            <a:pPr algn="just"/>
            <a:r>
              <a:rPr lang="pt-BR" sz="2400" dirty="0">
                <a:latin typeface="Garamond" panose="02020404030301010803" pitchFamily="18" charset="0"/>
              </a:rPr>
              <a:t>The CAD </a:t>
            </a:r>
            <a:r>
              <a:rPr lang="pt-BR" sz="2400" dirty="0" err="1">
                <a:latin typeface="Garamond" panose="02020404030301010803" pitchFamily="18" charset="0"/>
              </a:rPr>
              <a:t>prescribes</a:t>
            </a:r>
            <a:r>
              <a:rPr lang="pt-BR" sz="2400" dirty="0">
                <a:latin typeface="Garamond" panose="02020404030301010803" pitchFamily="18" charset="0"/>
              </a:rPr>
              <a:t> a </a:t>
            </a:r>
            <a:r>
              <a:rPr lang="pt-BR" sz="2400" dirty="0" err="1">
                <a:latin typeface="Garamond" panose="02020404030301010803" pitchFamily="18" charset="0"/>
              </a:rPr>
              <a:t>schedule</a:t>
            </a:r>
            <a:r>
              <a:rPr lang="pt-BR" sz="2400" dirty="0">
                <a:latin typeface="Garamond" panose="02020404030301010803" pitchFamily="18" charset="0"/>
              </a:rPr>
              <a:t> </a:t>
            </a:r>
            <a:r>
              <a:rPr lang="pt-BR" sz="2400" dirty="0" err="1">
                <a:latin typeface="Garamond" panose="02020404030301010803" pitchFamily="18" charset="0"/>
              </a:rPr>
              <a:t>related</a:t>
            </a:r>
            <a:r>
              <a:rPr lang="pt-BR" sz="2400" dirty="0">
                <a:latin typeface="Garamond" panose="02020404030301010803" pitchFamily="18" charset="0"/>
              </a:rPr>
              <a:t> to the </a:t>
            </a:r>
            <a:r>
              <a:rPr lang="pt-BR" sz="2400" dirty="0" err="1">
                <a:latin typeface="Garamond" panose="02020404030301010803" pitchFamily="18" charset="0"/>
              </a:rPr>
              <a:t>hydric</a:t>
            </a:r>
            <a:r>
              <a:rPr lang="pt-BR" sz="2400" dirty="0">
                <a:latin typeface="Garamond" panose="02020404030301010803" pitchFamily="18" charset="0"/>
              </a:rPr>
              <a:t> </a:t>
            </a:r>
            <a:r>
              <a:rPr lang="pt-BR" sz="2400" dirty="0" err="1">
                <a:latin typeface="Garamond" panose="02020404030301010803" pitchFamily="18" charset="0"/>
              </a:rPr>
              <a:t>safety</a:t>
            </a:r>
            <a:r>
              <a:rPr lang="pt-BR" sz="2400" dirty="0">
                <a:latin typeface="Garamond" panose="02020404030301010803" pitchFamily="18" charset="0"/>
              </a:rPr>
              <a:t> </a:t>
            </a:r>
            <a:r>
              <a:rPr lang="pt-BR" sz="2400" dirty="0" err="1">
                <a:latin typeface="Garamond" panose="02020404030301010803" pitchFamily="18" charset="0"/>
              </a:rPr>
              <a:t>and</a:t>
            </a:r>
            <a:r>
              <a:rPr lang="pt-BR" sz="2400" dirty="0">
                <a:latin typeface="Garamond" panose="02020404030301010803" pitchFamily="18" charset="0"/>
              </a:rPr>
              <a:t> </a:t>
            </a:r>
            <a:r>
              <a:rPr lang="pt-BR" sz="2400" dirty="0" err="1">
                <a:latin typeface="Garamond" panose="02020404030301010803" pitchFamily="18" charset="0"/>
              </a:rPr>
              <a:t>water</a:t>
            </a:r>
            <a:r>
              <a:rPr lang="pt-BR" sz="2400" dirty="0">
                <a:latin typeface="Garamond" panose="02020404030301010803" pitchFamily="18" charset="0"/>
              </a:rPr>
              <a:t> </a:t>
            </a:r>
            <a:r>
              <a:rPr lang="pt-BR" sz="2400" dirty="0" err="1">
                <a:latin typeface="Garamond" panose="02020404030301010803" pitchFamily="18" charset="0"/>
              </a:rPr>
              <a:t>quality</a:t>
            </a:r>
            <a:r>
              <a:rPr lang="pt-BR" sz="2400" dirty="0">
                <a:latin typeface="Garamond" panose="02020404030301010803" pitchFamily="18" charset="0"/>
              </a:rPr>
              <a:t>:</a:t>
            </a:r>
          </a:p>
          <a:p>
            <a:pPr algn="just"/>
            <a:endParaRPr lang="pt-BR" sz="2400" dirty="0">
              <a:latin typeface="Garamond" panose="02020404030301010803" pitchFamily="18" charset="0"/>
            </a:endParaRPr>
          </a:p>
          <a:p>
            <a:pPr marL="342900" indent="-342900" algn="just">
              <a:buFont typeface="Wingdings" panose="05000000000000000000" pitchFamily="2" charset="2"/>
              <a:buChar char="ü"/>
            </a:pPr>
            <a:r>
              <a:rPr lang="pt-BR" sz="2400" dirty="0">
                <a:latin typeface="Garamond" panose="02020404030301010803" pitchFamily="18" charset="0"/>
              </a:rPr>
              <a:t>R$50 </a:t>
            </a:r>
            <a:r>
              <a:rPr lang="pt-BR" sz="2400" dirty="0" err="1">
                <a:latin typeface="Garamond" panose="02020404030301010803" pitchFamily="18" charset="0"/>
              </a:rPr>
              <a:t>Million</a:t>
            </a:r>
            <a:r>
              <a:rPr lang="pt-BR" sz="2400" dirty="0">
                <a:latin typeface="Garamond" panose="02020404030301010803" pitchFamily="18" charset="0"/>
              </a:rPr>
              <a:t> Reais in the </a:t>
            </a:r>
            <a:r>
              <a:rPr lang="pt-BR" sz="2400" dirty="0" err="1">
                <a:latin typeface="Garamond" panose="02020404030301010803" pitchFamily="18" charset="0"/>
              </a:rPr>
              <a:t>second</a:t>
            </a:r>
            <a:r>
              <a:rPr lang="pt-BR" sz="2400" dirty="0">
                <a:latin typeface="Garamond" panose="02020404030301010803" pitchFamily="18" charset="0"/>
              </a:rPr>
              <a:t> </a:t>
            </a:r>
            <a:r>
              <a:rPr lang="pt-BR" sz="2400" dirty="0" err="1">
                <a:latin typeface="Garamond" panose="02020404030301010803" pitchFamily="18" charset="0"/>
              </a:rPr>
              <a:t>semester</a:t>
            </a:r>
            <a:r>
              <a:rPr lang="pt-BR" sz="2400" dirty="0">
                <a:latin typeface="Garamond" panose="02020404030301010803" pitchFamily="18" charset="0"/>
              </a:rPr>
              <a:t> </a:t>
            </a:r>
            <a:r>
              <a:rPr lang="pt-BR" sz="2400" dirty="0" err="1">
                <a:latin typeface="Garamond" panose="02020404030301010803" pitchFamily="18" charset="0"/>
              </a:rPr>
              <a:t>of</a:t>
            </a:r>
            <a:r>
              <a:rPr lang="pt-BR" sz="2400" dirty="0">
                <a:latin typeface="Garamond" panose="02020404030301010803" pitchFamily="18" charset="0"/>
              </a:rPr>
              <a:t> 2016;</a:t>
            </a:r>
          </a:p>
          <a:p>
            <a:pPr marL="342900" indent="-342900" algn="just">
              <a:buFont typeface="Wingdings" panose="05000000000000000000" pitchFamily="2" charset="2"/>
              <a:buChar char="ü"/>
            </a:pPr>
            <a:r>
              <a:rPr lang="pt-BR" sz="2400" dirty="0">
                <a:latin typeface="Garamond" panose="02020404030301010803" pitchFamily="18" charset="0"/>
              </a:rPr>
              <a:t>R$100 </a:t>
            </a:r>
            <a:r>
              <a:rPr lang="pt-BR" sz="2400" dirty="0" err="1">
                <a:latin typeface="Garamond" panose="02020404030301010803" pitchFamily="18" charset="0"/>
              </a:rPr>
              <a:t>Million</a:t>
            </a:r>
            <a:r>
              <a:rPr lang="pt-BR" sz="2400" dirty="0">
                <a:latin typeface="Garamond" panose="02020404030301010803" pitchFamily="18" charset="0"/>
              </a:rPr>
              <a:t> Reais in the </a:t>
            </a:r>
            <a:r>
              <a:rPr lang="pt-BR" sz="2400" dirty="0" err="1">
                <a:latin typeface="Garamond" panose="02020404030301010803" pitchFamily="18" charset="0"/>
              </a:rPr>
              <a:t>first</a:t>
            </a:r>
            <a:r>
              <a:rPr lang="pt-BR" sz="2400" dirty="0">
                <a:latin typeface="Garamond" panose="02020404030301010803" pitchFamily="18" charset="0"/>
              </a:rPr>
              <a:t> </a:t>
            </a:r>
            <a:r>
              <a:rPr lang="pt-BR" sz="2400" dirty="0" err="1">
                <a:latin typeface="Garamond" panose="02020404030301010803" pitchFamily="18" charset="0"/>
              </a:rPr>
              <a:t>semester</a:t>
            </a:r>
            <a:r>
              <a:rPr lang="pt-BR" sz="2400" dirty="0">
                <a:latin typeface="Garamond" panose="02020404030301010803" pitchFamily="18" charset="0"/>
              </a:rPr>
              <a:t> </a:t>
            </a:r>
            <a:r>
              <a:rPr lang="pt-BR" sz="2400" dirty="0" err="1">
                <a:latin typeface="Garamond" panose="02020404030301010803" pitchFamily="18" charset="0"/>
              </a:rPr>
              <a:t>of</a:t>
            </a:r>
            <a:r>
              <a:rPr lang="pt-BR" sz="2400" dirty="0">
                <a:latin typeface="Garamond" panose="02020404030301010803" pitchFamily="18" charset="0"/>
              </a:rPr>
              <a:t> 2017;</a:t>
            </a:r>
          </a:p>
          <a:p>
            <a:pPr marL="342900" indent="-342900" algn="just">
              <a:buFont typeface="Wingdings" panose="05000000000000000000" pitchFamily="2" charset="2"/>
              <a:buChar char="ü"/>
            </a:pPr>
            <a:r>
              <a:rPr lang="pt-BR" sz="2400" dirty="0">
                <a:latin typeface="Garamond" panose="02020404030301010803" pitchFamily="18" charset="0"/>
              </a:rPr>
              <a:t>R$100 </a:t>
            </a:r>
            <a:r>
              <a:rPr lang="pt-BR" sz="2400" dirty="0" err="1">
                <a:latin typeface="Garamond" panose="02020404030301010803" pitchFamily="18" charset="0"/>
              </a:rPr>
              <a:t>Million</a:t>
            </a:r>
            <a:r>
              <a:rPr lang="pt-BR" sz="2400" dirty="0">
                <a:latin typeface="Garamond" panose="02020404030301010803" pitchFamily="18" charset="0"/>
              </a:rPr>
              <a:t> Reais in the </a:t>
            </a:r>
            <a:r>
              <a:rPr lang="pt-BR" sz="2400" dirty="0" err="1">
                <a:latin typeface="Garamond" panose="02020404030301010803" pitchFamily="18" charset="0"/>
              </a:rPr>
              <a:t>second</a:t>
            </a:r>
            <a:r>
              <a:rPr lang="pt-BR" sz="2400" dirty="0">
                <a:latin typeface="Garamond" panose="02020404030301010803" pitchFamily="18" charset="0"/>
              </a:rPr>
              <a:t> </a:t>
            </a:r>
            <a:r>
              <a:rPr lang="pt-BR" sz="2400" dirty="0" err="1">
                <a:latin typeface="Garamond" panose="02020404030301010803" pitchFamily="18" charset="0"/>
              </a:rPr>
              <a:t>semester</a:t>
            </a:r>
            <a:r>
              <a:rPr lang="pt-BR" sz="2400" dirty="0">
                <a:latin typeface="Garamond" panose="02020404030301010803" pitchFamily="18" charset="0"/>
              </a:rPr>
              <a:t> </a:t>
            </a:r>
            <a:r>
              <a:rPr lang="pt-BR" sz="2400" dirty="0" err="1">
                <a:latin typeface="Garamond" panose="02020404030301010803" pitchFamily="18" charset="0"/>
              </a:rPr>
              <a:t>of</a:t>
            </a:r>
            <a:r>
              <a:rPr lang="pt-BR" sz="2400" dirty="0">
                <a:latin typeface="Garamond" panose="02020404030301010803" pitchFamily="18" charset="0"/>
              </a:rPr>
              <a:t> 2017; </a:t>
            </a:r>
          </a:p>
          <a:p>
            <a:pPr marL="342900" indent="-342900" algn="just">
              <a:buFont typeface="Wingdings" panose="05000000000000000000" pitchFamily="2" charset="2"/>
              <a:buChar char="ü"/>
            </a:pPr>
            <a:r>
              <a:rPr lang="pt-BR" sz="2400" dirty="0">
                <a:latin typeface="Garamond" panose="02020404030301010803" pitchFamily="18" charset="0"/>
              </a:rPr>
              <a:t>R$125 </a:t>
            </a:r>
            <a:r>
              <a:rPr lang="pt-BR" sz="2400" dirty="0" err="1">
                <a:latin typeface="Garamond" panose="02020404030301010803" pitchFamily="18" charset="0"/>
              </a:rPr>
              <a:t>Million</a:t>
            </a:r>
            <a:r>
              <a:rPr lang="pt-BR" sz="2400" dirty="0">
                <a:latin typeface="Garamond" panose="02020404030301010803" pitchFamily="18" charset="0"/>
              </a:rPr>
              <a:t> Reais in the </a:t>
            </a:r>
            <a:r>
              <a:rPr lang="pt-BR" sz="2400" dirty="0" err="1">
                <a:latin typeface="Garamond" panose="02020404030301010803" pitchFamily="18" charset="0"/>
              </a:rPr>
              <a:t>first</a:t>
            </a:r>
            <a:r>
              <a:rPr lang="pt-BR" sz="2400" dirty="0">
                <a:latin typeface="Garamond" panose="02020404030301010803" pitchFamily="18" charset="0"/>
              </a:rPr>
              <a:t> </a:t>
            </a:r>
            <a:r>
              <a:rPr lang="pt-BR" sz="2400" dirty="0" err="1">
                <a:latin typeface="Garamond" panose="02020404030301010803" pitchFamily="18" charset="0"/>
              </a:rPr>
              <a:t>semester</a:t>
            </a:r>
            <a:r>
              <a:rPr lang="pt-BR" sz="2400" dirty="0">
                <a:latin typeface="Garamond" panose="02020404030301010803" pitchFamily="18" charset="0"/>
              </a:rPr>
              <a:t> </a:t>
            </a:r>
            <a:r>
              <a:rPr lang="pt-BR" sz="2400" dirty="0" err="1">
                <a:latin typeface="Garamond" panose="02020404030301010803" pitchFamily="18" charset="0"/>
              </a:rPr>
              <a:t>of</a:t>
            </a:r>
            <a:r>
              <a:rPr lang="pt-BR" sz="2400" dirty="0">
                <a:latin typeface="Garamond" panose="02020404030301010803" pitchFamily="18" charset="0"/>
              </a:rPr>
              <a:t> 2018; </a:t>
            </a:r>
          </a:p>
          <a:p>
            <a:pPr marL="342900" indent="-342900" algn="just">
              <a:buFont typeface="Wingdings" panose="05000000000000000000" pitchFamily="2" charset="2"/>
              <a:buChar char="ü"/>
            </a:pPr>
            <a:r>
              <a:rPr lang="pt-BR" sz="2400" dirty="0">
                <a:latin typeface="Garamond" panose="02020404030301010803" pitchFamily="18" charset="0"/>
              </a:rPr>
              <a:t>R$125 </a:t>
            </a:r>
            <a:r>
              <a:rPr lang="pt-BR" sz="2400" dirty="0" err="1">
                <a:latin typeface="Garamond" panose="02020404030301010803" pitchFamily="18" charset="0"/>
              </a:rPr>
              <a:t>Million</a:t>
            </a:r>
            <a:r>
              <a:rPr lang="pt-BR" sz="2400" dirty="0">
                <a:latin typeface="Garamond" panose="02020404030301010803" pitchFamily="18" charset="0"/>
              </a:rPr>
              <a:t> Reais in the </a:t>
            </a:r>
            <a:r>
              <a:rPr lang="pt-BR" sz="2400" dirty="0" err="1">
                <a:latin typeface="Garamond" panose="02020404030301010803" pitchFamily="18" charset="0"/>
              </a:rPr>
              <a:t>second</a:t>
            </a:r>
            <a:r>
              <a:rPr lang="pt-BR" sz="2400" dirty="0">
                <a:latin typeface="Garamond" panose="02020404030301010803" pitchFamily="18" charset="0"/>
              </a:rPr>
              <a:t> </a:t>
            </a:r>
            <a:r>
              <a:rPr lang="pt-BR" sz="2400" dirty="0" err="1">
                <a:latin typeface="Garamond" panose="02020404030301010803" pitchFamily="18" charset="0"/>
              </a:rPr>
              <a:t>semester</a:t>
            </a:r>
            <a:r>
              <a:rPr lang="pt-BR" sz="2400" dirty="0">
                <a:latin typeface="Garamond" panose="02020404030301010803" pitchFamily="18" charset="0"/>
              </a:rPr>
              <a:t> </a:t>
            </a:r>
            <a:r>
              <a:rPr lang="pt-BR" sz="2400" dirty="0" err="1">
                <a:latin typeface="Garamond" panose="02020404030301010803" pitchFamily="18" charset="0"/>
              </a:rPr>
              <a:t>of</a:t>
            </a:r>
            <a:r>
              <a:rPr lang="pt-BR" sz="2400" dirty="0">
                <a:latin typeface="Garamond" panose="02020404030301010803" pitchFamily="18" charset="0"/>
              </a:rPr>
              <a:t> 2018.</a:t>
            </a:r>
          </a:p>
        </p:txBody>
      </p:sp>
    </p:spTree>
    <p:extLst>
      <p:ext uri="{BB962C8B-B14F-4D97-AF65-F5344CB8AC3E}">
        <p14:creationId xmlns:p14="http://schemas.microsoft.com/office/powerpoint/2010/main" val="309665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73585" y="1433016"/>
            <a:ext cx="8747322" cy="3170099"/>
          </a:xfrm>
          <a:prstGeom prst="rect">
            <a:avLst/>
          </a:prstGeom>
          <a:noFill/>
        </p:spPr>
        <p:txBody>
          <a:bodyPr wrap="square" rtlCol="0">
            <a:spAutoFit/>
          </a:bodyPr>
          <a:lstStyle/>
          <a:p>
            <a:pPr algn="just"/>
            <a:endParaRPr lang="pt-BR" sz="4000" dirty="0">
              <a:latin typeface="Garamond" panose="02020404030301010803" pitchFamily="18" charset="0"/>
            </a:endParaRPr>
          </a:p>
          <a:p>
            <a:pPr algn="just"/>
            <a:r>
              <a:rPr lang="pt-BR" sz="4000" dirty="0">
                <a:latin typeface="Garamond" panose="02020404030301010803" pitchFamily="18" charset="0"/>
              </a:rPr>
              <a:t>The CAD </a:t>
            </a:r>
            <a:r>
              <a:rPr lang="pt-BR" sz="4000" dirty="0" err="1">
                <a:latin typeface="Garamond" panose="02020404030301010803" pitchFamily="18" charset="0"/>
              </a:rPr>
              <a:t>also</a:t>
            </a:r>
            <a:r>
              <a:rPr lang="pt-BR" sz="4000" dirty="0">
                <a:latin typeface="Garamond" panose="02020404030301010803" pitchFamily="18" charset="0"/>
              </a:rPr>
              <a:t> </a:t>
            </a:r>
            <a:r>
              <a:rPr lang="pt-BR" sz="4000" dirty="0" err="1">
                <a:latin typeface="Garamond" panose="02020404030301010803" pitchFamily="18" charset="0"/>
              </a:rPr>
              <a:t>establishes</a:t>
            </a:r>
            <a:r>
              <a:rPr lang="pt-BR" sz="4000" dirty="0">
                <a:latin typeface="Garamond" panose="02020404030301010803" pitchFamily="18" charset="0"/>
              </a:rPr>
              <a:t> the </a:t>
            </a:r>
            <a:r>
              <a:rPr lang="pt-BR" sz="4000" dirty="0" err="1">
                <a:latin typeface="Garamond" panose="02020404030301010803" pitchFamily="18" charset="0"/>
              </a:rPr>
              <a:t>provision</a:t>
            </a:r>
            <a:r>
              <a:rPr lang="pt-BR" sz="4000" dirty="0">
                <a:latin typeface="Garamond" panose="02020404030301010803" pitchFamily="18" charset="0"/>
              </a:rPr>
              <a:t> </a:t>
            </a:r>
            <a:r>
              <a:rPr lang="pt-BR" sz="4000" dirty="0" err="1">
                <a:latin typeface="Garamond" panose="02020404030301010803" pitchFamily="18" charset="0"/>
              </a:rPr>
              <a:t>of</a:t>
            </a:r>
            <a:r>
              <a:rPr lang="pt-BR" sz="4000" dirty="0">
                <a:latin typeface="Garamond" panose="02020404030301010803" pitchFamily="18" charset="0"/>
              </a:rPr>
              <a:t> a </a:t>
            </a:r>
            <a:r>
              <a:rPr lang="pt-BR" sz="4000" dirty="0" err="1">
                <a:latin typeface="Garamond" panose="02020404030301010803" pitchFamily="18" charset="0"/>
              </a:rPr>
              <a:t>minimum</a:t>
            </a:r>
            <a:r>
              <a:rPr lang="pt-BR" sz="4000" dirty="0">
                <a:latin typeface="Garamond" panose="02020404030301010803" pitchFamily="18" charset="0"/>
              </a:rPr>
              <a:t> </a:t>
            </a:r>
            <a:r>
              <a:rPr lang="pt-BR" sz="4000" dirty="0" err="1">
                <a:latin typeface="Garamond" panose="02020404030301010803" pitchFamily="18" charset="0"/>
              </a:rPr>
              <a:t>value</a:t>
            </a:r>
            <a:r>
              <a:rPr lang="pt-BR" sz="4000" dirty="0">
                <a:latin typeface="Garamond" panose="02020404030301010803" pitchFamily="18" charset="0"/>
              </a:rPr>
              <a:t> </a:t>
            </a:r>
            <a:r>
              <a:rPr lang="pt-BR" sz="4000" dirty="0" err="1">
                <a:latin typeface="Garamond" panose="02020404030301010803" pitchFamily="18" charset="0"/>
              </a:rPr>
              <a:t>of</a:t>
            </a:r>
            <a:r>
              <a:rPr lang="pt-BR" sz="4000" dirty="0">
                <a:latin typeface="Garamond" panose="02020404030301010803" pitchFamily="18" charset="0"/>
              </a:rPr>
              <a:t> R$1 </a:t>
            </a:r>
            <a:r>
              <a:rPr lang="pt-BR" sz="4000" dirty="0" err="1">
                <a:latin typeface="Garamond" panose="02020404030301010803" pitchFamily="18" charset="0"/>
              </a:rPr>
              <a:t>Billion</a:t>
            </a:r>
            <a:r>
              <a:rPr lang="pt-BR" sz="4000" dirty="0">
                <a:latin typeface="Garamond" panose="02020404030301010803" pitchFamily="18" charset="0"/>
              </a:rPr>
              <a:t> </a:t>
            </a:r>
            <a:r>
              <a:rPr lang="pt-BR" sz="4000" dirty="0" err="1">
                <a:latin typeface="Garamond" panose="02020404030301010803" pitchFamily="18" charset="0"/>
              </a:rPr>
              <a:t>and</a:t>
            </a:r>
            <a:r>
              <a:rPr lang="pt-BR" sz="4000" dirty="0">
                <a:latin typeface="Garamond" panose="02020404030301010803" pitchFamily="18" charset="0"/>
              </a:rPr>
              <a:t> </a:t>
            </a:r>
            <a:r>
              <a:rPr lang="pt-BR" sz="4000" dirty="0" err="1">
                <a:latin typeface="Garamond" panose="02020404030301010803" pitchFamily="18" charset="0"/>
              </a:rPr>
              <a:t>One</a:t>
            </a:r>
            <a:r>
              <a:rPr lang="pt-BR" sz="4000" dirty="0">
                <a:latin typeface="Garamond" panose="02020404030301010803" pitchFamily="18" charset="0"/>
              </a:rPr>
              <a:t> </a:t>
            </a:r>
            <a:r>
              <a:rPr lang="pt-BR" sz="4000" dirty="0" err="1">
                <a:latin typeface="Garamond" panose="02020404030301010803" pitchFamily="18" charset="0"/>
              </a:rPr>
              <a:t>Hundred</a:t>
            </a:r>
            <a:r>
              <a:rPr lang="pt-BR" sz="4000" dirty="0">
                <a:latin typeface="Garamond" panose="02020404030301010803" pitchFamily="18" charset="0"/>
              </a:rPr>
              <a:t> </a:t>
            </a:r>
            <a:r>
              <a:rPr lang="pt-BR" sz="4000" dirty="0" err="1">
                <a:latin typeface="Garamond" panose="02020404030301010803" pitchFamily="18" charset="0"/>
              </a:rPr>
              <a:t>Million</a:t>
            </a:r>
            <a:r>
              <a:rPr lang="pt-BR" sz="4000" dirty="0">
                <a:latin typeface="Garamond" panose="02020404030301010803" pitchFamily="18" charset="0"/>
              </a:rPr>
              <a:t> Reais for the </a:t>
            </a:r>
            <a:r>
              <a:rPr lang="pt-BR" sz="4000" dirty="0" err="1">
                <a:latin typeface="Garamond" panose="02020404030301010803" pitchFamily="18" charset="0"/>
              </a:rPr>
              <a:t>restauration</a:t>
            </a:r>
            <a:r>
              <a:rPr lang="pt-BR" sz="4000" dirty="0">
                <a:latin typeface="Garamond" panose="02020404030301010803" pitchFamily="18" charset="0"/>
              </a:rPr>
              <a:t> </a:t>
            </a:r>
            <a:r>
              <a:rPr lang="pt-BR" sz="4000" dirty="0" err="1">
                <a:latin typeface="Garamond" panose="02020404030301010803" pitchFamily="18" charset="0"/>
              </a:rPr>
              <a:t>of</a:t>
            </a:r>
            <a:r>
              <a:rPr lang="pt-BR" sz="4000" dirty="0">
                <a:latin typeface="Garamond" panose="02020404030301010803" pitchFamily="18" charset="0"/>
              </a:rPr>
              <a:t> the </a:t>
            </a:r>
            <a:r>
              <a:rPr lang="pt-BR" sz="4000" dirty="0" err="1">
                <a:latin typeface="Garamond" panose="02020404030301010803" pitchFamily="18" charset="0"/>
              </a:rPr>
              <a:t>forest</a:t>
            </a:r>
            <a:r>
              <a:rPr lang="pt-BR" sz="4000" dirty="0">
                <a:latin typeface="Garamond" panose="02020404030301010803" pitchFamily="18" charset="0"/>
              </a:rPr>
              <a:t> </a:t>
            </a:r>
            <a:r>
              <a:rPr lang="pt-BR" sz="4000" dirty="0" err="1">
                <a:latin typeface="Garamond" panose="02020404030301010803" pitchFamily="18" charset="0"/>
              </a:rPr>
              <a:t>and</a:t>
            </a:r>
            <a:r>
              <a:rPr lang="pt-BR" sz="4000" dirty="0">
                <a:latin typeface="Garamond" panose="02020404030301010803" pitchFamily="18" charset="0"/>
              </a:rPr>
              <a:t> the </a:t>
            </a:r>
            <a:r>
              <a:rPr lang="pt-BR" sz="4000" dirty="0" err="1">
                <a:latin typeface="Garamond" panose="02020404030301010803" pitchFamily="18" charset="0"/>
              </a:rPr>
              <a:t>production</a:t>
            </a:r>
            <a:r>
              <a:rPr lang="pt-BR" sz="4000" dirty="0">
                <a:latin typeface="Garamond" panose="02020404030301010803" pitchFamily="18" charset="0"/>
              </a:rPr>
              <a:t> </a:t>
            </a:r>
            <a:r>
              <a:rPr lang="pt-BR" sz="4000" dirty="0" err="1">
                <a:latin typeface="Garamond" panose="02020404030301010803" pitchFamily="18" charset="0"/>
              </a:rPr>
              <a:t>of</a:t>
            </a:r>
            <a:r>
              <a:rPr lang="pt-BR" sz="4000" dirty="0">
                <a:latin typeface="Garamond" panose="02020404030301010803" pitchFamily="18" charset="0"/>
              </a:rPr>
              <a:t> </a:t>
            </a:r>
            <a:r>
              <a:rPr lang="pt-BR" sz="4000" dirty="0" err="1">
                <a:latin typeface="Garamond" panose="02020404030301010803" pitchFamily="18" charset="0"/>
              </a:rPr>
              <a:t>water</a:t>
            </a:r>
            <a:r>
              <a:rPr lang="pt-BR" sz="4000" dirty="0">
                <a:latin typeface="Garamond" panose="02020404030301010803" pitchFamily="18" charset="0"/>
              </a:rPr>
              <a:t>.</a:t>
            </a:r>
          </a:p>
        </p:txBody>
      </p:sp>
    </p:spTree>
    <p:extLst>
      <p:ext uri="{BB962C8B-B14F-4D97-AF65-F5344CB8AC3E}">
        <p14:creationId xmlns:p14="http://schemas.microsoft.com/office/powerpoint/2010/main" val="323248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3662541"/>
          </a:xfrm>
          <a:prstGeom prst="rect">
            <a:avLst/>
          </a:prstGeom>
          <a:noFill/>
        </p:spPr>
        <p:txBody>
          <a:bodyPr wrap="square" rtlCol="0">
            <a:spAutoFit/>
          </a:bodyPr>
          <a:lstStyle/>
          <a:p>
            <a:pPr algn="just"/>
            <a:r>
              <a:rPr lang="pt-BR" sz="3200" dirty="0">
                <a:latin typeface="Garamond" panose="02020404030301010803" pitchFamily="18" charset="0"/>
              </a:rPr>
              <a:t>Samarco </a:t>
            </a:r>
            <a:r>
              <a:rPr lang="pt-BR" sz="3200" dirty="0" err="1">
                <a:latin typeface="Garamond" panose="02020404030301010803" pitchFamily="18" charset="0"/>
              </a:rPr>
              <a:t>shall</a:t>
            </a:r>
            <a:r>
              <a:rPr lang="pt-BR" sz="3200" dirty="0">
                <a:latin typeface="Garamond" panose="02020404030301010803" pitchFamily="18" charset="0"/>
              </a:rPr>
              <a:t> </a:t>
            </a:r>
            <a:r>
              <a:rPr lang="pt-BR" sz="3200" dirty="0" err="1">
                <a:latin typeface="Garamond" panose="02020404030301010803" pitchFamily="18" charset="0"/>
              </a:rPr>
              <a:t>perform</a:t>
            </a:r>
            <a:r>
              <a:rPr lang="pt-BR" sz="3200" dirty="0">
                <a:latin typeface="Garamond" panose="02020404030301010803" pitchFamily="18" charset="0"/>
              </a:rPr>
              <a:t> </a:t>
            </a:r>
            <a:r>
              <a:rPr lang="pt-BR" sz="3200" dirty="0" err="1">
                <a:latin typeface="Garamond" panose="02020404030301010803" pitchFamily="18" charset="0"/>
              </a:rPr>
              <a:t>annual</a:t>
            </a:r>
            <a:r>
              <a:rPr lang="pt-BR" sz="3200" dirty="0">
                <a:latin typeface="Garamond" panose="02020404030301010803" pitchFamily="18" charset="0"/>
              </a:rPr>
              <a:t> </a:t>
            </a:r>
            <a:r>
              <a:rPr lang="pt-BR" sz="3200" dirty="0" err="1">
                <a:latin typeface="Garamond" panose="02020404030301010803" pitchFamily="18" charset="0"/>
              </a:rPr>
              <a:t>contributions</a:t>
            </a:r>
            <a:r>
              <a:rPr lang="pt-BR" sz="3200" dirty="0">
                <a:latin typeface="Garamond" panose="02020404030301010803" pitchFamily="18" charset="0"/>
              </a:rPr>
              <a:t> in the </a:t>
            </a:r>
            <a:r>
              <a:rPr lang="pt-BR" sz="3200" dirty="0" err="1">
                <a:latin typeface="Garamond" panose="02020404030301010803" pitchFamily="18" charset="0"/>
              </a:rPr>
              <a:t>years</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2016 </a:t>
            </a:r>
            <a:r>
              <a:rPr lang="pt-BR" sz="3200" dirty="0" err="1">
                <a:latin typeface="Garamond" panose="02020404030301010803" pitchFamily="18" charset="0"/>
              </a:rPr>
              <a:t>to</a:t>
            </a:r>
            <a:r>
              <a:rPr lang="pt-BR" sz="3200" dirty="0">
                <a:latin typeface="Garamond" panose="02020404030301010803" pitchFamily="18" charset="0"/>
              </a:rPr>
              <a:t> 2018: </a:t>
            </a:r>
          </a:p>
          <a:p>
            <a:pPr algn="just"/>
            <a:endParaRPr lang="pt-BR" sz="3200" dirty="0">
              <a:latin typeface="Garamond" panose="02020404030301010803" pitchFamily="18" charset="0"/>
            </a:endParaRPr>
          </a:p>
          <a:p>
            <a:pPr marL="457200" indent="-457200" algn="just">
              <a:buFont typeface="Wingdings" panose="05000000000000000000" pitchFamily="2" charset="2"/>
              <a:buChar char="ü"/>
            </a:pPr>
            <a:r>
              <a:rPr lang="pt-BR" sz="3200" dirty="0">
                <a:latin typeface="Garamond" panose="02020404030301010803" pitchFamily="18" charset="0"/>
              </a:rPr>
              <a:t>2016 the </a:t>
            </a:r>
            <a:r>
              <a:rPr lang="pt-BR" sz="3200" dirty="0" err="1">
                <a:latin typeface="Garamond" panose="02020404030301010803" pitchFamily="18" charset="0"/>
              </a:rPr>
              <a:t>contribution</a:t>
            </a:r>
            <a:r>
              <a:rPr lang="pt-BR" sz="3200" dirty="0">
                <a:latin typeface="Garamond" panose="02020404030301010803" pitchFamily="18" charset="0"/>
              </a:rPr>
              <a:t> </a:t>
            </a:r>
            <a:r>
              <a:rPr lang="pt-BR" sz="3200" dirty="0" err="1">
                <a:latin typeface="Garamond" panose="02020404030301010803" pitchFamily="18" charset="0"/>
              </a:rPr>
              <a:t>shall</a:t>
            </a:r>
            <a:r>
              <a:rPr lang="pt-BR" sz="3200" dirty="0">
                <a:latin typeface="Garamond" panose="02020404030301010803" pitchFamily="18" charset="0"/>
              </a:rPr>
              <a:t> </a:t>
            </a:r>
            <a:r>
              <a:rPr lang="pt-BR" sz="3200" dirty="0" err="1">
                <a:latin typeface="Garamond" panose="02020404030301010803" pitchFamily="18" charset="0"/>
              </a:rPr>
              <a:t>correspond</a:t>
            </a:r>
            <a:r>
              <a:rPr lang="pt-BR" sz="3200" dirty="0">
                <a:latin typeface="Garamond" panose="02020404030301010803" pitchFamily="18" charset="0"/>
              </a:rPr>
              <a:t> to R$2 </a:t>
            </a:r>
            <a:r>
              <a:rPr lang="pt-BR" sz="3200" dirty="0" err="1">
                <a:latin typeface="Garamond" panose="02020404030301010803" pitchFamily="18" charset="0"/>
              </a:rPr>
              <a:t>Billion</a:t>
            </a:r>
            <a:r>
              <a:rPr lang="pt-BR" sz="3200" dirty="0">
                <a:latin typeface="Garamond" panose="02020404030301010803" pitchFamily="18" charset="0"/>
              </a:rPr>
              <a:t> Reais;</a:t>
            </a:r>
          </a:p>
          <a:p>
            <a:pPr marL="457200" indent="-457200" algn="just">
              <a:buFont typeface="Wingdings" panose="05000000000000000000" pitchFamily="2" charset="2"/>
              <a:buChar char="ü"/>
            </a:pPr>
            <a:r>
              <a:rPr lang="pt-BR" sz="3200" dirty="0">
                <a:latin typeface="Garamond" panose="02020404030301010803" pitchFamily="18" charset="0"/>
              </a:rPr>
              <a:t>2017 </a:t>
            </a:r>
            <a:r>
              <a:rPr lang="pt-BR" sz="3200" dirty="0" err="1">
                <a:latin typeface="Garamond" panose="02020404030301010803" pitchFamily="18" charset="0"/>
              </a:rPr>
              <a:t>shall</a:t>
            </a:r>
            <a:r>
              <a:rPr lang="pt-BR" sz="3200" dirty="0">
                <a:latin typeface="Garamond" panose="02020404030301010803" pitchFamily="18" charset="0"/>
              </a:rPr>
              <a:t> </a:t>
            </a:r>
            <a:r>
              <a:rPr lang="pt-BR" sz="3200" dirty="0" err="1">
                <a:latin typeface="Garamond" panose="02020404030301010803" pitchFamily="18" charset="0"/>
              </a:rPr>
              <a:t>correspond</a:t>
            </a:r>
            <a:r>
              <a:rPr lang="pt-BR" sz="3200" dirty="0">
                <a:latin typeface="Garamond" panose="02020404030301010803" pitchFamily="18" charset="0"/>
              </a:rPr>
              <a:t> to R$1,2 </a:t>
            </a:r>
            <a:r>
              <a:rPr lang="pt-BR" sz="3200" dirty="0" err="1">
                <a:latin typeface="Garamond" panose="02020404030301010803" pitchFamily="18" charset="0"/>
              </a:rPr>
              <a:t>Billion</a:t>
            </a:r>
            <a:r>
              <a:rPr lang="pt-BR" sz="3200" dirty="0">
                <a:latin typeface="Garamond" panose="02020404030301010803" pitchFamily="18" charset="0"/>
              </a:rPr>
              <a:t> Reais;</a:t>
            </a:r>
          </a:p>
          <a:p>
            <a:pPr marL="457200" indent="-457200" algn="just">
              <a:buFont typeface="Wingdings" panose="05000000000000000000" pitchFamily="2" charset="2"/>
              <a:buChar char="ü"/>
            </a:pPr>
            <a:r>
              <a:rPr lang="pt-BR" sz="3200" dirty="0">
                <a:latin typeface="Garamond" panose="02020404030301010803" pitchFamily="18" charset="0"/>
              </a:rPr>
              <a:t>2018 </a:t>
            </a:r>
            <a:r>
              <a:rPr lang="pt-BR" sz="3200" dirty="0" err="1">
                <a:latin typeface="Garamond" panose="02020404030301010803" pitchFamily="18" charset="0"/>
              </a:rPr>
              <a:t>shall</a:t>
            </a:r>
            <a:r>
              <a:rPr lang="pt-BR" sz="3200" dirty="0">
                <a:latin typeface="Garamond" panose="02020404030301010803" pitchFamily="18" charset="0"/>
              </a:rPr>
              <a:t> </a:t>
            </a:r>
            <a:r>
              <a:rPr lang="pt-BR" sz="3200" dirty="0" err="1">
                <a:latin typeface="Garamond" panose="02020404030301010803" pitchFamily="18" charset="0"/>
              </a:rPr>
              <a:t>correspond</a:t>
            </a:r>
            <a:r>
              <a:rPr lang="pt-BR" sz="3200" dirty="0">
                <a:latin typeface="Garamond" panose="02020404030301010803" pitchFamily="18" charset="0"/>
              </a:rPr>
              <a:t> to R$1,2 </a:t>
            </a:r>
            <a:r>
              <a:rPr lang="pt-BR" sz="3200" dirty="0" err="1">
                <a:latin typeface="Garamond" panose="02020404030301010803" pitchFamily="18" charset="0"/>
              </a:rPr>
              <a:t>Billion</a:t>
            </a:r>
            <a:r>
              <a:rPr lang="pt-BR" sz="3200" dirty="0">
                <a:latin typeface="Garamond" panose="02020404030301010803" pitchFamily="18" charset="0"/>
              </a:rPr>
              <a:t> Reais</a:t>
            </a:r>
          </a:p>
        </p:txBody>
      </p:sp>
    </p:spTree>
    <p:extLst>
      <p:ext uri="{BB962C8B-B14F-4D97-AF65-F5344CB8AC3E}">
        <p14:creationId xmlns:p14="http://schemas.microsoft.com/office/powerpoint/2010/main" val="444575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3170099"/>
          </a:xfrm>
          <a:prstGeom prst="rect">
            <a:avLst/>
          </a:prstGeom>
          <a:noFill/>
        </p:spPr>
        <p:txBody>
          <a:bodyPr wrap="square" rtlCol="0">
            <a:spAutoFit/>
          </a:bodyPr>
          <a:lstStyle/>
          <a:p>
            <a:pPr algn="just"/>
            <a:endParaRPr lang="pt-BR" sz="3200" dirty="0">
              <a:latin typeface="Garamond" panose="02020404030301010803" pitchFamily="18" charset="0"/>
            </a:endParaRPr>
          </a:p>
          <a:p>
            <a:pPr algn="just"/>
            <a:r>
              <a:rPr lang="pt-BR" sz="3200" dirty="0">
                <a:latin typeface="Garamond" panose="02020404030301010803" pitchFamily="18" charset="0"/>
              </a:rPr>
              <a:t>Samarco Foundation </a:t>
            </a:r>
            <a:r>
              <a:rPr lang="pt-BR" sz="3200" dirty="0" err="1">
                <a:latin typeface="Garamond" panose="02020404030301010803" pitchFamily="18" charset="0"/>
              </a:rPr>
              <a:t>shall</a:t>
            </a:r>
            <a:r>
              <a:rPr lang="pt-BR" sz="3200" dirty="0">
                <a:latin typeface="Garamond" panose="02020404030301010803" pitchFamily="18" charset="0"/>
              </a:rPr>
              <a:t> </a:t>
            </a:r>
            <a:r>
              <a:rPr lang="pt-BR" sz="3200" dirty="0" err="1">
                <a:latin typeface="Garamond" panose="02020404030301010803" pitchFamily="18" charset="0"/>
              </a:rPr>
              <a:t>annually</a:t>
            </a:r>
            <a:r>
              <a:rPr lang="pt-BR" sz="3200" dirty="0">
                <a:latin typeface="Garamond" panose="02020404030301010803" pitchFamily="18" charset="0"/>
              </a:rPr>
              <a:t> </a:t>
            </a:r>
            <a:r>
              <a:rPr lang="pt-BR" sz="3200" dirty="0" err="1">
                <a:latin typeface="Garamond" panose="02020404030301010803" pitchFamily="18" charset="0"/>
              </a:rPr>
              <a:t>contribute</a:t>
            </a:r>
            <a:r>
              <a:rPr lang="pt-BR" sz="3200" dirty="0">
                <a:latin typeface="Garamond" panose="02020404030301010803" pitchFamily="18" charset="0"/>
              </a:rPr>
              <a:t>, for the </a:t>
            </a:r>
            <a:r>
              <a:rPr lang="pt-BR" sz="3200" dirty="0" err="1">
                <a:latin typeface="Garamond" panose="02020404030301010803" pitchFamily="18" charset="0"/>
              </a:rPr>
              <a:t>period</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15 </a:t>
            </a:r>
            <a:r>
              <a:rPr lang="pt-BR" sz="3200" dirty="0" err="1">
                <a:latin typeface="Garamond" panose="02020404030301010803" pitchFamily="18" charset="0"/>
              </a:rPr>
              <a:t>years</a:t>
            </a:r>
            <a:r>
              <a:rPr lang="pt-BR" sz="3200" dirty="0">
                <a:latin typeface="Garamond" panose="02020404030301010803" pitchFamily="18" charset="0"/>
              </a:rPr>
              <a:t>, the </a:t>
            </a:r>
            <a:r>
              <a:rPr lang="pt-BR" sz="3200" dirty="0" err="1">
                <a:latin typeface="Garamond" panose="02020404030301010803" pitchFamily="18" charset="0"/>
              </a:rPr>
              <a:t>fixed</a:t>
            </a:r>
            <a:r>
              <a:rPr lang="pt-BR" sz="3200" dirty="0">
                <a:latin typeface="Garamond" panose="02020404030301010803" pitchFamily="18" charset="0"/>
              </a:rPr>
              <a:t> </a:t>
            </a:r>
            <a:r>
              <a:rPr lang="pt-BR" sz="3200" dirty="0" err="1">
                <a:latin typeface="Garamond" panose="02020404030301010803" pitchFamily="18" charset="0"/>
              </a:rPr>
              <a:t>amount</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R$240 </a:t>
            </a:r>
            <a:r>
              <a:rPr lang="pt-BR" sz="3200" dirty="0" err="1">
                <a:latin typeface="Garamond" panose="02020404030301010803" pitchFamily="18" charset="0"/>
              </a:rPr>
              <a:t>Million</a:t>
            </a:r>
            <a:r>
              <a:rPr lang="pt-BR" sz="3200" dirty="0">
                <a:latin typeface="Garamond" panose="02020404030301010803" pitchFamily="18" charset="0"/>
              </a:rPr>
              <a:t> Reais to the </a:t>
            </a:r>
            <a:r>
              <a:rPr lang="pt-BR" sz="3200" dirty="0" err="1">
                <a:latin typeface="Garamond" panose="02020404030301010803" pitchFamily="18" charset="0"/>
              </a:rPr>
              <a:t>execution</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the </a:t>
            </a:r>
            <a:r>
              <a:rPr lang="pt-BR" sz="3200" dirty="0" err="1">
                <a:latin typeface="Garamond" panose="02020404030301010803" pitchFamily="18" charset="0"/>
              </a:rPr>
              <a:t>projects</a:t>
            </a:r>
            <a:r>
              <a:rPr lang="pt-BR" sz="3200" dirty="0">
                <a:latin typeface="Garamond" panose="02020404030301010803" pitchFamily="18" charset="0"/>
              </a:rPr>
              <a:t> </a:t>
            </a:r>
            <a:r>
              <a:rPr lang="pt-BR" sz="3200" dirty="0" err="1">
                <a:latin typeface="Garamond" panose="02020404030301010803" pitchFamily="18" charset="0"/>
              </a:rPr>
              <a:t>and</a:t>
            </a:r>
            <a:r>
              <a:rPr lang="pt-BR" sz="3200" dirty="0">
                <a:latin typeface="Garamond" panose="02020404030301010803" pitchFamily="18" charset="0"/>
              </a:rPr>
              <a:t> </a:t>
            </a:r>
            <a:r>
              <a:rPr lang="pt-BR" sz="3200" dirty="0" err="1">
                <a:latin typeface="Garamond" panose="02020404030301010803" pitchFamily="18" charset="0"/>
              </a:rPr>
              <a:t>measures</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a:t>
            </a:r>
            <a:r>
              <a:rPr lang="pt-BR" sz="3200" dirty="0" err="1">
                <a:latin typeface="Garamond" panose="02020404030301010803" pitchFamily="18" charset="0"/>
              </a:rPr>
              <a:t>compensatory</a:t>
            </a:r>
            <a:r>
              <a:rPr lang="pt-BR" sz="3200" dirty="0">
                <a:latin typeface="Garamond" panose="02020404030301010803" pitchFamily="18" charset="0"/>
              </a:rPr>
              <a:t> </a:t>
            </a:r>
            <a:r>
              <a:rPr lang="pt-BR" sz="3200" dirty="0" err="1">
                <a:latin typeface="Garamond" panose="02020404030301010803" pitchFamily="18" charset="0"/>
              </a:rPr>
              <a:t>nature</a:t>
            </a:r>
            <a:r>
              <a:rPr lang="pt-BR" sz="3200" dirty="0">
                <a:latin typeface="Garamond" panose="02020404030301010803" pitchFamily="18" charset="0"/>
              </a:rPr>
              <a:t> </a:t>
            </a:r>
            <a:r>
              <a:rPr lang="pt-BR" sz="3200" dirty="0" err="1">
                <a:latin typeface="Garamond" panose="02020404030301010803" pitchFamily="18" charset="0"/>
              </a:rPr>
              <a:t>comprehended</a:t>
            </a:r>
            <a:r>
              <a:rPr lang="pt-BR" sz="3200" dirty="0">
                <a:latin typeface="Garamond" panose="02020404030301010803" pitchFamily="18" charset="0"/>
              </a:rPr>
              <a:t> </a:t>
            </a:r>
            <a:r>
              <a:rPr lang="pt-BR" sz="3200" dirty="0" err="1">
                <a:latin typeface="Garamond" panose="02020404030301010803" pitchFamily="18" charset="0"/>
              </a:rPr>
              <a:t>by</a:t>
            </a:r>
            <a:r>
              <a:rPr lang="pt-BR" sz="3200" dirty="0">
                <a:latin typeface="Garamond" panose="02020404030301010803" pitchFamily="18" charset="0"/>
              </a:rPr>
              <a:t> the agendas</a:t>
            </a:r>
            <a:r>
              <a:rPr lang="pt-BR" sz="4000" dirty="0">
                <a:latin typeface="Garamond" panose="02020404030301010803" pitchFamily="18" charset="0"/>
              </a:rPr>
              <a:t>.</a:t>
            </a:r>
          </a:p>
        </p:txBody>
      </p:sp>
    </p:spTree>
    <p:extLst>
      <p:ext uri="{BB962C8B-B14F-4D97-AF65-F5344CB8AC3E}">
        <p14:creationId xmlns:p14="http://schemas.microsoft.com/office/powerpoint/2010/main" val="243665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22070" y="2899953"/>
            <a:ext cx="8634548" cy="584775"/>
          </a:xfrm>
          <a:prstGeom prst="rect">
            <a:avLst/>
          </a:prstGeom>
          <a:noFill/>
        </p:spPr>
        <p:txBody>
          <a:bodyPr wrap="square" rtlCol="0">
            <a:spAutoFit/>
          </a:bodyPr>
          <a:lstStyle/>
          <a:p>
            <a:pPr algn="ctr"/>
            <a:r>
              <a:rPr lang="pt-BR" sz="3200" b="1" u="sng" dirty="0">
                <a:latin typeface="Garamond" pitchFamily="18" charset="0"/>
              </a:rPr>
              <a:t>THE </a:t>
            </a:r>
            <a:r>
              <a:rPr lang="pt-BR" sz="3200" b="1" u="sng" dirty="0" err="1">
                <a:latin typeface="Garamond" pitchFamily="18" charset="0"/>
              </a:rPr>
              <a:t>DISASTER</a:t>
            </a:r>
            <a:r>
              <a:rPr lang="pt-BR" sz="3200" b="1" u="sng" dirty="0">
                <a:latin typeface="Garamond" pitchFamily="18" charset="0"/>
              </a:rPr>
              <a:t> IN </a:t>
            </a:r>
            <a:r>
              <a:rPr lang="pt-BR" sz="3200" b="1" u="sng" dirty="0" err="1">
                <a:latin typeface="Garamond" pitchFamily="18" charset="0"/>
              </a:rPr>
              <a:t>NUMBERS</a:t>
            </a:r>
            <a:endParaRPr lang="pt-BR" sz="3200" dirty="0"/>
          </a:p>
        </p:txBody>
      </p:sp>
    </p:spTree>
    <p:extLst>
      <p:ext uri="{BB962C8B-B14F-4D97-AF65-F5344CB8AC3E}">
        <p14:creationId xmlns:p14="http://schemas.microsoft.com/office/powerpoint/2010/main" val="893972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464024" y="1230667"/>
            <a:ext cx="8325134" cy="6001643"/>
          </a:xfrm>
          <a:prstGeom prst="rect">
            <a:avLst/>
          </a:prstGeom>
          <a:noFill/>
        </p:spPr>
        <p:txBody>
          <a:bodyPr wrap="square" rtlCol="0">
            <a:spAutoFit/>
          </a:bodyPr>
          <a:lstStyle/>
          <a:p>
            <a:pPr algn="just"/>
            <a:r>
              <a:rPr lang="en-US" sz="2400" dirty="0">
                <a:latin typeface="Garamond" panose="02020404030301010803" pitchFamily="18" charset="0"/>
              </a:rPr>
              <a:t>Compensation and mitigation sought through the Public Civil Action # 0069758-61.2015.4.01.3400, filed by the Federal Union, the Brazilian Institute of Environment and Renewable Natural Resources – “IBAMA”, the Chico Mendes Institute of Biodiversity Conservation – “</a:t>
            </a:r>
            <a:r>
              <a:rPr lang="en-US" sz="2400" dirty="0" err="1">
                <a:latin typeface="Garamond" panose="02020404030301010803" pitchFamily="18" charset="0"/>
              </a:rPr>
              <a:t>ICMBio</a:t>
            </a:r>
            <a:r>
              <a:rPr lang="en-US" sz="2400" dirty="0">
                <a:latin typeface="Garamond" panose="02020404030301010803" pitchFamily="18" charset="0"/>
              </a:rPr>
              <a:t>”, the National Water Agency – “ANA”, the National Department of Mineral Production – “DNPM”, the State of Minas </a:t>
            </a:r>
            <a:r>
              <a:rPr lang="en-US" sz="2400" dirty="0" err="1">
                <a:latin typeface="Garamond" panose="02020404030301010803" pitchFamily="18" charset="0"/>
              </a:rPr>
              <a:t>Gerais</a:t>
            </a:r>
            <a:r>
              <a:rPr lang="en-US" sz="2400" dirty="0">
                <a:latin typeface="Garamond" panose="02020404030301010803" pitchFamily="18" charset="0"/>
              </a:rPr>
              <a:t>, the State Forest Institute – “IEF”, the State Water Management Institute – “IGAM”, the State Environment Foundation – “FEAM”, the State of </a:t>
            </a:r>
            <a:r>
              <a:rPr lang="en-US" sz="2400" dirty="0" err="1">
                <a:latin typeface="Garamond" panose="02020404030301010803" pitchFamily="18" charset="0"/>
              </a:rPr>
              <a:t>Espírito</a:t>
            </a:r>
            <a:r>
              <a:rPr lang="en-US" sz="2400" dirty="0">
                <a:latin typeface="Garamond" panose="02020404030301010803" pitchFamily="18" charset="0"/>
              </a:rPr>
              <a:t> Santo, the State Institute of Environment and Hydric Resources – “IEMA” and the State Hydric Resources Agency – “AGERH” in face of </a:t>
            </a:r>
            <a:r>
              <a:rPr lang="en-US" sz="2400" dirty="0" err="1">
                <a:latin typeface="Garamond" panose="02020404030301010803" pitchFamily="18" charset="0"/>
              </a:rPr>
              <a:t>Samarco</a:t>
            </a:r>
            <a:r>
              <a:rPr lang="en-US" sz="2400" dirty="0">
                <a:latin typeface="Garamond" panose="02020404030301010803" pitchFamily="18" charset="0"/>
              </a:rPr>
              <a:t>, Vale and BHP Billiton </a:t>
            </a:r>
            <a:r>
              <a:rPr lang="en-US" sz="2400" dirty="0" err="1">
                <a:latin typeface="Garamond" panose="02020404030301010803" pitchFamily="18" charset="0"/>
              </a:rPr>
              <a:t>Brasil</a:t>
            </a:r>
            <a:r>
              <a:rPr lang="en-US" sz="2400" dirty="0">
                <a:latin typeface="Garamond" panose="02020404030301010803" pitchFamily="18" charset="0"/>
              </a:rPr>
              <a:t>, processed in the 12th Federal Court of the Judiciary Section of Minas </a:t>
            </a:r>
            <a:r>
              <a:rPr lang="en-US" sz="2400" dirty="0" err="1">
                <a:latin typeface="Garamond" panose="02020404030301010803" pitchFamily="18" charset="0"/>
              </a:rPr>
              <a:t>Gerais</a:t>
            </a:r>
            <a:r>
              <a:rPr lang="en-US" sz="2400" dirty="0">
                <a:latin typeface="Garamond" panose="02020404030301010803" pitchFamily="18" charset="0"/>
              </a:rPr>
              <a:t>. </a:t>
            </a:r>
          </a:p>
          <a:p>
            <a:pPr algn="just"/>
            <a:endParaRPr lang="en-US" sz="2400" dirty="0">
              <a:latin typeface="Garamond" panose="02020404030301010803" pitchFamily="18" charset="0"/>
            </a:endParaRPr>
          </a:p>
          <a:p>
            <a:pPr algn="just"/>
            <a:r>
              <a:rPr lang="en-US" sz="2400" dirty="0">
                <a:latin typeface="Garamond" panose="02020404030301010803" pitchFamily="18" charset="0"/>
              </a:rPr>
              <a:t>Position 12/05/2016 – in the Attorney office</a:t>
            </a:r>
          </a:p>
          <a:p>
            <a:pPr algn="just"/>
            <a:endParaRPr lang="pt-BR" sz="2400" dirty="0">
              <a:latin typeface="Garamond" panose="02020404030301010803" pitchFamily="18" charset="0"/>
            </a:endParaRPr>
          </a:p>
        </p:txBody>
      </p:sp>
      <p:sp>
        <p:nvSpPr>
          <p:cNvPr id="5" name="CaixaDeTexto 4"/>
          <p:cNvSpPr txBox="1"/>
          <p:nvPr/>
        </p:nvSpPr>
        <p:spPr>
          <a:xfrm>
            <a:off x="4173007" y="990991"/>
            <a:ext cx="530915" cy="830997"/>
          </a:xfrm>
          <a:prstGeom prst="rect">
            <a:avLst/>
          </a:prstGeom>
          <a:noFill/>
        </p:spPr>
        <p:txBody>
          <a:bodyPr wrap="none" rtlCol="0">
            <a:spAutoFit/>
          </a:bodyPr>
          <a:lstStyle/>
          <a:p>
            <a:pPr marL="342900" indent="-342900" algn="just">
              <a:buFont typeface="Wingdings" panose="05000000000000000000" pitchFamily="2" charset="2"/>
              <a:buChar char="ü"/>
            </a:pPr>
            <a:endParaRPr lang="pt-BR" sz="2400" dirty="0">
              <a:latin typeface="Garamond" panose="02020404030301010803" pitchFamily="18" charset="0"/>
            </a:endParaRPr>
          </a:p>
          <a:p>
            <a:pPr marL="342900" indent="-342900" algn="just">
              <a:buFont typeface="Wingdings" panose="05000000000000000000" pitchFamily="2" charset="2"/>
              <a:buChar char="ü"/>
            </a:pPr>
            <a:endParaRPr lang="pt-BR" sz="2400" dirty="0">
              <a:latin typeface="Garamond" panose="02020404030301010803" pitchFamily="18" charset="0"/>
            </a:endParaRPr>
          </a:p>
        </p:txBody>
      </p:sp>
    </p:spTree>
    <p:extLst>
      <p:ext uri="{BB962C8B-B14F-4D97-AF65-F5344CB8AC3E}">
        <p14:creationId xmlns:p14="http://schemas.microsoft.com/office/powerpoint/2010/main" val="3302578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09452" y="3103441"/>
            <a:ext cx="8634548" cy="2554545"/>
          </a:xfrm>
          <a:prstGeom prst="rect">
            <a:avLst/>
          </a:prstGeom>
          <a:noFill/>
        </p:spPr>
        <p:txBody>
          <a:bodyPr wrap="square" rtlCol="0">
            <a:spAutoFit/>
          </a:bodyPr>
          <a:lstStyle/>
          <a:p>
            <a:pPr algn="ctr"/>
            <a:r>
              <a:rPr lang="pt-BR" sz="3200" b="1" i="1" dirty="0">
                <a:latin typeface="Garamond" panose="02020404030301010803" pitchFamily="18" charset="0"/>
              </a:rPr>
              <a:t>MARIA DA GLORIA FARIA</a:t>
            </a:r>
          </a:p>
          <a:p>
            <a:pPr algn="ctr"/>
            <a:r>
              <a:rPr lang="pt-BR" sz="3200" b="1" dirty="0">
                <a:latin typeface="Garamond" panose="02020404030301010803" pitchFamily="18" charset="0"/>
              </a:rPr>
              <a:t>gloria@cnseg.org.br</a:t>
            </a:r>
          </a:p>
          <a:p>
            <a:pPr algn="ctr"/>
            <a:endParaRPr lang="pt-BR" sz="3200" b="1" dirty="0">
              <a:latin typeface="Garamond" panose="02020404030301010803" pitchFamily="18" charset="0"/>
            </a:endParaRPr>
          </a:p>
          <a:p>
            <a:pPr algn="ctr"/>
            <a:r>
              <a:rPr lang="pt-BR" sz="3200" b="1" i="1" dirty="0">
                <a:latin typeface="Garamond" panose="02020404030301010803" pitchFamily="18" charset="0"/>
              </a:rPr>
              <a:t>PERY SARAIVA NETO</a:t>
            </a:r>
          </a:p>
          <a:p>
            <a:pPr algn="ctr"/>
            <a:r>
              <a:rPr lang="pt-BR" sz="3200" b="1" dirty="0">
                <a:latin typeface="Garamond" panose="02020404030301010803" pitchFamily="18" charset="0"/>
              </a:rPr>
              <a:t>contato@perysaraivaneto.com.br</a:t>
            </a:r>
          </a:p>
        </p:txBody>
      </p:sp>
    </p:spTree>
    <p:extLst>
      <p:ext uri="{BB962C8B-B14F-4D97-AF65-F5344CB8AC3E}">
        <p14:creationId xmlns:p14="http://schemas.microsoft.com/office/powerpoint/2010/main" val="9484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22070" y="1802675"/>
            <a:ext cx="8634548" cy="5016758"/>
          </a:xfrm>
          <a:prstGeom prst="rect">
            <a:avLst/>
          </a:prstGeom>
          <a:noFill/>
        </p:spPr>
        <p:txBody>
          <a:bodyPr wrap="square" rtlCol="0">
            <a:spAutoFit/>
          </a:bodyPr>
          <a:lstStyle/>
          <a:p>
            <a:pPr algn="just"/>
            <a:r>
              <a:rPr lang="en-US" sz="3200" dirty="0">
                <a:latin typeface="Garamond" pitchFamily="18" charset="0"/>
              </a:rPr>
              <a:t>The flood caused by the spill of 34 million </a:t>
            </a:r>
            <a:r>
              <a:rPr lang="pt-BR" sz="3200" dirty="0">
                <a:latin typeface="Garamond" pitchFamily="18" charset="0"/>
              </a:rPr>
              <a:t>m</a:t>
            </a:r>
            <a:r>
              <a:rPr lang="pt-BR" sz="3200" baseline="30000" dirty="0">
                <a:latin typeface="Garamond" pitchFamily="18" charset="0"/>
              </a:rPr>
              <a:t>3</a:t>
            </a:r>
            <a:r>
              <a:rPr lang="en-US" sz="3200" dirty="0">
                <a:latin typeface="Garamond" pitchFamily="18" charset="0"/>
              </a:rPr>
              <a:t> of mud tailings from mining covered in only 40 minutes a distance of 10 km between the </a:t>
            </a:r>
            <a:r>
              <a:rPr lang="en-US" sz="3200" dirty="0" err="1">
                <a:latin typeface="Garamond" pitchFamily="18" charset="0"/>
              </a:rPr>
              <a:t>Fundão</a:t>
            </a:r>
            <a:r>
              <a:rPr lang="en-US" sz="3200" dirty="0">
                <a:latin typeface="Garamond" pitchFamily="18" charset="0"/>
              </a:rPr>
              <a:t> dam and the Bento </a:t>
            </a:r>
            <a:r>
              <a:rPr lang="en-US" sz="3200" dirty="0" err="1">
                <a:latin typeface="Garamond" pitchFamily="18" charset="0"/>
              </a:rPr>
              <a:t>Rodrigues</a:t>
            </a:r>
            <a:r>
              <a:rPr lang="en-US" sz="3200" dirty="0">
                <a:latin typeface="Garamond" pitchFamily="18" charset="0"/>
              </a:rPr>
              <a:t> dam, which was the most affected region.</a:t>
            </a:r>
          </a:p>
          <a:p>
            <a:pPr algn="just"/>
            <a:r>
              <a:rPr lang="en-US" sz="3200" dirty="0">
                <a:latin typeface="Garamond" pitchFamily="18" charset="0"/>
              </a:rPr>
              <a:t>The region had 18 confirmed deaths, 1 missing person and over 700 homeless and displaced people, besides the 207 buildings destroyed by mud, which represent 82% of the total number of 252 of the local existent buildings.</a:t>
            </a:r>
            <a:endParaRPr lang="pt-BR" sz="2800" dirty="0">
              <a:latin typeface="Garamond" pitchFamily="18" charset="0"/>
            </a:endParaRPr>
          </a:p>
        </p:txBody>
      </p:sp>
    </p:spTree>
    <p:extLst>
      <p:ext uri="{BB962C8B-B14F-4D97-AF65-F5344CB8AC3E}">
        <p14:creationId xmlns:p14="http://schemas.microsoft.com/office/powerpoint/2010/main" val="89397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2770" name="Picture 2" descr="C:\Users\PERY\Desktop\fotos mariana\4.jpe"/>
          <p:cNvPicPr>
            <a:picLocks noChangeAspect="1" noChangeArrowheads="1"/>
          </p:cNvPicPr>
          <p:nvPr/>
        </p:nvPicPr>
        <p:blipFill>
          <a:blip r:embed="rId2" cstate="print"/>
          <a:srcRect/>
          <a:stretch>
            <a:fillRect/>
          </a:stretch>
        </p:blipFill>
        <p:spPr bwMode="auto">
          <a:xfrm>
            <a:off x="1" y="4412"/>
            <a:ext cx="9149892" cy="6853587"/>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rompimento barragem samar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1" name="Picture 7" descr="C:\Users\PERY\Desktop\fotos mariana\1.jpe"/>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89397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776045" y="720251"/>
            <a:ext cx="7244862" cy="1238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09191" y="1287520"/>
            <a:ext cx="8634548" cy="5016758"/>
          </a:xfrm>
          <a:prstGeom prst="rect">
            <a:avLst/>
          </a:prstGeom>
          <a:noFill/>
        </p:spPr>
        <p:txBody>
          <a:bodyPr wrap="square" rtlCol="0">
            <a:spAutoFit/>
          </a:bodyPr>
          <a:lstStyle/>
          <a:p>
            <a:pPr algn="just"/>
            <a:r>
              <a:rPr lang="en-US" sz="3200" dirty="0">
                <a:latin typeface="Garamond" pitchFamily="18" charset="0"/>
              </a:rPr>
              <a:t>In its flow, over 6 communities and </a:t>
            </a:r>
            <a:r>
              <a:rPr lang="en-US" sz="3200" dirty="0" err="1">
                <a:latin typeface="Garamond" pitchFamily="18" charset="0"/>
              </a:rPr>
              <a:t>subdistricts</a:t>
            </a:r>
            <a:r>
              <a:rPr lang="en-US" sz="3200" dirty="0">
                <a:latin typeface="Garamond" pitchFamily="18" charset="0"/>
              </a:rPr>
              <a:t> of </a:t>
            </a:r>
            <a:r>
              <a:rPr lang="en-US" sz="3200" dirty="0" err="1">
                <a:latin typeface="Garamond" pitchFamily="18" charset="0"/>
              </a:rPr>
              <a:t>Camargos</a:t>
            </a:r>
            <a:r>
              <a:rPr lang="en-US" sz="3200" dirty="0">
                <a:latin typeface="Garamond" pitchFamily="18" charset="0"/>
              </a:rPr>
              <a:t> were affected by the mud: </a:t>
            </a:r>
          </a:p>
          <a:p>
            <a:pPr marL="273050" algn="just">
              <a:buFont typeface="Arial" pitchFamily="34" charset="0"/>
              <a:buChar char="•"/>
            </a:pPr>
            <a:r>
              <a:rPr lang="en-US" sz="3200" dirty="0" err="1">
                <a:latin typeface="Garamond" pitchFamily="18" charset="0"/>
              </a:rPr>
              <a:t>Paracatu</a:t>
            </a:r>
            <a:r>
              <a:rPr lang="en-US" sz="3200" dirty="0">
                <a:latin typeface="Garamond" pitchFamily="18" charset="0"/>
              </a:rPr>
              <a:t> de </a:t>
            </a:r>
            <a:r>
              <a:rPr lang="en-US" sz="3200" dirty="0" err="1">
                <a:latin typeface="Garamond" pitchFamily="18" charset="0"/>
              </a:rPr>
              <a:t>Baixo</a:t>
            </a:r>
            <a:r>
              <a:rPr lang="en-US" sz="3200" dirty="0">
                <a:latin typeface="Garamond" pitchFamily="18" charset="0"/>
              </a:rPr>
              <a:t>, </a:t>
            </a:r>
          </a:p>
          <a:p>
            <a:pPr marL="273050" algn="just">
              <a:buFont typeface="Arial" pitchFamily="34" charset="0"/>
              <a:buChar char="•"/>
            </a:pPr>
            <a:r>
              <a:rPr lang="en-US" sz="3200" dirty="0" err="1">
                <a:latin typeface="Garamond" pitchFamily="18" charset="0"/>
              </a:rPr>
              <a:t>Paracatu</a:t>
            </a:r>
            <a:r>
              <a:rPr lang="en-US" sz="3200" dirty="0">
                <a:latin typeface="Garamond" pitchFamily="18" charset="0"/>
              </a:rPr>
              <a:t> de </a:t>
            </a:r>
            <a:r>
              <a:rPr lang="en-US" sz="3200" dirty="0" err="1">
                <a:latin typeface="Garamond" pitchFamily="18" charset="0"/>
              </a:rPr>
              <a:t>Cima</a:t>
            </a:r>
            <a:r>
              <a:rPr lang="en-US" sz="3200" dirty="0">
                <a:latin typeface="Garamond" pitchFamily="18" charset="0"/>
              </a:rPr>
              <a:t>,</a:t>
            </a:r>
          </a:p>
          <a:p>
            <a:pPr marL="273050" algn="just">
              <a:buFont typeface="Arial" pitchFamily="34" charset="0"/>
              <a:buChar char="•"/>
            </a:pPr>
            <a:r>
              <a:rPr lang="en-US" sz="3200" dirty="0">
                <a:latin typeface="Garamond" pitchFamily="18" charset="0"/>
              </a:rPr>
              <a:t>Campinas,</a:t>
            </a:r>
          </a:p>
          <a:p>
            <a:pPr marL="273050" algn="just">
              <a:buFont typeface="Arial" pitchFamily="34" charset="0"/>
              <a:buChar char="•"/>
            </a:pPr>
            <a:r>
              <a:rPr lang="en-US" sz="3200" dirty="0" err="1">
                <a:latin typeface="Garamond" pitchFamily="18" charset="0"/>
              </a:rPr>
              <a:t>Borba</a:t>
            </a:r>
            <a:r>
              <a:rPr lang="en-US" sz="3200" dirty="0">
                <a:latin typeface="Garamond" pitchFamily="18" charset="0"/>
              </a:rPr>
              <a:t>,</a:t>
            </a:r>
          </a:p>
          <a:p>
            <a:pPr marL="273050" algn="just">
              <a:buFont typeface="Arial" pitchFamily="34" charset="0"/>
              <a:buChar char="•"/>
            </a:pPr>
            <a:r>
              <a:rPr lang="en-US" sz="3200" dirty="0" err="1">
                <a:latin typeface="Garamond" pitchFamily="18" charset="0"/>
              </a:rPr>
              <a:t>Pedras</a:t>
            </a:r>
            <a:r>
              <a:rPr lang="en-US" sz="3200" dirty="0">
                <a:latin typeface="Garamond" pitchFamily="18" charset="0"/>
              </a:rPr>
              <a:t> e</a:t>
            </a:r>
          </a:p>
          <a:p>
            <a:pPr marL="273050" algn="just">
              <a:buFont typeface="Arial" pitchFamily="34" charset="0"/>
              <a:buChar char="•"/>
            </a:pPr>
            <a:r>
              <a:rPr lang="en-US" sz="3200" dirty="0" err="1">
                <a:latin typeface="Garamond" pitchFamily="18" charset="0"/>
              </a:rPr>
              <a:t>Bicas</a:t>
            </a:r>
            <a:r>
              <a:rPr lang="en-US" sz="3200" dirty="0">
                <a:latin typeface="Garamond" pitchFamily="18" charset="0"/>
              </a:rPr>
              <a:t>,</a:t>
            </a:r>
          </a:p>
          <a:p>
            <a:pPr algn="just">
              <a:buFont typeface="Arial" pitchFamily="34" charset="0"/>
              <a:buChar char="•"/>
            </a:pPr>
            <a:r>
              <a:rPr lang="en-US" sz="3200" dirty="0">
                <a:latin typeface="Garamond" pitchFamily="18" charset="0"/>
              </a:rPr>
              <a:t>In the State of Minas </a:t>
            </a:r>
            <a:r>
              <a:rPr lang="en-US" sz="3200" dirty="0" err="1">
                <a:latin typeface="Garamond" pitchFamily="18" charset="0"/>
              </a:rPr>
              <a:t>Gerais</a:t>
            </a:r>
            <a:r>
              <a:rPr lang="en-US" sz="3200" dirty="0">
                <a:latin typeface="Garamond" pitchFamily="18" charset="0"/>
              </a:rPr>
              <a:t>, 35 cities were affected by the mud and in the State of </a:t>
            </a:r>
            <a:r>
              <a:rPr lang="en-US" sz="3200" dirty="0" err="1">
                <a:latin typeface="Garamond" pitchFamily="18" charset="0"/>
              </a:rPr>
              <a:t>Espírito</a:t>
            </a:r>
            <a:r>
              <a:rPr lang="en-US" sz="3200" dirty="0">
                <a:latin typeface="Garamond" pitchFamily="18" charset="0"/>
              </a:rPr>
              <a:t> Santo, 4.</a:t>
            </a:r>
            <a:endParaRPr lang="pt-BR" sz="3200" dirty="0">
              <a:latin typeface="Garamond" pitchFamily="18" charset="0"/>
            </a:endParaRPr>
          </a:p>
        </p:txBody>
      </p:sp>
    </p:spTree>
    <p:extLst>
      <p:ext uri="{BB962C8B-B14F-4D97-AF65-F5344CB8AC3E}">
        <p14:creationId xmlns:p14="http://schemas.microsoft.com/office/powerpoint/2010/main" val="274840702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2460</TotalTime>
  <Words>1750</Words>
  <Application>Microsoft Office PowerPoint</Application>
  <PresentationFormat>On-screen Show (4:3)</PresentationFormat>
  <Paragraphs>120</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Garamond</vt:lpstr>
      <vt:lpstr>Wingdings</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LEGAL PRINCIPLES AND LEGAL PROVISIONS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Cristiane</dc:creator>
  <cp:lastModifiedBy>Tim</cp:lastModifiedBy>
  <cp:revision>133</cp:revision>
  <cp:lastPrinted>2016-05-24T18:44:26Z</cp:lastPrinted>
  <dcterms:created xsi:type="dcterms:W3CDTF">2016-02-18T19:37:29Z</dcterms:created>
  <dcterms:modified xsi:type="dcterms:W3CDTF">2016-06-12T17:04:53Z</dcterms:modified>
</cp:coreProperties>
</file>