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DA6"/>
    <a:srgbClr val="CC8787"/>
    <a:srgbClr val="87878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3740"/>
  </p:normalViewPr>
  <p:slideViewPr>
    <p:cSldViewPr snapToGrid="0" snapToObjects="1">
      <p:cViewPr varScale="1">
        <p:scale>
          <a:sx n="103" d="100"/>
          <a:sy n="103" d="100"/>
        </p:scale>
        <p:origin x="6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425D9-5DE3-684B-BB98-0BCA79FA66DA}"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pl-PL"/>
        </a:p>
      </dgm:t>
    </dgm:pt>
    <dgm:pt modelId="{574DBFAA-746D-FD4A-98FF-DC044C9B7B23}">
      <dgm:prSet phldrT="[Tekst]"/>
      <dgm:spPr>
        <a:solidFill>
          <a:schemeClr val="bg1"/>
        </a:solidFill>
        <a:ln w="28575">
          <a:solidFill>
            <a:schemeClr val="tx1"/>
          </a:solidFill>
        </a:ln>
      </dgm:spPr>
      <dgm:t>
        <a:bodyPr/>
        <a:lstStyle/>
        <a:p>
          <a:r>
            <a:rPr lang="en-US" dirty="0">
              <a:solidFill>
                <a:schemeClr val="tx1"/>
              </a:solidFill>
              <a:latin typeface="Optima" panose="02000503060000020004" pitchFamily="2" charset="0"/>
            </a:rPr>
            <a:t>Information duties introduced by the IDD do not comply with the EU principle of proportionality.</a:t>
          </a:r>
          <a:endParaRPr lang="pl-PL" dirty="0">
            <a:solidFill>
              <a:schemeClr val="tx1"/>
            </a:solidFill>
          </a:endParaRPr>
        </a:p>
      </dgm:t>
    </dgm:pt>
    <dgm:pt modelId="{5031A1A9-9FF6-3C42-987A-394F6B091E8D}" type="parTrans" cxnId="{24002FD1-A797-B744-994C-B54B0D61114D}">
      <dgm:prSet/>
      <dgm:spPr/>
      <dgm:t>
        <a:bodyPr/>
        <a:lstStyle/>
        <a:p>
          <a:endParaRPr lang="pl-PL"/>
        </a:p>
      </dgm:t>
    </dgm:pt>
    <dgm:pt modelId="{E649A612-F0D9-E746-8B34-33C34AEECF55}" type="sibTrans" cxnId="{24002FD1-A797-B744-994C-B54B0D61114D}">
      <dgm:prSet/>
      <dgm:spPr/>
      <dgm:t>
        <a:bodyPr/>
        <a:lstStyle/>
        <a:p>
          <a:endParaRPr lang="pl-PL"/>
        </a:p>
      </dgm:t>
    </dgm:pt>
    <dgm:pt modelId="{648428EA-6020-9945-97BE-B26F666893A1}">
      <dgm:prSet phldrT="[Tekst]"/>
      <dgm:spPr>
        <a:solidFill>
          <a:schemeClr val="bg1"/>
        </a:solidFill>
        <a:ln w="28575">
          <a:solidFill>
            <a:schemeClr val="tx1"/>
          </a:solidFill>
        </a:ln>
      </dgm:spPr>
      <dgm:t>
        <a:bodyPr/>
        <a:lstStyle/>
        <a:p>
          <a:r>
            <a:rPr lang="pl-PL" dirty="0">
              <a:solidFill>
                <a:srgbClr val="00B050"/>
              </a:solidFill>
              <a:latin typeface="Optima" panose="02000503060000020004" pitchFamily="2" charset="0"/>
            </a:rPr>
            <a:t>TRUE</a:t>
          </a:r>
        </a:p>
      </dgm:t>
    </dgm:pt>
    <dgm:pt modelId="{7E6A0186-15DC-204F-ADEF-A5F26FA0609C}" type="parTrans" cxnId="{B5705788-3149-2047-8B64-ACB4EEBF6FA8}">
      <dgm:prSet/>
      <dgm:spPr>
        <a:ln>
          <a:solidFill>
            <a:schemeClr val="tx1"/>
          </a:solidFill>
        </a:ln>
      </dgm:spPr>
      <dgm:t>
        <a:bodyPr/>
        <a:lstStyle/>
        <a:p>
          <a:endParaRPr lang="pl-PL"/>
        </a:p>
      </dgm:t>
    </dgm:pt>
    <dgm:pt modelId="{6233740F-8D8B-7149-A48C-0EB7CD5E1EF2}" type="sibTrans" cxnId="{B5705788-3149-2047-8B64-ACB4EEBF6FA8}">
      <dgm:prSet/>
      <dgm:spPr/>
      <dgm:t>
        <a:bodyPr/>
        <a:lstStyle/>
        <a:p>
          <a:endParaRPr lang="pl-PL"/>
        </a:p>
      </dgm:t>
    </dgm:pt>
    <dgm:pt modelId="{2FEE7DE5-B7EE-4443-B19D-8F8459F92777}">
      <dgm:prSet phldrT="[Tekst]"/>
      <dgm:spPr>
        <a:solidFill>
          <a:schemeClr val="bg1"/>
        </a:solidFill>
        <a:ln w="28575">
          <a:solidFill>
            <a:schemeClr val="tx1"/>
          </a:solidFill>
        </a:ln>
      </dgm:spPr>
      <dgm:t>
        <a:bodyPr/>
        <a:lstStyle/>
        <a:p>
          <a:r>
            <a:rPr lang="pl-PL" dirty="0">
              <a:solidFill>
                <a:srgbClr val="FF0000"/>
              </a:solidFill>
              <a:latin typeface="Optima" panose="02000503060000020004" pitchFamily="2" charset="0"/>
            </a:rPr>
            <a:t>FALSE</a:t>
          </a:r>
        </a:p>
      </dgm:t>
    </dgm:pt>
    <dgm:pt modelId="{AB1FD5F3-AB29-C44E-AA99-DCE7723D0D9C}" type="parTrans" cxnId="{BEA2E3D2-B5DC-B04E-9796-F6B87EE47C29}">
      <dgm:prSet/>
      <dgm:spPr>
        <a:ln>
          <a:solidFill>
            <a:schemeClr val="tx1"/>
          </a:solidFill>
        </a:ln>
      </dgm:spPr>
      <dgm:t>
        <a:bodyPr/>
        <a:lstStyle/>
        <a:p>
          <a:endParaRPr lang="pl-PL"/>
        </a:p>
      </dgm:t>
    </dgm:pt>
    <dgm:pt modelId="{AB75937E-82B3-164D-BC89-3807555D77D9}" type="sibTrans" cxnId="{BEA2E3D2-B5DC-B04E-9796-F6B87EE47C29}">
      <dgm:prSet/>
      <dgm:spPr/>
      <dgm:t>
        <a:bodyPr/>
        <a:lstStyle/>
        <a:p>
          <a:endParaRPr lang="pl-PL"/>
        </a:p>
      </dgm:t>
    </dgm:pt>
    <dgm:pt modelId="{57DE9ACB-64D4-7C48-8466-43539A5FE98F}" type="pres">
      <dgm:prSet presAssocID="{F17425D9-5DE3-684B-BB98-0BCA79FA66DA}" presName="Name0" presStyleCnt="0">
        <dgm:presLayoutVars>
          <dgm:chMax val="1"/>
          <dgm:chPref val="1"/>
          <dgm:dir/>
          <dgm:animOne val="branch"/>
          <dgm:animLvl val="lvl"/>
        </dgm:presLayoutVars>
      </dgm:prSet>
      <dgm:spPr/>
    </dgm:pt>
    <dgm:pt modelId="{C48A50B1-EFC7-DB4F-96C3-72A776074383}" type="pres">
      <dgm:prSet presAssocID="{574DBFAA-746D-FD4A-98FF-DC044C9B7B23}" presName="singleCycle" presStyleCnt="0"/>
      <dgm:spPr/>
    </dgm:pt>
    <dgm:pt modelId="{D48C2BAB-A213-AA41-BD26-827351B3D3BB}" type="pres">
      <dgm:prSet presAssocID="{574DBFAA-746D-FD4A-98FF-DC044C9B7B23}" presName="singleCenter" presStyleLbl="node1" presStyleIdx="0" presStyleCnt="3" custScaleX="391125" custScaleY="81325" custLinFactNeighborY="-15271">
        <dgm:presLayoutVars>
          <dgm:chMax val="7"/>
          <dgm:chPref val="7"/>
        </dgm:presLayoutVars>
      </dgm:prSet>
      <dgm:spPr/>
    </dgm:pt>
    <dgm:pt modelId="{0A2A6BB9-3421-804E-8A1D-F3058552EA26}" type="pres">
      <dgm:prSet presAssocID="{7E6A0186-15DC-204F-ADEF-A5F26FA0609C}" presName="Name56" presStyleLbl="parChTrans1D2" presStyleIdx="0" presStyleCnt="2"/>
      <dgm:spPr/>
    </dgm:pt>
    <dgm:pt modelId="{72B2EDFC-9F97-7C49-9814-319678E4C5C9}" type="pres">
      <dgm:prSet presAssocID="{648428EA-6020-9945-97BE-B26F666893A1}" presName="text0" presStyleLbl="node1" presStyleIdx="1" presStyleCnt="3" custRadScaleRad="117455" custRadScaleInc="-137973">
        <dgm:presLayoutVars>
          <dgm:bulletEnabled val="1"/>
        </dgm:presLayoutVars>
      </dgm:prSet>
      <dgm:spPr/>
    </dgm:pt>
    <dgm:pt modelId="{97E019C7-8ACE-7B45-AA1C-4EF67ED74FF2}" type="pres">
      <dgm:prSet presAssocID="{AB1FD5F3-AB29-C44E-AA99-DCE7723D0D9C}" presName="Name56" presStyleLbl="parChTrans1D2" presStyleIdx="1" presStyleCnt="2"/>
      <dgm:spPr/>
    </dgm:pt>
    <dgm:pt modelId="{A038A3E3-7CE7-324B-868B-784EA101DA70}" type="pres">
      <dgm:prSet presAssocID="{2FEE7DE5-B7EE-4443-B19D-8F8459F92777}" presName="text0" presStyleLbl="node1" presStyleIdx="2" presStyleCnt="3" custRadScaleRad="117867" custRadScaleInc="-59730">
        <dgm:presLayoutVars>
          <dgm:bulletEnabled val="1"/>
        </dgm:presLayoutVars>
      </dgm:prSet>
      <dgm:spPr/>
    </dgm:pt>
  </dgm:ptLst>
  <dgm:cxnLst>
    <dgm:cxn modelId="{628A1F2C-F52A-E244-BB12-40769EED2F08}" type="presOf" srcId="{AB1FD5F3-AB29-C44E-AA99-DCE7723D0D9C}" destId="{97E019C7-8ACE-7B45-AA1C-4EF67ED74FF2}" srcOrd="0" destOrd="0" presId="urn:microsoft.com/office/officeart/2008/layout/RadialCluster"/>
    <dgm:cxn modelId="{52528B39-E727-2F49-878D-00D64A3D2F9D}" type="presOf" srcId="{648428EA-6020-9945-97BE-B26F666893A1}" destId="{72B2EDFC-9F97-7C49-9814-319678E4C5C9}" srcOrd="0" destOrd="0" presId="urn:microsoft.com/office/officeart/2008/layout/RadialCluster"/>
    <dgm:cxn modelId="{62B8005D-E961-0E47-9E8B-8B2278178E76}" type="presOf" srcId="{574DBFAA-746D-FD4A-98FF-DC044C9B7B23}" destId="{D48C2BAB-A213-AA41-BD26-827351B3D3BB}" srcOrd="0" destOrd="0" presId="urn:microsoft.com/office/officeart/2008/layout/RadialCluster"/>
    <dgm:cxn modelId="{B5705788-3149-2047-8B64-ACB4EEBF6FA8}" srcId="{574DBFAA-746D-FD4A-98FF-DC044C9B7B23}" destId="{648428EA-6020-9945-97BE-B26F666893A1}" srcOrd="0" destOrd="0" parTransId="{7E6A0186-15DC-204F-ADEF-A5F26FA0609C}" sibTransId="{6233740F-8D8B-7149-A48C-0EB7CD5E1EF2}"/>
    <dgm:cxn modelId="{817AEE96-9585-274E-992A-1A34A8B9ACA2}" type="presOf" srcId="{7E6A0186-15DC-204F-ADEF-A5F26FA0609C}" destId="{0A2A6BB9-3421-804E-8A1D-F3058552EA26}" srcOrd="0" destOrd="0" presId="urn:microsoft.com/office/officeart/2008/layout/RadialCluster"/>
    <dgm:cxn modelId="{24002FD1-A797-B744-994C-B54B0D61114D}" srcId="{F17425D9-5DE3-684B-BB98-0BCA79FA66DA}" destId="{574DBFAA-746D-FD4A-98FF-DC044C9B7B23}" srcOrd="0" destOrd="0" parTransId="{5031A1A9-9FF6-3C42-987A-394F6B091E8D}" sibTransId="{E649A612-F0D9-E746-8B34-33C34AEECF55}"/>
    <dgm:cxn modelId="{BEA2E3D2-B5DC-B04E-9796-F6B87EE47C29}" srcId="{574DBFAA-746D-FD4A-98FF-DC044C9B7B23}" destId="{2FEE7DE5-B7EE-4443-B19D-8F8459F92777}" srcOrd="1" destOrd="0" parTransId="{AB1FD5F3-AB29-C44E-AA99-DCE7723D0D9C}" sibTransId="{AB75937E-82B3-164D-BC89-3807555D77D9}"/>
    <dgm:cxn modelId="{0D2E65DB-11F2-BF4C-9065-EA0D8FB811C7}" type="presOf" srcId="{F17425D9-5DE3-684B-BB98-0BCA79FA66DA}" destId="{57DE9ACB-64D4-7C48-8466-43539A5FE98F}" srcOrd="0" destOrd="0" presId="urn:microsoft.com/office/officeart/2008/layout/RadialCluster"/>
    <dgm:cxn modelId="{9E1E4DE6-F24D-2F47-A449-A97287D1C01B}" type="presOf" srcId="{2FEE7DE5-B7EE-4443-B19D-8F8459F92777}" destId="{A038A3E3-7CE7-324B-868B-784EA101DA70}" srcOrd="0" destOrd="0" presId="urn:microsoft.com/office/officeart/2008/layout/RadialCluster"/>
    <dgm:cxn modelId="{1C0770CC-B887-F949-97F3-784ECED49D4D}" type="presParOf" srcId="{57DE9ACB-64D4-7C48-8466-43539A5FE98F}" destId="{C48A50B1-EFC7-DB4F-96C3-72A776074383}" srcOrd="0" destOrd="0" presId="urn:microsoft.com/office/officeart/2008/layout/RadialCluster"/>
    <dgm:cxn modelId="{488C6E57-C494-C047-80D0-271F4228B290}" type="presParOf" srcId="{C48A50B1-EFC7-DB4F-96C3-72A776074383}" destId="{D48C2BAB-A213-AA41-BD26-827351B3D3BB}" srcOrd="0" destOrd="0" presId="urn:microsoft.com/office/officeart/2008/layout/RadialCluster"/>
    <dgm:cxn modelId="{F9BEC408-CACE-B049-859F-531CA41AB3D7}" type="presParOf" srcId="{C48A50B1-EFC7-DB4F-96C3-72A776074383}" destId="{0A2A6BB9-3421-804E-8A1D-F3058552EA26}" srcOrd="1" destOrd="0" presId="urn:microsoft.com/office/officeart/2008/layout/RadialCluster"/>
    <dgm:cxn modelId="{1CC34B87-3970-8B44-8495-54805EE47B1B}" type="presParOf" srcId="{C48A50B1-EFC7-DB4F-96C3-72A776074383}" destId="{72B2EDFC-9F97-7C49-9814-319678E4C5C9}" srcOrd="2" destOrd="0" presId="urn:microsoft.com/office/officeart/2008/layout/RadialCluster"/>
    <dgm:cxn modelId="{708D86C6-D18D-984C-8539-F9509A9739A0}" type="presParOf" srcId="{C48A50B1-EFC7-DB4F-96C3-72A776074383}" destId="{97E019C7-8ACE-7B45-AA1C-4EF67ED74FF2}" srcOrd="3" destOrd="0" presId="urn:microsoft.com/office/officeart/2008/layout/RadialCluster"/>
    <dgm:cxn modelId="{17335F33-F787-8049-9531-F8B2671BD20F}" type="presParOf" srcId="{C48A50B1-EFC7-DB4F-96C3-72A776074383}" destId="{A038A3E3-7CE7-324B-868B-784EA101DA7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A7E12-12CE-B947-848F-84C78FE4C5B1}" type="doc">
      <dgm:prSet loTypeId="urn:microsoft.com/office/officeart/2005/8/layout/hProcess7" loCatId="" qsTypeId="urn:microsoft.com/office/officeart/2005/8/quickstyle/simple3" qsCatId="simple" csTypeId="urn:microsoft.com/office/officeart/2005/8/colors/accent1_2" csCatId="accent1" phldr="1"/>
      <dgm:spPr/>
      <dgm:t>
        <a:bodyPr/>
        <a:lstStyle/>
        <a:p>
          <a:endParaRPr lang="pl-PL"/>
        </a:p>
      </dgm:t>
    </dgm:pt>
    <dgm:pt modelId="{40E55D55-8532-B04A-92DA-4931A31D040E}">
      <dgm:prSet phldrT="[Tekst]" custT="1"/>
      <dgm:spPr/>
      <dgm:t>
        <a:bodyPr/>
        <a:lstStyle/>
        <a:p>
          <a:r>
            <a:rPr lang="pl-PL" sz="1800" b="1" dirty="0">
              <a:latin typeface="Optima" panose="02000503060000020004" pitchFamily="2" charset="0"/>
            </a:rPr>
            <a:t>THEORY</a:t>
          </a:r>
        </a:p>
      </dgm:t>
    </dgm:pt>
    <dgm:pt modelId="{01B7DD51-FF01-4348-9A6A-F674BA0C6720}" type="parTrans" cxnId="{41AC509E-0EA9-C44B-A763-D2D7420D776B}">
      <dgm:prSet/>
      <dgm:spPr/>
      <dgm:t>
        <a:bodyPr/>
        <a:lstStyle/>
        <a:p>
          <a:endParaRPr lang="pl-PL"/>
        </a:p>
      </dgm:t>
    </dgm:pt>
    <dgm:pt modelId="{466E59AB-16D4-C44A-846E-DF2CDD57E864}" type="sibTrans" cxnId="{41AC509E-0EA9-C44B-A763-D2D7420D776B}">
      <dgm:prSet/>
      <dgm:spPr/>
      <dgm:t>
        <a:bodyPr/>
        <a:lstStyle/>
        <a:p>
          <a:endParaRPr lang="pl-PL"/>
        </a:p>
      </dgm:t>
    </dgm:pt>
    <dgm:pt modelId="{7D7C1B0A-52C1-2A4F-A6AE-87F5A91D80B4}">
      <dgm:prSet phldrT="[Tekst]"/>
      <dgm:spPr/>
      <dgm:t>
        <a:bodyPr/>
        <a:lstStyle/>
        <a:p>
          <a:pPr>
            <a:buFont typeface="Arial" panose="020B0604020202020204" pitchFamily="34" charset="0"/>
            <a:buChar char="•"/>
          </a:pPr>
          <a:r>
            <a:rPr lang="en-US" dirty="0">
              <a:solidFill>
                <a:srgbClr val="FF0000"/>
              </a:solidFill>
              <a:latin typeface="Optima" panose="02000503060000020004" pitchFamily="2" charset="0"/>
            </a:rPr>
            <a:t>EU measure </a:t>
          </a:r>
          <a:r>
            <a:rPr lang="en-US" dirty="0">
              <a:latin typeface="Optima" panose="02000503060000020004" pitchFamily="2" charset="0"/>
            </a:rPr>
            <a:t>is </a:t>
          </a:r>
          <a:r>
            <a:rPr lang="en-US" b="1" dirty="0">
              <a:latin typeface="Optima" panose="02000503060000020004" pitchFamily="2" charset="0"/>
            </a:rPr>
            <a:t>suitable</a:t>
          </a:r>
          <a:r>
            <a:rPr lang="en-US" dirty="0">
              <a:latin typeface="Optima" panose="02000503060000020004" pitchFamily="2" charset="0"/>
            </a:rPr>
            <a:t> (appropriate) to attain the </a:t>
          </a:r>
          <a:r>
            <a:rPr lang="en-US" dirty="0">
              <a:solidFill>
                <a:schemeClr val="accent6">
                  <a:lumMod val="75000"/>
                </a:schemeClr>
              </a:solidFill>
              <a:latin typeface="Optima" panose="02000503060000020004" pitchFamily="2" charset="0"/>
            </a:rPr>
            <a:t>desired objective</a:t>
          </a:r>
          <a:r>
            <a:rPr lang="en-US" dirty="0">
              <a:latin typeface="Optima" panose="02000503060000020004" pitchFamily="2" charset="0"/>
            </a:rPr>
            <a:t>;</a:t>
          </a:r>
          <a:endParaRPr lang="pl-PL" dirty="0"/>
        </a:p>
      </dgm:t>
    </dgm:pt>
    <dgm:pt modelId="{43A97383-1EA1-2540-8383-39915AD3E072}" type="parTrans" cxnId="{62A02E71-2DC7-B648-8681-4F7842F15936}">
      <dgm:prSet/>
      <dgm:spPr/>
      <dgm:t>
        <a:bodyPr/>
        <a:lstStyle/>
        <a:p>
          <a:endParaRPr lang="pl-PL"/>
        </a:p>
      </dgm:t>
    </dgm:pt>
    <dgm:pt modelId="{9FC37150-5CB3-434F-BEAA-39465A1CF0C8}" type="sibTrans" cxnId="{62A02E71-2DC7-B648-8681-4F7842F15936}">
      <dgm:prSet/>
      <dgm:spPr/>
      <dgm:t>
        <a:bodyPr/>
        <a:lstStyle/>
        <a:p>
          <a:endParaRPr lang="pl-PL"/>
        </a:p>
      </dgm:t>
    </dgm:pt>
    <dgm:pt modelId="{14D49C88-50D4-4C4B-B44C-B49DE2FE07C6}">
      <dgm:prSet phldrT="[Tekst]" custT="1"/>
      <dgm:spPr/>
      <dgm:t>
        <a:bodyPr/>
        <a:lstStyle/>
        <a:p>
          <a:r>
            <a:rPr lang="pl-PL" sz="1800" b="1" dirty="0">
              <a:latin typeface="Optima" panose="02000503060000020004" pitchFamily="2" charset="0"/>
            </a:rPr>
            <a:t>PRACTICE</a:t>
          </a:r>
        </a:p>
      </dgm:t>
    </dgm:pt>
    <dgm:pt modelId="{2FD3B743-D93F-914A-9C26-7492727E8E91}" type="parTrans" cxnId="{41AAC6D4-3FF9-5047-BCE6-DBF59FFD4BE1}">
      <dgm:prSet/>
      <dgm:spPr/>
      <dgm:t>
        <a:bodyPr/>
        <a:lstStyle/>
        <a:p>
          <a:endParaRPr lang="pl-PL"/>
        </a:p>
      </dgm:t>
    </dgm:pt>
    <dgm:pt modelId="{2A8EF6FB-F429-3543-AA66-C79FD53E70C2}" type="sibTrans" cxnId="{41AAC6D4-3FF9-5047-BCE6-DBF59FFD4BE1}">
      <dgm:prSet/>
      <dgm:spPr/>
      <dgm:t>
        <a:bodyPr/>
        <a:lstStyle/>
        <a:p>
          <a:endParaRPr lang="pl-PL"/>
        </a:p>
      </dgm:t>
    </dgm:pt>
    <dgm:pt modelId="{52E18E3C-78AD-9144-8414-C012EFE60883}">
      <dgm:prSet phldrT="[Tekst]"/>
      <dgm:spPr/>
      <dgm:t>
        <a:bodyPr/>
        <a:lstStyle/>
        <a:p>
          <a:pPr>
            <a:buFont typeface="+mj-lt"/>
            <a:buAutoNum type="arabicPeriod"/>
          </a:pPr>
          <a:r>
            <a:rPr lang="en-US" dirty="0">
              <a:solidFill>
                <a:srgbClr val="FF0000"/>
              </a:solidFill>
              <a:latin typeface="Optima" panose="02000503060000020004" pitchFamily="2" charset="0"/>
            </a:rPr>
            <a:t>Information duties </a:t>
          </a:r>
          <a:r>
            <a:rPr lang="en-US" dirty="0">
              <a:latin typeface="Optima" panose="02000503060000020004" pitchFamily="2" charset="0"/>
            </a:rPr>
            <a:t>are </a:t>
          </a:r>
          <a:r>
            <a:rPr lang="en-US" b="1" dirty="0">
              <a:latin typeface="Optima" panose="02000503060000020004" pitchFamily="2" charset="0"/>
            </a:rPr>
            <a:t>suitable</a:t>
          </a:r>
          <a:r>
            <a:rPr lang="en-US" dirty="0">
              <a:latin typeface="Optima" panose="02000503060000020004" pitchFamily="2" charset="0"/>
            </a:rPr>
            <a:t> (appropriate) to attain </a:t>
          </a:r>
          <a:r>
            <a:rPr lang="en-US" dirty="0">
              <a:solidFill>
                <a:schemeClr val="accent6">
                  <a:lumMod val="75000"/>
                </a:schemeClr>
              </a:solidFill>
              <a:latin typeface="Optima" panose="02000503060000020004" pitchFamily="2" charset="0"/>
            </a:rPr>
            <a:t>optimal insurance choice of the customer</a:t>
          </a:r>
          <a:r>
            <a:rPr lang="en-US" dirty="0">
              <a:latin typeface="Optima" panose="02000503060000020004" pitchFamily="2" charset="0"/>
            </a:rPr>
            <a:t>;</a:t>
          </a:r>
          <a:endParaRPr lang="pl-PL" dirty="0"/>
        </a:p>
      </dgm:t>
    </dgm:pt>
    <dgm:pt modelId="{C149F00E-7A59-554E-9C28-E8E6D0C67253}" type="parTrans" cxnId="{007C40A0-C7D4-764A-9C67-3B8D45C49633}">
      <dgm:prSet/>
      <dgm:spPr/>
      <dgm:t>
        <a:bodyPr/>
        <a:lstStyle/>
        <a:p>
          <a:endParaRPr lang="pl-PL"/>
        </a:p>
      </dgm:t>
    </dgm:pt>
    <dgm:pt modelId="{2C8B9B39-38EF-5B41-938A-6CAB03C361E8}" type="sibTrans" cxnId="{007C40A0-C7D4-764A-9C67-3B8D45C49633}">
      <dgm:prSet/>
      <dgm:spPr/>
      <dgm:t>
        <a:bodyPr/>
        <a:lstStyle/>
        <a:p>
          <a:endParaRPr lang="pl-PL"/>
        </a:p>
      </dgm:t>
    </dgm:pt>
    <dgm:pt modelId="{9C1737B7-96E4-D642-962D-759998D86CF8}">
      <dgm:prSet/>
      <dgm:spPr/>
      <dgm:t>
        <a:bodyPr/>
        <a:lstStyle/>
        <a:p>
          <a:pPr>
            <a:buNone/>
          </a:pPr>
          <a:r>
            <a:rPr lang="en-US" dirty="0">
              <a:solidFill>
                <a:srgbClr val="FF0000"/>
              </a:solidFill>
              <a:latin typeface="Optima" panose="02000503060000020004" pitchFamily="2" charset="0"/>
            </a:rPr>
            <a:t>EU measure </a:t>
          </a:r>
          <a:r>
            <a:rPr lang="en-US" dirty="0">
              <a:latin typeface="Optima" panose="02000503060000020004" pitchFamily="2" charset="0"/>
            </a:rPr>
            <a:t>is </a:t>
          </a:r>
          <a:r>
            <a:rPr lang="en-US" b="1" dirty="0">
              <a:latin typeface="Optima" panose="02000503060000020004" pitchFamily="2" charset="0"/>
            </a:rPr>
            <a:t>necessary </a:t>
          </a:r>
          <a:r>
            <a:rPr lang="en-US" dirty="0">
              <a:latin typeface="Optima" panose="02000503060000020004" pitchFamily="2" charset="0"/>
            </a:rPr>
            <a:t> to attain the </a:t>
          </a:r>
          <a:r>
            <a:rPr lang="en-US" dirty="0">
              <a:solidFill>
                <a:schemeClr val="accent6">
                  <a:lumMod val="75000"/>
                </a:schemeClr>
              </a:solidFill>
              <a:latin typeface="Optima" panose="02000503060000020004" pitchFamily="2" charset="0"/>
            </a:rPr>
            <a:t>desired objective</a:t>
          </a:r>
          <a:r>
            <a:rPr lang="en-US" dirty="0">
              <a:latin typeface="Optima" panose="02000503060000020004" pitchFamily="2" charset="0"/>
            </a:rPr>
            <a:t>;</a:t>
          </a:r>
        </a:p>
      </dgm:t>
    </dgm:pt>
    <dgm:pt modelId="{FE6EFA5B-DC61-D548-9140-10F00E9D5759}" type="parTrans" cxnId="{100D8498-3E6B-4943-B6AB-A8DCC92A2614}">
      <dgm:prSet/>
      <dgm:spPr/>
      <dgm:t>
        <a:bodyPr/>
        <a:lstStyle/>
        <a:p>
          <a:endParaRPr lang="pl-PL"/>
        </a:p>
      </dgm:t>
    </dgm:pt>
    <dgm:pt modelId="{BD3EC244-9F94-8045-B645-18FF33EF6E63}" type="sibTrans" cxnId="{100D8498-3E6B-4943-B6AB-A8DCC92A2614}">
      <dgm:prSet/>
      <dgm:spPr/>
      <dgm:t>
        <a:bodyPr/>
        <a:lstStyle/>
        <a:p>
          <a:endParaRPr lang="pl-PL"/>
        </a:p>
      </dgm:t>
    </dgm:pt>
    <dgm:pt modelId="{5D290CAA-1F53-774D-856A-F5ECB6AA1EF6}">
      <dgm:prSet/>
      <dgm:spPr/>
      <dgm:t>
        <a:bodyPr/>
        <a:lstStyle/>
        <a:p>
          <a:pPr>
            <a:buNone/>
          </a:pPr>
          <a:r>
            <a:rPr lang="en-US" dirty="0">
              <a:latin typeface="Optima" panose="02000503060000020004" pitchFamily="2" charset="0"/>
            </a:rPr>
            <a:t>disadvantages caused by adopting </a:t>
          </a:r>
          <a:r>
            <a:rPr lang="en-US" dirty="0">
              <a:solidFill>
                <a:srgbClr val="FF0000"/>
              </a:solidFill>
              <a:latin typeface="Optima" panose="02000503060000020004" pitchFamily="2" charset="0"/>
            </a:rPr>
            <a:t>EU measure </a:t>
          </a:r>
          <a:r>
            <a:rPr lang="en-US" dirty="0">
              <a:latin typeface="Optima" panose="02000503060000020004" pitchFamily="2" charset="0"/>
            </a:rPr>
            <a:t>are acceptable compared to the benefits of the </a:t>
          </a:r>
          <a:r>
            <a:rPr lang="en-US" dirty="0">
              <a:solidFill>
                <a:schemeClr val="accent6">
                  <a:lumMod val="75000"/>
                </a:schemeClr>
              </a:solidFill>
              <a:latin typeface="Optima" panose="02000503060000020004" pitchFamily="2" charset="0"/>
            </a:rPr>
            <a:t>objective achieved</a:t>
          </a:r>
          <a:r>
            <a:rPr lang="en-US" dirty="0">
              <a:latin typeface="Optima" panose="02000503060000020004" pitchFamily="2" charset="0"/>
            </a:rPr>
            <a:t> (</a:t>
          </a:r>
          <a:r>
            <a:rPr lang="en-US" b="1" dirty="0">
              <a:latin typeface="Optima" panose="02000503060000020004" pitchFamily="2" charset="0"/>
            </a:rPr>
            <a:t>proportionality </a:t>
          </a:r>
          <a:r>
            <a:rPr lang="en-US" b="1" i="1" dirty="0" err="1">
              <a:latin typeface="Optima" panose="02000503060000020004" pitchFamily="2" charset="0"/>
            </a:rPr>
            <a:t>sensu</a:t>
          </a:r>
          <a:r>
            <a:rPr lang="en-US" b="1" i="1" dirty="0">
              <a:latin typeface="Optima" panose="02000503060000020004" pitchFamily="2" charset="0"/>
            </a:rPr>
            <a:t> </a:t>
          </a:r>
          <a:r>
            <a:rPr lang="en-US" b="1" i="1" dirty="0" err="1">
              <a:latin typeface="Optima" panose="02000503060000020004" pitchFamily="2" charset="0"/>
            </a:rPr>
            <a:t>stricto</a:t>
          </a:r>
          <a:r>
            <a:rPr lang="en-US" i="1" dirty="0">
              <a:latin typeface="Optima" panose="02000503060000020004" pitchFamily="2" charset="0"/>
            </a:rPr>
            <a:t>)</a:t>
          </a:r>
          <a:endParaRPr lang="en-US" dirty="0">
            <a:latin typeface="Optima" panose="02000503060000020004" pitchFamily="2" charset="0"/>
          </a:endParaRPr>
        </a:p>
      </dgm:t>
    </dgm:pt>
    <dgm:pt modelId="{A96D8B40-D5EC-8440-9979-88496C3146E7}" type="parTrans" cxnId="{3E189128-76A8-7E4A-9287-8711906E3477}">
      <dgm:prSet/>
      <dgm:spPr/>
      <dgm:t>
        <a:bodyPr/>
        <a:lstStyle/>
        <a:p>
          <a:endParaRPr lang="pl-PL"/>
        </a:p>
      </dgm:t>
    </dgm:pt>
    <dgm:pt modelId="{E542C3B8-E5AA-434E-8D67-2FB206CCCA4A}" type="sibTrans" cxnId="{3E189128-76A8-7E4A-9287-8711906E3477}">
      <dgm:prSet/>
      <dgm:spPr/>
      <dgm:t>
        <a:bodyPr/>
        <a:lstStyle/>
        <a:p>
          <a:endParaRPr lang="pl-PL"/>
        </a:p>
      </dgm:t>
    </dgm:pt>
    <dgm:pt modelId="{56461DBD-DD58-0146-AC53-3B0C768E3822}">
      <dgm:prSet/>
      <dgm:spPr/>
      <dgm:t>
        <a:bodyPr/>
        <a:lstStyle/>
        <a:p>
          <a:r>
            <a:rPr lang="en-US" dirty="0">
              <a:solidFill>
                <a:srgbClr val="FF0000"/>
              </a:solidFill>
              <a:latin typeface="Optima" panose="02000503060000020004" pitchFamily="2" charset="0"/>
            </a:rPr>
            <a:t>Information duties </a:t>
          </a:r>
          <a:r>
            <a:rPr lang="en-US" dirty="0">
              <a:latin typeface="Optima" panose="02000503060000020004" pitchFamily="2" charset="0"/>
            </a:rPr>
            <a:t>are </a:t>
          </a:r>
          <a:r>
            <a:rPr lang="en-US" b="1" dirty="0">
              <a:latin typeface="Optima" panose="02000503060000020004" pitchFamily="2" charset="0"/>
            </a:rPr>
            <a:t>necessary </a:t>
          </a:r>
          <a:r>
            <a:rPr lang="en-US" dirty="0">
              <a:latin typeface="Optima" panose="02000503060000020004" pitchFamily="2" charset="0"/>
            </a:rPr>
            <a:t>to attain </a:t>
          </a:r>
          <a:r>
            <a:rPr lang="en-US" dirty="0">
              <a:solidFill>
                <a:schemeClr val="accent6">
                  <a:lumMod val="75000"/>
                </a:schemeClr>
              </a:solidFill>
              <a:latin typeface="Optima" panose="02000503060000020004" pitchFamily="2" charset="0"/>
            </a:rPr>
            <a:t>optimal insurance choice of the customer</a:t>
          </a:r>
          <a:r>
            <a:rPr lang="en-US" dirty="0">
              <a:latin typeface="Optima" panose="02000503060000020004" pitchFamily="2" charset="0"/>
            </a:rPr>
            <a:t>;</a:t>
          </a:r>
        </a:p>
      </dgm:t>
    </dgm:pt>
    <dgm:pt modelId="{C38CF5CE-8CA0-624F-BC2E-17C2B215912D}" type="parTrans" cxnId="{F902F08E-8BFD-F041-9888-D89E96E1BF61}">
      <dgm:prSet/>
      <dgm:spPr/>
      <dgm:t>
        <a:bodyPr/>
        <a:lstStyle/>
        <a:p>
          <a:endParaRPr lang="pl-PL"/>
        </a:p>
      </dgm:t>
    </dgm:pt>
    <dgm:pt modelId="{7A51AA86-99E0-E741-A26B-C18DF8A02B0B}" type="sibTrans" cxnId="{F902F08E-8BFD-F041-9888-D89E96E1BF61}">
      <dgm:prSet/>
      <dgm:spPr/>
      <dgm:t>
        <a:bodyPr/>
        <a:lstStyle/>
        <a:p>
          <a:endParaRPr lang="pl-PL"/>
        </a:p>
      </dgm:t>
    </dgm:pt>
    <dgm:pt modelId="{CF5E979E-C650-9345-A904-B84AC0F89BCE}">
      <dgm:prSet/>
      <dgm:spPr/>
      <dgm:t>
        <a:bodyPr/>
        <a:lstStyle/>
        <a:p>
          <a:r>
            <a:rPr lang="en-US" dirty="0">
              <a:latin typeface="Optima" panose="02000503060000020004" pitchFamily="2" charset="0"/>
            </a:rPr>
            <a:t>disadvantages caused by adopting </a:t>
          </a:r>
          <a:r>
            <a:rPr lang="en-US" dirty="0">
              <a:solidFill>
                <a:srgbClr val="FF0000"/>
              </a:solidFill>
              <a:latin typeface="Optima" panose="02000503060000020004" pitchFamily="2" charset="0"/>
            </a:rPr>
            <a:t>information duties </a:t>
          </a:r>
          <a:r>
            <a:rPr lang="en-US" dirty="0">
              <a:latin typeface="Optima" panose="02000503060000020004" pitchFamily="2" charset="0"/>
            </a:rPr>
            <a:t>are acceptable compared to the benefits of the achieved </a:t>
          </a:r>
          <a:r>
            <a:rPr lang="en-US" dirty="0">
              <a:solidFill>
                <a:schemeClr val="accent6">
                  <a:lumMod val="75000"/>
                </a:schemeClr>
              </a:solidFill>
              <a:latin typeface="Optima" panose="02000503060000020004" pitchFamily="2" charset="0"/>
            </a:rPr>
            <a:t>optimal insurance choice of the customer</a:t>
          </a:r>
          <a:r>
            <a:rPr lang="en-US" dirty="0">
              <a:latin typeface="Optima" panose="02000503060000020004" pitchFamily="2" charset="0"/>
            </a:rPr>
            <a:t> (</a:t>
          </a:r>
          <a:r>
            <a:rPr lang="en-US" b="1" dirty="0">
              <a:latin typeface="Optima" panose="02000503060000020004" pitchFamily="2" charset="0"/>
            </a:rPr>
            <a:t>proportionality </a:t>
          </a:r>
          <a:r>
            <a:rPr lang="en-US" b="1" i="1" dirty="0" err="1">
              <a:latin typeface="Optima" panose="02000503060000020004" pitchFamily="2" charset="0"/>
            </a:rPr>
            <a:t>sensu</a:t>
          </a:r>
          <a:r>
            <a:rPr lang="en-US" b="1" i="1" dirty="0">
              <a:latin typeface="Optima" panose="02000503060000020004" pitchFamily="2" charset="0"/>
            </a:rPr>
            <a:t> </a:t>
          </a:r>
          <a:r>
            <a:rPr lang="en-US" b="1" i="1" dirty="0" err="1">
              <a:latin typeface="Optima" panose="02000503060000020004" pitchFamily="2" charset="0"/>
            </a:rPr>
            <a:t>stricto</a:t>
          </a:r>
          <a:r>
            <a:rPr lang="en-US" i="1" dirty="0">
              <a:latin typeface="Optima" panose="02000503060000020004" pitchFamily="2" charset="0"/>
            </a:rPr>
            <a:t>)</a:t>
          </a:r>
          <a:endParaRPr lang="en-US" dirty="0">
            <a:latin typeface="Optima" panose="02000503060000020004" pitchFamily="2" charset="0"/>
          </a:endParaRPr>
        </a:p>
      </dgm:t>
    </dgm:pt>
    <dgm:pt modelId="{1F647ADD-28C6-4647-8A0D-02DC521E0534}" type="parTrans" cxnId="{F33C5786-12AD-3345-8C8C-AE3042855996}">
      <dgm:prSet/>
      <dgm:spPr/>
      <dgm:t>
        <a:bodyPr/>
        <a:lstStyle/>
        <a:p>
          <a:endParaRPr lang="pl-PL"/>
        </a:p>
      </dgm:t>
    </dgm:pt>
    <dgm:pt modelId="{65BE173B-B0C8-C749-8949-96D24855D7FC}" type="sibTrans" cxnId="{F33C5786-12AD-3345-8C8C-AE3042855996}">
      <dgm:prSet/>
      <dgm:spPr/>
      <dgm:t>
        <a:bodyPr/>
        <a:lstStyle/>
        <a:p>
          <a:endParaRPr lang="pl-PL"/>
        </a:p>
      </dgm:t>
    </dgm:pt>
    <dgm:pt modelId="{92A66250-42E9-4348-B4E9-7BAB0498EB3C}" type="pres">
      <dgm:prSet presAssocID="{75BA7E12-12CE-B947-848F-84C78FE4C5B1}" presName="Name0" presStyleCnt="0">
        <dgm:presLayoutVars>
          <dgm:dir/>
          <dgm:animLvl val="lvl"/>
          <dgm:resizeHandles val="exact"/>
        </dgm:presLayoutVars>
      </dgm:prSet>
      <dgm:spPr/>
    </dgm:pt>
    <dgm:pt modelId="{10C07C9C-AE00-D04A-9C66-CCB56D68A2C9}" type="pres">
      <dgm:prSet presAssocID="{40E55D55-8532-B04A-92DA-4931A31D040E}" presName="compositeNode" presStyleCnt="0">
        <dgm:presLayoutVars>
          <dgm:bulletEnabled val="1"/>
        </dgm:presLayoutVars>
      </dgm:prSet>
      <dgm:spPr/>
    </dgm:pt>
    <dgm:pt modelId="{3FC18C82-DD86-6243-91CC-5404285500BE}" type="pres">
      <dgm:prSet presAssocID="{40E55D55-8532-B04A-92DA-4931A31D040E}" presName="bgRect" presStyleLbl="node1" presStyleIdx="0" presStyleCnt="2" custLinFactNeighborX="-11330" custLinFactNeighborY="1255"/>
      <dgm:spPr/>
    </dgm:pt>
    <dgm:pt modelId="{1ABB9834-D955-D842-9CD9-3CF39A903B73}" type="pres">
      <dgm:prSet presAssocID="{40E55D55-8532-B04A-92DA-4931A31D040E}" presName="parentNode" presStyleLbl="node1" presStyleIdx="0" presStyleCnt="2">
        <dgm:presLayoutVars>
          <dgm:chMax val="0"/>
          <dgm:bulletEnabled val="1"/>
        </dgm:presLayoutVars>
      </dgm:prSet>
      <dgm:spPr/>
    </dgm:pt>
    <dgm:pt modelId="{81FF68C3-D43A-0E4D-B4C5-EFB72439B53B}" type="pres">
      <dgm:prSet presAssocID="{40E55D55-8532-B04A-92DA-4931A31D040E}" presName="childNode" presStyleLbl="node1" presStyleIdx="0" presStyleCnt="2">
        <dgm:presLayoutVars>
          <dgm:bulletEnabled val="1"/>
        </dgm:presLayoutVars>
      </dgm:prSet>
      <dgm:spPr/>
    </dgm:pt>
    <dgm:pt modelId="{7A940B59-77B2-DB45-A563-97DB87394496}" type="pres">
      <dgm:prSet presAssocID="{466E59AB-16D4-C44A-846E-DF2CDD57E864}" presName="hSp" presStyleCnt="0"/>
      <dgm:spPr/>
    </dgm:pt>
    <dgm:pt modelId="{FF63041A-51A7-3A4F-8953-857041E40F4C}" type="pres">
      <dgm:prSet presAssocID="{466E59AB-16D4-C44A-846E-DF2CDD57E864}" presName="vProcSp" presStyleCnt="0"/>
      <dgm:spPr/>
    </dgm:pt>
    <dgm:pt modelId="{73F08A73-BBEA-A14E-B840-C4401B4783E2}" type="pres">
      <dgm:prSet presAssocID="{466E59AB-16D4-C44A-846E-DF2CDD57E864}" presName="vSp1" presStyleCnt="0"/>
      <dgm:spPr/>
    </dgm:pt>
    <dgm:pt modelId="{EBBD6A1E-1F4E-DE4A-8815-19D8E5DF6DD4}" type="pres">
      <dgm:prSet presAssocID="{466E59AB-16D4-C44A-846E-DF2CDD57E864}" presName="simulatedConn" presStyleLbl="solidFgAcc1" presStyleIdx="0" presStyleCnt="1" custLinFactY="-165912" custLinFactNeighborX="3566" custLinFactNeighborY="-200000"/>
      <dgm:spPr/>
    </dgm:pt>
    <dgm:pt modelId="{D595CBD5-0BEA-5545-9DAD-174089C4C561}" type="pres">
      <dgm:prSet presAssocID="{466E59AB-16D4-C44A-846E-DF2CDD57E864}" presName="vSp2" presStyleCnt="0"/>
      <dgm:spPr/>
    </dgm:pt>
    <dgm:pt modelId="{8DC3A40C-07AC-CB41-BD44-F81AF59C56D5}" type="pres">
      <dgm:prSet presAssocID="{466E59AB-16D4-C44A-846E-DF2CDD57E864}" presName="sibTrans" presStyleCnt="0"/>
      <dgm:spPr/>
    </dgm:pt>
    <dgm:pt modelId="{8DE45420-A4A8-2A45-8142-3A9491B669F1}" type="pres">
      <dgm:prSet presAssocID="{14D49C88-50D4-4C4B-B44C-B49DE2FE07C6}" presName="compositeNode" presStyleCnt="0">
        <dgm:presLayoutVars>
          <dgm:bulletEnabled val="1"/>
        </dgm:presLayoutVars>
      </dgm:prSet>
      <dgm:spPr/>
    </dgm:pt>
    <dgm:pt modelId="{217B927A-C666-CF48-9974-40295899FD53}" type="pres">
      <dgm:prSet presAssocID="{14D49C88-50D4-4C4B-B44C-B49DE2FE07C6}" presName="bgRect" presStyleLbl="node1" presStyleIdx="1" presStyleCnt="2"/>
      <dgm:spPr/>
    </dgm:pt>
    <dgm:pt modelId="{2C9B55B7-7EFA-1E4A-861B-0544D91C96FA}" type="pres">
      <dgm:prSet presAssocID="{14D49C88-50D4-4C4B-B44C-B49DE2FE07C6}" presName="parentNode" presStyleLbl="node1" presStyleIdx="1" presStyleCnt="2">
        <dgm:presLayoutVars>
          <dgm:chMax val="0"/>
          <dgm:bulletEnabled val="1"/>
        </dgm:presLayoutVars>
      </dgm:prSet>
      <dgm:spPr/>
    </dgm:pt>
    <dgm:pt modelId="{9B41376A-E9E0-0847-B553-86FD65FD7630}" type="pres">
      <dgm:prSet presAssocID="{14D49C88-50D4-4C4B-B44C-B49DE2FE07C6}" presName="childNode" presStyleLbl="node1" presStyleIdx="1" presStyleCnt="2">
        <dgm:presLayoutVars>
          <dgm:bulletEnabled val="1"/>
        </dgm:presLayoutVars>
      </dgm:prSet>
      <dgm:spPr/>
    </dgm:pt>
  </dgm:ptLst>
  <dgm:cxnLst>
    <dgm:cxn modelId="{3E189128-76A8-7E4A-9287-8711906E3477}" srcId="{40E55D55-8532-B04A-92DA-4931A31D040E}" destId="{5D290CAA-1F53-774D-856A-F5ECB6AA1EF6}" srcOrd="2" destOrd="0" parTransId="{A96D8B40-D5EC-8440-9979-88496C3146E7}" sibTransId="{E542C3B8-E5AA-434E-8D67-2FB206CCCA4A}"/>
    <dgm:cxn modelId="{A3ECBD2D-D0EB-8547-A812-0A9CC29A378A}" type="presOf" srcId="{7D7C1B0A-52C1-2A4F-A6AE-87F5A91D80B4}" destId="{81FF68C3-D43A-0E4D-B4C5-EFB72439B53B}" srcOrd="0" destOrd="0" presId="urn:microsoft.com/office/officeart/2005/8/layout/hProcess7"/>
    <dgm:cxn modelId="{5D8C7943-C4F1-A640-857C-215CDAF48FDC}" type="presOf" srcId="{40E55D55-8532-B04A-92DA-4931A31D040E}" destId="{3FC18C82-DD86-6243-91CC-5404285500BE}" srcOrd="0" destOrd="0" presId="urn:microsoft.com/office/officeart/2005/8/layout/hProcess7"/>
    <dgm:cxn modelId="{AA92966A-D05D-184E-988E-4A4EDDD3C659}" type="presOf" srcId="{5D290CAA-1F53-774D-856A-F5ECB6AA1EF6}" destId="{81FF68C3-D43A-0E4D-B4C5-EFB72439B53B}" srcOrd="0" destOrd="2" presId="urn:microsoft.com/office/officeart/2005/8/layout/hProcess7"/>
    <dgm:cxn modelId="{87AF036D-05C8-244F-86F2-5F6FC6AC3444}" type="presOf" srcId="{14D49C88-50D4-4C4B-B44C-B49DE2FE07C6}" destId="{217B927A-C666-CF48-9974-40295899FD53}" srcOrd="0" destOrd="0" presId="urn:microsoft.com/office/officeart/2005/8/layout/hProcess7"/>
    <dgm:cxn modelId="{62A02E71-2DC7-B648-8681-4F7842F15936}" srcId="{40E55D55-8532-B04A-92DA-4931A31D040E}" destId="{7D7C1B0A-52C1-2A4F-A6AE-87F5A91D80B4}" srcOrd="0" destOrd="0" parTransId="{43A97383-1EA1-2540-8383-39915AD3E072}" sibTransId="{9FC37150-5CB3-434F-BEAA-39465A1CF0C8}"/>
    <dgm:cxn modelId="{F33C5786-12AD-3345-8C8C-AE3042855996}" srcId="{14D49C88-50D4-4C4B-B44C-B49DE2FE07C6}" destId="{CF5E979E-C650-9345-A904-B84AC0F89BCE}" srcOrd="2" destOrd="0" parTransId="{1F647ADD-28C6-4647-8A0D-02DC521E0534}" sibTransId="{65BE173B-B0C8-C749-8949-96D24855D7FC}"/>
    <dgm:cxn modelId="{98DBE586-D53E-3E42-8380-BC9E24E0DD82}" type="presOf" srcId="{40E55D55-8532-B04A-92DA-4931A31D040E}" destId="{1ABB9834-D955-D842-9CD9-3CF39A903B73}" srcOrd="1" destOrd="0" presId="urn:microsoft.com/office/officeart/2005/8/layout/hProcess7"/>
    <dgm:cxn modelId="{F902F08E-8BFD-F041-9888-D89E96E1BF61}" srcId="{14D49C88-50D4-4C4B-B44C-B49DE2FE07C6}" destId="{56461DBD-DD58-0146-AC53-3B0C768E3822}" srcOrd="1" destOrd="0" parTransId="{C38CF5CE-8CA0-624F-BC2E-17C2B215912D}" sibTransId="{7A51AA86-99E0-E741-A26B-C18DF8A02B0B}"/>
    <dgm:cxn modelId="{5DAAB691-4461-C043-A569-06EAC051BF37}" type="presOf" srcId="{14D49C88-50D4-4C4B-B44C-B49DE2FE07C6}" destId="{2C9B55B7-7EFA-1E4A-861B-0544D91C96FA}" srcOrd="1" destOrd="0" presId="urn:microsoft.com/office/officeart/2005/8/layout/hProcess7"/>
    <dgm:cxn modelId="{100D8498-3E6B-4943-B6AB-A8DCC92A2614}" srcId="{40E55D55-8532-B04A-92DA-4931A31D040E}" destId="{9C1737B7-96E4-D642-962D-759998D86CF8}" srcOrd="1" destOrd="0" parTransId="{FE6EFA5B-DC61-D548-9140-10F00E9D5759}" sibTransId="{BD3EC244-9F94-8045-B645-18FF33EF6E63}"/>
    <dgm:cxn modelId="{41AC509E-0EA9-C44B-A763-D2D7420D776B}" srcId="{75BA7E12-12CE-B947-848F-84C78FE4C5B1}" destId="{40E55D55-8532-B04A-92DA-4931A31D040E}" srcOrd="0" destOrd="0" parTransId="{01B7DD51-FF01-4348-9A6A-F674BA0C6720}" sibTransId="{466E59AB-16D4-C44A-846E-DF2CDD57E864}"/>
    <dgm:cxn modelId="{007C40A0-C7D4-764A-9C67-3B8D45C49633}" srcId="{14D49C88-50D4-4C4B-B44C-B49DE2FE07C6}" destId="{52E18E3C-78AD-9144-8414-C012EFE60883}" srcOrd="0" destOrd="0" parTransId="{C149F00E-7A59-554E-9C28-E8E6D0C67253}" sibTransId="{2C8B9B39-38EF-5B41-938A-6CAB03C361E8}"/>
    <dgm:cxn modelId="{484B96AC-7E0C-F34C-BA9F-554D4CE39A65}" type="presOf" srcId="{56461DBD-DD58-0146-AC53-3B0C768E3822}" destId="{9B41376A-E9E0-0847-B553-86FD65FD7630}" srcOrd="0" destOrd="1" presId="urn:microsoft.com/office/officeart/2005/8/layout/hProcess7"/>
    <dgm:cxn modelId="{52917EB7-0F2C-5041-8687-990DB1EB6210}" type="presOf" srcId="{75BA7E12-12CE-B947-848F-84C78FE4C5B1}" destId="{92A66250-42E9-4348-B4E9-7BAB0498EB3C}" srcOrd="0" destOrd="0" presId="urn:microsoft.com/office/officeart/2005/8/layout/hProcess7"/>
    <dgm:cxn modelId="{BDE99FC1-ADEF-3D46-ACEF-5E8C917CD2E9}" type="presOf" srcId="{52E18E3C-78AD-9144-8414-C012EFE60883}" destId="{9B41376A-E9E0-0847-B553-86FD65FD7630}" srcOrd="0" destOrd="0" presId="urn:microsoft.com/office/officeart/2005/8/layout/hProcess7"/>
    <dgm:cxn modelId="{3F1652CD-DFC5-BB43-BC48-D5E61D4A26EF}" type="presOf" srcId="{9C1737B7-96E4-D642-962D-759998D86CF8}" destId="{81FF68C3-D43A-0E4D-B4C5-EFB72439B53B}" srcOrd="0" destOrd="1" presId="urn:microsoft.com/office/officeart/2005/8/layout/hProcess7"/>
    <dgm:cxn modelId="{41AAC6D4-3FF9-5047-BCE6-DBF59FFD4BE1}" srcId="{75BA7E12-12CE-B947-848F-84C78FE4C5B1}" destId="{14D49C88-50D4-4C4B-B44C-B49DE2FE07C6}" srcOrd="1" destOrd="0" parTransId="{2FD3B743-D93F-914A-9C26-7492727E8E91}" sibTransId="{2A8EF6FB-F429-3543-AA66-C79FD53E70C2}"/>
    <dgm:cxn modelId="{6F8574D9-3558-7345-ACD9-0CF04234C300}" type="presOf" srcId="{CF5E979E-C650-9345-A904-B84AC0F89BCE}" destId="{9B41376A-E9E0-0847-B553-86FD65FD7630}" srcOrd="0" destOrd="2" presId="urn:microsoft.com/office/officeart/2005/8/layout/hProcess7"/>
    <dgm:cxn modelId="{256DFCA3-DAC0-B548-83EB-8E9F0124D115}" type="presParOf" srcId="{92A66250-42E9-4348-B4E9-7BAB0498EB3C}" destId="{10C07C9C-AE00-D04A-9C66-CCB56D68A2C9}" srcOrd="0" destOrd="0" presId="urn:microsoft.com/office/officeart/2005/8/layout/hProcess7"/>
    <dgm:cxn modelId="{79AE68B1-C681-D242-BAFF-5A5D30322CFF}" type="presParOf" srcId="{10C07C9C-AE00-D04A-9C66-CCB56D68A2C9}" destId="{3FC18C82-DD86-6243-91CC-5404285500BE}" srcOrd="0" destOrd="0" presId="urn:microsoft.com/office/officeart/2005/8/layout/hProcess7"/>
    <dgm:cxn modelId="{82F3988B-558A-E94B-99A8-9FC3DDC3AF73}" type="presParOf" srcId="{10C07C9C-AE00-D04A-9C66-CCB56D68A2C9}" destId="{1ABB9834-D955-D842-9CD9-3CF39A903B73}" srcOrd="1" destOrd="0" presId="urn:microsoft.com/office/officeart/2005/8/layout/hProcess7"/>
    <dgm:cxn modelId="{A527C55F-9EB1-4E4C-92A4-F486C09F4749}" type="presParOf" srcId="{10C07C9C-AE00-D04A-9C66-CCB56D68A2C9}" destId="{81FF68C3-D43A-0E4D-B4C5-EFB72439B53B}" srcOrd="2" destOrd="0" presId="urn:microsoft.com/office/officeart/2005/8/layout/hProcess7"/>
    <dgm:cxn modelId="{E8E16F29-A9F9-2A4B-85B8-1F4DA0C88135}" type="presParOf" srcId="{92A66250-42E9-4348-B4E9-7BAB0498EB3C}" destId="{7A940B59-77B2-DB45-A563-97DB87394496}" srcOrd="1" destOrd="0" presId="urn:microsoft.com/office/officeart/2005/8/layout/hProcess7"/>
    <dgm:cxn modelId="{58CCBBA0-7C91-0C48-9A88-5173A97A763E}" type="presParOf" srcId="{92A66250-42E9-4348-B4E9-7BAB0498EB3C}" destId="{FF63041A-51A7-3A4F-8953-857041E40F4C}" srcOrd="2" destOrd="0" presId="urn:microsoft.com/office/officeart/2005/8/layout/hProcess7"/>
    <dgm:cxn modelId="{50B992A7-3D21-9C43-8964-3E3FFD77027C}" type="presParOf" srcId="{FF63041A-51A7-3A4F-8953-857041E40F4C}" destId="{73F08A73-BBEA-A14E-B840-C4401B4783E2}" srcOrd="0" destOrd="0" presId="urn:microsoft.com/office/officeart/2005/8/layout/hProcess7"/>
    <dgm:cxn modelId="{20C53333-D549-9245-94C9-F7C59A3C91DB}" type="presParOf" srcId="{FF63041A-51A7-3A4F-8953-857041E40F4C}" destId="{EBBD6A1E-1F4E-DE4A-8815-19D8E5DF6DD4}" srcOrd="1" destOrd="0" presId="urn:microsoft.com/office/officeart/2005/8/layout/hProcess7"/>
    <dgm:cxn modelId="{99EE01CD-23FE-8446-88D1-E9E9B01ED45B}" type="presParOf" srcId="{FF63041A-51A7-3A4F-8953-857041E40F4C}" destId="{D595CBD5-0BEA-5545-9DAD-174089C4C561}" srcOrd="2" destOrd="0" presId="urn:microsoft.com/office/officeart/2005/8/layout/hProcess7"/>
    <dgm:cxn modelId="{5DDF2531-4906-F049-B12A-5F600B86EF82}" type="presParOf" srcId="{92A66250-42E9-4348-B4E9-7BAB0498EB3C}" destId="{8DC3A40C-07AC-CB41-BD44-F81AF59C56D5}" srcOrd="3" destOrd="0" presId="urn:microsoft.com/office/officeart/2005/8/layout/hProcess7"/>
    <dgm:cxn modelId="{9249BC85-09D1-8540-88D1-66CADF32B284}" type="presParOf" srcId="{92A66250-42E9-4348-B4E9-7BAB0498EB3C}" destId="{8DE45420-A4A8-2A45-8142-3A9491B669F1}" srcOrd="4" destOrd="0" presId="urn:microsoft.com/office/officeart/2005/8/layout/hProcess7"/>
    <dgm:cxn modelId="{1D3CD3AC-ABD8-1C4A-8BC5-40E1B17266BD}" type="presParOf" srcId="{8DE45420-A4A8-2A45-8142-3A9491B669F1}" destId="{217B927A-C666-CF48-9974-40295899FD53}" srcOrd="0" destOrd="0" presId="urn:microsoft.com/office/officeart/2005/8/layout/hProcess7"/>
    <dgm:cxn modelId="{41F532CC-6D38-2C43-A57E-2C7173C27E3D}" type="presParOf" srcId="{8DE45420-A4A8-2A45-8142-3A9491B669F1}" destId="{2C9B55B7-7EFA-1E4A-861B-0544D91C96FA}" srcOrd="1" destOrd="0" presId="urn:microsoft.com/office/officeart/2005/8/layout/hProcess7"/>
    <dgm:cxn modelId="{0D018E1C-93DD-494C-AC8F-75B0868DAE72}" type="presParOf" srcId="{8DE45420-A4A8-2A45-8142-3A9491B669F1}" destId="{9B41376A-E9E0-0847-B553-86FD65FD7630}"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08906-170A-6F42-A854-5C39516B8E11}"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pl-PL"/>
        </a:p>
      </dgm:t>
    </dgm:pt>
    <dgm:pt modelId="{CEBE04C0-8F19-024B-B07D-382782FEE98B}">
      <dgm:prSet phldrT="[Tekst]"/>
      <dgm:spPr/>
      <dgm:t>
        <a:bodyPr/>
        <a:lstStyle/>
        <a:p>
          <a:r>
            <a:rPr lang="pl-PL" dirty="0">
              <a:latin typeface="Optima" panose="02000503060000020004" pitchFamily="2" charset="0"/>
            </a:rPr>
            <a:t>BENEFITS</a:t>
          </a:r>
        </a:p>
      </dgm:t>
    </dgm:pt>
    <dgm:pt modelId="{165C84E4-1EF6-2041-A0C3-BE8919E7B427}" type="parTrans" cxnId="{12D0A096-36B8-2C43-9B52-74F5C090039A}">
      <dgm:prSet/>
      <dgm:spPr/>
      <dgm:t>
        <a:bodyPr/>
        <a:lstStyle/>
        <a:p>
          <a:endParaRPr lang="pl-PL"/>
        </a:p>
      </dgm:t>
    </dgm:pt>
    <dgm:pt modelId="{FB75A928-347D-2D4D-943A-2BAE654E3355}" type="sibTrans" cxnId="{12D0A096-36B8-2C43-9B52-74F5C090039A}">
      <dgm:prSet/>
      <dgm:spPr/>
      <dgm:t>
        <a:bodyPr/>
        <a:lstStyle/>
        <a:p>
          <a:endParaRPr lang="pl-PL"/>
        </a:p>
      </dgm:t>
    </dgm:pt>
    <dgm:pt modelId="{B313B435-81B7-0B45-9A48-F025293B1930}">
      <dgm:prSet phldrT="[Tekst]"/>
      <dgm:spPr/>
      <dgm:t>
        <a:bodyPr/>
        <a:lstStyle/>
        <a:p>
          <a:r>
            <a:rPr lang="pl-PL" dirty="0"/>
            <a:t>+</a:t>
          </a:r>
        </a:p>
      </dgm:t>
    </dgm:pt>
    <dgm:pt modelId="{CF84659D-7F75-0445-98FF-662CC5B29749}" type="parTrans" cxnId="{39A37B13-A37F-6247-9CE1-56E49873856A}">
      <dgm:prSet/>
      <dgm:spPr/>
      <dgm:t>
        <a:bodyPr/>
        <a:lstStyle/>
        <a:p>
          <a:endParaRPr lang="pl-PL"/>
        </a:p>
      </dgm:t>
    </dgm:pt>
    <dgm:pt modelId="{E212133E-6F01-6746-8C40-C172E55E74E7}" type="sibTrans" cxnId="{39A37B13-A37F-6247-9CE1-56E49873856A}">
      <dgm:prSet/>
      <dgm:spPr/>
      <dgm:t>
        <a:bodyPr/>
        <a:lstStyle/>
        <a:p>
          <a:endParaRPr lang="pl-PL"/>
        </a:p>
      </dgm:t>
    </dgm:pt>
    <dgm:pt modelId="{EB0E06BF-0242-EF43-BC3E-D7721B773608}">
      <dgm:prSet phldrT="[Tekst]"/>
      <dgm:spPr/>
      <dgm:t>
        <a:bodyPr/>
        <a:lstStyle/>
        <a:p>
          <a:r>
            <a:rPr lang="pl-PL" dirty="0"/>
            <a:t>+</a:t>
          </a:r>
        </a:p>
      </dgm:t>
    </dgm:pt>
    <dgm:pt modelId="{C7B53EAF-AA8F-0844-9E93-875148317DBD}" type="parTrans" cxnId="{969A2DFA-483A-3D47-AAD3-E75C1953A650}">
      <dgm:prSet/>
      <dgm:spPr/>
      <dgm:t>
        <a:bodyPr/>
        <a:lstStyle/>
        <a:p>
          <a:endParaRPr lang="pl-PL"/>
        </a:p>
      </dgm:t>
    </dgm:pt>
    <dgm:pt modelId="{C5BF57FE-FBD3-FB42-83A1-E851A276B769}" type="sibTrans" cxnId="{969A2DFA-483A-3D47-AAD3-E75C1953A650}">
      <dgm:prSet/>
      <dgm:spPr/>
      <dgm:t>
        <a:bodyPr/>
        <a:lstStyle/>
        <a:p>
          <a:endParaRPr lang="pl-PL"/>
        </a:p>
      </dgm:t>
    </dgm:pt>
    <dgm:pt modelId="{5831BA7A-0003-0446-A695-B21C25755DE8}">
      <dgm:prSet phldrT="[Tekst]"/>
      <dgm:spPr/>
      <dgm:t>
        <a:bodyPr/>
        <a:lstStyle/>
        <a:p>
          <a:r>
            <a:rPr lang="pl-PL" dirty="0">
              <a:latin typeface="Optima" panose="02000503060000020004" pitchFamily="2" charset="0"/>
            </a:rPr>
            <a:t>DAMAGES</a:t>
          </a:r>
        </a:p>
      </dgm:t>
    </dgm:pt>
    <dgm:pt modelId="{5866A760-D6C0-7244-AAFE-A5DE1CA45F13}" type="parTrans" cxnId="{7795AEEA-2408-5547-A6A5-107C5FC4F66A}">
      <dgm:prSet/>
      <dgm:spPr/>
      <dgm:t>
        <a:bodyPr/>
        <a:lstStyle/>
        <a:p>
          <a:endParaRPr lang="pl-PL"/>
        </a:p>
      </dgm:t>
    </dgm:pt>
    <dgm:pt modelId="{D7DC6D60-3E44-444D-BD41-75BFC8A0240B}" type="sibTrans" cxnId="{7795AEEA-2408-5547-A6A5-107C5FC4F66A}">
      <dgm:prSet/>
      <dgm:spPr/>
      <dgm:t>
        <a:bodyPr/>
        <a:lstStyle/>
        <a:p>
          <a:endParaRPr lang="pl-PL"/>
        </a:p>
      </dgm:t>
    </dgm:pt>
    <dgm:pt modelId="{380F5E11-2B8B-E248-A662-70ABB85A76D0}">
      <dgm:prSet phldrT="[Tekst]"/>
      <dgm:spPr/>
      <dgm:t>
        <a:bodyPr/>
        <a:lstStyle/>
        <a:p>
          <a:r>
            <a:rPr lang="pl-PL" dirty="0"/>
            <a:t>-</a:t>
          </a:r>
        </a:p>
      </dgm:t>
    </dgm:pt>
    <dgm:pt modelId="{FE4FB861-7947-6E46-B7F4-741824E188FA}" type="parTrans" cxnId="{D745CC53-C21D-B546-8384-30A390D98BBA}">
      <dgm:prSet/>
      <dgm:spPr/>
      <dgm:t>
        <a:bodyPr/>
        <a:lstStyle/>
        <a:p>
          <a:endParaRPr lang="pl-PL"/>
        </a:p>
      </dgm:t>
    </dgm:pt>
    <dgm:pt modelId="{61F8D0E3-7185-6540-9DAB-4EEB6158C912}" type="sibTrans" cxnId="{D745CC53-C21D-B546-8384-30A390D98BBA}">
      <dgm:prSet/>
      <dgm:spPr/>
      <dgm:t>
        <a:bodyPr/>
        <a:lstStyle/>
        <a:p>
          <a:endParaRPr lang="pl-PL"/>
        </a:p>
      </dgm:t>
    </dgm:pt>
    <dgm:pt modelId="{A40FECB5-F7C4-0C4B-8312-A3AE4B0D677A}">
      <dgm:prSet phldrT="[Tekst]"/>
      <dgm:spPr/>
      <dgm:t>
        <a:bodyPr/>
        <a:lstStyle/>
        <a:p>
          <a:r>
            <a:rPr lang="pl-PL" dirty="0"/>
            <a:t>-</a:t>
          </a:r>
        </a:p>
      </dgm:t>
    </dgm:pt>
    <dgm:pt modelId="{2474A3E1-2EAB-8647-A2F2-D4295A21468B}" type="parTrans" cxnId="{598AFBAA-C7DC-2E42-BBB6-775B3BC2E8A9}">
      <dgm:prSet/>
      <dgm:spPr/>
      <dgm:t>
        <a:bodyPr/>
        <a:lstStyle/>
        <a:p>
          <a:endParaRPr lang="pl-PL"/>
        </a:p>
      </dgm:t>
    </dgm:pt>
    <dgm:pt modelId="{0059328D-38DE-B440-92DB-24C2506862A2}" type="sibTrans" cxnId="{598AFBAA-C7DC-2E42-BBB6-775B3BC2E8A9}">
      <dgm:prSet/>
      <dgm:spPr/>
      <dgm:t>
        <a:bodyPr/>
        <a:lstStyle/>
        <a:p>
          <a:endParaRPr lang="pl-PL"/>
        </a:p>
      </dgm:t>
    </dgm:pt>
    <dgm:pt modelId="{4BF0AED1-3DD2-DB4A-B005-29B819B0FE44}">
      <dgm:prSet phldrT="[Tekst]"/>
      <dgm:spPr/>
      <dgm:t>
        <a:bodyPr/>
        <a:lstStyle/>
        <a:p>
          <a:r>
            <a:rPr lang="pl-PL" dirty="0"/>
            <a:t>-</a:t>
          </a:r>
        </a:p>
      </dgm:t>
    </dgm:pt>
    <dgm:pt modelId="{FAAB9B83-7B68-FC47-BD89-B37A4944C845}" type="parTrans" cxnId="{86408C89-BDE9-0D49-8796-3847F97D4B24}">
      <dgm:prSet/>
      <dgm:spPr/>
      <dgm:t>
        <a:bodyPr/>
        <a:lstStyle/>
        <a:p>
          <a:endParaRPr lang="pl-PL"/>
        </a:p>
      </dgm:t>
    </dgm:pt>
    <dgm:pt modelId="{3AB5E764-28AF-4548-B5E7-E328FBDB4A50}" type="sibTrans" cxnId="{86408C89-BDE9-0D49-8796-3847F97D4B24}">
      <dgm:prSet/>
      <dgm:spPr/>
      <dgm:t>
        <a:bodyPr/>
        <a:lstStyle/>
        <a:p>
          <a:endParaRPr lang="pl-PL"/>
        </a:p>
      </dgm:t>
    </dgm:pt>
    <dgm:pt modelId="{2B78E628-C446-2349-BF2F-1EEC6760E7AC}" type="pres">
      <dgm:prSet presAssocID="{76E08906-170A-6F42-A854-5C39516B8E11}" presName="outerComposite" presStyleCnt="0">
        <dgm:presLayoutVars>
          <dgm:chMax val="2"/>
          <dgm:animLvl val="lvl"/>
          <dgm:resizeHandles val="exact"/>
        </dgm:presLayoutVars>
      </dgm:prSet>
      <dgm:spPr/>
    </dgm:pt>
    <dgm:pt modelId="{B2CF14AE-B46A-2248-856A-87BBFC133820}" type="pres">
      <dgm:prSet presAssocID="{76E08906-170A-6F42-A854-5C39516B8E11}" presName="dummyMaxCanvas" presStyleCnt="0"/>
      <dgm:spPr/>
    </dgm:pt>
    <dgm:pt modelId="{0B0D7752-EAF8-E84D-8A8D-849AE8E03926}" type="pres">
      <dgm:prSet presAssocID="{76E08906-170A-6F42-A854-5C39516B8E11}" presName="parentComposite" presStyleCnt="0"/>
      <dgm:spPr/>
    </dgm:pt>
    <dgm:pt modelId="{B1722193-6A35-644F-948E-77650F3B0E2D}" type="pres">
      <dgm:prSet presAssocID="{76E08906-170A-6F42-A854-5C39516B8E11}" presName="parent1" presStyleLbl="alignAccFollowNode1" presStyleIdx="0" presStyleCnt="4">
        <dgm:presLayoutVars>
          <dgm:chMax val="4"/>
        </dgm:presLayoutVars>
      </dgm:prSet>
      <dgm:spPr/>
    </dgm:pt>
    <dgm:pt modelId="{3A52EAC2-4698-D543-BC1F-079D224F2C31}" type="pres">
      <dgm:prSet presAssocID="{76E08906-170A-6F42-A854-5C39516B8E11}" presName="parent2" presStyleLbl="alignAccFollowNode1" presStyleIdx="1" presStyleCnt="4">
        <dgm:presLayoutVars>
          <dgm:chMax val="4"/>
        </dgm:presLayoutVars>
      </dgm:prSet>
      <dgm:spPr/>
    </dgm:pt>
    <dgm:pt modelId="{0D1B9E0D-4CFD-514E-8DFE-CDBC754B4BC2}" type="pres">
      <dgm:prSet presAssocID="{76E08906-170A-6F42-A854-5C39516B8E11}" presName="childrenComposite" presStyleCnt="0"/>
      <dgm:spPr/>
    </dgm:pt>
    <dgm:pt modelId="{CB0A872E-2B90-8849-BC67-4DF47EF4961F}" type="pres">
      <dgm:prSet presAssocID="{76E08906-170A-6F42-A854-5C39516B8E11}" presName="dummyMaxCanvas_ChildArea" presStyleCnt="0"/>
      <dgm:spPr/>
    </dgm:pt>
    <dgm:pt modelId="{0C6BB28A-A56C-4E48-A4DB-9F1CB5E6D534}" type="pres">
      <dgm:prSet presAssocID="{76E08906-170A-6F42-A854-5C39516B8E11}" presName="fulcrum" presStyleLbl="alignAccFollowNode1" presStyleIdx="2" presStyleCnt="4"/>
      <dgm:spPr/>
    </dgm:pt>
    <dgm:pt modelId="{9798D201-D8BE-8F42-AC6A-29DBE2ABEF7F}" type="pres">
      <dgm:prSet presAssocID="{76E08906-170A-6F42-A854-5C39516B8E11}" presName="balance_23" presStyleLbl="alignAccFollowNode1" presStyleIdx="3" presStyleCnt="4">
        <dgm:presLayoutVars>
          <dgm:bulletEnabled val="1"/>
        </dgm:presLayoutVars>
      </dgm:prSet>
      <dgm:spPr/>
    </dgm:pt>
    <dgm:pt modelId="{545AFBE8-AC53-FB4E-BBDA-0E903BBD9B3D}" type="pres">
      <dgm:prSet presAssocID="{76E08906-170A-6F42-A854-5C39516B8E11}" presName="right_23_1" presStyleLbl="node1" presStyleIdx="0" presStyleCnt="5">
        <dgm:presLayoutVars>
          <dgm:bulletEnabled val="1"/>
        </dgm:presLayoutVars>
      </dgm:prSet>
      <dgm:spPr/>
    </dgm:pt>
    <dgm:pt modelId="{7C3A98B4-598D-E546-8E0B-F3BE6B78822B}" type="pres">
      <dgm:prSet presAssocID="{76E08906-170A-6F42-A854-5C39516B8E11}" presName="right_23_2" presStyleLbl="node1" presStyleIdx="1" presStyleCnt="5">
        <dgm:presLayoutVars>
          <dgm:bulletEnabled val="1"/>
        </dgm:presLayoutVars>
      </dgm:prSet>
      <dgm:spPr/>
    </dgm:pt>
    <dgm:pt modelId="{7B443A62-FF8B-4F40-96E6-6C2338C5E4E7}" type="pres">
      <dgm:prSet presAssocID="{76E08906-170A-6F42-A854-5C39516B8E11}" presName="right_23_3" presStyleLbl="node1" presStyleIdx="2" presStyleCnt="5">
        <dgm:presLayoutVars>
          <dgm:bulletEnabled val="1"/>
        </dgm:presLayoutVars>
      </dgm:prSet>
      <dgm:spPr/>
    </dgm:pt>
    <dgm:pt modelId="{7EEEF498-12F6-7748-B882-CA47851F596B}" type="pres">
      <dgm:prSet presAssocID="{76E08906-170A-6F42-A854-5C39516B8E11}" presName="left_23_1" presStyleLbl="node1" presStyleIdx="3" presStyleCnt="5">
        <dgm:presLayoutVars>
          <dgm:bulletEnabled val="1"/>
        </dgm:presLayoutVars>
      </dgm:prSet>
      <dgm:spPr/>
    </dgm:pt>
    <dgm:pt modelId="{5DFC8363-C218-904E-BDB4-06347BEABCEE}" type="pres">
      <dgm:prSet presAssocID="{76E08906-170A-6F42-A854-5C39516B8E11}" presName="left_23_2" presStyleLbl="node1" presStyleIdx="4" presStyleCnt="5">
        <dgm:presLayoutVars>
          <dgm:bulletEnabled val="1"/>
        </dgm:presLayoutVars>
      </dgm:prSet>
      <dgm:spPr/>
    </dgm:pt>
  </dgm:ptLst>
  <dgm:cxnLst>
    <dgm:cxn modelId="{39A37B13-A37F-6247-9CE1-56E49873856A}" srcId="{CEBE04C0-8F19-024B-B07D-382782FEE98B}" destId="{B313B435-81B7-0B45-9A48-F025293B1930}" srcOrd="0" destOrd="0" parTransId="{CF84659D-7F75-0445-98FF-662CC5B29749}" sibTransId="{E212133E-6F01-6746-8C40-C172E55E74E7}"/>
    <dgm:cxn modelId="{E3B62123-C6CA-7A4C-8DEA-713D3267001C}" type="presOf" srcId="{EB0E06BF-0242-EF43-BC3E-D7721B773608}" destId="{5DFC8363-C218-904E-BDB4-06347BEABCEE}" srcOrd="0" destOrd="0" presId="urn:microsoft.com/office/officeart/2005/8/layout/balance1"/>
    <dgm:cxn modelId="{D745CC53-C21D-B546-8384-30A390D98BBA}" srcId="{5831BA7A-0003-0446-A695-B21C25755DE8}" destId="{380F5E11-2B8B-E248-A662-70ABB85A76D0}" srcOrd="0" destOrd="0" parTransId="{FE4FB861-7947-6E46-B7F4-741824E188FA}" sibTransId="{61F8D0E3-7185-6540-9DAB-4EEB6158C912}"/>
    <dgm:cxn modelId="{1C0A6385-8C90-2149-9109-23597E34EE91}" type="presOf" srcId="{A40FECB5-F7C4-0C4B-8312-A3AE4B0D677A}" destId="{7C3A98B4-598D-E546-8E0B-F3BE6B78822B}" srcOrd="0" destOrd="0" presId="urn:microsoft.com/office/officeart/2005/8/layout/balance1"/>
    <dgm:cxn modelId="{C55A9E85-5B96-A144-BC6B-9ECCBA2E1FCB}" type="presOf" srcId="{B313B435-81B7-0B45-9A48-F025293B1930}" destId="{7EEEF498-12F6-7748-B882-CA47851F596B}" srcOrd="0" destOrd="0" presId="urn:microsoft.com/office/officeart/2005/8/layout/balance1"/>
    <dgm:cxn modelId="{86408C89-BDE9-0D49-8796-3847F97D4B24}" srcId="{5831BA7A-0003-0446-A695-B21C25755DE8}" destId="{4BF0AED1-3DD2-DB4A-B005-29B819B0FE44}" srcOrd="2" destOrd="0" parTransId="{FAAB9B83-7B68-FC47-BD89-B37A4944C845}" sibTransId="{3AB5E764-28AF-4548-B5E7-E328FBDB4A50}"/>
    <dgm:cxn modelId="{12D0A096-36B8-2C43-9B52-74F5C090039A}" srcId="{76E08906-170A-6F42-A854-5C39516B8E11}" destId="{CEBE04C0-8F19-024B-B07D-382782FEE98B}" srcOrd="0" destOrd="0" parTransId="{165C84E4-1EF6-2041-A0C3-BE8919E7B427}" sibTransId="{FB75A928-347D-2D4D-943A-2BAE654E3355}"/>
    <dgm:cxn modelId="{598AFBAA-C7DC-2E42-BBB6-775B3BC2E8A9}" srcId="{5831BA7A-0003-0446-A695-B21C25755DE8}" destId="{A40FECB5-F7C4-0C4B-8312-A3AE4B0D677A}" srcOrd="1" destOrd="0" parTransId="{2474A3E1-2EAB-8647-A2F2-D4295A21468B}" sibTransId="{0059328D-38DE-B440-92DB-24C2506862A2}"/>
    <dgm:cxn modelId="{F0A0B6B1-5C23-0C47-8BDC-C4141B31D82E}" type="presOf" srcId="{76E08906-170A-6F42-A854-5C39516B8E11}" destId="{2B78E628-C446-2349-BF2F-1EEC6760E7AC}" srcOrd="0" destOrd="0" presId="urn:microsoft.com/office/officeart/2005/8/layout/balance1"/>
    <dgm:cxn modelId="{513E18BB-ADF3-1449-8D6A-A639A2E05A94}" type="presOf" srcId="{CEBE04C0-8F19-024B-B07D-382782FEE98B}" destId="{B1722193-6A35-644F-948E-77650F3B0E2D}" srcOrd="0" destOrd="0" presId="urn:microsoft.com/office/officeart/2005/8/layout/balance1"/>
    <dgm:cxn modelId="{8E1759E2-FA97-BC4B-B108-112CB585D4DE}" type="presOf" srcId="{380F5E11-2B8B-E248-A662-70ABB85A76D0}" destId="{545AFBE8-AC53-FB4E-BBDA-0E903BBD9B3D}" srcOrd="0" destOrd="0" presId="urn:microsoft.com/office/officeart/2005/8/layout/balance1"/>
    <dgm:cxn modelId="{7795AEEA-2408-5547-A6A5-107C5FC4F66A}" srcId="{76E08906-170A-6F42-A854-5C39516B8E11}" destId="{5831BA7A-0003-0446-A695-B21C25755DE8}" srcOrd="1" destOrd="0" parTransId="{5866A760-D6C0-7244-AAFE-A5DE1CA45F13}" sibTransId="{D7DC6D60-3E44-444D-BD41-75BFC8A0240B}"/>
    <dgm:cxn modelId="{B4E3B4F2-49BA-1643-8E22-0830B3851DC5}" type="presOf" srcId="{4BF0AED1-3DD2-DB4A-B005-29B819B0FE44}" destId="{7B443A62-FF8B-4F40-96E6-6C2338C5E4E7}" srcOrd="0" destOrd="0" presId="urn:microsoft.com/office/officeart/2005/8/layout/balance1"/>
    <dgm:cxn modelId="{2B4B41F9-6828-7C47-A211-7A1CAD68C914}" type="presOf" srcId="{5831BA7A-0003-0446-A695-B21C25755DE8}" destId="{3A52EAC2-4698-D543-BC1F-079D224F2C31}" srcOrd="0" destOrd="0" presId="urn:microsoft.com/office/officeart/2005/8/layout/balance1"/>
    <dgm:cxn modelId="{969A2DFA-483A-3D47-AAD3-E75C1953A650}" srcId="{CEBE04C0-8F19-024B-B07D-382782FEE98B}" destId="{EB0E06BF-0242-EF43-BC3E-D7721B773608}" srcOrd="1" destOrd="0" parTransId="{C7B53EAF-AA8F-0844-9E93-875148317DBD}" sibTransId="{C5BF57FE-FBD3-FB42-83A1-E851A276B769}"/>
    <dgm:cxn modelId="{12163589-1D5F-DC4E-967C-1D24E57B5538}" type="presParOf" srcId="{2B78E628-C446-2349-BF2F-1EEC6760E7AC}" destId="{B2CF14AE-B46A-2248-856A-87BBFC133820}" srcOrd="0" destOrd="0" presId="urn:microsoft.com/office/officeart/2005/8/layout/balance1"/>
    <dgm:cxn modelId="{5C9826A6-F636-D04F-8659-ED446240C33E}" type="presParOf" srcId="{2B78E628-C446-2349-BF2F-1EEC6760E7AC}" destId="{0B0D7752-EAF8-E84D-8A8D-849AE8E03926}" srcOrd="1" destOrd="0" presId="urn:microsoft.com/office/officeart/2005/8/layout/balance1"/>
    <dgm:cxn modelId="{3DC167C9-467F-614F-ADE5-FD2D36C7B2CB}" type="presParOf" srcId="{0B0D7752-EAF8-E84D-8A8D-849AE8E03926}" destId="{B1722193-6A35-644F-948E-77650F3B0E2D}" srcOrd="0" destOrd="0" presId="urn:microsoft.com/office/officeart/2005/8/layout/balance1"/>
    <dgm:cxn modelId="{AF221B24-9E10-274D-B8F7-B08ACA5BD3E1}" type="presParOf" srcId="{0B0D7752-EAF8-E84D-8A8D-849AE8E03926}" destId="{3A52EAC2-4698-D543-BC1F-079D224F2C31}" srcOrd="1" destOrd="0" presId="urn:microsoft.com/office/officeart/2005/8/layout/balance1"/>
    <dgm:cxn modelId="{0A4C6843-4774-474D-AB0A-8746B187922A}" type="presParOf" srcId="{2B78E628-C446-2349-BF2F-1EEC6760E7AC}" destId="{0D1B9E0D-4CFD-514E-8DFE-CDBC754B4BC2}" srcOrd="2" destOrd="0" presId="urn:microsoft.com/office/officeart/2005/8/layout/balance1"/>
    <dgm:cxn modelId="{895F0BE2-DF3C-AC4B-9B47-AAA50AC04708}" type="presParOf" srcId="{0D1B9E0D-4CFD-514E-8DFE-CDBC754B4BC2}" destId="{CB0A872E-2B90-8849-BC67-4DF47EF4961F}" srcOrd="0" destOrd="0" presId="urn:microsoft.com/office/officeart/2005/8/layout/balance1"/>
    <dgm:cxn modelId="{1A16B7B8-AC55-034B-A066-1F2512B545A9}" type="presParOf" srcId="{0D1B9E0D-4CFD-514E-8DFE-CDBC754B4BC2}" destId="{0C6BB28A-A56C-4E48-A4DB-9F1CB5E6D534}" srcOrd="1" destOrd="0" presId="urn:microsoft.com/office/officeart/2005/8/layout/balance1"/>
    <dgm:cxn modelId="{2CA3A743-CF1A-E445-83EC-229DC305A8C9}" type="presParOf" srcId="{0D1B9E0D-4CFD-514E-8DFE-CDBC754B4BC2}" destId="{9798D201-D8BE-8F42-AC6A-29DBE2ABEF7F}" srcOrd="2" destOrd="0" presId="urn:microsoft.com/office/officeart/2005/8/layout/balance1"/>
    <dgm:cxn modelId="{7FFEDE64-4CEA-A246-8E22-D03B3CDB9769}" type="presParOf" srcId="{0D1B9E0D-4CFD-514E-8DFE-CDBC754B4BC2}" destId="{545AFBE8-AC53-FB4E-BBDA-0E903BBD9B3D}" srcOrd="3" destOrd="0" presId="urn:microsoft.com/office/officeart/2005/8/layout/balance1"/>
    <dgm:cxn modelId="{820C9997-0860-8D4C-80C3-973895FD7BD8}" type="presParOf" srcId="{0D1B9E0D-4CFD-514E-8DFE-CDBC754B4BC2}" destId="{7C3A98B4-598D-E546-8E0B-F3BE6B78822B}" srcOrd="4" destOrd="0" presId="urn:microsoft.com/office/officeart/2005/8/layout/balance1"/>
    <dgm:cxn modelId="{967C8FA2-EDF6-454D-9766-3BBF5CFA60C6}" type="presParOf" srcId="{0D1B9E0D-4CFD-514E-8DFE-CDBC754B4BC2}" destId="{7B443A62-FF8B-4F40-96E6-6C2338C5E4E7}" srcOrd="5" destOrd="0" presId="urn:microsoft.com/office/officeart/2005/8/layout/balance1"/>
    <dgm:cxn modelId="{BE79F6D3-D9C1-0340-B7F5-404F1DB8AE73}" type="presParOf" srcId="{0D1B9E0D-4CFD-514E-8DFE-CDBC754B4BC2}" destId="{7EEEF498-12F6-7748-B882-CA47851F596B}" srcOrd="6" destOrd="0" presId="urn:microsoft.com/office/officeart/2005/8/layout/balance1"/>
    <dgm:cxn modelId="{AFAE80DC-3A4E-D542-BBE9-5C989BD0635D}" type="presParOf" srcId="{0D1B9E0D-4CFD-514E-8DFE-CDBC754B4BC2}" destId="{5DFC8363-C218-904E-BDB4-06347BEABCEE}"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C2BAB-A213-AA41-BD26-827351B3D3BB}">
      <dsp:nvSpPr>
        <dsp:cNvPr id="0" name=""/>
        <dsp:cNvSpPr/>
      </dsp:nvSpPr>
      <dsp:spPr>
        <a:xfrm>
          <a:off x="884935" y="1387305"/>
          <a:ext cx="6358128" cy="1322019"/>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Optima" panose="02000503060000020004" pitchFamily="2" charset="0"/>
            </a:rPr>
            <a:t>Information duties introduced by the IDD do not comply with the EU principle of proportionality.</a:t>
          </a:r>
          <a:endParaRPr lang="pl-PL" sz="2500" kern="1200" dirty="0">
            <a:solidFill>
              <a:schemeClr val="tx1"/>
            </a:solidFill>
          </a:endParaRPr>
        </a:p>
      </dsp:txBody>
      <dsp:txXfrm>
        <a:off x="949471" y="1451841"/>
        <a:ext cx="6229056" cy="1192947"/>
      </dsp:txXfrm>
    </dsp:sp>
    <dsp:sp modelId="{0A2A6BB9-3421-804E-8A1D-F3058552EA26}">
      <dsp:nvSpPr>
        <dsp:cNvPr id="0" name=""/>
        <dsp:cNvSpPr/>
      </dsp:nvSpPr>
      <dsp:spPr>
        <a:xfrm rot="8111580">
          <a:off x="2322634" y="3152850"/>
          <a:ext cx="1258727" cy="0"/>
        </a:xfrm>
        <a:custGeom>
          <a:avLst/>
          <a:gdLst/>
          <a:ahLst/>
          <a:cxnLst/>
          <a:rect l="0" t="0" r="0" b="0"/>
          <a:pathLst>
            <a:path>
              <a:moveTo>
                <a:pt x="0" y="0"/>
              </a:moveTo>
              <a:lnTo>
                <a:pt x="1258727"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2B2EDFC-9F97-7C49-9814-319678E4C5C9}">
      <dsp:nvSpPr>
        <dsp:cNvPr id="0" name=""/>
        <dsp:cNvSpPr/>
      </dsp:nvSpPr>
      <dsp:spPr>
        <a:xfrm>
          <a:off x="1416322" y="3592720"/>
          <a:ext cx="1089152" cy="1089152"/>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pl-PL" sz="2700" kern="1200" dirty="0">
              <a:solidFill>
                <a:srgbClr val="00B050"/>
              </a:solidFill>
              <a:latin typeface="Optima" panose="02000503060000020004" pitchFamily="2" charset="0"/>
            </a:rPr>
            <a:t>TRUE</a:t>
          </a:r>
        </a:p>
      </dsp:txBody>
      <dsp:txXfrm>
        <a:off x="1469490" y="3645888"/>
        <a:ext cx="982816" cy="982816"/>
      </dsp:txXfrm>
    </dsp:sp>
    <dsp:sp modelId="{97E019C7-8ACE-7B45-AA1C-4EF67ED74FF2}">
      <dsp:nvSpPr>
        <dsp:cNvPr id="0" name=""/>
        <dsp:cNvSpPr/>
      </dsp:nvSpPr>
      <dsp:spPr>
        <a:xfrm rot="2790893">
          <a:off x="4483875" y="3191126"/>
          <a:ext cx="1328094" cy="0"/>
        </a:xfrm>
        <a:custGeom>
          <a:avLst/>
          <a:gdLst/>
          <a:ahLst/>
          <a:cxnLst/>
          <a:rect l="0" t="0" r="0" b="0"/>
          <a:pathLst>
            <a:path>
              <a:moveTo>
                <a:pt x="0" y="0"/>
              </a:moveTo>
              <a:lnTo>
                <a:pt x="1328094"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038A3E3-7CE7-324B-868B-784EA101DA70}">
      <dsp:nvSpPr>
        <dsp:cNvPr id="0" name=""/>
        <dsp:cNvSpPr/>
      </dsp:nvSpPr>
      <dsp:spPr>
        <a:xfrm>
          <a:off x="5576836" y="3672928"/>
          <a:ext cx="1089152" cy="1089152"/>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pl-PL" sz="2500" kern="1200" dirty="0">
              <a:solidFill>
                <a:srgbClr val="FF0000"/>
              </a:solidFill>
              <a:latin typeface="Optima" panose="02000503060000020004" pitchFamily="2" charset="0"/>
            </a:rPr>
            <a:t>FALSE</a:t>
          </a:r>
        </a:p>
      </dsp:txBody>
      <dsp:txXfrm>
        <a:off x="5630004" y="3726096"/>
        <a:ext cx="982816" cy="98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18C82-DD86-6243-91CC-5404285500BE}">
      <dsp:nvSpPr>
        <dsp:cNvPr id="0" name=""/>
        <dsp:cNvSpPr/>
      </dsp:nvSpPr>
      <dsp:spPr>
        <a:xfrm>
          <a:off x="0" y="0"/>
          <a:ext cx="4114394" cy="3912311"/>
        </a:xfrm>
        <a:prstGeom prst="roundRect">
          <a:avLst>
            <a:gd name="adj" fmla="val 5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pl-PL" sz="1800" b="1" kern="1200" dirty="0">
              <a:latin typeface="Optima" panose="02000503060000020004" pitchFamily="2" charset="0"/>
            </a:rPr>
            <a:t>THEORY</a:t>
          </a:r>
        </a:p>
      </dsp:txBody>
      <dsp:txXfrm rot="16200000">
        <a:off x="-1192608" y="1192608"/>
        <a:ext cx="3208095" cy="822878"/>
      </dsp:txXfrm>
    </dsp:sp>
    <dsp:sp modelId="{81FF68C3-D43A-0E4D-B4C5-EFB72439B53B}">
      <dsp:nvSpPr>
        <dsp:cNvPr id="0" name=""/>
        <dsp:cNvSpPr/>
      </dsp:nvSpPr>
      <dsp:spPr>
        <a:xfrm>
          <a:off x="822878" y="0"/>
          <a:ext cx="3065223" cy="3912311"/>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solidFill>
                <a:srgbClr val="FF0000"/>
              </a:solidFill>
              <a:latin typeface="Optima" panose="02000503060000020004" pitchFamily="2" charset="0"/>
            </a:rPr>
            <a:t>EU measure </a:t>
          </a:r>
          <a:r>
            <a:rPr lang="en-US" sz="1700" kern="1200" dirty="0">
              <a:latin typeface="Optima" panose="02000503060000020004" pitchFamily="2" charset="0"/>
            </a:rPr>
            <a:t>is </a:t>
          </a:r>
          <a:r>
            <a:rPr lang="en-US" sz="1700" b="1" kern="1200" dirty="0">
              <a:latin typeface="Optima" panose="02000503060000020004" pitchFamily="2" charset="0"/>
            </a:rPr>
            <a:t>suitable</a:t>
          </a:r>
          <a:r>
            <a:rPr lang="en-US" sz="1700" kern="1200" dirty="0">
              <a:latin typeface="Optima" panose="02000503060000020004" pitchFamily="2" charset="0"/>
            </a:rPr>
            <a:t> (appropriate) to attain the </a:t>
          </a:r>
          <a:r>
            <a:rPr lang="en-US" sz="1700" kern="1200" dirty="0">
              <a:solidFill>
                <a:schemeClr val="accent6">
                  <a:lumMod val="75000"/>
                </a:schemeClr>
              </a:solidFill>
              <a:latin typeface="Optima" panose="02000503060000020004" pitchFamily="2" charset="0"/>
            </a:rPr>
            <a:t>desired objective</a:t>
          </a:r>
          <a:r>
            <a:rPr lang="en-US" sz="1700" kern="1200" dirty="0">
              <a:latin typeface="Optima" panose="02000503060000020004" pitchFamily="2" charset="0"/>
            </a:rPr>
            <a:t>;</a:t>
          </a:r>
          <a:endParaRPr lang="pl-PL" sz="1700" kern="1200" dirty="0"/>
        </a:p>
        <a:p>
          <a:pPr marL="0" lvl="0" indent="0" algn="l" defTabSz="755650">
            <a:lnSpc>
              <a:spcPct val="90000"/>
            </a:lnSpc>
            <a:spcBef>
              <a:spcPct val="0"/>
            </a:spcBef>
            <a:spcAft>
              <a:spcPct val="35000"/>
            </a:spcAft>
            <a:buNone/>
          </a:pPr>
          <a:r>
            <a:rPr lang="en-US" sz="1700" kern="1200" dirty="0">
              <a:solidFill>
                <a:srgbClr val="FF0000"/>
              </a:solidFill>
              <a:latin typeface="Optima" panose="02000503060000020004" pitchFamily="2" charset="0"/>
            </a:rPr>
            <a:t>EU measure </a:t>
          </a:r>
          <a:r>
            <a:rPr lang="en-US" sz="1700" kern="1200" dirty="0">
              <a:latin typeface="Optima" panose="02000503060000020004" pitchFamily="2" charset="0"/>
            </a:rPr>
            <a:t>is </a:t>
          </a:r>
          <a:r>
            <a:rPr lang="en-US" sz="1700" b="1" kern="1200" dirty="0">
              <a:latin typeface="Optima" panose="02000503060000020004" pitchFamily="2" charset="0"/>
            </a:rPr>
            <a:t>necessary </a:t>
          </a:r>
          <a:r>
            <a:rPr lang="en-US" sz="1700" kern="1200" dirty="0">
              <a:latin typeface="Optima" panose="02000503060000020004" pitchFamily="2" charset="0"/>
            </a:rPr>
            <a:t> to attain the </a:t>
          </a:r>
          <a:r>
            <a:rPr lang="en-US" sz="1700" kern="1200" dirty="0">
              <a:solidFill>
                <a:schemeClr val="accent6">
                  <a:lumMod val="75000"/>
                </a:schemeClr>
              </a:solidFill>
              <a:latin typeface="Optima" panose="02000503060000020004" pitchFamily="2" charset="0"/>
            </a:rPr>
            <a:t>desired objective</a:t>
          </a:r>
          <a:r>
            <a:rPr lang="en-US" sz="1700" kern="1200" dirty="0">
              <a:latin typeface="Optima" panose="02000503060000020004" pitchFamily="2" charset="0"/>
            </a:rPr>
            <a:t>;</a:t>
          </a:r>
        </a:p>
        <a:p>
          <a:pPr marL="0" lvl="0" indent="0" algn="l" defTabSz="755650">
            <a:lnSpc>
              <a:spcPct val="90000"/>
            </a:lnSpc>
            <a:spcBef>
              <a:spcPct val="0"/>
            </a:spcBef>
            <a:spcAft>
              <a:spcPct val="35000"/>
            </a:spcAft>
            <a:buNone/>
          </a:pPr>
          <a:r>
            <a:rPr lang="en-US" sz="1700" kern="1200" dirty="0">
              <a:latin typeface="Optima" panose="02000503060000020004" pitchFamily="2" charset="0"/>
            </a:rPr>
            <a:t>disadvantages caused by adopting </a:t>
          </a:r>
          <a:r>
            <a:rPr lang="en-US" sz="1700" kern="1200" dirty="0">
              <a:solidFill>
                <a:srgbClr val="FF0000"/>
              </a:solidFill>
              <a:latin typeface="Optima" panose="02000503060000020004" pitchFamily="2" charset="0"/>
            </a:rPr>
            <a:t>EU measure </a:t>
          </a:r>
          <a:r>
            <a:rPr lang="en-US" sz="1700" kern="1200" dirty="0">
              <a:latin typeface="Optima" panose="02000503060000020004" pitchFamily="2" charset="0"/>
            </a:rPr>
            <a:t>are acceptable compared to the benefits of the </a:t>
          </a:r>
          <a:r>
            <a:rPr lang="en-US" sz="1700" kern="1200" dirty="0">
              <a:solidFill>
                <a:schemeClr val="accent6">
                  <a:lumMod val="75000"/>
                </a:schemeClr>
              </a:solidFill>
              <a:latin typeface="Optima" panose="02000503060000020004" pitchFamily="2" charset="0"/>
            </a:rPr>
            <a:t>objective achieved</a:t>
          </a:r>
          <a:r>
            <a:rPr lang="en-US" sz="1700" kern="1200" dirty="0">
              <a:latin typeface="Optima" panose="02000503060000020004" pitchFamily="2" charset="0"/>
            </a:rPr>
            <a:t> (</a:t>
          </a:r>
          <a:r>
            <a:rPr lang="en-US" sz="1700" b="1" kern="1200" dirty="0">
              <a:latin typeface="Optima" panose="02000503060000020004" pitchFamily="2" charset="0"/>
            </a:rPr>
            <a:t>proportionality </a:t>
          </a:r>
          <a:r>
            <a:rPr lang="en-US" sz="1700" b="1" i="1" kern="1200" dirty="0" err="1">
              <a:latin typeface="Optima" panose="02000503060000020004" pitchFamily="2" charset="0"/>
            </a:rPr>
            <a:t>sensu</a:t>
          </a:r>
          <a:r>
            <a:rPr lang="en-US" sz="1700" b="1" i="1" kern="1200" dirty="0">
              <a:latin typeface="Optima" panose="02000503060000020004" pitchFamily="2" charset="0"/>
            </a:rPr>
            <a:t> </a:t>
          </a:r>
          <a:r>
            <a:rPr lang="en-US" sz="1700" b="1" i="1" kern="1200" dirty="0" err="1">
              <a:latin typeface="Optima" panose="02000503060000020004" pitchFamily="2" charset="0"/>
            </a:rPr>
            <a:t>stricto</a:t>
          </a:r>
          <a:r>
            <a:rPr lang="en-US" sz="1700" i="1" kern="1200" dirty="0">
              <a:latin typeface="Optima" panose="02000503060000020004" pitchFamily="2" charset="0"/>
            </a:rPr>
            <a:t>)</a:t>
          </a:r>
          <a:endParaRPr lang="en-US" sz="1700" kern="1200" dirty="0">
            <a:latin typeface="Optima" panose="02000503060000020004" pitchFamily="2" charset="0"/>
          </a:endParaRPr>
        </a:p>
      </dsp:txBody>
      <dsp:txXfrm>
        <a:off x="822878" y="0"/>
        <a:ext cx="3065223" cy="3912311"/>
      </dsp:txXfrm>
    </dsp:sp>
    <dsp:sp modelId="{217B927A-C666-CF48-9974-40295899FD53}">
      <dsp:nvSpPr>
        <dsp:cNvPr id="0" name=""/>
        <dsp:cNvSpPr/>
      </dsp:nvSpPr>
      <dsp:spPr>
        <a:xfrm>
          <a:off x="4260013" y="0"/>
          <a:ext cx="4114394" cy="3912311"/>
        </a:xfrm>
        <a:prstGeom prst="roundRect">
          <a:avLst>
            <a:gd name="adj" fmla="val 5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pl-PL" sz="1800" b="1" kern="1200" dirty="0">
              <a:latin typeface="Optima" panose="02000503060000020004" pitchFamily="2" charset="0"/>
            </a:rPr>
            <a:t>PRACTICE</a:t>
          </a:r>
        </a:p>
      </dsp:txBody>
      <dsp:txXfrm rot="16200000">
        <a:off x="3067405" y="1192608"/>
        <a:ext cx="3208095" cy="822878"/>
      </dsp:txXfrm>
    </dsp:sp>
    <dsp:sp modelId="{EBBD6A1E-1F4E-DE4A-8815-19D8E5DF6DD4}">
      <dsp:nvSpPr>
        <dsp:cNvPr id="0" name=""/>
        <dsp:cNvSpPr/>
      </dsp:nvSpPr>
      <dsp:spPr>
        <a:xfrm rot="5400000">
          <a:off x="4015179" y="1554372"/>
          <a:ext cx="574829" cy="617159"/>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B41376A-E9E0-0847-B553-86FD65FD7630}">
      <dsp:nvSpPr>
        <dsp:cNvPr id="0" name=""/>
        <dsp:cNvSpPr/>
      </dsp:nvSpPr>
      <dsp:spPr>
        <a:xfrm>
          <a:off x="5082892" y="0"/>
          <a:ext cx="3065223" cy="3912311"/>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Font typeface="+mj-lt"/>
            <a:buNone/>
          </a:pPr>
          <a:r>
            <a:rPr lang="en-US" sz="1700" kern="1200" dirty="0">
              <a:solidFill>
                <a:srgbClr val="FF0000"/>
              </a:solidFill>
              <a:latin typeface="Optima" panose="02000503060000020004" pitchFamily="2" charset="0"/>
            </a:rPr>
            <a:t>Information duties </a:t>
          </a:r>
          <a:r>
            <a:rPr lang="en-US" sz="1700" kern="1200" dirty="0">
              <a:latin typeface="Optima" panose="02000503060000020004" pitchFamily="2" charset="0"/>
            </a:rPr>
            <a:t>are </a:t>
          </a:r>
          <a:r>
            <a:rPr lang="en-US" sz="1700" b="1" kern="1200" dirty="0">
              <a:latin typeface="Optima" panose="02000503060000020004" pitchFamily="2" charset="0"/>
            </a:rPr>
            <a:t>suitable</a:t>
          </a:r>
          <a:r>
            <a:rPr lang="en-US" sz="1700" kern="1200" dirty="0">
              <a:latin typeface="Optima" panose="02000503060000020004" pitchFamily="2" charset="0"/>
            </a:rPr>
            <a:t> (appropriate) to attain </a:t>
          </a:r>
          <a:r>
            <a:rPr lang="en-US" sz="1700" kern="1200" dirty="0">
              <a:solidFill>
                <a:schemeClr val="accent6">
                  <a:lumMod val="75000"/>
                </a:schemeClr>
              </a:solidFill>
              <a:latin typeface="Optima" panose="02000503060000020004" pitchFamily="2" charset="0"/>
            </a:rPr>
            <a:t>optimal insurance choice of the customer</a:t>
          </a:r>
          <a:r>
            <a:rPr lang="en-US" sz="1700" kern="1200" dirty="0">
              <a:latin typeface="Optima" panose="02000503060000020004" pitchFamily="2" charset="0"/>
            </a:rPr>
            <a:t>;</a:t>
          </a:r>
          <a:endParaRPr lang="pl-PL" sz="1700" kern="1200" dirty="0"/>
        </a:p>
        <a:p>
          <a:pPr marL="0" lvl="0" indent="0" algn="l" defTabSz="755650">
            <a:lnSpc>
              <a:spcPct val="90000"/>
            </a:lnSpc>
            <a:spcBef>
              <a:spcPct val="0"/>
            </a:spcBef>
            <a:spcAft>
              <a:spcPct val="35000"/>
            </a:spcAft>
            <a:buNone/>
          </a:pPr>
          <a:r>
            <a:rPr lang="en-US" sz="1700" kern="1200" dirty="0">
              <a:solidFill>
                <a:srgbClr val="FF0000"/>
              </a:solidFill>
              <a:latin typeface="Optima" panose="02000503060000020004" pitchFamily="2" charset="0"/>
            </a:rPr>
            <a:t>Information duties </a:t>
          </a:r>
          <a:r>
            <a:rPr lang="en-US" sz="1700" kern="1200" dirty="0">
              <a:latin typeface="Optima" panose="02000503060000020004" pitchFamily="2" charset="0"/>
            </a:rPr>
            <a:t>are </a:t>
          </a:r>
          <a:r>
            <a:rPr lang="en-US" sz="1700" b="1" kern="1200" dirty="0">
              <a:latin typeface="Optima" panose="02000503060000020004" pitchFamily="2" charset="0"/>
            </a:rPr>
            <a:t>necessary </a:t>
          </a:r>
          <a:r>
            <a:rPr lang="en-US" sz="1700" kern="1200" dirty="0">
              <a:latin typeface="Optima" panose="02000503060000020004" pitchFamily="2" charset="0"/>
            </a:rPr>
            <a:t>to attain </a:t>
          </a:r>
          <a:r>
            <a:rPr lang="en-US" sz="1700" kern="1200" dirty="0">
              <a:solidFill>
                <a:schemeClr val="accent6">
                  <a:lumMod val="75000"/>
                </a:schemeClr>
              </a:solidFill>
              <a:latin typeface="Optima" panose="02000503060000020004" pitchFamily="2" charset="0"/>
            </a:rPr>
            <a:t>optimal insurance choice of the customer</a:t>
          </a:r>
          <a:r>
            <a:rPr lang="en-US" sz="1700" kern="1200" dirty="0">
              <a:latin typeface="Optima" panose="02000503060000020004" pitchFamily="2" charset="0"/>
            </a:rPr>
            <a:t>;</a:t>
          </a:r>
        </a:p>
        <a:p>
          <a:pPr marL="0" lvl="0" indent="0" algn="l" defTabSz="755650">
            <a:lnSpc>
              <a:spcPct val="90000"/>
            </a:lnSpc>
            <a:spcBef>
              <a:spcPct val="0"/>
            </a:spcBef>
            <a:spcAft>
              <a:spcPct val="35000"/>
            </a:spcAft>
            <a:buNone/>
          </a:pPr>
          <a:r>
            <a:rPr lang="en-US" sz="1700" kern="1200" dirty="0">
              <a:latin typeface="Optima" panose="02000503060000020004" pitchFamily="2" charset="0"/>
            </a:rPr>
            <a:t>disadvantages caused by adopting </a:t>
          </a:r>
          <a:r>
            <a:rPr lang="en-US" sz="1700" kern="1200" dirty="0">
              <a:solidFill>
                <a:srgbClr val="FF0000"/>
              </a:solidFill>
              <a:latin typeface="Optima" panose="02000503060000020004" pitchFamily="2" charset="0"/>
            </a:rPr>
            <a:t>information duties </a:t>
          </a:r>
          <a:r>
            <a:rPr lang="en-US" sz="1700" kern="1200" dirty="0">
              <a:latin typeface="Optima" panose="02000503060000020004" pitchFamily="2" charset="0"/>
            </a:rPr>
            <a:t>are acceptable compared to the benefits of the achieved </a:t>
          </a:r>
          <a:r>
            <a:rPr lang="en-US" sz="1700" kern="1200" dirty="0">
              <a:solidFill>
                <a:schemeClr val="accent6">
                  <a:lumMod val="75000"/>
                </a:schemeClr>
              </a:solidFill>
              <a:latin typeface="Optima" panose="02000503060000020004" pitchFamily="2" charset="0"/>
            </a:rPr>
            <a:t>optimal insurance choice of the customer</a:t>
          </a:r>
          <a:r>
            <a:rPr lang="en-US" sz="1700" kern="1200" dirty="0">
              <a:latin typeface="Optima" panose="02000503060000020004" pitchFamily="2" charset="0"/>
            </a:rPr>
            <a:t> (</a:t>
          </a:r>
          <a:r>
            <a:rPr lang="en-US" sz="1700" b="1" kern="1200" dirty="0">
              <a:latin typeface="Optima" panose="02000503060000020004" pitchFamily="2" charset="0"/>
            </a:rPr>
            <a:t>proportionality </a:t>
          </a:r>
          <a:r>
            <a:rPr lang="en-US" sz="1700" b="1" i="1" kern="1200" dirty="0" err="1">
              <a:latin typeface="Optima" panose="02000503060000020004" pitchFamily="2" charset="0"/>
            </a:rPr>
            <a:t>sensu</a:t>
          </a:r>
          <a:r>
            <a:rPr lang="en-US" sz="1700" b="1" i="1" kern="1200" dirty="0">
              <a:latin typeface="Optima" panose="02000503060000020004" pitchFamily="2" charset="0"/>
            </a:rPr>
            <a:t> </a:t>
          </a:r>
          <a:r>
            <a:rPr lang="en-US" sz="1700" b="1" i="1" kern="1200" dirty="0" err="1">
              <a:latin typeface="Optima" panose="02000503060000020004" pitchFamily="2" charset="0"/>
            </a:rPr>
            <a:t>stricto</a:t>
          </a:r>
          <a:r>
            <a:rPr lang="en-US" sz="1700" i="1" kern="1200" dirty="0">
              <a:latin typeface="Optima" panose="02000503060000020004" pitchFamily="2" charset="0"/>
            </a:rPr>
            <a:t>)</a:t>
          </a:r>
          <a:endParaRPr lang="en-US" sz="1700" kern="1200" dirty="0">
            <a:latin typeface="Optima" panose="02000503060000020004" pitchFamily="2" charset="0"/>
          </a:endParaRPr>
        </a:p>
      </dsp:txBody>
      <dsp:txXfrm>
        <a:off x="5082892" y="0"/>
        <a:ext cx="3065223" cy="3912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22193-6A35-644F-948E-77650F3B0E2D}">
      <dsp:nvSpPr>
        <dsp:cNvPr id="0" name=""/>
        <dsp:cNvSpPr/>
      </dsp:nvSpPr>
      <dsp:spPr>
        <a:xfrm>
          <a:off x="1453079" y="0"/>
          <a:ext cx="769678" cy="4275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latin typeface="Optima" panose="02000503060000020004" pitchFamily="2" charset="0"/>
            </a:rPr>
            <a:t>BENEFITS</a:t>
          </a:r>
        </a:p>
      </dsp:txBody>
      <dsp:txXfrm>
        <a:off x="1465603" y="12524"/>
        <a:ext cx="744630" cy="402551"/>
      </dsp:txXfrm>
    </dsp:sp>
    <dsp:sp modelId="{3A52EAC2-4698-D543-BC1F-079D224F2C31}">
      <dsp:nvSpPr>
        <dsp:cNvPr id="0" name=""/>
        <dsp:cNvSpPr/>
      </dsp:nvSpPr>
      <dsp:spPr>
        <a:xfrm>
          <a:off x="2564836" y="0"/>
          <a:ext cx="769678" cy="4275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latin typeface="Optima" panose="02000503060000020004" pitchFamily="2" charset="0"/>
            </a:rPr>
            <a:t>DAMAGES</a:t>
          </a:r>
        </a:p>
      </dsp:txBody>
      <dsp:txXfrm>
        <a:off x="2577360" y="12524"/>
        <a:ext cx="744630" cy="402551"/>
      </dsp:txXfrm>
    </dsp:sp>
    <dsp:sp modelId="{0C6BB28A-A56C-4E48-A4DB-9F1CB5E6D534}">
      <dsp:nvSpPr>
        <dsp:cNvPr id="0" name=""/>
        <dsp:cNvSpPr/>
      </dsp:nvSpPr>
      <dsp:spPr>
        <a:xfrm>
          <a:off x="2233447" y="1817295"/>
          <a:ext cx="320699" cy="320699"/>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98D201-D8BE-8F42-AC6A-29DBE2ABEF7F}">
      <dsp:nvSpPr>
        <dsp:cNvPr id="0" name=""/>
        <dsp:cNvSpPr/>
      </dsp:nvSpPr>
      <dsp:spPr>
        <a:xfrm rot="240000">
          <a:off x="1431405" y="1679872"/>
          <a:ext cx="1924783" cy="1345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5AFBE8-AC53-FB4E-BBDA-0E903BBD9B3D}">
      <dsp:nvSpPr>
        <dsp:cNvPr id="0" name=""/>
        <dsp:cNvSpPr/>
      </dsp:nvSpPr>
      <dsp:spPr>
        <a:xfrm rot="240000">
          <a:off x="2587070" y="1343354"/>
          <a:ext cx="767970" cy="357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a:t>
          </a:r>
        </a:p>
      </dsp:txBody>
      <dsp:txXfrm>
        <a:off x="2604536" y="1360820"/>
        <a:ext cx="733038" cy="322863"/>
      </dsp:txXfrm>
    </dsp:sp>
    <dsp:sp modelId="{7C3A98B4-598D-E546-8E0B-F3BE6B78822B}">
      <dsp:nvSpPr>
        <dsp:cNvPr id="0" name=""/>
        <dsp:cNvSpPr/>
      </dsp:nvSpPr>
      <dsp:spPr>
        <a:xfrm rot="240000">
          <a:off x="2614864" y="958515"/>
          <a:ext cx="767970" cy="357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a:t>
          </a:r>
        </a:p>
      </dsp:txBody>
      <dsp:txXfrm>
        <a:off x="2632330" y="975981"/>
        <a:ext cx="733038" cy="322863"/>
      </dsp:txXfrm>
    </dsp:sp>
    <dsp:sp modelId="{7B443A62-FF8B-4F40-96E6-6C2338C5E4E7}">
      <dsp:nvSpPr>
        <dsp:cNvPr id="0" name=""/>
        <dsp:cNvSpPr/>
      </dsp:nvSpPr>
      <dsp:spPr>
        <a:xfrm rot="240000">
          <a:off x="2642658" y="582228"/>
          <a:ext cx="767970" cy="357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a:t>
          </a:r>
        </a:p>
      </dsp:txBody>
      <dsp:txXfrm>
        <a:off x="2660124" y="599694"/>
        <a:ext cx="733038" cy="322863"/>
      </dsp:txXfrm>
    </dsp:sp>
    <dsp:sp modelId="{7EEEF498-12F6-7748-B882-CA47851F596B}">
      <dsp:nvSpPr>
        <dsp:cNvPr id="0" name=""/>
        <dsp:cNvSpPr/>
      </dsp:nvSpPr>
      <dsp:spPr>
        <a:xfrm rot="240000">
          <a:off x="1486003" y="1266386"/>
          <a:ext cx="767970" cy="357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a:t>
          </a:r>
        </a:p>
      </dsp:txBody>
      <dsp:txXfrm>
        <a:off x="1503469" y="1283852"/>
        <a:ext cx="733038" cy="322863"/>
      </dsp:txXfrm>
    </dsp:sp>
    <dsp:sp modelId="{5DFC8363-C218-904E-BDB4-06347BEABCEE}">
      <dsp:nvSpPr>
        <dsp:cNvPr id="0" name=""/>
        <dsp:cNvSpPr/>
      </dsp:nvSpPr>
      <dsp:spPr>
        <a:xfrm rot="240000">
          <a:off x="1513797" y="881547"/>
          <a:ext cx="767970" cy="357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a:t>
          </a:r>
        </a:p>
      </dsp:txBody>
      <dsp:txXfrm>
        <a:off x="1531263" y="899013"/>
        <a:ext cx="733038" cy="32286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2:03:23.04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9,'39'0,"-7"0,-25 0,3 0,11 0,-8 0,6 0,-5 0,-1 0,5 0,-2 0,-2 0,3 0,-1 0,1 0,-3 0,1 0,2 0,-2 0,2 0,-3 0,4 0,-4 0,4 0,-1 0,-2 0,2 0,-3 0,3 0,-2 0,3 0,-4 0,0 0,8 0,-9 0,5 0,1 0,-10 0,13 0,-10 0,3 0,4 0,1 0,-5 0,4 0,-7 0,3 0,8 0,-9 0,4 0,0 0,-8 0,11 0,-2 0,-6 0,9 0,-8 0,-2 0,7 0,-7 0,6 0,-1 0,-5 0,8 0,-8 0,5 0,1 0,-7 0,9 0,-8 0,5 0,1 0,-6 0,8 0,-9 0,7 0,-2 0,-2 0,7 0,-9 0,6 0,-3 0,1 0,2 0,-2 0,-2 0,2 0,-1 0,5 0,-8 0,7 0,-5 0,1 0,4 0,-5 0,2 0,3 0,-7 0,7 0,-4-4,-2 3,6-3,-4 4,-2 0,9 0,-10 0,7 0,-2 0,-5 0,10 0,-10 0,7 0,-2 0,-5 0,13 0,-15 0,11 0,-7 0,-2 0,8 0,-3 0,-2 0,3 0,-3 0,0 0,2 0,-3 0,1 0,2 0,-2 0,2 0,-2 0,-1 0,3 0,-2 3,3-2,-4 2,3-3,-3 0,4 0,-1 0,-2 4,2-4,-3 4,1-4,2 0,0 0,-3 0,5 3,-3-2,0 2,2-3,-4 0,1 0,2 0,-2 0,-1 0,3 0,-2 0,3 0,-4 0,0 0,2 0,-1 0,5 0,-7 0,5 3,-2-2,-4 2,9-3,-9 3,6-2,-1 2,-5-3,8 0,-9 0,12 0,-11 0,6 0,-2 0,-4 0,11 0,-11 0,4 0,2 0,-6 0,12 0,-12 0,7 0,-4 0,2 0,0 0,-1 0,0 0,-2 0,9 0,-9 0,2 0,4 0,-11 0,11 0,-6 0,0 0,6 0,-9 3,7-2,-1 2,-5-3,8 0,-8 0,5 0,0 0,-2 0,3 0,-4 0,0 0,4 0,-3 0,2 0,2 0,-7 0,11 0,-6 0,0 0,1 0,-5 0,1 0,4 0,-4 0,4 0,-3 0,2 0,-2 0,0 0,3 0,-3 0,2 0,-2 0,-1 0,3 0,-2 0,3 0,-4 0,3 0,-3 0,3 0,-1 0,-1 0,2 0,-2 0,2 0,-3 0,3 0,0 0,-2 0,1 0,0 0,3 0,-1 0,3 0,-3 0,-5 0,3 0,-1 0,2 0,-1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2:03:39.8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40,'40'0,"-7"0,-26 0,4 0,9 0,-6 0,10 0,-12-3,8 2,-4-2,4 3,-5 0,1 0,1 0,-2 0,3 0,-4 0,0 0,4 0,-3 0,2 0,-2 0,2 0,-2-3,2 2,-3-2,0 3,4 0,-3 0,2-3,-3 2,5-2,-6 3,5 0,-2 0,-4 0,11 0,-11 0,4 0,2 0,-1 0,0 0,6 0,-14 0,11 0,-1 0,-4 0,11 0,-17 0,14 0,-11 0,4 0,2 0,-1 0,0 0,3 0,-9 0,7 0,-2 0,5-4,-7 3,5-3,-2 4,1 0,-2 0,1 0,-1 0,-2 0,6 0,-8 0,9 0,-7 0,6 0,-4 0,-2 0,6 0,-7 0,7 0,-6 0,6 0,-4 0,2 0,-1 0,-1-4,-3 3,8-3,-2 4,-3 0,1 0,-1 0,-2 0,5 0,-3 0,-2 0,6 0,-4 0,-2 0,6 0,-4 0,-2 0,6 0,-4 0,-2 0,5 0,-6 0,8 0,-2 0,-3 0,1 0,-1 0,-2 0,5 0,-2 0,-4 0,7 0,-4 0,-2 0,6 0,-9 0,7 0,1 0,-5 0,6 0,-4 0,-2 0,9 0,-14 0,9 0,-2 0,-4 0,10 0,-6 0,0 0,6 0,-12 0,9 0,-3 0,3 0,-3 0,1 0,-1 0,-2 0,12 0,-16 0,8 0,3 0,-10 0,10 0,-7 0,-1 0,5 0,-2 0,3 0,-7 0,11 0,-11 0,9 0,-2 0,-5 0,6 0,-4 0,-2 0,6 0,-4 0,-2 0,5 0,-6 0,5 4,3-3,-2 3,-3-4,3 0,-9 0,9 0,1 0,-6 0,12 0,-17 0,11 0,-4 0,-2 0,6 0,-7 0,5 0,2 0,-1 0,2 0,-8 0,4 0,-4 0,7 0,-6 0,6 0,-9 0,7 0,1 0,-5 0,6 0,-7 0,8 0,-3 0,3 0,-8 0,4 0,-4 0,4 0,4 0,-7 0,6 0,-4 0,-2 0,6 0,-4 0,-2 0,12 0,-16 0,8 0,0 0,-8 0,12 0,-3 0,-6 0,8 0,-7 0,-2 0,10 0,-10 0,11 0,-10 0,7 0,-4 0,-2 0,5 0,-2 0,-4 0,7 0,-4 0,-2 0,9 0,-14 0,14 0,-11 0,4 0,1-4,-5 4,5-4,1 4,-6 0,7 0,-7 0,6 0,-1 0,-5 0,6 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2:04:01.97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95,'38'0,"-2"0,-23 0,5 0,-1 0,1 0,0 0,0 0,-5 0,3-4,-3 3,5-3,0 4,-5 0,3 0,-3 0,5 0,0 0,-5 0,4 0,-4 0,8 0,-3 0,3 0,-3 0,0 0,-5 0,3 0,-3 0,5 0,-1 0,-4 0,4 0,-4 0,8 0,-3 0,-1 0,-1 0,0 0,-2 0,6 0,-9 0,7 0,1 0,-5 0,9 0,-14 0,11 0,-1 0,-4 0,7 0,-5 0,1 0,-2 0,1 0,-4 0,8 0,-3 0,-1 0,-1 0,-3 0,8 0,-7 0,5 0,-6 0,4 0,0 0,-2 0,2 0,-2 0,0 0,3 0,-2 0,-1 0,3 0,-6 0,6 0,-1 0,-5 0,12 0,-14 0,12 0,-8 0,-2 0,9 0,-9 0,12 0,-12 0,11 0,-10 0,7 0,-5 0,2 0,3 0,-7 0,7 0,-8 0,5 0,6 0,-9 0,4 0,-3 0,-2 0,10 0,-10 0,6 0,-2 0,1 0,3 0,-3 0,-5 0,3 0,-3 0,5 0,0 0,0 0,-5 0,3 0,-3 0,5 0,3 0,-8 0,7 0,-4 0,-2 0,6 0,-9 0,7 0,4 0,-7 0,3 0,-3 0,-3 0,9 0,-6 0,2 0,-2 0,0 0,1 0,-1 0,2 0,-2 0,2 0,-2 0,2 0,-2 0,2 0,3 0,-7 0,10-4,-14 3,9-3,-2 4,-3 0,13-3,-16 2,8-2,-3 3,-1-4,10 3,-10-3,5 4,-7-3,5 2,6-2,-9 3,4 0,1-3,-10 2,13-2,-6 3,-4 0,9 0,-9 0,6 0,-1 0,-5 0,8 0,-9 0,7 0,-1 0,-5 0,8 0,-8 0,7 0,-5 0,2 0,3-3,-6 2,5-2,-4 3,1 0,2-4,-2 4,1-4,-2 4,2 0,6 0,-9 0,5 0,-4-3,3 2,-2-2,3 3,-4 0,1 0,3 0,-2 0,-2 0,2 0,6-3,-9 2,5-2,-3 3,-2 0,7 0,-5 0,2 0,2 0,-5 0,6-4,-4 3,3-3,-3 4,1 0,-4 0,7-4,-6 3,5-3,-4 4,-2 0,8 0,-9 0,5 0,1 0,-6 0,7 0,-7 0,6 0,-2 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2:04:16.27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1,'30'0,"-2"0,-10 0,6 0,-5 0,5 0,0 0,-4 0,4 0,-7 4,-4-3,4 3,-4-4,5 0,-5 0,3 4,-7-3,7 2,-8-3,9 4,-4-3,0 3,4 0,-4-3,0 3,3 0,-3-3,0 3,4-4,-9 3,9-2,-9 2,9-3,-4 0,4 0,-4 0,4 0,-4 0,0 3,3-2,-3 2,1-3,2 0,-3 0,0 0,4 0,-4 0,0 0,3 4,-7-3,7 3,-7-4,3 0,-1 0,-2 0,7 4,-7-3,7 3,-7-4,7 4,-3-3,0 3,4-4,-9 0,8 4,-7-3,3 3,-1-4,-2 0,7 0,-7 0,7 0,-3 0,0 0,4 0,-9 0,8 0,-3 0,1 0,5 0,-5 0,7 3,-8-2,4 3,-9-4,4 0,0 0,-4 0,9 0,-9 0,8 4,-7-3,3 3,-1-4,-2 0,10 0,-10 3,6-2,-3 2,-3-3,10 0,-9 0,5 0,0 0,-6 0,6 0,-3 0,-4 0,9 0,-9 0,4 0,3 0,-6 0,6 0,-5 0,-2 0,6 0,-3 0,0 0,2 0,-5 0,6 0,-3 0,5 0,-5 0,6 0,-9 0,4 0,-1 0,-2 0,7 0,-3 0,0 0,-1 0,0 0,-4 0,12 0,-11 0,6 0,-3 0,-4 0,12 0,-11 0,11 0,-12 0,9 0,-4 0,0 0,4 0,-9 0,8 0,-2 0,3 0,1 0,0 0,-5 0,3 0,-3 4,0-3,-1 3,0-4,-4 0,8 0,-4 0,0 0,-1 0,4 0,-6 0,6 0,-4 0,-3 0,7 0,-7 0,4 0,-2 0,-2 0,6 0,-3 0,0 0,2 0,-5 0,6 0,1 0,-2 0,1 0,-6 0,3 0,1 0,1 0,2 0,-7 0,8 0,-7 0,7 0,-7 0,7 0,-3 0,0 0,4 0,-9 0,4 0,0 0,-4 0,7 0,-2 0,-2 0,1 0,3 0,-6 0,6 0,-5 0,3 0,-2 0,1 0,3 0,-6 0,11 0,-12 0,9 0,-9 0,9 0,-9 0,9 0,-9 0,8 0,-7 0,3 0,-1 0,-2 0,7 0,-7 0,3 0,-1 0,-2 0,7 0,-7 0,2 0,1 0,-3 0,7 0,-8 0,9 0,-9 0,9 0,-9 0,9 0,-9 0,4 0,3 0,-6 0,6 0,0 0,-6 0,6 0,-5 0,-2 0,6 0,-3 0,0 0,3 0,-6 0,5 0,3 0,-4 0,3 0,-8 0,3 0,1 0,0 0,2 0,-5 0,5 0,-2 0,0 0,2 0,-5 0,5 0,-2 0,0 0,2 0,-6 0,5 0,0 0,-2 0,7 0,-4 0,5 0,-1 0,1 0,0 0,0-4,0 3,-5-3,3 4,-8 0,4 0,0-4,-3 3,7-3,-3 4,0 0,4-4,-9 3,4-3,0 4,-4 0,12-3,-11 2,6-2,-5 3,-3 0,-24-16,-1 12,-10-13,14 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2:04:57.19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0 131,'31'0,"-3"0,-11 0,1 0,0 0,6 0,-5 0,12 0,-6 0,1 0,4 0,-4 0,5 0,1 0,0 0,0 0,-7 0,6 0,-12 0,11 0,-10 0,4 0,-7 0,7 0,-4 0,4 0,-7 0,1 0,6 0,-5 0,5 0,-6 0,0 0,0 0,-1 0,1 0,0 0,0 0,-1 0,1 0,0 0,-1 0,1 0,0 0,0 0,-1 0,1 0,0 0,0 0,-1 0,1 0,0 0,0 0,-1 0,1 0,0 0,0 0,-1 0,1 0,0 0,-1 0,1 0,0 0,0-4,-1 3,1-3,6 4,-5 0,5-4,-6 3,7-3,1-1,2 4,-4-4,-7 1,1 3,6-3,-5 0,5 3,-6-3,0 4,0-4,-1 3,7-3,-4 4,4 0,-7 0,7 0,-4 0,4 0,-7 0,1 0,0 0,0 0,-1-4,-4 3,4-3,-4 4,5 0,0 0,-1 0,1 0,-5 0,4 0,-4 0,4 0,1 0,-5 0,4 0,-4 0,0 0,3 0,-3 0,5 0,-5 0,3 0,5 0,-1 0,5 0,-7 0,0 0,0 0,-1 0,7 0,-4-4,4 3,0-2,-5 3,11-5,-11 4,12-4,-12 1,5 3,-6-3,-1 4,1 0,6-5,-5 4,5-4,-6 5,0-4,-1 3,1-3,0 0,0 3,-1-2,-4 3,4-4,-4 3,0-3,3 4,-7 0,7 0,-7 0,7 0,-8 0,9 0,-9 0,9 0,-9 0,9 0,-9 0,11 0,-9 0,9 0,-6 0,0 0,-1 0,0 0,-4 0,9 0,-9 0,8 0,-3 0,0 0,4 0,-4 0,0 0,4 0,-9 0,4 0,0 0,-4 0,8 0,-7 0,3 0,0 0,-4 0,8 0,-7 0,3 0,-1 0,-2 0,6 0,-7 0,2 0,4 0,-6 0,6 0,-4 0,-2 0,5 0,-1 0,-1 0,2 0,-6 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2:05:01.28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1,'26'0,"-4"0,-10 0,1 0,5 0,-1 0,1 0,0 0,0 0,6 0,-5 0,5 0,-6 0,-1 0,1 4,0-3,0 3,-1-4,1 0,0 0,-1 4,1-3,0 3,0-4,-1 4,1-3,0 2,0-3,-1 4,1-3,0 3,0 0,6-3,-5 3,5 0,-6-3,6 8,-5-8,5 7,-6-7,-1 3,1-4,0 4,0-3,6 3,-5-4,5 0,-6 0,0 0,6 0,-5 0,5 0,-6 0,-1 0,1 0,6 0,-5 0,5 4,-6-3,-5 3,4-4,-4 0,4 0,1 0,-5 0,4 4,-4-3,0 3,3-4,-3 0,0 3,4-2,-4 2,0-3,3 0,-7 3,7-2,-3 2,5-3,-5 0,4 0,-4 4,4-3,1 3,0-4,-1 0,1 0,0 0,0 0,-5 0,3 0,-3 0,0 0,4 0,-9 0,9 0,-9 0,8 4,-7-3,7 3,-7-4,2 0,1 0,-3 0,6 0,-7 0,7 0,-7 0,4 0,0 0,-4 0,9 0,-9 0,9 0,-4 0,0 0,3 0,-7 0,7 0,-3 0,5 0,-1 0,-4 0,4 0,-4 0,5 0,-5 0,10 0,-14 0,14 0,-10 0,5 0,0 0,-1 0,-4 0,4 0,-4 0,5 0,0 0,-1 0,1 0,-5 0,4 0,-4 0,0 0,3 0,-3 0,0 0,4 0,-9 0,9 0,-9 0,9 0,-4 0,4 0,-4 0,4 0,-9 0,9 0,-4 0,5 0,-5 0,3 0,-7 0,7 0,-3 0,5 0,0 0,0 0,-1 0,-4 0,4 0,-4 0,0 0,4 0,-5 0,2 0,2 0,-8 0,9 0,-4 0,0 0,3 0,-3 0,5 0,-5 0,4 0,-9 0,4 0,0 0,-4 0,8 0,-7 0,3 0,-1 0,-2 0,7 0,-7 0,7 0,-7 0,2 0,0 0,-3-4,5 4,-5-4,5 4,-2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2:05:12.0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63,'36'-5,"-3"1,-15 4,0 0,0 0,-1-4,1 3,0-3,-1 4,1-4,0 3,0-3,6 4,-5-4,5 3,0-3,-5 4,5-4,-6 3,0-3,6 4,-5 0,5 0,-6-4,0 3,-1-3,1 4,0 0,0 0,-1-4,-4 3,4-2,-4 3,0 0,4 0,-4 0,0 0,3 0,-3 0,0 0,4 0,-9 0,4 0,0 0,-4 0,12 0,-11 0,6 0,-3 0,-4 0,12 0,-11 0,6 0,0 0,-6 0,6 0,0 0,-6 0,6 0,0 0,-5 0,9 0,-10 0,7 0,-8 0,4 0,0 0,-3 0,7 0,-8 0,4 0,0 0,-4 0,9 0,-9 0,9 0,-9 0,9 0,-9 0,9 0,-5 0,2 0,2 0,-8 0,9 0,-9 0,9 0,-9 0,9 0,-9 0,8 0,-7 3,7-3,-7 4,7-4,-8 0,9 4,-9-3,9 2,-9-3,9 0,-9 4,4-4,0 4,-4-4,9 0,-9 0,4 0,-2 0,-2 0,5 0,-2 0,1 0,1 0,-5 0,5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885B1-0217-FD40-95B0-4631B2DB6576}" type="datetimeFigureOut">
              <a:rPr lang="pl-PL" smtClean="0"/>
              <a:t>04.10.2019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5414F-9328-C24E-B414-69E188606D7D}" type="slidenum">
              <a:rPr lang="pl-PL" smtClean="0"/>
              <a:t>‹#›</a:t>
            </a:fld>
            <a:endParaRPr lang="pl-PL"/>
          </a:p>
        </p:txBody>
      </p:sp>
    </p:spTree>
    <p:extLst>
      <p:ext uri="{BB962C8B-B14F-4D97-AF65-F5344CB8AC3E}">
        <p14:creationId xmlns:p14="http://schemas.microsoft.com/office/powerpoint/2010/main" val="254098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Due</a:t>
            </a:r>
            <a:r>
              <a:rPr lang="pl-PL" dirty="0"/>
              <a:t> to the </a:t>
            </a:r>
            <a:r>
              <a:rPr lang="pl-PL" dirty="0" err="1"/>
              <a:t>time</a:t>
            </a:r>
            <a:r>
              <a:rPr lang="pl-PL" dirty="0"/>
              <a:t> </a:t>
            </a:r>
            <a:r>
              <a:rPr lang="pl-PL" dirty="0" err="1"/>
              <a:t>discipline</a:t>
            </a:r>
            <a:r>
              <a:rPr lang="pl-PL" dirty="0"/>
              <a:t>, I </a:t>
            </a:r>
            <a:r>
              <a:rPr lang="pl-PL" dirty="0" err="1"/>
              <a:t>will</a:t>
            </a:r>
            <a:r>
              <a:rPr lang="pl-PL" dirty="0"/>
              <a:t> not go </a:t>
            </a:r>
            <a:r>
              <a:rPr lang="pl-PL" dirty="0" err="1"/>
              <a:t>through</a:t>
            </a:r>
            <a:r>
              <a:rPr lang="pl-PL" dirty="0"/>
              <a:t> </a:t>
            </a:r>
            <a:r>
              <a:rPr lang="pl-PL" dirty="0" err="1"/>
              <a:t>every</a:t>
            </a:r>
            <a:r>
              <a:rPr lang="pl-PL" dirty="0"/>
              <a:t> </a:t>
            </a:r>
            <a:r>
              <a:rPr lang="pl-PL" dirty="0" err="1"/>
              <a:t>information</a:t>
            </a:r>
            <a:r>
              <a:rPr lang="pl-PL" dirty="0"/>
              <a:t> </a:t>
            </a:r>
            <a:r>
              <a:rPr lang="pl-PL" dirty="0" err="1"/>
              <a:t>duty</a:t>
            </a:r>
            <a:r>
              <a:rPr lang="pl-PL" dirty="0"/>
              <a:t>, </a:t>
            </a:r>
            <a:r>
              <a:rPr lang="pl-PL" dirty="0" err="1"/>
              <a:t>however</a:t>
            </a:r>
            <a:r>
              <a:rPr lang="pl-PL" dirty="0"/>
              <a:t> I </a:t>
            </a:r>
            <a:r>
              <a:rPr lang="pl-PL" dirty="0" err="1"/>
              <a:t>assume</a:t>
            </a:r>
            <a:r>
              <a:rPr lang="pl-PL" dirty="0"/>
              <a:t> </a:t>
            </a:r>
            <a:r>
              <a:rPr lang="pl-PL" dirty="0" err="1"/>
              <a:t>that</a:t>
            </a:r>
            <a:r>
              <a:rPr lang="pl-PL" dirty="0"/>
              <a:t> we </a:t>
            </a:r>
            <a:r>
              <a:rPr lang="pl-PL" dirty="0" err="1"/>
              <a:t>all</a:t>
            </a:r>
            <a:r>
              <a:rPr lang="pl-PL" dirty="0"/>
              <a:t> </a:t>
            </a:r>
            <a:r>
              <a:rPr lang="pl-PL" dirty="0" err="1"/>
              <a:t>pretty</a:t>
            </a:r>
            <a:r>
              <a:rPr lang="pl-PL" dirty="0"/>
              <a:t> </a:t>
            </a:r>
            <a:r>
              <a:rPr lang="pl-PL" dirty="0" err="1"/>
              <a:t>well</a:t>
            </a:r>
            <a:r>
              <a:rPr lang="pl-PL" dirty="0"/>
              <a:t> </a:t>
            </a:r>
            <a:r>
              <a:rPr lang="pl-PL" dirty="0" err="1"/>
              <a:t>familiar</a:t>
            </a:r>
            <a:r>
              <a:rPr lang="pl-PL" dirty="0"/>
              <a:t> with </a:t>
            </a:r>
            <a:r>
              <a:rPr lang="pl-PL" dirty="0" err="1"/>
              <a:t>this</a:t>
            </a:r>
            <a:r>
              <a:rPr lang="pl-PL" dirty="0"/>
              <a:t> </a:t>
            </a:r>
            <a:r>
              <a:rPr lang="pl-PL" dirty="0" err="1"/>
              <a:t>subject</a:t>
            </a:r>
            <a:r>
              <a:rPr lang="pl-PL" dirty="0"/>
              <a:t>. </a:t>
            </a:r>
          </a:p>
        </p:txBody>
      </p:sp>
      <p:sp>
        <p:nvSpPr>
          <p:cNvPr id="4" name="Symbol zastępczy numeru slajdu 3"/>
          <p:cNvSpPr>
            <a:spLocks noGrp="1"/>
          </p:cNvSpPr>
          <p:nvPr>
            <p:ph type="sldNum" sz="quarter" idx="5"/>
          </p:nvPr>
        </p:nvSpPr>
        <p:spPr/>
        <p:txBody>
          <a:bodyPr/>
          <a:lstStyle/>
          <a:p>
            <a:fld id="{0F65414F-9328-C24E-B414-69E188606D7D}" type="slidenum">
              <a:rPr lang="pl-PL" smtClean="0"/>
              <a:t>2</a:t>
            </a:fld>
            <a:endParaRPr lang="pl-PL"/>
          </a:p>
        </p:txBody>
      </p:sp>
    </p:spTree>
    <p:extLst>
      <p:ext uri="{BB962C8B-B14F-4D97-AF65-F5344CB8AC3E}">
        <p14:creationId xmlns:p14="http://schemas.microsoft.com/office/powerpoint/2010/main" val="121796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F65414F-9328-C24E-B414-69E188606D7D}" type="slidenum">
              <a:rPr lang="pl-PL" smtClean="0"/>
              <a:t>14</a:t>
            </a:fld>
            <a:endParaRPr lang="pl-PL"/>
          </a:p>
        </p:txBody>
      </p:sp>
    </p:spTree>
    <p:extLst>
      <p:ext uri="{BB962C8B-B14F-4D97-AF65-F5344CB8AC3E}">
        <p14:creationId xmlns:p14="http://schemas.microsoft.com/office/powerpoint/2010/main" val="419633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To </a:t>
            </a:r>
            <a:r>
              <a:rPr lang="pl-PL" dirty="0" err="1"/>
              <a:t>each</a:t>
            </a:r>
            <a:r>
              <a:rPr lang="pl-PL" dirty="0"/>
              <a:t> of the benefit and </a:t>
            </a:r>
            <a:r>
              <a:rPr lang="pl-PL" dirty="0" err="1"/>
              <a:t>detriment</a:t>
            </a:r>
            <a:r>
              <a:rPr lang="pl-PL" dirty="0"/>
              <a:t> we </a:t>
            </a:r>
            <a:r>
              <a:rPr lang="pl-PL" dirty="0" err="1"/>
              <a:t>should</a:t>
            </a:r>
            <a:r>
              <a:rPr lang="pl-PL" dirty="0"/>
              <a:t> </a:t>
            </a:r>
            <a:r>
              <a:rPr lang="pl-PL" dirty="0" err="1"/>
              <a:t>attribute</a:t>
            </a:r>
            <a:r>
              <a:rPr lang="pl-PL" dirty="0"/>
              <a:t> a </a:t>
            </a:r>
            <a:r>
              <a:rPr lang="pl-PL" dirty="0" err="1"/>
              <a:t>certain</a:t>
            </a:r>
            <a:r>
              <a:rPr lang="pl-PL" dirty="0"/>
              <a:t> </a:t>
            </a:r>
            <a:r>
              <a:rPr lang="pl-PL" dirty="0" err="1"/>
              <a:t>value</a:t>
            </a:r>
            <a:r>
              <a:rPr lang="pl-PL" dirty="0"/>
              <a:t> </a:t>
            </a:r>
            <a:r>
              <a:rPr lang="pl-PL" dirty="0" err="1"/>
              <a:t>which</a:t>
            </a:r>
            <a:r>
              <a:rPr lang="pl-PL" dirty="0"/>
              <a:t> </a:t>
            </a:r>
            <a:r>
              <a:rPr lang="pl-PL" dirty="0" err="1"/>
              <a:t>is</a:t>
            </a:r>
            <a:r>
              <a:rPr lang="pl-PL" dirty="0"/>
              <a:t> </a:t>
            </a:r>
            <a:r>
              <a:rPr lang="pl-PL" dirty="0" err="1"/>
              <a:t>very</a:t>
            </a:r>
            <a:r>
              <a:rPr lang="pl-PL" dirty="0"/>
              <a:t> </a:t>
            </a:r>
            <a:r>
              <a:rPr lang="pl-PL" dirty="0" err="1"/>
              <a:t>subjective</a:t>
            </a:r>
            <a:endParaRPr lang="pl-PL" dirty="0"/>
          </a:p>
          <a:p>
            <a:endParaRPr lang="pl-PL" dirty="0"/>
          </a:p>
          <a:p>
            <a:r>
              <a:rPr lang="pl-PL" dirty="0"/>
              <a:t>In order to </a:t>
            </a:r>
            <a:r>
              <a:rPr lang="pl-PL" dirty="0" err="1"/>
              <a:t>make</a:t>
            </a:r>
            <a:r>
              <a:rPr lang="pl-PL" dirty="0"/>
              <a:t> the </a:t>
            </a:r>
            <a:r>
              <a:rPr lang="pl-PL" dirty="0" err="1"/>
              <a:t>results</a:t>
            </a:r>
            <a:r>
              <a:rPr lang="pl-PL" dirty="0"/>
              <a:t> of the </a:t>
            </a:r>
            <a:r>
              <a:rPr lang="pl-PL" dirty="0" err="1"/>
              <a:t>study</a:t>
            </a:r>
            <a:r>
              <a:rPr lang="pl-PL" dirty="0"/>
              <a:t> </a:t>
            </a:r>
            <a:r>
              <a:rPr lang="pl-PL" dirty="0" err="1"/>
              <a:t>more</a:t>
            </a:r>
            <a:r>
              <a:rPr lang="pl-PL" dirty="0"/>
              <a:t> </a:t>
            </a:r>
            <a:r>
              <a:rPr lang="pl-PL" dirty="0" err="1"/>
              <a:t>apparent</a:t>
            </a:r>
            <a:r>
              <a:rPr lang="pl-PL" dirty="0"/>
              <a:t>, i </a:t>
            </a:r>
            <a:r>
              <a:rPr lang="pl-PL" dirty="0" err="1"/>
              <a:t>decided</a:t>
            </a:r>
            <a:r>
              <a:rPr lang="pl-PL" dirty="0"/>
              <a:t> to </a:t>
            </a:r>
            <a:r>
              <a:rPr lang="pl-PL" dirty="0" err="1"/>
              <a:t>add</a:t>
            </a:r>
            <a:r>
              <a:rPr lang="pl-PL" dirty="0"/>
              <a:t> the </a:t>
            </a:r>
            <a:r>
              <a:rPr lang="pl-PL" dirty="0" err="1"/>
              <a:t>additional</a:t>
            </a:r>
            <a:r>
              <a:rPr lang="pl-PL" dirty="0"/>
              <a:t> </a:t>
            </a:r>
            <a:r>
              <a:rPr lang="pl-PL" dirty="0" err="1"/>
              <a:t>table</a:t>
            </a:r>
            <a:r>
              <a:rPr lang="pl-PL" dirty="0"/>
              <a:t> </a:t>
            </a:r>
            <a:r>
              <a:rPr lang="pl-PL" dirty="0" err="1"/>
              <a:t>referring</a:t>
            </a:r>
            <a:r>
              <a:rPr lang="pl-PL" dirty="0"/>
              <a:t> to the </a:t>
            </a:r>
            <a:r>
              <a:rPr lang="pl-PL" dirty="0" err="1"/>
              <a:t>disadvwantages</a:t>
            </a:r>
            <a:r>
              <a:rPr lang="pl-PL" dirty="0"/>
              <a:t>.</a:t>
            </a:r>
          </a:p>
          <a:p>
            <a:endParaRPr lang="pl-PL" dirty="0"/>
          </a:p>
          <a:p>
            <a:r>
              <a:rPr lang="pl-PL" dirty="0"/>
              <a:t>I </a:t>
            </a:r>
            <a:r>
              <a:rPr lang="pl-PL" dirty="0" err="1"/>
              <a:t>took</a:t>
            </a:r>
            <a:r>
              <a:rPr lang="pl-PL" dirty="0"/>
              <a:t> the </a:t>
            </a:r>
            <a:r>
              <a:rPr lang="pl-PL" dirty="0" err="1"/>
              <a:t>liberty</a:t>
            </a:r>
            <a:r>
              <a:rPr lang="pl-PL" dirty="0"/>
              <a:t> </a:t>
            </a:r>
            <a:r>
              <a:rPr lang="pl-PL" dirty="0" err="1"/>
              <a:t>add</a:t>
            </a:r>
            <a:r>
              <a:rPr lang="pl-PL" dirty="0"/>
              <a:t> a </a:t>
            </a:r>
            <a:r>
              <a:rPr lang="pl-PL" dirty="0" err="1"/>
              <a:t>new</a:t>
            </a:r>
            <a:r>
              <a:rPr lang="pl-PL" dirty="0"/>
              <a:t> </a:t>
            </a:r>
            <a:r>
              <a:rPr lang="pl-PL" dirty="0" err="1"/>
              <a:t>column</a:t>
            </a:r>
            <a:r>
              <a:rPr lang="pl-PL" dirty="0"/>
              <a:t> in order to </a:t>
            </a:r>
            <a:r>
              <a:rPr lang="pl-PL" dirty="0" err="1"/>
              <a:t>make</a:t>
            </a:r>
            <a:r>
              <a:rPr lang="pl-PL" dirty="0"/>
              <a:t> the </a:t>
            </a:r>
            <a:r>
              <a:rPr lang="pl-PL" dirty="0" err="1"/>
              <a:t>results</a:t>
            </a:r>
            <a:r>
              <a:rPr lang="pl-PL" dirty="0"/>
              <a:t> </a:t>
            </a:r>
            <a:r>
              <a:rPr lang="pl-PL" dirty="0" err="1"/>
              <a:t>more</a:t>
            </a:r>
            <a:r>
              <a:rPr lang="pl-PL" dirty="0"/>
              <a:t> </a:t>
            </a:r>
            <a:r>
              <a:rPr lang="pl-PL" dirty="0" err="1"/>
              <a:t>apparent</a:t>
            </a:r>
            <a:r>
              <a:rPr lang="pl-PL" dirty="0"/>
              <a:t>. </a:t>
            </a:r>
          </a:p>
        </p:txBody>
      </p:sp>
      <p:sp>
        <p:nvSpPr>
          <p:cNvPr id="4" name="Symbol zastępczy numeru slajdu 3"/>
          <p:cNvSpPr>
            <a:spLocks noGrp="1"/>
          </p:cNvSpPr>
          <p:nvPr>
            <p:ph type="sldNum" sz="quarter" idx="5"/>
          </p:nvPr>
        </p:nvSpPr>
        <p:spPr/>
        <p:txBody>
          <a:bodyPr/>
          <a:lstStyle/>
          <a:p>
            <a:fld id="{0F65414F-9328-C24E-B414-69E188606D7D}" type="slidenum">
              <a:rPr lang="pl-PL" smtClean="0"/>
              <a:t>15</a:t>
            </a:fld>
            <a:endParaRPr lang="pl-PL"/>
          </a:p>
        </p:txBody>
      </p:sp>
    </p:spTree>
    <p:extLst>
      <p:ext uri="{BB962C8B-B14F-4D97-AF65-F5344CB8AC3E}">
        <p14:creationId xmlns:p14="http://schemas.microsoft.com/office/powerpoint/2010/main" val="163630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F65414F-9328-C24E-B414-69E188606D7D}" type="slidenum">
              <a:rPr lang="pl-PL" smtClean="0"/>
              <a:t>16</a:t>
            </a:fld>
            <a:endParaRPr lang="pl-PL"/>
          </a:p>
        </p:txBody>
      </p:sp>
    </p:spTree>
    <p:extLst>
      <p:ext uri="{BB962C8B-B14F-4D97-AF65-F5344CB8AC3E}">
        <p14:creationId xmlns:p14="http://schemas.microsoft.com/office/powerpoint/2010/main" val="244906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F65414F-9328-C24E-B414-69E188606D7D}" type="slidenum">
              <a:rPr lang="pl-PL" smtClean="0"/>
              <a:t>17</a:t>
            </a:fld>
            <a:endParaRPr lang="pl-PL"/>
          </a:p>
        </p:txBody>
      </p:sp>
    </p:spTree>
    <p:extLst>
      <p:ext uri="{BB962C8B-B14F-4D97-AF65-F5344CB8AC3E}">
        <p14:creationId xmlns:p14="http://schemas.microsoft.com/office/powerpoint/2010/main" val="201289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endParaRPr lang="pl-PL" dirty="0"/>
          </a:p>
          <a:p>
            <a:endParaRPr lang="pl-PL" dirty="0"/>
          </a:p>
          <a:p>
            <a:r>
              <a:rPr lang="pl-PL" dirty="0" err="1"/>
              <a:t>Usually</a:t>
            </a:r>
            <a:r>
              <a:rPr lang="pl-PL" dirty="0"/>
              <a:t> in order to </a:t>
            </a:r>
            <a:r>
              <a:rPr lang="pl-PL" dirty="0" err="1"/>
              <a:t>find</a:t>
            </a:r>
            <a:r>
              <a:rPr lang="pl-PL" dirty="0"/>
              <a:t> out </a:t>
            </a:r>
            <a:r>
              <a:rPr lang="pl-PL" dirty="0" err="1"/>
              <a:t>whether</a:t>
            </a:r>
            <a:r>
              <a:rPr lang="pl-PL" dirty="0"/>
              <a:t> </a:t>
            </a:r>
            <a:r>
              <a:rPr lang="pl-PL" dirty="0" err="1"/>
              <a:t>or</a:t>
            </a:r>
            <a:r>
              <a:rPr lang="pl-PL" dirty="0"/>
              <a:t> not the </a:t>
            </a:r>
            <a:r>
              <a:rPr lang="pl-PL" dirty="0" err="1"/>
              <a:t>measure</a:t>
            </a:r>
            <a:r>
              <a:rPr lang="pl-PL" dirty="0"/>
              <a:t> </a:t>
            </a:r>
            <a:r>
              <a:rPr lang="pl-PL" dirty="0" err="1"/>
              <a:t>is</a:t>
            </a:r>
            <a:r>
              <a:rPr lang="pl-PL" dirty="0"/>
              <a:t> </a:t>
            </a:r>
            <a:r>
              <a:rPr lang="pl-PL" dirty="0" err="1"/>
              <a:t>proportional</a:t>
            </a:r>
            <a:r>
              <a:rPr lang="pl-PL" dirty="0"/>
              <a:t> ECJ </a:t>
            </a:r>
            <a:r>
              <a:rPr lang="pl-PL" dirty="0" err="1"/>
              <a:t>applies</a:t>
            </a:r>
            <a:r>
              <a:rPr lang="pl-PL" dirty="0"/>
              <a:t> </a:t>
            </a:r>
            <a:r>
              <a:rPr lang="pl-PL" dirty="0" err="1"/>
              <a:t>so-called</a:t>
            </a:r>
            <a:r>
              <a:rPr lang="pl-PL" dirty="0"/>
              <a:t> test of </a:t>
            </a:r>
            <a:r>
              <a:rPr lang="pl-PL" dirty="0" err="1"/>
              <a:t>proportionality</a:t>
            </a:r>
            <a:r>
              <a:rPr lang="pl-PL" dirty="0"/>
              <a:t>. </a:t>
            </a:r>
            <a:r>
              <a:rPr lang="pl-PL" dirty="0" err="1"/>
              <a:t>This</a:t>
            </a:r>
            <a:r>
              <a:rPr lang="pl-PL" dirty="0"/>
              <a:t> </a:t>
            </a:r>
            <a:r>
              <a:rPr lang="pl-PL" dirty="0" err="1"/>
              <a:t>view</a:t>
            </a:r>
            <a:r>
              <a:rPr lang="pl-PL" dirty="0"/>
              <a:t> </a:t>
            </a:r>
            <a:r>
              <a:rPr lang="pl-PL" dirty="0" err="1"/>
              <a:t>gives</a:t>
            </a:r>
            <a:r>
              <a:rPr lang="pl-PL" dirty="0"/>
              <a:t> </a:t>
            </a:r>
            <a:r>
              <a:rPr lang="pl-PL" dirty="0" err="1"/>
              <a:t>us</a:t>
            </a:r>
            <a:r>
              <a:rPr lang="pl-PL" dirty="0"/>
              <a:t> the idea of </a:t>
            </a:r>
            <a:r>
              <a:rPr lang="pl-PL" dirty="0" err="1"/>
              <a:t>how</a:t>
            </a:r>
            <a:r>
              <a:rPr lang="pl-PL" dirty="0"/>
              <a:t> test of </a:t>
            </a:r>
            <a:r>
              <a:rPr lang="pl-PL" dirty="0" err="1"/>
              <a:t>proportionality</a:t>
            </a:r>
            <a:r>
              <a:rPr lang="pl-PL" dirty="0"/>
              <a:t> </a:t>
            </a:r>
            <a:r>
              <a:rPr lang="pl-PL" dirty="0" err="1"/>
              <a:t>looks</a:t>
            </a:r>
            <a:r>
              <a:rPr lang="pl-PL" dirty="0"/>
              <a:t> </a:t>
            </a:r>
            <a:r>
              <a:rPr lang="pl-PL" dirty="0" err="1"/>
              <a:t>like</a:t>
            </a:r>
            <a:r>
              <a:rPr lang="pl-PL" dirty="0"/>
              <a:t>. </a:t>
            </a:r>
            <a:r>
              <a:rPr lang="pl-PL" dirty="0" err="1"/>
              <a:t>Basically</a:t>
            </a:r>
            <a:r>
              <a:rPr lang="pl-PL" dirty="0"/>
              <a:t>, </a:t>
            </a:r>
            <a:r>
              <a:rPr lang="pl-PL" dirty="0" err="1"/>
              <a:t>it</a:t>
            </a:r>
            <a:r>
              <a:rPr lang="pl-PL" dirty="0"/>
              <a:t> </a:t>
            </a:r>
            <a:r>
              <a:rPr lang="pl-PL" dirty="0" err="1"/>
              <a:t>consists</a:t>
            </a:r>
            <a:r>
              <a:rPr lang="pl-PL" dirty="0"/>
              <a:t> of 3 </a:t>
            </a:r>
            <a:r>
              <a:rPr lang="pl-PL" dirty="0" err="1"/>
              <a:t>steps</a:t>
            </a:r>
            <a:r>
              <a:rPr lang="pl-PL" dirty="0"/>
              <a:t>: First, we </a:t>
            </a:r>
            <a:r>
              <a:rPr lang="pl-PL" dirty="0" err="1"/>
              <a:t>examine</a:t>
            </a:r>
            <a:r>
              <a:rPr lang="pl-PL" dirty="0"/>
              <a:t> the </a:t>
            </a:r>
            <a:r>
              <a:rPr lang="pl-PL" dirty="0" err="1"/>
              <a:t>suitability</a:t>
            </a:r>
            <a:r>
              <a:rPr lang="pl-PL" dirty="0"/>
              <a:t> of the </a:t>
            </a:r>
            <a:r>
              <a:rPr lang="pl-PL" dirty="0" err="1"/>
              <a:t>measure</a:t>
            </a:r>
            <a:r>
              <a:rPr lang="pl-PL" dirty="0"/>
              <a:t>. Second, </a:t>
            </a:r>
            <a:r>
              <a:rPr lang="pl-PL" dirty="0" err="1"/>
              <a:t>necessity</a:t>
            </a:r>
            <a:r>
              <a:rPr lang="pl-PL" dirty="0"/>
              <a:t> of the </a:t>
            </a:r>
            <a:r>
              <a:rPr lang="pl-PL" dirty="0" err="1"/>
              <a:t>measure</a:t>
            </a:r>
            <a:r>
              <a:rPr lang="pl-PL" dirty="0"/>
              <a:t>. And </a:t>
            </a:r>
            <a:r>
              <a:rPr lang="pl-PL" dirty="0" err="1"/>
              <a:t>finally</a:t>
            </a:r>
            <a:r>
              <a:rPr lang="pl-PL" dirty="0"/>
              <a:t>, </a:t>
            </a:r>
            <a:r>
              <a:rPr lang="pl-PL" dirty="0" err="1"/>
              <a:t>although</a:t>
            </a:r>
            <a:r>
              <a:rPr lang="pl-PL" dirty="0"/>
              <a:t> not </a:t>
            </a:r>
            <a:r>
              <a:rPr lang="pl-PL" dirty="0" err="1"/>
              <a:t>always</a:t>
            </a:r>
            <a:r>
              <a:rPr lang="pl-PL" dirty="0"/>
              <a:t>, </a:t>
            </a:r>
            <a:r>
              <a:rPr lang="pl-PL" dirty="0" err="1"/>
              <a:t>proportionality</a:t>
            </a:r>
            <a:r>
              <a:rPr lang="pl-PL" dirty="0"/>
              <a:t> sensu stricto </a:t>
            </a:r>
            <a:r>
              <a:rPr lang="pl-PL" dirty="0" err="1"/>
              <a:t>is</a:t>
            </a:r>
            <a:r>
              <a:rPr lang="pl-PL" dirty="0"/>
              <a:t> </a:t>
            </a:r>
            <a:r>
              <a:rPr lang="pl-PL" dirty="0" err="1"/>
              <a:t>analysed</a:t>
            </a:r>
            <a:r>
              <a:rPr lang="pl-PL" dirty="0"/>
              <a:t>. </a:t>
            </a:r>
          </a:p>
          <a:p>
            <a:endParaRPr lang="pl-PL" dirty="0"/>
          </a:p>
          <a:p>
            <a:endParaRPr lang="pl-PL" dirty="0"/>
          </a:p>
        </p:txBody>
      </p:sp>
      <p:sp>
        <p:nvSpPr>
          <p:cNvPr id="4" name="Symbol zastępczy numeru slajdu 3"/>
          <p:cNvSpPr>
            <a:spLocks noGrp="1"/>
          </p:cNvSpPr>
          <p:nvPr>
            <p:ph type="sldNum" sz="quarter" idx="5"/>
          </p:nvPr>
        </p:nvSpPr>
        <p:spPr/>
        <p:txBody>
          <a:bodyPr/>
          <a:lstStyle/>
          <a:p>
            <a:fld id="{0F65414F-9328-C24E-B414-69E188606D7D}" type="slidenum">
              <a:rPr lang="pl-PL" smtClean="0"/>
              <a:t>6</a:t>
            </a:fld>
            <a:endParaRPr lang="pl-PL"/>
          </a:p>
        </p:txBody>
      </p:sp>
    </p:spTree>
    <p:extLst>
      <p:ext uri="{BB962C8B-B14F-4D97-AF65-F5344CB8AC3E}">
        <p14:creationId xmlns:p14="http://schemas.microsoft.com/office/powerpoint/2010/main" val="409667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Now</a:t>
            </a:r>
            <a:r>
              <a:rPr lang="pl-PL" dirty="0"/>
              <a:t>, </a:t>
            </a:r>
            <a:r>
              <a:rPr lang="pl-PL" dirty="0" err="1"/>
              <a:t>how</a:t>
            </a:r>
            <a:r>
              <a:rPr lang="pl-PL" dirty="0"/>
              <a:t> </a:t>
            </a:r>
            <a:r>
              <a:rPr lang="pl-PL" dirty="0" err="1"/>
              <a:t>does</a:t>
            </a:r>
            <a:r>
              <a:rPr lang="pl-PL" dirty="0"/>
              <a:t> </a:t>
            </a:r>
            <a:r>
              <a:rPr lang="pl-PL" dirty="0" err="1"/>
              <a:t>this</a:t>
            </a:r>
            <a:r>
              <a:rPr lang="pl-PL" dirty="0"/>
              <a:t> </a:t>
            </a:r>
            <a:r>
              <a:rPr lang="pl-PL" dirty="0" err="1"/>
              <a:t>theory</a:t>
            </a:r>
            <a:r>
              <a:rPr lang="pl-PL" dirty="0"/>
              <a:t> </a:t>
            </a:r>
            <a:r>
              <a:rPr lang="pl-PL" dirty="0" err="1"/>
              <a:t>translates</a:t>
            </a:r>
            <a:r>
              <a:rPr lang="pl-PL" dirty="0"/>
              <a:t> </a:t>
            </a:r>
            <a:r>
              <a:rPr lang="pl-PL" dirty="0" err="1"/>
              <a:t>into</a:t>
            </a:r>
            <a:r>
              <a:rPr lang="pl-PL" dirty="0"/>
              <a:t> </a:t>
            </a:r>
            <a:r>
              <a:rPr lang="pl-PL" dirty="0" err="1"/>
              <a:t>practice</a:t>
            </a:r>
            <a:r>
              <a:rPr lang="pl-PL" dirty="0"/>
              <a:t> with </a:t>
            </a:r>
            <a:r>
              <a:rPr lang="pl-PL" dirty="0" err="1"/>
              <a:t>respect</a:t>
            </a:r>
            <a:r>
              <a:rPr lang="pl-PL" dirty="0"/>
              <a:t> to the IDD and </a:t>
            </a:r>
            <a:r>
              <a:rPr lang="pl-PL" dirty="0" err="1"/>
              <a:t>information</a:t>
            </a:r>
            <a:r>
              <a:rPr lang="pl-PL" dirty="0"/>
              <a:t> </a:t>
            </a:r>
            <a:r>
              <a:rPr lang="pl-PL" dirty="0" err="1"/>
              <a:t>duties</a:t>
            </a:r>
            <a:r>
              <a:rPr lang="pl-PL" dirty="0"/>
              <a:t>?</a:t>
            </a:r>
          </a:p>
          <a:p>
            <a:endParaRPr lang="pl-PL" dirty="0"/>
          </a:p>
          <a:p>
            <a:r>
              <a:rPr lang="pl-PL" dirty="0"/>
              <a:t>By </a:t>
            </a:r>
            <a:r>
              <a:rPr lang="pl-PL" dirty="0" err="1"/>
              <a:t>optimal</a:t>
            </a:r>
            <a:r>
              <a:rPr lang="pl-PL" dirty="0"/>
              <a:t> </a:t>
            </a:r>
            <a:r>
              <a:rPr lang="pl-PL" dirty="0" err="1"/>
              <a:t>insurance</a:t>
            </a:r>
            <a:r>
              <a:rPr lang="pl-PL" dirty="0"/>
              <a:t> choice we </a:t>
            </a:r>
            <a:r>
              <a:rPr lang="pl-PL" dirty="0" err="1"/>
              <a:t>understand</a:t>
            </a:r>
            <a:r>
              <a:rPr lang="pl-PL" dirty="0"/>
              <a:t> </a:t>
            </a:r>
            <a:r>
              <a:rPr lang="pl-PL" dirty="0" err="1"/>
              <a:t>rational</a:t>
            </a:r>
            <a:r>
              <a:rPr lang="pl-PL" dirty="0"/>
              <a:t> and </a:t>
            </a:r>
            <a:r>
              <a:rPr lang="pl-PL" dirty="0" err="1"/>
              <a:t>informed</a:t>
            </a:r>
            <a:r>
              <a:rPr lang="pl-PL" dirty="0"/>
              <a:t> choice. </a:t>
            </a:r>
          </a:p>
        </p:txBody>
      </p:sp>
      <p:sp>
        <p:nvSpPr>
          <p:cNvPr id="4" name="Symbol zastępczy numeru slajdu 3"/>
          <p:cNvSpPr>
            <a:spLocks noGrp="1"/>
          </p:cNvSpPr>
          <p:nvPr>
            <p:ph type="sldNum" sz="quarter" idx="5"/>
          </p:nvPr>
        </p:nvSpPr>
        <p:spPr/>
        <p:txBody>
          <a:bodyPr/>
          <a:lstStyle/>
          <a:p>
            <a:fld id="{0F65414F-9328-C24E-B414-69E188606D7D}" type="slidenum">
              <a:rPr lang="pl-PL" smtClean="0"/>
              <a:t>7</a:t>
            </a:fld>
            <a:endParaRPr lang="pl-PL"/>
          </a:p>
        </p:txBody>
      </p:sp>
    </p:spTree>
    <p:extLst>
      <p:ext uri="{BB962C8B-B14F-4D97-AF65-F5344CB8AC3E}">
        <p14:creationId xmlns:p14="http://schemas.microsoft.com/office/powerpoint/2010/main" val="80743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Now</a:t>
            </a:r>
            <a:r>
              <a:rPr lang="pl-PL" dirty="0"/>
              <a:t>, </a:t>
            </a:r>
            <a:r>
              <a:rPr lang="pl-PL" dirty="0" err="1"/>
              <a:t>how</a:t>
            </a:r>
            <a:r>
              <a:rPr lang="pl-PL" dirty="0"/>
              <a:t> </a:t>
            </a:r>
            <a:r>
              <a:rPr lang="pl-PL" dirty="0" err="1"/>
              <a:t>does</a:t>
            </a:r>
            <a:r>
              <a:rPr lang="pl-PL" dirty="0"/>
              <a:t> </a:t>
            </a:r>
            <a:r>
              <a:rPr lang="pl-PL" dirty="0" err="1"/>
              <a:t>this</a:t>
            </a:r>
            <a:r>
              <a:rPr lang="pl-PL" dirty="0"/>
              <a:t> </a:t>
            </a:r>
            <a:r>
              <a:rPr lang="pl-PL" dirty="0" err="1"/>
              <a:t>theory</a:t>
            </a:r>
            <a:r>
              <a:rPr lang="pl-PL" dirty="0"/>
              <a:t> </a:t>
            </a:r>
            <a:r>
              <a:rPr lang="pl-PL" dirty="0" err="1"/>
              <a:t>translates</a:t>
            </a:r>
            <a:r>
              <a:rPr lang="pl-PL" dirty="0"/>
              <a:t> </a:t>
            </a:r>
            <a:r>
              <a:rPr lang="pl-PL" dirty="0" err="1"/>
              <a:t>into</a:t>
            </a:r>
            <a:r>
              <a:rPr lang="pl-PL" dirty="0"/>
              <a:t> </a:t>
            </a:r>
            <a:r>
              <a:rPr lang="pl-PL" dirty="0" err="1"/>
              <a:t>practice</a:t>
            </a:r>
            <a:r>
              <a:rPr lang="pl-PL" dirty="0"/>
              <a:t> with </a:t>
            </a:r>
            <a:r>
              <a:rPr lang="pl-PL" dirty="0" err="1"/>
              <a:t>respect</a:t>
            </a:r>
            <a:r>
              <a:rPr lang="pl-PL" dirty="0"/>
              <a:t> to the IDD and </a:t>
            </a:r>
            <a:r>
              <a:rPr lang="pl-PL" dirty="0" err="1"/>
              <a:t>information</a:t>
            </a:r>
            <a:r>
              <a:rPr lang="pl-PL" dirty="0"/>
              <a:t> </a:t>
            </a:r>
            <a:r>
              <a:rPr lang="pl-PL" dirty="0" err="1"/>
              <a:t>duties</a:t>
            </a:r>
            <a:r>
              <a:rPr lang="pl-PL" dirty="0"/>
              <a:t>?</a:t>
            </a:r>
          </a:p>
        </p:txBody>
      </p:sp>
      <p:sp>
        <p:nvSpPr>
          <p:cNvPr id="4" name="Symbol zastępczy numeru slajdu 3"/>
          <p:cNvSpPr>
            <a:spLocks noGrp="1"/>
          </p:cNvSpPr>
          <p:nvPr>
            <p:ph type="sldNum" sz="quarter" idx="5"/>
          </p:nvPr>
        </p:nvSpPr>
        <p:spPr/>
        <p:txBody>
          <a:bodyPr/>
          <a:lstStyle/>
          <a:p>
            <a:fld id="{0F65414F-9328-C24E-B414-69E188606D7D}" type="slidenum">
              <a:rPr lang="pl-PL" smtClean="0"/>
              <a:t>8</a:t>
            </a:fld>
            <a:endParaRPr lang="pl-PL"/>
          </a:p>
        </p:txBody>
      </p:sp>
    </p:spTree>
    <p:extLst>
      <p:ext uri="{BB962C8B-B14F-4D97-AF65-F5344CB8AC3E}">
        <p14:creationId xmlns:p14="http://schemas.microsoft.com/office/powerpoint/2010/main" val="122778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F65414F-9328-C24E-B414-69E188606D7D}" type="slidenum">
              <a:rPr lang="pl-PL" smtClean="0"/>
              <a:t>9</a:t>
            </a:fld>
            <a:endParaRPr lang="pl-PL"/>
          </a:p>
        </p:txBody>
      </p:sp>
    </p:spTree>
    <p:extLst>
      <p:ext uri="{BB962C8B-B14F-4D97-AF65-F5344CB8AC3E}">
        <p14:creationId xmlns:p14="http://schemas.microsoft.com/office/powerpoint/2010/main" val="89320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Tx/>
              <a:buNone/>
            </a:pPr>
            <a:r>
              <a:rPr lang="pl-PL" b="1" dirty="0" err="1"/>
              <a:t>Will</a:t>
            </a:r>
            <a:r>
              <a:rPr lang="pl-PL" b="1" dirty="0"/>
              <a:t> the </a:t>
            </a:r>
            <a:r>
              <a:rPr lang="pl-PL" b="1" dirty="0" err="1"/>
              <a:t>objective</a:t>
            </a:r>
            <a:r>
              <a:rPr lang="pl-PL" b="1" dirty="0"/>
              <a:t> </a:t>
            </a:r>
            <a:r>
              <a:rPr lang="pl-PL" b="1" dirty="0" err="1"/>
              <a:t>come</a:t>
            </a:r>
            <a:r>
              <a:rPr lang="pl-PL" b="1" dirty="0"/>
              <a:t> by </a:t>
            </a:r>
            <a:r>
              <a:rPr lang="pl-PL" b="1" dirty="0" err="1"/>
              <a:t>itself</a:t>
            </a:r>
            <a:r>
              <a:rPr lang="pl-PL" b="1" dirty="0"/>
              <a:t>? </a:t>
            </a:r>
            <a:r>
              <a:rPr lang="pl-PL" b="1" dirty="0" err="1"/>
              <a:t>Will</a:t>
            </a:r>
            <a:r>
              <a:rPr lang="pl-PL" b="1" dirty="0"/>
              <a:t> the </a:t>
            </a:r>
            <a:r>
              <a:rPr lang="pl-PL" b="1" dirty="0" err="1"/>
              <a:t>customers</a:t>
            </a:r>
            <a:r>
              <a:rPr lang="pl-PL" b="1" dirty="0"/>
              <a:t> start to </a:t>
            </a:r>
            <a:r>
              <a:rPr lang="pl-PL" b="1" dirty="0" err="1"/>
              <a:t>make</a:t>
            </a:r>
            <a:r>
              <a:rPr lang="pl-PL" b="1" dirty="0"/>
              <a:t> </a:t>
            </a:r>
            <a:r>
              <a:rPr lang="pl-PL" b="1" dirty="0" err="1"/>
              <a:t>rational</a:t>
            </a:r>
            <a:r>
              <a:rPr lang="pl-PL" b="1" dirty="0"/>
              <a:t> and </a:t>
            </a:r>
            <a:r>
              <a:rPr lang="pl-PL" b="1" dirty="0" err="1"/>
              <a:t>informed</a:t>
            </a:r>
            <a:r>
              <a:rPr lang="pl-PL" b="1" dirty="0"/>
              <a:t> </a:t>
            </a:r>
            <a:r>
              <a:rPr lang="pl-PL" b="1" dirty="0" err="1"/>
              <a:t>decisions</a:t>
            </a:r>
            <a:r>
              <a:rPr lang="pl-PL" b="1" dirty="0"/>
              <a:t> </a:t>
            </a:r>
            <a:r>
              <a:rPr lang="pl-PL" b="1" dirty="0" err="1"/>
              <a:t>if</a:t>
            </a:r>
            <a:r>
              <a:rPr lang="pl-PL" b="1" dirty="0"/>
              <a:t> no </a:t>
            </a:r>
            <a:r>
              <a:rPr lang="pl-PL" b="1" dirty="0" err="1"/>
              <a:t>action</a:t>
            </a:r>
            <a:r>
              <a:rPr lang="pl-PL" b="1" dirty="0"/>
              <a:t> on the </a:t>
            </a:r>
            <a:r>
              <a:rPr lang="pl-PL" b="1" dirty="0" err="1"/>
              <a:t>side</a:t>
            </a:r>
            <a:r>
              <a:rPr lang="pl-PL" b="1" dirty="0"/>
              <a:t> of the EU </a:t>
            </a:r>
            <a:r>
              <a:rPr lang="pl-PL" b="1" dirty="0" err="1"/>
              <a:t>is</a:t>
            </a:r>
            <a:r>
              <a:rPr lang="pl-PL" b="1" dirty="0"/>
              <a:t> </a:t>
            </a:r>
            <a:r>
              <a:rPr lang="pl-PL" b="1" dirty="0" err="1"/>
              <a:t>taken</a:t>
            </a:r>
            <a:r>
              <a:rPr lang="pl-PL" b="1" dirty="0"/>
              <a:t>?</a:t>
            </a:r>
          </a:p>
          <a:p>
            <a:pPr marL="0" indent="0">
              <a:buFontTx/>
              <a:buNone/>
            </a:pPr>
            <a:endParaRPr lang="pl-PL" b="1" dirty="0"/>
          </a:p>
          <a:p>
            <a:pPr marL="0" indent="0">
              <a:buFontTx/>
              <a:buNone/>
            </a:pPr>
            <a:r>
              <a:rPr lang="pl-PL" b="0" dirty="0" err="1"/>
              <a:t>Clearly</a:t>
            </a:r>
            <a:r>
              <a:rPr lang="pl-PL" b="0" dirty="0"/>
              <a:t>, </a:t>
            </a:r>
            <a:r>
              <a:rPr lang="pl-PL" b="0" dirty="0" err="1"/>
              <a:t>it</a:t>
            </a:r>
            <a:r>
              <a:rPr lang="pl-PL" b="0" dirty="0"/>
              <a:t> </a:t>
            </a:r>
            <a:r>
              <a:rPr lang="pl-PL" b="0" dirty="0" err="1"/>
              <a:t>is</a:t>
            </a:r>
            <a:r>
              <a:rPr lang="pl-PL" b="0" dirty="0"/>
              <a:t> </a:t>
            </a:r>
            <a:r>
              <a:rPr lang="pl-PL" b="0" dirty="0" err="1"/>
              <a:t>highly</a:t>
            </a:r>
            <a:r>
              <a:rPr lang="pl-PL" b="0" dirty="0"/>
              <a:t> </a:t>
            </a:r>
            <a:r>
              <a:rPr lang="pl-PL" b="0" dirty="0" err="1"/>
              <a:t>likely</a:t>
            </a:r>
            <a:r>
              <a:rPr lang="pl-PL" b="0" dirty="0"/>
              <a:t> </a:t>
            </a:r>
            <a:r>
              <a:rPr lang="pl-PL" b="0" dirty="0" err="1"/>
              <a:t>that</a:t>
            </a:r>
            <a:r>
              <a:rPr lang="pl-PL" b="0" dirty="0"/>
              <a:t> the </a:t>
            </a:r>
            <a:r>
              <a:rPr lang="pl-PL" b="0" dirty="0" err="1"/>
              <a:t>customers</a:t>
            </a:r>
            <a:r>
              <a:rPr lang="pl-PL" b="0" dirty="0"/>
              <a:t> </a:t>
            </a:r>
            <a:r>
              <a:rPr lang="pl-PL" b="0" dirty="0" err="1"/>
              <a:t>will</a:t>
            </a:r>
            <a:r>
              <a:rPr lang="pl-PL" b="0" dirty="0"/>
              <a:t> not </a:t>
            </a:r>
            <a:r>
              <a:rPr lang="pl-PL" b="0" dirty="0" err="1"/>
              <a:t>suddently</a:t>
            </a:r>
            <a:r>
              <a:rPr lang="pl-PL" b="0" dirty="0"/>
              <a:t> </a:t>
            </a:r>
            <a:r>
              <a:rPr lang="pl-PL" b="0" dirty="0" err="1"/>
              <a:t>change</a:t>
            </a:r>
            <a:r>
              <a:rPr lang="pl-PL" b="0" dirty="0"/>
              <a:t> the </a:t>
            </a:r>
            <a:r>
              <a:rPr lang="pl-PL" b="0" dirty="0" err="1"/>
              <a:t>way</a:t>
            </a:r>
            <a:r>
              <a:rPr lang="pl-PL" b="0" dirty="0"/>
              <a:t> </a:t>
            </a:r>
            <a:r>
              <a:rPr lang="pl-PL" b="0" dirty="0" err="1"/>
              <a:t>they</a:t>
            </a:r>
            <a:r>
              <a:rPr lang="pl-PL" b="0" dirty="0"/>
              <a:t> </a:t>
            </a:r>
            <a:r>
              <a:rPr lang="pl-PL" b="0" dirty="0" err="1"/>
              <a:t>normally</a:t>
            </a:r>
            <a:r>
              <a:rPr lang="pl-PL" b="0" dirty="0"/>
              <a:t> </a:t>
            </a:r>
            <a:r>
              <a:rPr lang="pl-PL" b="0" dirty="0" err="1"/>
              <a:t>take</a:t>
            </a:r>
            <a:r>
              <a:rPr lang="pl-PL" b="0" dirty="0"/>
              <a:t> the </a:t>
            </a:r>
            <a:r>
              <a:rPr lang="pl-PL" b="0" dirty="0" err="1"/>
              <a:t>financial</a:t>
            </a:r>
            <a:r>
              <a:rPr lang="pl-PL" b="0" dirty="0"/>
              <a:t> </a:t>
            </a:r>
            <a:r>
              <a:rPr lang="pl-PL" b="0" dirty="0" err="1"/>
              <a:t>decisions</a:t>
            </a:r>
            <a:r>
              <a:rPr lang="pl-PL" b="0" dirty="0"/>
              <a:t>. </a:t>
            </a:r>
            <a:r>
              <a:rPr lang="pl-PL" b="0" dirty="0" err="1"/>
              <a:t>However</a:t>
            </a:r>
            <a:r>
              <a:rPr lang="pl-PL" b="0" dirty="0"/>
              <a:t>, </a:t>
            </a:r>
            <a:r>
              <a:rPr lang="pl-PL" b="0" dirty="0" err="1"/>
              <a:t>if</a:t>
            </a:r>
            <a:r>
              <a:rPr lang="pl-PL" b="0" dirty="0"/>
              <a:t> we </a:t>
            </a:r>
            <a:r>
              <a:rPr lang="pl-PL" b="0" dirty="0" err="1"/>
              <a:t>consider</a:t>
            </a:r>
            <a:r>
              <a:rPr lang="pl-PL" b="0" dirty="0"/>
              <a:t> the </a:t>
            </a:r>
            <a:r>
              <a:rPr lang="pl-PL" b="0" dirty="0" err="1"/>
              <a:t>fact</a:t>
            </a:r>
            <a:r>
              <a:rPr lang="pl-PL" b="0" dirty="0"/>
              <a:t> </a:t>
            </a:r>
            <a:r>
              <a:rPr lang="pl-PL" b="0" dirty="0" err="1"/>
              <a:t>that</a:t>
            </a:r>
            <a:r>
              <a:rPr lang="pl-PL" b="0" dirty="0"/>
              <a:t> </a:t>
            </a:r>
            <a:r>
              <a:rPr lang="pl-PL" b="0" dirty="0" err="1"/>
              <a:t>there</a:t>
            </a:r>
            <a:r>
              <a:rPr lang="pl-PL" b="0" dirty="0"/>
              <a:t> </a:t>
            </a:r>
            <a:r>
              <a:rPr lang="pl-PL" b="0" dirty="0" err="1"/>
              <a:t>were</a:t>
            </a:r>
            <a:r>
              <a:rPr lang="pl-PL" b="0" dirty="0"/>
              <a:t> </a:t>
            </a:r>
            <a:r>
              <a:rPr lang="pl-PL" b="0" dirty="0" err="1"/>
              <a:t>already</a:t>
            </a:r>
            <a:r>
              <a:rPr lang="pl-PL" b="0" dirty="0"/>
              <a:t> a </a:t>
            </a:r>
            <a:r>
              <a:rPr lang="pl-PL" b="0" dirty="0" err="1"/>
              <a:t>numerous</a:t>
            </a:r>
            <a:r>
              <a:rPr lang="pl-PL" b="0" dirty="0"/>
              <a:t> </a:t>
            </a:r>
            <a:r>
              <a:rPr lang="pl-PL" b="0" dirty="0" err="1"/>
              <a:t>information</a:t>
            </a:r>
            <a:r>
              <a:rPr lang="pl-PL" b="0" dirty="0"/>
              <a:t> </a:t>
            </a:r>
            <a:r>
              <a:rPr lang="pl-PL" b="0" dirty="0" err="1"/>
              <a:t>duties</a:t>
            </a:r>
            <a:r>
              <a:rPr lang="pl-PL" b="0" dirty="0"/>
              <a:t> in place </a:t>
            </a:r>
            <a:r>
              <a:rPr lang="pl-PL" b="0" dirty="0" err="1"/>
              <a:t>before</a:t>
            </a:r>
            <a:r>
              <a:rPr lang="pl-PL" b="0" dirty="0"/>
              <a:t> the IDD </a:t>
            </a:r>
            <a:r>
              <a:rPr lang="pl-PL" b="0" dirty="0" err="1"/>
              <a:t>came</a:t>
            </a:r>
            <a:r>
              <a:rPr lang="pl-PL" b="0" dirty="0"/>
              <a:t> </a:t>
            </a:r>
            <a:r>
              <a:rPr lang="pl-PL" b="0" dirty="0" err="1"/>
              <a:t>into</a:t>
            </a:r>
            <a:r>
              <a:rPr lang="pl-PL" b="0" dirty="0"/>
              <a:t> </a:t>
            </a:r>
            <a:r>
              <a:rPr lang="pl-PL" b="0" dirty="0" err="1"/>
              <a:t>force</a:t>
            </a:r>
            <a:r>
              <a:rPr lang="pl-PL" b="0" dirty="0"/>
              <a:t>, we </a:t>
            </a:r>
            <a:r>
              <a:rPr lang="pl-PL" b="0" dirty="0" err="1"/>
              <a:t>could</a:t>
            </a:r>
            <a:r>
              <a:rPr lang="pl-PL" b="0" dirty="0"/>
              <a:t> </a:t>
            </a:r>
            <a:r>
              <a:rPr lang="pl-PL" b="0" dirty="0" err="1"/>
              <a:t>ask</a:t>
            </a:r>
            <a:r>
              <a:rPr lang="pl-PL" b="0" dirty="0"/>
              <a:t> the </a:t>
            </a:r>
            <a:r>
              <a:rPr lang="pl-PL" b="0" dirty="0" err="1"/>
              <a:t>question</a:t>
            </a:r>
            <a:r>
              <a:rPr lang="pl-PL" b="0" dirty="0"/>
              <a:t> </a:t>
            </a:r>
            <a:r>
              <a:rPr lang="pl-PL" b="0" dirty="0" err="1"/>
              <a:t>whether</a:t>
            </a:r>
            <a:r>
              <a:rPr lang="pl-PL" b="0" dirty="0"/>
              <a:t> </a:t>
            </a:r>
            <a:r>
              <a:rPr lang="pl-PL" b="0" dirty="0" err="1"/>
              <a:t>those</a:t>
            </a:r>
            <a:r>
              <a:rPr lang="pl-PL" b="0" dirty="0"/>
              <a:t> </a:t>
            </a:r>
            <a:r>
              <a:rPr lang="pl-PL" b="0" dirty="0" err="1"/>
              <a:t>information</a:t>
            </a:r>
            <a:r>
              <a:rPr lang="pl-PL" b="0" dirty="0"/>
              <a:t> </a:t>
            </a:r>
            <a:r>
              <a:rPr lang="pl-PL" b="0" dirty="0" err="1"/>
              <a:t>duties</a:t>
            </a:r>
            <a:r>
              <a:rPr lang="pl-PL" b="0" dirty="0"/>
              <a:t> </a:t>
            </a:r>
            <a:r>
              <a:rPr lang="pl-PL" b="0" dirty="0" err="1"/>
              <a:t>that</a:t>
            </a:r>
            <a:r>
              <a:rPr lang="pl-PL" b="0" dirty="0"/>
              <a:t> </a:t>
            </a:r>
            <a:r>
              <a:rPr lang="pl-PL" b="0" dirty="0" err="1"/>
              <a:t>existed</a:t>
            </a:r>
            <a:r>
              <a:rPr lang="pl-PL" b="0" dirty="0"/>
              <a:t> </a:t>
            </a:r>
            <a:r>
              <a:rPr lang="pl-PL" b="0" dirty="0" err="1"/>
              <a:t>before</a:t>
            </a:r>
            <a:r>
              <a:rPr lang="pl-PL" b="0" dirty="0"/>
              <a:t> IDD </a:t>
            </a:r>
            <a:r>
              <a:rPr lang="pl-PL" b="0" dirty="0" err="1"/>
              <a:t>were</a:t>
            </a:r>
            <a:r>
              <a:rPr lang="pl-PL" b="0" dirty="0"/>
              <a:t> </a:t>
            </a:r>
            <a:r>
              <a:rPr lang="pl-PL" b="0" dirty="0" err="1"/>
              <a:t>sufficient</a:t>
            </a:r>
            <a:r>
              <a:rPr lang="pl-PL" b="0" dirty="0"/>
              <a:t> </a:t>
            </a:r>
            <a:r>
              <a:rPr lang="pl-PL" b="0" dirty="0" err="1"/>
              <a:t>enough</a:t>
            </a:r>
            <a:r>
              <a:rPr lang="pl-PL" b="0" dirty="0"/>
              <a:t> to </a:t>
            </a:r>
            <a:r>
              <a:rPr lang="pl-PL" b="0" dirty="0" err="1"/>
              <a:t>change</a:t>
            </a:r>
            <a:r>
              <a:rPr lang="pl-PL" b="0" dirty="0"/>
              <a:t> the </a:t>
            </a:r>
            <a:r>
              <a:rPr lang="pl-PL" b="0" dirty="0" err="1"/>
              <a:t>customer’s</a:t>
            </a:r>
            <a:r>
              <a:rPr lang="pl-PL" b="0" dirty="0"/>
              <a:t> </a:t>
            </a:r>
            <a:r>
              <a:rPr lang="pl-PL" b="0" dirty="0" err="1"/>
              <a:t>decision</a:t>
            </a:r>
            <a:r>
              <a:rPr lang="pl-PL" b="0" dirty="0"/>
              <a:t> </a:t>
            </a:r>
            <a:r>
              <a:rPr lang="pl-PL" b="0" dirty="0" err="1"/>
              <a:t>making</a:t>
            </a:r>
            <a:r>
              <a:rPr lang="pl-PL" b="0" dirty="0"/>
              <a:t>. </a:t>
            </a:r>
          </a:p>
          <a:p>
            <a:pPr marL="0" indent="0">
              <a:buFontTx/>
              <a:buNone/>
            </a:pPr>
            <a:endParaRPr lang="pl-PL" b="0" dirty="0">
              <a:latin typeface="Optima" panose="02000503060000020004" pitchFamily="2" charset="0"/>
            </a:endParaRPr>
          </a:p>
          <a:p>
            <a:pPr marL="0" indent="0">
              <a:buFontTx/>
              <a:buNone/>
            </a:pPr>
            <a:r>
              <a:rPr lang="en-US" b="1" dirty="0">
                <a:latin typeface="Optima" panose="02000503060000020004" pitchFamily="2" charset="0"/>
              </a:rPr>
              <a:t>Is there other measure which is as useful as information duty in achieving the objective?</a:t>
            </a:r>
            <a:endParaRPr lang="pl-PL" b="1" dirty="0">
              <a:latin typeface="Optima" panose="02000503060000020004" pitchFamily="2" charset="0"/>
            </a:endParaRPr>
          </a:p>
          <a:p>
            <a:pPr marL="0" indent="0">
              <a:buFontTx/>
              <a:buNone/>
            </a:pPr>
            <a:endParaRPr lang="pl-PL" b="1" dirty="0">
              <a:latin typeface="Optima" panose="02000503060000020004" pitchFamily="2" charset="0"/>
            </a:endParaRPr>
          </a:p>
          <a:p>
            <a:pPr marL="0" indent="0">
              <a:buFontTx/>
              <a:buNone/>
            </a:pPr>
            <a:r>
              <a:rPr lang="pl-PL" b="0" dirty="0">
                <a:latin typeface="Optima" panose="02000503060000020004" pitchFamily="2" charset="0"/>
              </a:rPr>
              <a:t>Here, a </a:t>
            </a:r>
            <a:r>
              <a:rPr lang="pl-PL" b="0" dirty="0" err="1">
                <a:latin typeface="Optima" panose="02000503060000020004" pitchFamily="2" charset="0"/>
              </a:rPr>
              <a:t>great</a:t>
            </a:r>
            <a:r>
              <a:rPr lang="pl-PL" b="0" dirty="0">
                <a:latin typeface="Optima" panose="02000503060000020004" pitchFamily="2" charset="0"/>
              </a:rPr>
              <a:t> </a:t>
            </a:r>
            <a:r>
              <a:rPr lang="pl-PL" b="0" dirty="0" err="1">
                <a:latin typeface="Optima" panose="02000503060000020004" pitchFamily="2" charset="0"/>
              </a:rPr>
              <a:t>potential</a:t>
            </a:r>
            <a:r>
              <a:rPr lang="pl-PL" b="0" dirty="0">
                <a:latin typeface="Optima" panose="02000503060000020004" pitchFamily="2" charset="0"/>
              </a:rPr>
              <a:t> </a:t>
            </a:r>
            <a:r>
              <a:rPr lang="pl-PL" b="0" dirty="0" err="1">
                <a:latin typeface="Optima" panose="02000503060000020004" pitchFamily="2" charset="0"/>
              </a:rPr>
              <a:t>is</a:t>
            </a:r>
            <a:r>
              <a:rPr lang="pl-PL" b="0" dirty="0">
                <a:latin typeface="Optima" panose="02000503060000020004" pitchFamily="2" charset="0"/>
              </a:rPr>
              <a:t> </a:t>
            </a:r>
            <a:r>
              <a:rPr lang="pl-PL" b="0" dirty="0" err="1">
                <a:latin typeface="Optima" panose="02000503060000020004" pitchFamily="2" charset="0"/>
              </a:rPr>
              <a:t>attributed</a:t>
            </a:r>
            <a:r>
              <a:rPr lang="pl-PL" b="0" dirty="0">
                <a:latin typeface="Optima" panose="02000503060000020004" pitchFamily="2" charset="0"/>
              </a:rPr>
              <a:t> to </a:t>
            </a:r>
            <a:r>
              <a:rPr lang="pl-PL" b="0" dirty="0" err="1">
                <a:latin typeface="Optima" panose="02000503060000020004" pitchFamily="2" charset="0"/>
              </a:rPr>
              <a:t>financial</a:t>
            </a:r>
            <a:r>
              <a:rPr lang="pl-PL" b="0" dirty="0">
                <a:latin typeface="Optima" panose="02000503060000020004" pitchFamily="2" charset="0"/>
              </a:rPr>
              <a:t> </a:t>
            </a:r>
            <a:r>
              <a:rPr lang="pl-PL" b="0" dirty="0" err="1">
                <a:latin typeface="Optima" panose="02000503060000020004" pitchFamily="2" charset="0"/>
              </a:rPr>
              <a:t>education</a:t>
            </a:r>
            <a:r>
              <a:rPr lang="pl-PL" b="0" dirty="0">
                <a:latin typeface="Optima" panose="02000503060000020004" pitchFamily="2" charset="0"/>
              </a:rPr>
              <a:t> </a:t>
            </a:r>
            <a:r>
              <a:rPr lang="pl-PL" b="0" dirty="0" err="1">
                <a:latin typeface="Optima" panose="02000503060000020004" pitchFamily="2" charset="0"/>
              </a:rPr>
              <a:t>programs</a:t>
            </a:r>
            <a:r>
              <a:rPr lang="pl-PL" b="0" dirty="0">
                <a:latin typeface="Optima" panose="02000503060000020004" pitchFamily="2" charset="0"/>
              </a:rPr>
              <a:t>. </a:t>
            </a:r>
            <a:r>
              <a:rPr lang="pl-PL" b="0" dirty="0" err="1">
                <a:latin typeface="Optima" panose="02000503060000020004" pitchFamily="2" charset="0"/>
              </a:rPr>
              <a:t>However</a:t>
            </a:r>
            <a:r>
              <a:rPr lang="pl-PL" b="0" dirty="0">
                <a:latin typeface="Optima" panose="02000503060000020004" pitchFamily="2" charset="0"/>
              </a:rPr>
              <a:t>, </a:t>
            </a:r>
            <a:r>
              <a:rPr lang="pl-PL" b="0" dirty="0" err="1">
                <a:latin typeface="Optima" panose="02000503060000020004" pitchFamily="2" charset="0"/>
              </a:rPr>
              <a:t>if</a:t>
            </a:r>
            <a:r>
              <a:rPr lang="pl-PL" b="0" dirty="0">
                <a:latin typeface="Optima" panose="02000503060000020004" pitchFamily="2" charset="0"/>
              </a:rPr>
              <a:t> we </a:t>
            </a:r>
            <a:r>
              <a:rPr lang="pl-PL" b="0" dirty="0" err="1">
                <a:latin typeface="Optima" panose="02000503060000020004" pitchFamily="2" charset="0"/>
              </a:rPr>
              <a:t>assume</a:t>
            </a:r>
            <a:r>
              <a:rPr lang="pl-PL" b="0" dirty="0">
                <a:latin typeface="Optima" panose="02000503060000020004" pitchFamily="2" charset="0"/>
              </a:rPr>
              <a:t> </a:t>
            </a:r>
            <a:r>
              <a:rPr lang="pl-PL" b="0" dirty="0" err="1">
                <a:latin typeface="Optima" panose="02000503060000020004" pitchFamily="2" charset="0"/>
              </a:rPr>
              <a:t>that</a:t>
            </a:r>
            <a:r>
              <a:rPr lang="pl-PL" b="0" dirty="0">
                <a:latin typeface="Optima" panose="02000503060000020004" pitchFamily="2" charset="0"/>
              </a:rPr>
              <a:t> </a:t>
            </a:r>
            <a:r>
              <a:rPr lang="pl-PL" b="0" dirty="0" err="1">
                <a:latin typeface="Optima" panose="02000503060000020004" pitchFamily="2" charset="0"/>
              </a:rPr>
              <a:t>there</a:t>
            </a:r>
            <a:r>
              <a:rPr lang="pl-PL" b="0" dirty="0">
                <a:latin typeface="Optima" panose="02000503060000020004" pitchFamily="2" charset="0"/>
              </a:rPr>
              <a:t> </a:t>
            </a:r>
            <a:r>
              <a:rPr lang="pl-PL" b="0" dirty="0" err="1">
                <a:latin typeface="Optima" panose="02000503060000020004" pitchFamily="2" charset="0"/>
              </a:rPr>
              <a:t>financial</a:t>
            </a:r>
            <a:r>
              <a:rPr lang="pl-PL" b="0" dirty="0">
                <a:latin typeface="Optima" panose="02000503060000020004" pitchFamily="2" charset="0"/>
              </a:rPr>
              <a:t> </a:t>
            </a:r>
            <a:r>
              <a:rPr lang="pl-PL" b="0" dirty="0" err="1">
                <a:latin typeface="Optima" panose="02000503060000020004" pitchFamily="2" charset="0"/>
              </a:rPr>
              <a:t>education</a:t>
            </a:r>
            <a:r>
              <a:rPr lang="pl-PL" b="0" dirty="0">
                <a:latin typeface="Optima" panose="02000503060000020004" pitchFamily="2" charset="0"/>
              </a:rPr>
              <a:t> </a:t>
            </a:r>
            <a:r>
              <a:rPr lang="pl-PL" b="0" dirty="0" err="1">
                <a:latin typeface="Optima" panose="02000503060000020004" pitchFamily="2" charset="0"/>
              </a:rPr>
              <a:t>is</a:t>
            </a:r>
            <a:r>
              <a:rPr lang="pl-PL" b="0" dirty="0">
                <a:latin typeface="Optima" panose="02000503060000020004" pitchFamily="2" charset="0"/>
              </a:rPr>
              <a:t> as </a:t>
            </a:r>
            <a:r>
              <a:rPr lang="pl-PL" b="0" dirty="0" err="1">
                <a:latin typeface="Optima" panose="02000503060000020004" pitchFamily="2" charset="0"/>
              </a:rPr>
              <a:t>useful</a:t>
            </a:r>
            <a:r>
              <a:rPr lang="pl-PL" b="0" dirty="0">
                <a:latin typeface="Optima" panose="02000503060000020004" pitchFamily="2" charset="0"/>
              </a:rPr>
              <a:t> as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duties</a:t>
            </a:r>
            <a:r>
              <a:rPr lang="pl-PL" b="0" dirty="0">
                <a:latin typeface="Optima" panose="02000503060000020004" pitchFamily="2" charset="0"/>
              </a:rPr>
              <a:t>, </a:t>
            </a:r>
            <a:r>
              <a:rPr lang="pl-PL" b="0" dirty="0" err="1">
                <a:latin typeface="Optima" panose="02000503060000020004" pitchFamily="2" charset="0"/>
              </a:rPr>
              <a:t>then</a:t>
            </a:r>
            <a:r>
              <a:rPr lang="pl-PL" b="0" dirty="0">
                <a:latin typeface="Optima" panose="02000503060000020004" pitchFamily="2" charset="0"/>
              </a:rPr>
              <a:t> we </a:t>
            </a:r>
            <a:r>
              <a:rPr lang="pl-PL" b="0" dirty="0" err="1">
                <a:latin typeface="Optima" panose="02000503060000020004" pitchFamily="2" charset="0"/>
              </a:rPr>
              <a:t>should</a:t>
            </a:r>
            <a:r>
              <a:rPr lang="pl-PL" b="0" dirty="0">
                <a:latin typeface="Optima" panose="02000503060000020004" pitchFamily="2" charset="0"/>
              </a:rPr>
              <a:t> </a:t>
            </a:r>
            <a:r>
              <a:rPr lang="pl-PL" b="0" dirty="0" err="1">
                <a:latin typeface="Optima" panose="02000503060000020004" pitchFamily="2" charset="0"/>
              </a:rPr>
              <a:t>compare</a:t>
            </a:r>
            <a:r>
              <a:rPr lang="pl-PL" b="0" dirty="0">
                <a:latin typeface="Optima" panose="02000503060000020004" pitchFamily="2" charset="0"/>
              </a:rPr>
              <a:t> the </a:t>
            </a:r>
            <a:r>
              <a:rPr lang="pl-PL" b="0" dirty="0" err="1">
                <a:latin typeface="Optima" panose="02000503060000020004" pitchFamily="2" charset="0"/>
              </a:rPr>
              <a:t>possible</a:t>
            </a:r>
            <a:r>
              <a:rPr lang="pl-PL" b="0" dirty="0">
                <a:latin typeface="Optima" panose="02000503060000020004" pitchFamily="2" charset="0"/>
              </a:rPr>
              <a:t> </a:t>
            </a:r>
            <a:r>
              <a:rPr lang="pl-PL" b="0" dirty="0" err="1">
                <a:latin typeface="Optima" panose="02000503060000020004" pitchFamily="2" charset="0"/>
              </a:rPr>
              <a:t>burdens</a:t>
            </a:r>
            <a:r>
              <a:rPr lang="pl-PL" b="0" dirty="0">
                <a:latin typeface="Optima" panose="02000503060000020004" pitchFamily="2" charset="0"/>
              </a:rPr>
              <a:t> / </a:t>
            </a:r>
            <a:r>
              <a:rPr lang="pl-PL" b="0" dirty="0" err="1">
                <a:latin typeface="Optima" panose="02000503060000020004" pitchFamily="2" charset="0"/>
              </a:rPr>
              <a:t>disadvantages</a:t>
            </a:r>
            <a:r>
              <a:rPr lang="pl-PL" b="0" dirty="0">
                <a:latin typeface="Optima" panose="02000503060000020004" pitchFamily="2" charset="0"/>
              </a:rPr>
              <a:t> </a:t>
            </a:r>
            <a:r>
              <a:rPr lang="pl-PL" b="0" dirty="0" err="1">
                <a:latin typeface="Optima" panose="02000503060000020004" pitchFamily="2" charset="0"/>
              </a:rPr>
              <a:t>that</a:t>
            </a:r>
            <a:r>
              <a:rPr lang="pl-PL" b="0" dirty="0">
                <a:latin typeface="Optima" panose="02000503060000020004" pitchFamily="2" charset="0"/>
              </a:rPr>
              <a:t> </a:t>
            </a:r>
            <a:r>
              <a:rPr lang="pl-PL" b="0" dirty="0" err="1">
                <a:latin typeface="Optima" panose="02000503060000020004" pitchFamily="2" charset="0"/>
              </a:rPr>
              <a:t>both</a:t>
            </a:r>
            <a:r>
              <a:rPr lang="pl-PL" b="0" dirty="0">
                <a:latin typeface="Optima" panose="02000503060000020004" pitchFamily="2" charset="0"/>
              </a:rPr>
              <a:t> </a:t>
            </a:r>
            <a:r>
              <a:rPr lang="pl-PL" b="0" dirty="0" err="1">
                <a:latin typeface="Optima" panose="02000503060000020004" pitchFamily="2" charset="0"/>
              </a:rPr>
              <a:t>measures</a:t>
            </a:r>
            <a:r>
              <a:rPr lang="pl-PL" b="0" dirty="0">
                <a:latin typeface="Optima" panose="02000503060000020004" pitchFamily="2" charset="0"/>
              </a:rPr>
              <a:t> </a:t>
            </a:r>
            <a:r>
              <a:rPr lang="pl-PL" b="0" dirty="0" err="1">
                <a:latin typeface="Optima" panose="02000503060000020004" pitchFamily="2" charset="0"/>
              </a:rPr>
              <a:t>bring</a:t>
            </a:r>
            <a:r>
              <a:rPr lang="pl-PL" b="0" dirty="0">
                <a:latin typeface="Optima" panose="02000503060000020004" pitchFamily="2" charset="0"/>
              </a:rPr>
              <a:t>. Major </a:t>
            </a:r>
            <a:r>
              <a:rPr lang="pl-PL" b="0" dirty="0" err="1">
                <a:latin typeface="Optima" panose="02000503060000020004" pitchFamily="2" charset="0"/>
              </a:rPr>
              <a:t>burden</a:t>
            </a:r>
            <a:r>
              <a:rPr lang="pl-PL" b="0" dirty="0">
                <a:latin typeface="Optima" panose="02000503060000020004" pitchFamily="2" charset="0"/>
              </a:rPr>
              <a:t> </a:t>
            </a:r>
            <a:r>
              <a:rPr lang="pl-PL" b="0" dirty="0" err="1">
                <a:latin typeface="Optima" panose="02000503060000020004" pitchFamily="2" charset="0"/>
              </a:rPr>
              <a:t>associated</a:t>
            </a:r>
            <a:r>
              <a:rPr lang="pl-PL" b="0" dirty="0">
                <a:latin typeface="Optima" panose="02000503060000020004" pitchFamily="2" charset="0"/>
              </a:rPr>
              <a:t> with the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duties</a:t>
            </a:r>
            <a:r>
              <a:rPr lang="pl-PL" b="0" dirty="0">
                <a:latin typeface="Optima" panose="02000503060000020004" pitchFamily="2" charset="0"/>
              </a:rPr>
              <a:t> </a:t>
            </a:r>
            <a:r>
              <a:rPr lang="pl-PL" b="0" dirty="0" err="1">
                <a:latin typeface="Optima" panose="02000503060000020004" pitchFamily="2" charset="0"/>
              </a:rPr>
              <a:t>is</a:t>
            </a:r>
            <a:r>
              <a:rPr lang="pl-PL" b="0" dirty="0">
                <a:latin typeface="Optima" panose="02000503060000020004" pitchFamily="2" charset="0"/>
              </a:rPr>
              <a:t> the  </a:t>
            </a:r>
            <a:r>
              <a:rPr lang="pl-PL" b="0" dirty="0" err="1">
                <a:latin typeface="Optima" panose="02000503060000020004" pitchFamily="2" charset="0"/>
              </a:rPr>
              <a:t>negative</a:t>
            </a:r>
            <a:r>
              <a:rPr lang="pl-PL" b="0" dirty="0">
                <a:latin typeface="Optima" panose="02000503060000020004" pitchFamily="2" charset="0"/>
              </a:rPr>
              <a:t> </a:t>
            </a:r>
            <a:r>
              <a:rPr lang="pl-PL" b="0" dirty="0" err="1">
                <a:latin typeface="Optima" panose="02000503060000020004" pitchFamily="2" charset="0"/>
              </a:rPr>
              <a:t>effects</a:t>
            </a:r>
            <a:r>
              <a:rPr lang="pl-PL" b="0" dirty="0">
                <a:latin typeface="Optima" panose="02000503060000020004" pitchFamily="2" charset="0"/>
              </a:rPr>
              <a:t> of </a:t>
            </a:r>
            <a:r>
              <a:rPr lang="pl-PL" b="0" dirty="0" err="1">
                <a:latin typeface="Optima" panose="02000503060000020004" pitchFamily="2" charset="0"/>
              </a:rPr>
              <a:t>famous</a:t>
            </a:r>
            <a:r>
              <a:rPr lang="pl-PL" b="0" dirty="0">
                <a:latin typeface="Optima" panose="02000503060000020004" pitchFamily="2" charset="0"/>
              </a:rPr>
              <a:t>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overload</a:t>
            </a:r>
            <a:r>
              <a:rPr lang="pl-PL" b="0" dirty="0">
                <a:latin typeface="Optima" panose="02000503060000020004" pitchFamily="2" charset="0"/>
              </a:rPr>
              <a:t>, </a:t>
            </a:r>
            <a:r>
              <a:rPr lang="pl-PL" b="0" dirty="0" err="1">
                <a:latin typeface="Optima" panose="02000503060000020004" pitchFamily="2" charset="0"/>
              </a:rPr>
              <a:t>while</a:t>
            </a:r>
            <a:r>
              <a:rPr lang="pl-PL" b="0" dirty="0">
                <a:latin typeface="Optima" panose="02000503060000020004" pitchFamily="2" charset="0"/>
              </a:rPr>
              <a:t> in </a:t>
            </a:r>
            <a:r>
              <a:rPr lang="pl-PL" b="0" dirty="0" err="1">
                <a:latin typeface="Optima" panose="02000503060000020004" pitchFamily="2" charset="0"/>
              </a:rPr>
              <a:t>case</a:t>
            </a:r>
            <a:r>
              <a:rPr lang="pl-PL" b="0" dirty="0">
                <a:latin typeface="Optima" panose="02000503060000020004" pitchFamily="2" charset="0"/>
              </a:rPr>
              <a:t> of </a:t>
            </a:r>
            <a:r>
              <a:rPr lang="pl-PL" b="0" dirty="0" err="1">
                <a:latin typeface="Optima" panose="02000503060000020004" pitchFamily="2" charset="0"/>
              </a:rPr>
              <a:t>financial</a:t>
            </a:r>
            <a:r>
              <a:rPr lang="pl-PL" b="0" dirty="0">
                <a:latin typeface="Optima" panose="02000503060000020004" pitchFamily="2" charset="0"/>
              </a:rPr>
              <a:t> </a:t>
            </a:r>
            <a:r>
              <a:rPr lang="pl-PL" b="0" dirty="0" err="1">
                <a:latin typeface="Optima" panose="02000503060000020004" pitchFamily="2" charset="0"/>
              </a:rPr>
              <a:t>education</a:t>
            </a:r>
            <a:r>
              <a:rPr lang="pl-PL" b="0" dirty="0">
                <a:latin typeface="Optima" panose="02000503060000020004" pitchFamily="2" charset="0"/>
              </a:rPr>
              <a:t> </a:t>
            </a:r>
            <a:r>
              <a:rPr lang="pl-PL" b="0" dirty="0" err="1">
                <a:latin typeface="Optima" panose="02000503060000020004" pitchFamily="2" charset="0"/>
              </a:rPr>
              <a:t>it</a:t>
            </a:r>
            <a:r>
              <a:rPr lang="pl-PL" b="0" dirty="0">
                <a:latin typeface="Optima" panose="02000503060000020004" pitchFamily="2" charset="0"/>
              </a:rPr>
              <a:t> </a:t>
            </a:r>
            <a:r>
              <a:rPr lang="pl-PL" b="0" dirty="0" err="1">
                <a:latin typeface="Optima" panose="02000503060000020004" pitchFamily="2" charset="0"/>
              </a:rPr>
              <a:t>is</a:t>
            </a:r>
            <a:r>
              <a:rPr lang="pl-PL" b="0" dirty="0">
                <a:latin typeface="Optima" panose="02000503060000020004" pitchFamily="2" charset="0"/>
              </a:rPr>
              <a:t> </a:t>
            </a:r>
            <a:r>
              <a:rPr lang="pl-PL" b="0" dirty="0" err="1">
                <a:latin typeface="Optima" panose="02000503060000020004" pitchFamily="2" charset="0"/>
              </a:rPr>
              <a:t>mainly</a:t>
            </a:r>
            <a:r>
              <a:rPr lang="pl-PL" b="0" dirty="0">
                <a:latin typeface="Optima" panose="02000503060000020004" pitchFamily="2" charset="0"/>
              </a:rPr>
              <a:t> </a:t>
            </a:r>
            <a:r>
              <a:rPr lang="pl-PL" b="0" dirty="0" err="1">
                <a:latin typeface="Optima" panose="02000503060000020004" pitchFamily="2" charset="0"/>
              </a:rPr>
              <a:t>that</a:t>
            </a:r>
            <a:r>
              <a:rPr lang="pl-PL" b="0" dirty="0">
                <a:latin typeface="Optima" panose="02000503060000020004" pitchFamily="2" charset="0"/>
              </a:rPr>
              <a:t> </a:t>
            </a:r>
            <a:r>
              <a:rPr lang="pl-PL" b="0" dirty="0" err="1">
                <a:latin typeface="Optima" panose="02000503060000020004" pitchFamily="2" charset="0"/>
              </a:rPr>
              <a:t>it</a:t>
            </a:r>
            <a:r>
              <a:rPr lang="pl-PL" b="0" dirty="0">
                <a:latin typeface="Optima" panose="02000503060000020004" pitchFamily="2" charset="0"/>
              </a:rPr>
              <a:t> </a:t>
            </a:r>
            <a:r>
              <a:rPr lang="pl-PL" b="0" dirty="0" err="1">
                <a:latin typeface="Optima" panose="02000503060000020004" pitchFamily="2" charset="0"/>
              </a:rPr>
              <a:t>definitely</a:t>
            </a:r>
            <a:r>
              <a:rPr lang="pl-PL" b="0" dirty="0">
                <a:latin typeface="Optima" panose="02000503060000020004" pitchFamily="2" charset="0"/>
              </a:rPr>
              <a:t> </a:t>
            </a:r>
            <a:r>
              <a:rPr lang="pl-PL" b="0" dirty="0" err="1">
                <a:latin typeface="Optima" panose="02000503060000020004" pitchFamily="2" charset="0"/>
              </a:rPr>
              <a:t>takes</a:t>
            </a:r>
            <a:r>
              <a:rPr lang="pl-PL" b="0" dirty="0">
                <a:latin typeface="Optima" panose="02000503060000020004" pitchFamily="2" charset="0"/>
              </a:rPr>
              <a:t> </a:t>
            </a:r>
            <a:r>
              <a:rPr lang="pl-PL" b="0" dirty="0" err="1">
                <a:latin typeface="Optima" panose="02000503060000020004" pitchFamily="2" charset="0"/>
              </a:rPr>
              <a:t>more</a:t>
            </a:r>
            <a:r>
              <a:rPr lang="pl-PL" b="0" dirty="0">
                <a:latin typeface="Optima" panose="02000503060000020004" pitchFamily="2" charset="0"/>
              </a:rPr>
              <a:t> </a:t>
            </a:r>
            <a:r>
              <a:rPr lang="pl-PL" b="0" dirty="0" err="1">
                <a:latin typeface="Optima" panose="02000503060000020004" pitchFamily="2" charset="0"/>
              </a:rPr>
              <a:t>time</a:t>
            </a:r>
            <a:r>
              <a:rPr lang="pl-PL" b="0" dirty="0">
                <a:latin typeface="Optima" panose="02000503060000020004" pitchFamily="2" charset="0"/>
              </a:rPr>
              <a:t> for </a:t>
            </a:r>
            <a:r>
              <a:rPr lang="pl-PL" b="0" dirty="0" err="1">
                <a:latin typeface="Optima" panose="02000503060000020004" pitchFamily="2" charset="0"/>
              </a:rPr>
              <a:t>financial</a:t>
            </a:r>
            <a:r>
              <a:rPr lang="pl-PL" b="0" dirty="0">
                <a:latin typeface="Optima" panose="02000503060000020004" pitchFamily="2" charset="0"/>
              </a:rPr>
              <a:t> </a:t>
            </a:r>
            <a:r>
              <a:rPr lang="pl-PL" b="0" dirty="0" err="1">
                <a:latin typeface="Optima" panose="02000503060000020004" pitchFamily="2" charset="0"/>
              </a:rPr>
              <a:t>education</a:t>
            </a:r>
            <a:r>
              <a:rPr lang="pl-PL" b="0" dirty="0">
                <a:latin typeface="Optima" panose="02000503060000020004" pitchFamily="2" charset="0"/>
              </a:rPr>
              <a:t> to </a:t>
            </a:r>
            <a:r>
              <a:rPr lang="pl-PL" b="0" dirty="0" err="1">
                <a:latin typeface="Optima" panose="02000503060000020004" pitchFamily="2" charset="0"/>
              </a:rPr>
              <a:t>achieve</a:t>
            </a:r>
            <a:r>
              <a:rPr lang="pl-PL" b="0" dirty="0">
                <a:latin typeface="Optima" panose="02000503060000020004" pitchFamily="2" charset="0"/>
              </a:rPr>
              <a:t> the </a:t>
            </a:r>
            <a:r>
              <a:rPr lang="pl-PL" b="0" dirty="0" err="1">
                <a:latin typeface="Optima" panose="02000503060000020004" pitchFamily="2" charset="0"/>
              </a:rPr>
              <a:t>objective</a:t>
            </a:r>
            <a:r>
              <a:rPr lang="pl-PL" b="0" dirty="0">
                <a:latin typeface="Optima" panose="02000503060000020004" pitchFamily="2" charset="0"/>
              </a:rPr>
              <a:t>. </a:t>
            </a:r>
            <a:r>
              <a:rPr lang="pl-PL" b="0" dirty="0" err="1">
                <a:latin typeface="Optima" panose="02000503060000020004" pitchFamily="2" charset="0"/>
              </a:rPr>
              <a:t>Also</a:t>
            </a:r>
            <a:r>
              <a:rPr lang="pl-PL" b="0" dirty="0">
                <a:latin typeface="Optima" panose="02000503060000020004" pitchFamily="2" charset="0"/>
              </a:rPr>
              <a:t> </a:t>
            </a:r>
            <a:r>
              <a:rPr lang="pl-PL" b="0" dirty="0" err="1">
                <a:latin typeface="Optima" panose="02000503060000020004" pitchFamily="2" charset="0"/>
              </a:rPr>
              <a:t>what</a:t>
            </a:r>
            <a:r>
              <a:rPr lang="pl-PL" b="0" dirty="0">
                <a:latin typeface="Optima" panose="02000503060000020004" pitchFamily="2" charset="0"/>
              </a:rPr>
              <a:t> </a:t>
            </a:r>
            <a:r>
              <a:rPr lang="pl-PL" b="0" dirty="0" err="1">
                <a:latin typeface="Optima" panose="02000503060000020004" pitchFamily="2" charset="0"/>
              </a:rPr>
              <a:t>can</a:t>
            </a:r>
            <a:r>
              <a:rPr lang="pl-PL" b="0" dirty="0">
                <a:latin typeface="Optima" panose="02000503060000020004" pitchFamily="2" charset="0"/>
              </a:rPr>
              <a:t> be </a:t>
            </a:r>
            <a:r>
              <a:rPr lang="pl-PL" b="0" dirty="0" err="1">
                <a:latin typeface="Optima" panose="02000503060000020004" pitchFamily="2" charset="0"/>
              </a:rPr>
              <a:t>compared</a:t>
            </a:r>
            <a:r>
              <a:rPr lang="pl-PL" b="0" dirty="0">
                <a:latin typeface="Optima" panose="02000503060000020004" pitchFamily="2" charset="0"/>
              </a:rPr>
              <a:t> </a:t>
            </a:r>
            <a:r>
              <a:rPr lang="pl-PL" b="0" dirty="0" err="1">
                <a:latin typeface="Optima" panose="02000503060000020004" pitchFamily="2" charset="0"/>
              </a:rPr>
              <a:t>is</a:t>
            </a:r>
            <a:r>
              <a:rPr lang="pl-PL" b="0" dirty="0">
                <a:latin typeface="Optima" panose="02000503060000020004" pitchFamily="2" charset="0"/>
              </a:rPr>
              <a:t> </a:t>
            </a:r>
            <a:r>
              <a:rPr lang="pl-PL" b="0" dirty="0" err="1">
                <a:latin typeface="Optima" panose="02000503060000020004" pitchFamily="2" charset="0"/>
              </a:rPr>
              <a:t>costs</a:t>
            </a:r>
            <a:r>
              <a:rPr lang="pl-PL" b="0" dirty="0">
                <a:latin typeface="Optima" panose="02000503060000020004" pitchFamily="2" charset="0"/>
              </a:rPr>
              <a:t>. Financial </a:t>
            </a:r>
            <a:r>
              <a:rPr lang="pl-PL" b="0" dirty="0" err="1">
                <a:latin typeface="Optima" panose="02000503060000020004" pitchFamily="2" charset="0"/>
              </a:rPr>
              <a:t>education</a:t>
            </a:r>
            <a:r>
              <a:rPr lang="pl-PL" b="0" dirty="0">
                <a:latin typeface="Optima" panose="02000503060000020004" pitchFamily="2" charset="0"/>
              </a:rPr>
              <a:t> </a:t>
            </a:r>
            <a:r>
              <a:rPr lang="pl-PL" b="0" dirty="0" err="1">
                <a:latin typeface="Optima" panose="02000503060000020004" pitchFamily="2" charset="0"/>
              </a:rPr>
              <a:t>is</a:t>
            </a:r>
            <a:r>
              <a:rPr lang="pl-PL" b="0" dirty="0">
                <a:latin typeface="Optima" panose="02000503060000020004" pitchFamily="2" charset="0"/>
              </a:rPr>
              <a:t> </a:t>
            </a:r>
            <a:r>
              <a:rPr lang="pl-PL" b="0" dirty="0" err="1">
                <a:latin typeface="Optima" panose="02000503060000020004" pitchFamily="2" charset="0"/>
              </a:rPr>
              <a:t>probably</a:t>
            </a:r>
            <a:r>
              <a:rPr lang="pl-PL" b="0" dirty="0">
                <a:latin typeface="Optima" panose="02000503060000020004" pitchFamily="2" charset="0"/>
              </a:rPr>
              <a:t> </a:t>
            </a:r>
            <a:r>
              <a:rPr lang="pl-PL" b="0" dirty="0" err="1">
                <a:latin typeface="Optima" panose="02000503060000020004" pitchFamily="2" charset="0"/>
              </a:rPr>
              <a:t>more</a:t>
            </a:r>
            <a:r>
              <a:rPr lang="pl-PL" b="0" dirty="0">
                <a:latin typeface="Optima" panose="02000503060000020004" pitchFamily="2" charset="0"/>
              </a:rPr>
              <a:t> </a:t>
            </a:r>
            <a:r>
              <a:rPr lang="pl-PL" b="0" dirty="0" err="1">
                <a:latin typeface="Optima" panose="02000503060000020004" pitchFamily="2" charset="0"/>
              </a:rPr>
              <a:t>costly</a:t>
            </a:r>
            <a:r>
              <a:rPr lang="pl-PL" b="0" dirty="0">
                <a:latin typeface="Optima" panose="02000503060000020004" pitchFamily="2" charset="0"/>
              </a:rPr>
              <a:t> plus the </a:t>
            </a:r>
            <a:r>
              <a:rPr lang="pl-PL" b="0" dirty="0" err="1">
                <a:latin typeface="Optima" panose="02000503060000020004" pitchFamily="2" charset="0"/>
              </a:rPr>
              <a:t>costs</a:t>
            </a:r>
            <a:r>
              <a:rPr lang="pl-PL" b="0" dirty="0">
                <a:latin typeface="Optima" panose="02000503060000020004" pitchFamily="2" charset="0"/>
              </a:rPr>
              <a:t> </a:t>
            </a:r>
            <a:r>
              <a:rPr lang="pl-PL" b="0" dirty="0" err="1">
                <a:latin typeface="Optima" panose="02000503060000020004" pitchFamily="2" charset="0"/>
              </a:rPr>
              <a:t>are</a:t>
            </a:r>
            <a:r>
              <a:rPr lang="pl-PL" b="0" dirty="0">
                <a:latin typeface="Optima" panose="02000503060000020004" pitchFamily="2" charset="0"/>
              </a:rPr>
              <a:t> </a:t>
            </a:r>
            <a:r>
              <a:rPr lang="pl-PL" b="0" dirty="0" err="1">
                <a:latin typeface="Optima" panose="02000503060000020004" pitchFamily="2" charset="0"/>
              </a:rPr>
              <a:t>incurred</a:t>
            </a:r>
            <a:r>
              <a:rPr lang="pl-PL" b="0" dirty="0">
                <a:latin typeface="Optima" panose="02000503060000020004" pitchFamily="2" charset="0"/>
              </a:rPr>
              <a:t> on the </a:t>
            </a:r>
            <a:r>
              <a:rPr lang="pl-PL" b="0" dirty="0" err="1">
                <a:latin typeface="Optima" panose="02000503060000020004" pitchFamily="2" charset="0"/>
              </a:rPr>
              <a:t>government</a:t>
            </a:r>
            <a:r>
              <a:rPr lang="pl-PL" b="0" dirty="0">
                <a:latin typeface="Optima" panose="02000503060000020004" pitchFamily="2" charset="0"/>
              </a:rPr>
              <a:t> and not on the </a:t>
            </a:r>
            <a:r>
              <a:rPr lang="pl-PL" b="0" dirty="0" err="1">
                <a:latin typeface="Optima" panose="02000503060000020004" pitchFamily="2" charset="0"/>
              </a:rPr>
              <a:t>private</a:t>
            </a:r>
            <a:r>
              <a:rPr lang="pl-PL" b="0" dirty="0">
                <a:latin typeface="Optima" panose="02000503060000020004" pitchFamily="2" charset="0"/>
              </a:rPr>
              <a:t> </a:t>
            </a:r>
            <a:r>
              <a:rPr lang="pl-PL" b="0" dirty="0" err="1">
                <a:latin typeface="Optima" panose="02000503060000020004" pitchFamily="2" charset="0"/>
              </a:rPr>
              <a:t>sector</a:t>
            </a:r>
            <a:r>
              <a:rPr lang="pl-PL" b="0" dirty="0">
                <a:latin typeface="Optima" panose="02000503060000020004" pitchFamily="2" charset="0"/>
              </a:rPr>
              <a:t>. </a:t>
            </a:r>
            <a:r>
              <a:rPr lang="pl-PL" b="0" dirty="0" err="1">
                <a:latin typeface="Optima" panose="02000503060000020004" pitchFamily="2" charset="0"/>
              </a:rPr>
              <a:t>Possibly</a:t>
            </a:r>
            <a:r>
              <a:rPr lang="pl-PL" b="0" dirty="0">
                <a:latin typeface="Optima" panose="02000503060000020004" pitchFamily="2" charset="0"/>
              </a:rPr>
              <a:t> </a:t>
            </a:r>
            <a:r>
              <a:rPr lang="pl-PL" b="0" dirty="0" err="1">
                <a:latin typeface="Optima" panose="02000503060000020004" pitchFamily="2" charset="0"/>
              </a:rPr>
              <a:t>this</a:t>
            </a:r>
            <a:r>
              <a:rPr lang="pl-PL" b="0" dirty="0">
                <a:latin typeface="Optima" panose="02000503060000020004" pitchFamily="2" charset="0"/>
              </a:rPr>
              <a:t> </a:t>
            </a:r>
            <a:r>
              <a:rPr lang="pl-PL" b="0" dirty="0" err="1">
                <a:latin typeface="Optima" panose="02000503060000020004" pitchFamily="2" charset="0"/>
              </a:rPr>
              <a:t>is</a:t>
            </a:r>
            <a:r>
              <a:rPr lang="pl-PL" b="0" dirty="0">
                <a:latin typeface="Optima" panose="02000503060000020004" pitchFamily="2" charset="0"/>
              </a:rPr>
              <a:t> the </a:t>
            </a:r>
            <a:r>
              <a:rPr lang="pl-PL" b="0" dirty="0" err="1">
                <a:latin typeface="Optima" panose="02000503060000020004" pitchFamily="2" charset="0"/>
              </a:rPr>
              <a:t>reason</a:t>
            </a:r>
            <a:r>
              <a:rPr lang="pl-PL" b="0" dirty="0">
                <a:latin typeface="Optima" panose="02000503060000020004" pitchFamily="2" charset="0"/>
              </a:rPr>
              <a:t> </a:t>
            </a:r>
            <a:r>
              <a:rPr lang="pl-PL" b="0" dirty="0" err="1">
                <a:latin typeface="Optima" panose="02000503060000020004" pitchFamily="2" charset="0"/>
              </a:rPr>
              <a:t>why</a:t>
            </a:r>
            <a:r>
              <a:rPr lang="pl-PL" b="0" dirty="0">
                <a:latin typeface="Optima" panose="02000503060000020004" pitchFamily="2" charset="0"/>
              </a:rPr>
              <a:t> </a:t>
            </a:r>
            <a:r>
              <a:rPr lang="pl-PL" b="0" dirty="0" err="1">
                <a:latin typeface="Optima" panose="02000503060000020004" pitchFamily="2" charset="0"/>
              </a:rPr>
              <a:t>so</a:t>
            </a:r>
            <a:r>
              <a:rPr lang="pl-PL" b="0" dirty="0">
                <a:latin typeface="Optima" panose="02000503060000020004" pitchFamily="2" charset="0"/>
              </a:rPr>
              <a:t> far </a:t>
            </a:r>
            <a:r>
              <a:rPr lang="pl-PL" b="0" dirty="0" err="1">
                <a:latin typeface="Optima" panose="02000503060000020004" pitchFamily="2" charset="0"/>
              </a:rPr>
              <a:t>financial</a:t>
            </a:r>
            <a:r>
              <a:rPr lang="pl-PL" b="0" dirty="0">
                <a:latin typeface="Optima" panose="02000503060000020004" pitchFamily="2" charset="0"/>
              </a:rPr>
              <a:t> </a:t>
            </a:r>
            <a:r>
              <a:rPr lang="pl-PL" b="0" dirty="0" err="1">
                <a:latin typeface="Optima" panose="02000503060000020004" pitchFamily="2" charset="0"/>
              </a:rPr>
              <a:t>education</a:t>
            </a:r>
            <a:r>
              <a:rPr lang="pl-PL" b="0" dirty="0">
                <a:latin typeface="Optima" panose="02000503060000020004" pitchFamily="2" charset="0"/>
              </a:rPr>
              <a:t> </a:t>
            </a:r>
            <a:r>
              <a:rPr lang="pl-PL" b="0" dirty="0" err="1">
                <a:latin typeface="Optima" panose="02000503060000020004" pitchFamily="2" charset="0"/>
              </a:rPr>
              <a:t>has</a:t>
            </a:r>
            <a:r>
              <a:rPr lang="pl-PL" b="0" dirty="0">
                <a:latin typeface="Optima" panose="02000503060000020004" pitchFamily="2" charset="0"/>
              </a:rPr>
              <a:t> </a:t>
            </a:r>
            <a:r>
              <a:rPr lang="pl-PL" b="0" dirty="0" err="1">
                <a:latin typeface="Optima" panose="02000503060000020004" pitchFamily="2" charset="0"/>
              </a:rPr>
              <a:t>been</a:t>
            </a:r>
            <a:r>
              <a:rPr lang="pl-PL" b="0" dirty="0">
                <a:latin typeface="Optima" panose="02000503060000020004" pitchFamily="2" charset="0"/>
              </a:rPr>
              <a:t> </a:t>
            </a:r>
            <a:r>
              <a:rPr lang="pl-PL" b="0" dirty="0" err="1">
                <a:latin typeface="Optima" panose="02000503060000020004" pitchFamily="2" charset="0"/>
              </a:rPr>
              <a:t>considered</a:t>
            </a:r>
            <a:r>
              <a:rPr lang="pl-PL" b="0" dirty="0">
                <a:latin typeface="Optima" panose="02000503060000020004" pitchFamily="2" charset="0"/>
              </a:rPr>
              <a:t> </a:t>
            </a:r>
            <a:r>
              <a:rPr lang="pl-PL" b="0" dirty="0" err="1">
                <a:latin typeface="Optima" panose="02000503060000020004" pitchFamily="2" charset="0"/>
              </a:rPr>
              <a:t>supportive</a:t>
            </a:r>
            <a:r>
              <a:rPr lang="pl-PL" b="0" dirty="0">
                <a:latin typeface="Optima" panose="02000503060000020004" pitchFamily="2" charset="0"/>
              </a:rPr>
              <a:t> </a:t>
            </a:r>
            <a:r>
              <a:rPr lang="pl-PL" b="0" dirty="0" err="1">
                <a:latin typeface="Optima" panose="02000503060000020004" pitchFamily="2" charset="0"/>
              </a:rPr>
              <a:t>measure</a:t>
            </a:r>
            <a:r>
              <a:rPr lang="pl-PL" b="0" dirty="0">
                <a:latin typeface="Optima" panose="02000503060000020004" pitchFamily="2" charset="0"/>
              </a:rPr>
              <a:t> to the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duties</a:t>
            </a:r>
            <a:r>
              <a:rPr lang="pl-PL" b="0" dirty="0">
                <a:latin typeface="Optima" panose="02000503060000020004" pitchFamily="2" charset="0"/>
              </a:rPr>
              <a:t> </a:t>
            </a:r>
            <a:r>
              <a:rPr lang="pl-PL" b="0" dirty="0" err="1">
                <a:latin typeface="Optima" panose="02000503060000020004" pitchFamily="2" charset="0"/>
              </a:rPr>
              <a:t>rather</a:t>
            </a:r>
            <a:r>
              <a:rPr lang="pl-PL" b="0" dirty="0">
                <a:latin typeface="Optima" panose="02000503060000020004" pitchFamily="2" charset="0"/>
              </a:rPr>
              <a:t> </a:t>
            </a:r>
            <a:r>
              <a:rPr lang="pl-PL" b="0" dirty="0" err="1">
                <a:latin typeface="Optima" panose="02000503060000020004" pitchFamily="2" charset="0"/>
              </a:rPr>
              <a:t>than</a:t>
            </a:r>
            <a:r>
              <a:rPr lang="pl-PL" b="0" dirty="0">
                <a:latin typeface="Optima" panose="02000503060000020004" pitchFamily="2" charset="0"/>
              </a:rPr>
              <a:t> the principal one. </a:t>
            </a:r>
          </a:p>
          <a:p>
            <a:pPr marL="0" indent="0">
              <a:buFontTx/>
              <a:buNone/>
            </a:pPr>
            <a:endParaRPr lang="pl-PL" b="0" dirty="0">
              <a:latin typeface="Optima" panose="0200050306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Optima" panose="02000503060000020004" pitchFamily="2" charset="0"/>
              </a:rPr>
              <a:t>Totality of 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Optima" panose="02000503060000020004" pitchFamily="2" charset="0"/>
              </a:rPr>
              <a:t>While assessing proportionality of a measure and whether or not it is necessary, we should also look at the problem from broader perspective which is the totality of regulation. This approach help us to prevent from overlooking potential disproportion of the whole regulation while perfecting proportionality of particular provision. This, in this case we should identify all the information duties which are now in place. This work has been already done and also discussed in the AIDA forum so we are all well aware that the number of regulation is impressive to say the least. </a:t>
            </a:r>
          </a:p>
          <a:p>
            <a:pPr marL="0" indent="0">
              <a:buFontTx/>
              <a:buNone/>
            </a:pPr>
            <a:endParaRPr lang="pl-PL" b="0" dirty="0">
              <a:latin typeface="Optima" panose="02000503060000020004" pitchFamily="2" charset="0"/>
            </a:endParaRPr>
          </a:p>
          <a:p>
            <a:pPr marL="0" indent="0">
              <a:buFontTx/>
              <a:buNone/>
            </a:pPr>
            <a:endParaRPr lang="pl-PL" b="0" dirty="0">
              <a:latin typeface="Optima" panose="02000503060000020004" pitchFamily="2" charset="0"/>
            </a:endParaRPr>
          </a:p>
          <a:p>
            <a:pPr marL="0" indent="0">
              <a:buFontTx/>
              <a:buNone/>
            </a:pPr>
            <a:endParaRPr lang="en-US" b="0" dirty="0">
              <a:latin typeface="Optima" panose="02000503060000020004" pitchFamily="2" charset="0"/>
            </a:endParaRPr>
          </a:p>
        </p:txBody>
      </p:sp>
      <p:sp>
        <p:nvSpPr>
          <p:cNvPr id="4" name="Symbol zastępczy numeru slajdu 3"/>
          <p:cNvSpPr>
            <a:spLocks noGrp="1"/>
          </p:cNvSpPr>
          <p:nvPr>
            <p:ph type="sldNum" sz="quarter" idx="5"/>
          </p:nvPr>
        </p:nvSpPr>
        <p:spPr/>
        <p:txBody>
          <a:bodyPr/>
          <a:lstStyle/>
          <a:p>
            <a:fld id="{0F65414F-9328-C24E-B414-69E188606D7D}" type="slidenum">
              <a:rPr lang="pl-PL" smtClean="0"/>
              <a:t>10</a:t>
            </a:fld>
            <a:endParaRPr lang="pl-PL"/>
          </a:p>
        </p:txBody>
      </p:sp>
    </p:spTree>
    <p:extLst>
      <p:ext uri="{BB962C8B-B14F-4D97-AF65-F5344CB8AC3E}">
        <p14:creationId xmlns:p14="http://schemas.microsoft.com/office/powerpoint/2010/main" val="34934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Tx/>
              <a:buNone/>
            </a:pPr>
            <a:endParaRPr lang="pl-PL" b="0" dirty="0">
              <a:latin typeface="Optima" panose="02000503060000020004" pitchFamily="2" charset="0"/>
            </a:endParaRPr>
          </a:p>
          <a:p>
            <a:pPr marL="0" indent="0">
              <a:buFontTx/>
              <a:buNone/>
            </a:pPr>
            <a:r>
              <a:rPr lang="pl-PL" b="0" dirty="0" err="1">
                <a:latin typeface="Optima" panose="02000503060000020004" pitchFamily="2" charset="0"/>
              </a:rPr>
              <a:t>Having</a:t>
            </a:r>
            <a:r>
              <a:rPr lang="pl-PL" b="0" dirty="0">
                <a:latin typeface="Optima" panose="02000503060000020004" pitchFamily="2" charset="0"/>
              </a:rPr>
              <a:t> </a:t>
            </a:r>
            <a:r>
              <a:rPr lang="pl-PL" b="0" dirty="0" err="1">
                <a:latin typeface="Optima" panose="02000503060000020004" pitchFamily="2" charset="0"/>
              </a:rPr>
              <a:t>seen</a:t>
            </a:r>
            <a:r>
              <a:rPr lang="pl-PL" b="0" dirty="0">
                <a:latin typeface="Optima" panose="02000503060000020004" pitchFamily="2" charset="0"/>
              </a:rPr>
              <a:t> </a:t>
            </a:r>
            <a:r>
              <a:rPr lang="pl-PL" b="0" dirty="0" err="1">
                <a:latin typeface="Optima" panose="02000503060000020004" pitchFamily="2" charset="0"/>
              </a:rPr>
              <a:t>this</a:t>
            </a:r>
            <a:r>
              <a:rPr lang="pl-PL" b="0" dirty="0">
                <a:latin typeface="Optima" panose="02000503060000020004" pitchFamily="2" charset="0"/>
              </a:rPr>
              <a:t> big </a:t>
            </a:r>
            <a:r>
              <a:rPr lang="pl-PL" b="0" dirty="0" err="1">
                <a:latin typeface="Optima" panose="02000503060000020004" pitchFamily="2" charset="0"/>
              </a:rPr>
              <a:t>picture</a:t>
            </a:r>
            <a:r>
              <a:rPr lang="pl-PL" b="0" dirty="0">
                <a:latin typeface="Optima" panose="02000503060000020004" pitchFamily="2" charset="0"/>
              </a:rPr>
              <a:t>, the </a:t>
            </a:r>
            <a:r>
              <a:rPr lang="pl-PL" b="0" dirty="0" err="1">
                <a:latin typeface="Optima" panose="02000503060000020004" pitchFamily="2" charset="0"/>
              </a:rPr>
              <a:t>totality</a:t>
            </a:r>
            <a:r>
              <a:rPr lang="pl-PL" b="0" dirty="0">
                <a:latin typeface="Optima" panose="02000503060000020004" pitchFamily="2" charset="0"/>
              </a:rPr>
              <a:t> of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duties</a:t>
            </a:r>
            <a:r>
              <a:rPr lang="pl-PL" b="0" dirty="0">
                <a:latin typeface="Optima" panose="02000503060000020004" pitchFamily="2" charset="0"/>
              </a:rPr>
              <a:t> </a:t>
            </a:r>
            <a:r>
              <a:rPr lang="pl-PL" b="0" dirty="0" err="1">
                <a:latin typeface="Optima" panose="02000503060000020004" pitchFamily="2" charset="0"/>
              </a:rPr>
              <a:t>within</a:t>
            </a:r>
            <a:r>
              <a:rPr lang="pl-PL" b="0" dirty="0">
                <a:latin typeface="Optima" panose="02000503060000020004" pitchFamily="2" charset="0"/>
              </a:rPr>
              <a:t> </a:t>
            </a:r>
            <a:r>
              <a:rPr lang="pl-PL" b="0" dirty="0" err="1">
                <a:latin typeface="Optima" panose="02000503060000020004" pitchFamily="2" charset="0"/>
              </a:rPr>
              <a:t>insurance</a:t>
            </a:r>
            <a:r>
              <a:rPr lang="pl-PL" b="0" dirty="0">
                <a:latin typeface="Optima" panose="02000503060000020004" pitchFamily="2" charset="0"/>
              </a:rPr>
              <a:t> </a:t>
            </a:r>
            <a:r>
              <a:rPr lang="pl-PL" b="0" dirty="0" err="1">
                <a:latin typeface="Optima" panose="02000503060000020004" pitchFamily="2" charset="0"/>
              </a:rPr>
              <a:t>sector</a:t>
            </a:r>
            <a:r>
              <a:rPr lang="pl-PL" b="0" dirty="0">
                <a:latin typeface="Optima" panose="02000503060000020004" pitchFamily="2" charset="0"/>
              </a:rPr>
              <a:t>, we </a:t>
            </a:r>
            <a:r>
              <a:rPr lang="pl-PL" b="0" dirty="0" err="1">
                <a:latin typeface="Optima" panose="02000503060000020004" pitchFamily="2" charset="0"/>
              </a:rPr>
              <a:t>can</a:t>
            </a:r>
            <a:r>
              <a:rPr lang="pl-PL" b="0" dirty="0">
                <a:latin typeface="Optima" panose="02000503060000020004" pitchFamily="2" charset="0"/>
              </a:rPr>
              <a:t> </a:t>
            </a:r>
            <a:r>
              <a:rPr lang="pl-PL" b="0" dirty="0" err="1">
                <a:latin typeface="Optima" panose="02000503060000020004" pitchFamily="2" charset="0"/>
              </a:rPr>
              <a:t>ask</a:t>
            </a:r>
            <a:r>
              <a:rPr lang="pl-PL" b="0" dirty="0">
                <a:latin typeface="Optima" panose="02000503060000020004" pitchFamily="2" charset="0"/>
              </a:rPr>
              <a:t> </a:t>
            </a:r>
            <a:r>
              <a:rPr lang="pl-PL" b="0" dirty="0" err="1">
                <a:latin typeface="Optima" panose="02000503060000020004" pitchFamily="2" charset="0"/>
              </a:rPr>
              <a:t>yourself</a:t>
            </a:r>
            <a:r>
              <a:rPr lang="pl-PL" b="0" dirty="0">
                <a:latin typeface="Optima" panose="02000503060000020004" pitchFamily="2" charset="0"/>
              </a:rPr>
              <a:t> 2 </a:t>
            </a:r>
            <a:r>
              <a:rPr lang="pl-PL" b="0" dirty="0" err="1">
                <a:latin typeface="Optima" panose="02000503060000020004" pitchFamily="2" charset="0"/>
              </a:rPr>
              <a:t>questions</a:t>
            </a:r>
            <a:r>
              <a:rPr lang="pl-PL" b="0" dirty="0">
                <a:latin typeface="Optima" panose="02000503060000020004" pitchFamily="2" charset="0"/>
              </a:rPr>
              <a:t>:</a:t>
            </a:r>
          </a:p>
          <a:p>
            <a:pPr marL="0" indent="0">
              <a:buFontTx/>
              <a:buNone/>
            </a:pPr>
            <a:endParaRPr lang="pl-PL" b="0" dirty="0">
              <a:latin typeface="Optima" panose="02000503060000020004" pitchFamily="2" charset="0"/>
            </a:endParaRPr>
          </a:p>
          <a:p>
            <a:pPr marL="0" indent="0">
              <a:buFontTx/>
              <a:buNone/>
            </a:pPr>
            <a:r>
              <a:rPr lang="pl-PL" b="0" dirty="0">
                <a:latin typeface="Optima" panose="02000503060000020004" pitchFamily="2" charset="0"/>
              </a:rPr>
              <a:t>First, </a:t>
            </a:r>
            <a:r>
              <a:rPr lang="pl-PL" b="0" dirty="0" err="1">
                <a:latin typeface="Optima" panose="02000503060000020004" pitchFamily="2" charset="0"/>
              </a:rPr>
              <a:t>more</a:t>
            </a:r>
            <a:r>
              <a:rPr lang="pl-PL" b="0" dirty="0">
                <a:latin typeface="Optima" panose="02000503060000020004" pitchFamily="2" charset="0"/>
              </a:rPr>
              <a:t> </a:t>
            </a:r>
            <a:r>
              <a:rPr lang="pl-PL" b="0" dirty="0" err="1">
                <a:latin typeface="Optima" panose="02000503060000020004" pitchFamily="2" charset="0"/>
              </a:rPr>
              <a:t>general</a:t>
            </a:r>
            <a:r>
              <a:rPr lang="pl-PL" b="0" dirty="0">
                <a:latin typeface="Optima" panose="02000503060000020004" pitchFamily="2" charset="0"/>
              </a:rPr>
              <a:t> </a:t>
            </a:r>
            <a:r>
              <a:rPr lang="pl-PL" b="0" dirty="0" err="1">
                <a:latin typeface="Optima" panose="02000503060000020004" pitchFamily="2" charset="0"/>
              </a:rPr>
              <a:t>regarding</a:t>
            </a:r>
            <a:r>
              <a:rPr lang="pl-PL" b="0" dirty="0">
                <a:latin typeface="Optima" panose="02000503060000020004" pitchFamily="2" charset="0"/>
              </a:rPr>
              <a:t> </a:t>
            </a:r>
            <a:r>
              <a:rPr lang="pl-PL" b="0" dirty="0" err="1">
                <a:latin typeface="Optima" panose="02000503060000020004" pitchFamily="2" charset="0"/>
              </a:rPr>
              <a:t>totality</a:t>
            </a:r>
            <a:r>
              <a:rPr lang="pl-PL" b="0" dirty="0">
                <a:latin typeface="Optima" panose="02000503060000020004" pitchFamily="2" charset="0"/>
              </a:rPr>
              <a:t> of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duties</a:t>
            </a:r>
            <a:r>
              <a:rPr lang="pl-PL" b="0" dirty="0">
                <a:latin typeface="Optima" panose="02000503060000020004" pitchFamily="2" charset="0"/>
              </a:rPr>
              <a:t>: </a:t>
            </a:r>
            <a:r>
              <a:rPr lang="pl-PL" b="0" dirty="0" err="1">
                <a:latin typeface="Optima" panose="02000503060000020004" pitchFamily="2" charset="0"/>
              </a:rPr>
              <a:t>is</a:t>
            </a:r>
            <a:r>
              <a:rPr lang="pl-PL" b="0" dirty="0">
                <a:latin typeface="Optima" panose="02000503060000020004" pitchFamily="2" charset="0"/>
              </a:rPr>
              <a:t> the sum of the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obligations</a:t>
            </a:r>
            <a:r>
              <a:rPr lang="pl-PL" b="0" dirty="0">
                <a:latin typeface="Optima" panose="02000503060000020004" pitchFamily="2" charset="0"/>
              </a:rPr>
              <a:t> </a:t>
            </a:r>
            <a:r>
              <a:rPr lang="pl-PL" b="0" dirty="0" err="1">
                <a:latin typeface="Optima" panose="02000503060000020004" pitchFamily="2" charset="0"/>
              </a:rPr>
              <a:t>proportional</a:t>
            </a:r>
            <a:r>
              <a:rPr lang="pl-PL" b="0" dirty="0">
                <a:latin typeface="Optima" panose="02000503060000020004" pitchFamily="2" charset="0"/>
              </a:rPr>
              <a:t>, </a:t>
            </a:r>
            <a:r>
              <a:rPr lang="pl-PL" b="0" dirty="0" err="1">
                <a:latin typeface="Optima" panose="02000503060000020004" pitchFamily="2" charset="0"/>
              </a:rPr>
              <a:t>meaning</a:t>
            </a:r>
            <a:r>
              <a:rPr lang="pl-PL" b="0" dirty="0">
                <a:latin typeface="Optima" panose="02000503060000020004" pitchFamily="2" charset="0"/>
              </a:rPr>
              <a:t> </a:t>
            </a:r>
            <a:r>
              <a:rPr lang="pl-PL" b="0" dirty="0" err="1">
                <a:latin typeface="Optima" panose="02000503060000020004" pitchFamily="2" charset="0"/>
              </a:rPr>
              <a:t>suitable</a:t>
            </a:r>
            <a:r>
              <a:rPr lang="pl-PL" b="0" dirty="0">
                <a:latin typeface="Optima" panose="02000503060000020004" pitchFamily="2" charset="0"/>
              </a:rPr>
              <a:t> and </a:t>
            </a:r>
            <a:r>
              <a:rPr lang="pl-PL" b="0" dirty="0" err="1">
                <a:latin typeface="Optima" panose="02000503060000020004" pitchFamily="2" charset="0"/>
              </a:rPr>
              <a:t>necessary</a:t>
            </a:r>
            <a:r>
              <a:rPr lang="pl-PL" b="0" dirty="0">
                <a:latin typeface="Optima" panose="02000503060000020004" pitchFamily="2" charset="0"/>
              </a:rPr>
              <a:t> to </a:t>
            </a:r>
            <a:r>
              <a:rPr lang="pl-PL" b="0" dirty="0" err="1">
                <a:latin typeface="Optima" panose="02000503060000020004" pitchFamily="2" charset="0"/>
              </a:rPr>
              <a:t>achieve</a:t>
            </a:r>
            <a:r>
              <a:rPr lang="pl-PL" b="0" dirty="0">
                <a:latin typeface="Optima" panose="02000503060000020004" pitchFamily="2" charset="0"/>
              </a:rPr>
              <a:t> the </a:t>
            </a:r>
            <a:r>
              <a:rPr lang="pl-PL" b="0" dirty="0" err="1">
                <a:latin typeface="Optima" panose="02000503060000020004" pitchFamily="2" charset="0"/>
              </a:rPr>
              <a:t>desired</a:t>
            </a:r>
            <a:r>
              <a:rPr lang="pl-PL" b="0" dirty="0">
                <a:latin typeface="Optima" panose="02000503060000020004" pitchFamily="2" charset="0"/>
              </a:rPr>
              <a:t> </a:t>
            </a:r>
            <a:r>
              <a:rPr lang="pl-PL" b="0" dirty="0" err="1">
                <a:latin typeface="Optima" panose="02000503060000020004" pitchFamily="2" charset="0"/>
              </a:rPr>
              <a:t>objective</a:t>
            </a:r>
            <a:r>
              <a:rPr lang="pl-PL" b="0" dirty="0">
                <a:latin typeface="Optima" panose="02000503060000020004" pitchFamily="2" charset="0"/>
              </a:rPr>
              <a:t>?</a:t>
            </a:r>
          </a:p>
          <a:p>
            <a:pPr marL="0" indent="0">
              <a:buFontTx/>
              <a:buNone/>
            </a:pPr>
            <a:endParaRPr lang="pl-PL" b="0" dirty="0">
              <a:latin typeface="Optima" panose="02000503060000020004" pitchFamily="2" charset="0"/>
            </a:endParaRPr>
          </a:p>
          <a:p>
            <a:pPr marL="0" indent="0">
              <a:buFontTx/>
              <a:buNone/>
            </a:pPr>
            <a:r>
              <a:rPr lang="pl-PL" b="0" dirty="0">
                <a:latin typeface="Optima" panose="02000503060000020004" pitchFamily="2" charset="0"/>
              </a:rPr>
              <a:t>And </a:t>
            </a:r>
            <a:r>
              <a:rPr lang="pl-PL" b="0" dirty="0" err="1">
                <a:latin typeface="Optima" panose="02000503060000020004" pitchFamily="2" charset="0"/>
              </a:rPr>
              <a:t>second</a:t>
            </a:r>
            <a:r>
              <a:rPr lang="pl-PL" b="0" dirty="0">
                <a:latin typeface="Optima" panose="02000503060000020004" pitchFamily="2" charset="0"/>
              </a:rPr>
              <a:t>, </a:t>
            </a:r>
            <a:r>
              <a:rPr lang="pl-PL" b="0" dirty="0" err="1">
                <a:latin typeface="Optima" panose="02000503060000020004" pitchFamily="2" charset="0"/>
              </a:rPr>
              <a:t>regarding</a:t>
            </a:r>
            <a:r>
              <a:rPr lang="pl-PL" b="0" dirty="0">
                <a:latin typeface="Optima" panose="02000503060000020004" pitchFamily="2" charset="0"/>
              </a:rPr>
              <a:t> </a:t>
            </a:r>
            <a:r>
              <a:rPr lang="pl-PL" b="0" dirty="0" err="1">
                <a:latin typeface="Optima" panose="02000503060000020004" pitchFamily="2" charset="0"/>
              </a:rPr>
              <a:t>specifically</a:t>
            </a:r>
            <a:r>
              <a:rPr lang="pl-PL" b="0" dirty="0">
                <a:latin typeface="Optima" panose="02000503060000020004" pitchFamily="2" charset="0"/>
              </a:rPr>
              <a:t>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duties</a:t>
            </a:r>
            <a:r>
              <a:rPr lang="pl-PL" b="0" dirty="0">
                <a:latin typeface="Optima" panose="02000503060000020004" pitchFamily="2" charset="0"/>
              </a:rPr>
              <a:t> </a:t>
            </a:r>
            <a:r>
              <a:rPr lang="pl-PL" b="0" dirty="0" err="1">
                <a:latin typeface="Optima" panose="02000503060000020004" pitchFamily="2" charset="0"/>
              </a:rPr>
              <a:t>introduced</a:t>
            </a:r>
            <a:r>
              <a:rPr lang="pl-PL" b="0" dirty="0">
                <a:latin typeface="Optima" panose="02000503060000020004" pitchFamily="2" charset="0"/>
              </a:rPr>
              <a:t> by the IDD: </a:t>
            </a:r>
            <a:r>
              <a:rPr lang="pl-PL" b="0" dirty="0" err="1">
                <a:latin typeface="Optima" panose="02000503060000020004" pitchFamily="2" charset="0"/>
              </a:rPr>
              <a:t>are</a:t>
            </a:r>
            <a:r>
              <a:rPr lang="pl-PL" b="0" dirty="0">
                <a:latin typeface="Optima" panose="02000503060000020004" pitchFamily="2" charset="0"/>
              </a:rPr>
              <a:t>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duties</a:t>
            </a:r>
            <a:r>
              <a:rPr lang="pl-PL" b="0" dirty="0">
                <a:latin typeface="Optima" panose="02000503060000020004" pitchFamily="2" charset="0"/>
              </a:rPr>
              <a:t> </a:t>
            </a:r>
            <a:r>
              <a:rPr lang="pl-PL" b="0" dirty="0" err="1">
                <a:latin typeface="Optima" panose="02000503060000020004" pitchFamily="2" charset="0"/>
              </a:rPr>
              <a:t>introduced</a:t>
            </a:r>
            <a:r>
              <a:rPr lang="pl-PL" b="0" dirty="0">
                <a:latin typeface="Optima" panose="02000503060000020004" pitchFamily="2" charset="0"/>
              </a:rPr>
              <a:t> by the IDD </a:t>
            </a:r>
            <a:r>
              <a:rPr lang="pl-PL" b="0" dirty="0" err="1">
                <a:latin typeface="Optima" panose="02000503060000020004" pitchFamily="2" charset="0"/>
              </a:rPr>
              <a:t>really</a:t>
            </a:r>
            <a:r>
              <a:rPr lang="pl-PL" b="0" dirty="0">
                <a:latin typeface="Optima" panose="02000503060000020004" pitchFamily="2" charset="0"/>
              </a:rPr>
              <a:t> </a:t>
            </a:r>
            <a:r>
              <a:rPr lang="pl-PL" b="0" dirty="0" err="1">
                <a:latin typeface="Optima" panose="02000503060000020004" pitchFamily="2" charset="0"/>
              </a:rPr>
              <a:t>necessary</a:t>
            </a:r>
            <a:r>
              <a:rPr lang="pl-PL" b="0" dirty="0">
                <a:latin typeface="Optima" panose="02000503060000020004" pitchFamily="2" charset="0"/>
              </a:rPr>
              <a:t> to </a:t>
            </a:r>
            <a:r>
              <a:rPr lang="pl-PL" b="0" dirty="0" err="1">
                <a:latin typeface="Optima" panose="02000503060000020004" pitchFamily="2" charset="0"/>
              </a:rPr>
              <a:t>improve</a:t>
            </a:r>
            <a:r>
              <a:rPr lang="pl-PL" b="0" dirty="0">
                <a:latin typeface="Optima" panose="02000503060000020004" pitchFamily="2" charset="0"/>
              </a:rPr>
              <a:t> the </a:t>
            </a:r>
            <a:r>
              <a:rPr lang="pl-PL" b="0" dirty="0" err="1">
                <a:latin typeface="Optima" panose="02000503060000020004" pitchFamily="2" charset="0"/>
              </a:rPr>
              <a:t>customer’s</a:t>
            </a:r>
            <a:r>
              <a:rPr lang="pl-PL" b="0" dirty="0">
                <a:latin typeface="Optima" panose="02000503060000020004" pitchFamily="2" charset="0"/>
              </a:rPr>
              <a:t> </a:t>
            </a:r>
            <a:r>
              <a:rPr lang="pl-PL" b="0" dirty="0" err="1">
                <a:latin typeface="Optima" panose="02000503060000020004" pitchFamily="2" charset="0"/>
              </a:rPr>
              <a:t>decision</a:t>
            </a:r>
            <a:r>
              <a:rPr lang="pl-PL" b="0" dirty="0">
                <a:latin typeface="Optima" panose="02000503060000020004" pitchFamily="2" charset="0"/>
              </a:rPr>
              <a:t> </a:t>
            </a:r>
            <a:r>
              <a:rPr lang="pl-PL" b="0" dirty="0" err="1">
                <a:latin typeface="Optima" panose="02000503060000020004" pitchFamily="2" charset="0"/>
              </a:rPr>
              <a:t>making</a:t>
            </a:r>
            <a:r>
              <a:rPr lang="pl-PL" b="0" dirty="0">
                <a:latin typeface="Optima" panose="02000503060000020004" pitchFamily="2" charset="0"/>
              </a:rPr>
              <a:t>? To </a:t>
            </a:r>
            <a:r>
              <a:rPr lang="pl-PL" b="0" dirty="0" err="1">
                <a:latin typeface="Optima" panose="02000503060000020004" pitchFamily="2" charset="0"/>
              </a:rPr>
              <a:t>answer</a:t>
            </a:r>
            <a:r>
              <a:rPr lang="pl-PL" b="0" dirty="0">
                <a:latin typeface="Optima" panose="02000503060000020004" pitchFamily="2" charset="0"/>
              </a:rPr>
              <a:t> </a:t>
            </a:r>
            <a:r>
              <a:rPr lang="pl-PL" b="0" dirty="0" err="1">
                <a:latin typeface="Optima" panose="02000503060000020004" pitchFamily="2" charset="0"/>
              </a:rPr>
              <a:t>this</a:t>
            </a:r>
            <a:r>
              <a:rPr lang="pl-PL" b="0" dirty="0">
                <a:latin typeface="Optima" panose="02000503060000020004" pitchFamily="2" charset="0"/>
              </a:rPr>
              <a:t> </a:t>
            </a:r>
            <a:r>
              <a:rPr lang="pl-PL" b="0" dirty="0" err="1">
                <a:latin typeface="Optima" panose="02000503060000020004" pitchFamily="2" charset="0"/>
              </a:rPr>
              <a:t>question</a:t>
            </a:r>
            <a:r>
              <a:rPr lang="pl-PL" b="0" dirty="0">
                <a:latin typeface="Optima" panose="02000503060000020004" pitchFamily="2" charset="0"/>
              </a:rPr>
              <a:t>, most </a:t>
            </a:r>
            <a:r>
              <a:rPr lang="pl-PL" b="0" dirty="0" err="1">
                <a:latin typeface="Optima" panose="02000503060000020004" pitchFamily="2" charset="0"/>
              </a:rPr>
              <a:t>convenient</a:t>
            </a:r>
            <a:r>
              <a:rPr lang="pl-PL" b="0" dirty="0">
                <a:latin typeface="Optima" panose="02000503060000020004" pitchFamily="2" charset="0"/>
              </a:rPr>
              <a:t> </a:t>
            </a:r>
            <a:r>
              <a:rPr lang="pl-PL" b="0" dirty="0" err="1">
                <a:latin typeface="Optima" panose="02000503060000020004" pitchFamily="2" charset="0"/>
              </a:rPr>
              <a:t>would</a:t>
            </a:r>
            <a:r>
              <a:rPr lang="pl-PL" b="0" dirty="0">
                <a:latin typeface="Optima" panose="02000503060000020004" pitchFamily="2" charset="0"/>
              </a:rPr>
              <a:t> be to </a:t>
            </a:r>
            <a:r>
              <a:rPr lang="pl-PL" b="0" dirty="0" err="1">
                <a:latin typeface="Optima" panose="02000503060000020004" pitchFamily="2" charset="0"/>
              </a:rPr>
              <a:t>have</a:t>
            </a:r>
            <a:r>
              <a:rPr lang="pl-PL" b="0" dirty="0">
                <a:latin typeface="Optima" panose="02000503060000020004" pitchFamily="2" charset="0"/>
              </a:rPr>
              <a:t> </a:t>
            </a:r>
            <a:r>
              <a:rPr lang="pl-PL" b="0" dirty="0" err="1">
                <a:latin typeface="Optima" panose="02000503060000020004" pitchFamily="2" charset="0"/>
              </a:rPr>
              <a:t>empirical</a:t>
            </a:r>
            <a:r>
              <a:rPr lang="pl-PL" b="0" dirty="0">
                <a:latin typeface="Optima" panose="02000503060000020004" pitchFamily="2" charset="0"/>
              </a:rPr>
              <a:t> </a:t>
            </a:r>
            <a:r>
              <a:rPr lang="pl-PL" b="0" dirty="0" err="1">
                <a:latin typeface="Optima" panose="02000503060000020004" pitchFamily="2" charset="0"/>
              </a:rPr>
              <a:t>study</a:t>
            </a:r>
            <a:r>
              <a:rPr lang="pl-PL" b="0" dirty="0">
                <a:latin typeface="Optima" panose="02000503060000020004" pitchFamily="2" charset="0"/>
              </a:rPr>
              <a:t> on the </a:t>
            </a:r>
            <a:r>
              <a:rPr lang="pl-PL" b="0" dirty="0" err="1">
                <a:latin typeface="Optima" panose="02000503060000020004" pitchFamily="2" charset="0"/>
              </a:rPr>
              <a:t>effectiveness</a:t>
            </a:r>
            <a:r>
              <a:rPr lang="pl-PL" b="0" dirty="0">
                <a:latin typeface="Optima" panose="02000503060000020004" pitchFamily="2" charset="0"/>
              </a:rPr>
              <a:t> of the </a:t>
            </a:r>
            <a:r>
              <a:rPr lang="pl-PL" b="0" dirty="0" err="1">
                <a:latin typeface="Optima" panose="02000503060000020004" pitchFamily="2" charset="0"/>
              </a:rPr>
              <a:t>information</a:t>
            </a:r>
            <a:r>
              <a:rPr lang="pl-PL" b="0" dirty="0">
                <a:latin typeface="Optima" panose="02000503060000020004" pitchFamily="2" charset="0"/>
              </a:rPr>
              <a:t> </a:t>
            </a:r>
            <a:r>
              <a:rPr lang="pl-PL" b="0" dirty="0" err="1">
                <a:latin typeface="Optima" panose="02000503060000020004" pitchFamily="2" charset="0"/>
              </a:rPr>
              <a:t>duties</a:t>
            </a:r>
            <a:r>
              <a:rPr lang="pl-PL" b="0" dirty="0">
                <a:latin typeface="Optima" panose="02000503060000020004" pitchFamily="2" charset="0"/>
              </a:rPr>
              <a:t> </a:t>
            </a:r>
            <a:r>
              <a:rPr lang="pl-PL" b="0" dirty="0" err="1">
                <a:latin typeface="Optima" panose="02000503060000020004" pitchFamily="2" charset="0"/>
              </a:rPr>
              <a:t>existing</a:t>
            </a:r>
            <a:r>
              <a:rPr lang="pl-PL" b="0" dirty="0">
                <a:latin typeface="Optima" panose="02000503060000020004" pitchFamily="2" charset="0"/>
              </a:rPr>
              <a:t> </a:t>
            </a:r>
            <a:r>
              <a:rPr lang="pl-PL" b="0" dirty="0" err="1">
                <a:latin typeface="Optima" panose="02000503060000020004" pitchFamily="2" charset="0"/>
              </a:rPr>
              <a:t>before</a:t>
            </a:r>
            <a:r>
              <a:rPr lang="pl-PL" b="0" dirty="0">
                <a:latin typeface="Optima" panose="02000503060000020004" pitchFamily="2" charset="0"/>
              </a:rPr>
              <a:t> the IDD. </a:t>
            </a:r>
          </a:p>
          <a:p>
            <a:pPr marL="0" indent="0">
              <a:buFontTx/>
              <a:buNone/>
            </a:pPr>
            <a:endParaRPr lang="pl-PL" b="0" dirty="0">
              <a:latin typeface="Optima" panose="02000503060000020004" pitchFamily="2" charset="0"/>
            </a:endParaRPr>
          </a:p>
          <a:p>
            <a:pPr marL="0" indent="0">
              <a:buFontTx/>
              <a:buNone/>
            </a:pPr>
            <a:endParaRPr lang="pl-PL" b="0" dirty="0">
              <a:latin typeface="Optima" panose="02000503060000020004" pitchFamily="2" charset="0"/>
            </a:endParaRPr>
          </a:p>
          <a:p>
            <a:pPr marL="0" indent="0">
              <a:buFontTx/>
              <a:buNone/>
            </a:pPr>
            <a:endParaRPr lang="en-US" b="0" dirty="0">
              <a:latin typeface="Optima" panose="02000503060000020004" pitchFamily="2" charset="0"/>
            </a:endParaRPr>
          </a:p>
        </p:txBody>
      </p:sp>
      <p:sp>
        <p:nvSpPr>
          <p:cNvPr id="4" name="Symbol zastępczy numeru slajdu 3"/>
          <p:cNvSpPr>
            <a:spLocks noGrp="1"/>
          </p:cNvSpPr>
          <p:nvPr>
            <p:ph type="sldNum" sz="quarter" idx="5"/>
          </p:nvPr>
        </p:nvSpPr>
        <p:spPr/>
        <p:txBody>
          <a:bodyPr/>
          <a:lstStyle/>
          <a:p>
            <a:fld id="{0F65414F-9328-C24E-B414-69E188606D7D}" type="slidenum">
              <a:rPr lang="pl-PL" smtClean="0"/>
              <a:t>11</a:t>
            </a:fld>
            <a:endParaRPr lang="pl-PL"/>
          </a:p>
        </p:txBody>
      </p:sp>
    </p:spTree>
    <p:extLst>
      <p:ext uri="{BB962C8B-B14F-4D97-AF65-F5344CB8AC3E}">
        <p14:creationId xmlns:p14="http://schemas.microsoft.com/office/powerpoint/2010/main" val="372944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Tx/>
              <a:buNone/>
            </a:pPr>
            <a:r>
              <a:rPr lang="en-US" b="0" dirty="0">
                <a:latin typeface="Optima" panose="02000503060000020004" pitchFamily="2" charset="0"/>
              </a:rPr>
              <a:t>As we know problem of information overload arises when the information provided is too complex and numerous to handle effectively. </a:t>
            </a:r>
          </a:p>
          <a:p>
            <a:pPr marL="0" indent="0">
              <a:buFontTx/>
              <a:buNone/>
            </a:pPr>
            <a:endParaRPr lang="en-US" b="0" dirty="0">
              <a:latin typeface="Optima" panose="02000503060000020004" pitchFamily="2" charset="0"/>
            </a:endParaRPr>
          </a:p>
          <a:p>
            <a:pPr marL="0" indent="0">
              <a:buFontTx/>
              <a:buNone/>
            </a:pPr>
            <a:r>
              <a:rPr lang="en-US" b="0" dirty="0">
                <a:latin typeface="Optima" panose="02000503060000020004" pitchFamily="2" charset="0"/>
              </a:rPr>
              <a:t>Now the amount of studies undertaken in the field of information overload is very vast and significant. Most of the important results are delivered by the behavioral and information economics. </a:t>
            </a:r>
          </a:p>
          <a:p>
            <a:pPr marL="0" indent="0">
              <a:buFontTx/>
              <a:buNone/>
            </a:pPr>
            <a:endParaRPr lang="en-US" b="0" dirty="0">
              <a:latin typeface="Optima" panose="02000503060000020004" pitchFamily="2" charset="0"/>
            </a:endParaRPr>
          </a:p>
          <a:p>
            <a:pPr marL="0" indent="0">
              <a:buFontTx/>
              <a:buNone/>
            </a:pPr>
            <a:r>
              <a:rPr lang="en-US" b="0" dirty="0">
                <a:latin typeface="Optima" panose="02000503060000020004" pitchFamily="2" charset="0"/>
              </a:rPr>
              <a:t>Here in the slide I put some selected conclusions derived from the economic studies which taken all together eventually let to the final conclusion that too much information can be as harmful as lack of information. </a:t>
            </a:r>
          </a:p>
        </p:txBody>
      </p:sp>
      <p:sp>
        <p:nvSpPr>
          <p:cNvPr id="4" name="Symbol zastępczy numeru slajdu 3"/>
          <p:cNvSpPr>
            <a:spLocks noGrp="1"/>
          </p:cNvSpPr>
          <p:nvPr>
            <p:ph type="sldNum" sz="quarter" idx="5"/>
          </p:nvPr>
        </p:nvSpPr>
        <p:spPr/>
        <p:txBody>
          <a:bodyPr/>
          <a:lstStyle/>
          <a:p>
            <a:fld id="{0F65414F-9328-C24E-B414-69E188606D7D}" type="slidenum">
              <a:rPr lang="pl-PL" smtClean="0"/>
              <a:t>12</a:t>
            </a:fld>
            <a:endParaRPr lang="pl-PL"/>
          </a:p>
        </p:txBody>
      </p:sp>
    </p:spTree>
    <p:extLst>
      <p:ext uri="{BB962C8B-B14F-4D97-AF65-F5344CB8AC3E}">
        <p14:creationId xmlns:p14="http://schemas.microsoft.com/office/powerpoint/2010/main" val="414039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Tx/>
              <a:buNone/>
            </a:pPr>
            <a:r>
              <a:rPr lang="en-US" b="0" dirty="0">
                <a:latin typeface="Optima" panose="02000503060000020004" pitchFamily="2" charset="0"/>
              </a:rPr>
              <a:t>As we know problem of information overload arises when the information provided is too complex and numerous to handle effectively. </a:t>
            </a:r>
          </a:p>
          <a:p>
            <a:pPr marL="0" indent="0">
              <a:buFontTx/>
              <a:buNone/>
            </a:pPr>
            <a:endParaRPr lang="en-US" b="0" dirty="0">
              <a:latin typeface="Optima" panose="02000503060000020004" pitchFamily="2" charset="0"/>
            </a:endParaRPr>
          </a:p>
          <a:p>
            <a:pPr marL="0" indent="0">
              <a:buFontTx/>
              <a:buNone/>
            </a:pPr>
            <a:r>
              <a:rPr lang="en-US" b="0" dirty="0">
                <a:latin typeface="Optima" panose="02000503060000020004" pitchFamily="2" charset="0"/>
              </a:rPr>
              <a:t>Now the amount of studies undertaken in the field of information overload is very vast and significant. Most of the important results are delivered by the behavioral and information economics. </a:t>
            </a:r>
          </a:p>
          <a:p>
            <a:pPr marL="0" indent="0">
              <a:buFontTx/>
              <a:buNone/>
            </a:pPr>
            <a:endParaRPr lang="en-US" b="0" dirty="0">
              <a:latin typeface="Optima" panose="02000503060000020004" pitchFamily="2" charset="0"/>
            </a:endParaRPr>
          </a:p>
          <a:p>
            <a:pPr marL="0" indent="0">
              <a:buFontTx/>
              <a:buNone/>
            </a:pPr>
            <a:r>
              <a:rPr lang="en-US" b="0" dirty="0">
                <a:latin typeface="Optima" panose="02000503060000020004" pitchFamily="2" charset="0"/>
              </a:rPr>
              <a:t>Here in the slide I put some selected conclusions derived from the economic studies which taken all together eventually let to the final conclusion that too much information can be as harmful as lack of information. </a:t>
            </a:r>
          </a:p>
        </p:txBody>
      </p:sp>
      <p:sp>
        <p:nvSpPr>
          <p:cNvPr id="4" name="Symbol zastępczy numeru slajdu 3"/>
          <p:cNvSpPr>
            <a:spLocks noGrp="1"/>
          </p:cNvSpPr>
          <p:nvPr>
            <p:ph type="sldNum" sz="quarter" idx="5"/>
          </p:nvPr>
        </p:nvSpPr>
        <p:spPr/>
        <p:txBody>
          <a:bodyPr/>
          <a:lstStyle/>
          <a:p>
            <a:fld id="{0F65414F-9328-C24E-B414-69E188606D7D}" type="slidenum">
              <a:rPr lang="pl-PL" smtClean="0"/>
              <a:t>13</a:t>
            </a:fld>
            <a:endParaRPr lang="pl-PL"/>
          </a:p>
        </p:txBody>
      </p:sp>
    </p:spTree>
    <p:extLst>
      <p:ext uri="{BB962C8B-B14F-4D97-AF65-F5344CB8AC3E}">
        <p14:creationId xmlns:p14="http://schemas.microsoft.com/office/powerpoint/2010/main" val="157000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15FE2F-B95E-634A-AB21-E7846B258F1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0403498-341B-B240-8D14-7D4D5BEDD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394BE32-A5FE-3E4B-96C3-467EFEC64E78}"/>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5" name="Symbol zastępczy stopki 4">
            <a:extLst>
              <a:ext uri="{FF2B5EF4-FFF2-40B4-BE49-F238E27FC236}">
                <a16:creationId xmlns:a16="http://schemas.microsoft.com/office/drawing/2014/main" id="{C989A3E3-3F38-4E4F-9CC7-C2560DF7A64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37396AD-872E-5F43-AFD7-95DCEC6B173E}"/>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180502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F1CF3E-1B4D-7A47-83D9-8FF9C309EAF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F417A3A-A57F-9244-A2CD-9B10EFC116AD}"/>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DFA8996-D997-054E-8C7C-F39FF820E82A}"/>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5" name="Symbol zastępczy stopki 4">
            <a:extLst>
              <a:ext uri="{FF2B5EF4-FFF2-40B4-BE49-F238E27FC236}">
                <a16:creationId xmlns:a16="http://schemas.microsoft.com/office/drawing/2014/main" id="{CB5040E8-F609-8946-B47E-83F862A1B1E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1F13FE6-C0D7-0F4C-9E2D-2BEA8B9E7F58}"/>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171543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5567946-768A-9E45-99DA-37A755F7264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B39E715-CE8D-1C4D-A152-C3D63F83E09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0508D18-ECC8-B448-ACE2-1A981D7D4DC7}"/>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5" name="Symbol zastępczy stopki 4">
            <a:extLst>
              <a:ext uri="{FF2B5EF4-FFF2-40B4-BE49-F238E27FC236}">
                <a16:creationId xmlns:a16="http://schemas.microsoft.com/office/drawing/2014/main" id="{A728ED85-DA14-A141-821D-5A04E75D414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E5ED99A-DE81-C148-9C21-3AFE2825BC39}"/>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361264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BDCA05-6169-C743-A6E4-719A217AD2A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37CF982-A658-5C49-A441-5CD3D12A231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5F315A4-A520-AA42-B224-54421465DB7C}"/>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5" name="Symbol zastępczy stopki 4">
            <a:extLst>
              <a:ext uri="{FF2B5EF4-FFF2-40B4-BE49-F238E27FC236}">
                <a16:creationId xmlns:a16="http://schemas.microsoft.com/office/drawing/2014/main" id="{29B92A7C-740B-E140-A46C-5DA4BD7B7E8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69E73D1-829C-4748-988B-EBB09783A147}"/>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135815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8741BA-D7D5-524E-9CEE-2A66C08729C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CF0C7E2-CC34-3E42-B4BB-0993EFE4D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F797E105-B92F-8E4C-9F2D-8562883F7907}"/>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5" name="Symbol zastępczy stopki 4">
            <a:extLst>
              <a:ext uri="{FF2B5EF4-FFF2-40B4-BE49-F238E27FC236}">
                <a16:creationId xmlns:a16="http://schemas.microsoft.com/office/drawing/2014/main" id="{A50D423E-B22C-9E42-AED6-4FBECB0E451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7C3B163-B86E-D34C-88BA-2141857F2460}"/>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325000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7518FF-D270-9846-91FB-1084D92F8B0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3ED6AB2-9A7B-3345-A236-7FEAB642FB2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6B7CFDF-99A0-854A-9F77-D5728BEBA8C1}"/>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E1F1FD6-C5CA-D643-8450-B6722DA61E18}"/>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6" name="Symbol zastępczy stopki 5">
            <a:extLst>
              <a:ext uri="{FF2B5EF4-FFF2-40B4-BE49-F238E27FC236}">
                <a16:creationId xmlns:a16="http://schemas.microsoft.com/office/drawing/2014/main" id="{5F4D8526-1AB8-A240-A984-07D013A0BA2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1B74039-60C7-B148-9760-048EF2639072}"/>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321393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968BD7-4B93-7C4E-841F-CD45C7BCC9D7}"/>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B17165D-F0E9-B64E-8323-3DBF6257C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F8C8521-9542-884C-BCED-E1F9E9873FF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D3591D6-F7CF-9443-9128-DC912257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E3DD795-F022-F542-BFC8-F42CAF77196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9A612F80-316D-634A-922B-4BEE369568AA}"/>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8" name="Symbol zastępczy stopki 7">
            <a:extLst>
              <a:ext uri="{FF2B5EF4-FFF2-40B4-BE49-F238E27FC236}">
                <a16:creationId xmlns:a16="http://schemas.microsoft.com/office/drawing/2014/main" id="{54ED5D90-961D-B648-AF6E-4112264709B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E9260E2-3033-1848-9F92-D78B8AF0B400}"/>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397583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5F3C6F-30B7-854F-AF83-5AA223F076A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69A0192-5228-914F-9AE5-5D21413462E0}"/>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4" name="Symbol zastępczy stopki 3">
            <a:extLst>
              <a:ext uri="{FF2B5EF4-FFF2-40B4-BE49-F238E27FC236}">
                <a16:creationId xmlns:a16="http://schemas.microsoft.com/office/drawing/2014/main" id="{5CB6FA5D-F38E-704B-A9BC-C20BCBF488F8}"/>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0731A85-CA58-5F49-9243-B5A1F1EB9E8C}"/>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73683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5EA25CC-4970-054C-8EBA-3E76D8345470}"/>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3" name="Symbol zastępczy stopki 2">
            <a:extLst>
              <a:ext uri="{FF2B5EF4-FFF2-40B4-BE49-F238E27FC236}">
                <a16:creationId xmlns:a16="http://schemas.microsoft.com/office/drawing/2014/main" id="{C063598E-EEFD-FE46-93D9-452E5823392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0A005A0-75BD-E542-8345-3F804FEE1E1B}"/>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348258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ADD332-DACC-C443-8F21-4ED576870BA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D2D17BA-CFB0-AA43-A60F-5EAA56C89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6D2C3CC-58D2-024E-B8D5-16F1E21EC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30A74D0-267D-8B44-9925-44C786EE8D9A}"/>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6" name="Symbol zastępczy stopki 5">
            <a:extLst>
              <a:ext uri="{FF2B5EF4-FFF2-40B4-BE49-F238E27FC236}">
                <a16:creationId xmlns:a16="http://schemas.microsoft.com/office/drawing/2014/main" id="{3C02C3F0-36B8-4E4C-95AD-B47A5DF4986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3377C05-7213-FE4B-86CD-6886EF9FD42C}"/>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355605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F80CB-6E4D-A846-8B2A-49E17C3CB34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2402862-1DBD-CE44-A064-657C5A617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32AD579-D0DF-3942-B57A-46F519FCE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A77D986-4600-A340-9287-E836ECA50FE8}"/>
              </a:ext>
            </a:extLst>
          </p:cNvPr>
          <p:cNvSpPr>
            <a:spLocks noGrp="1"/>
          </p:cNvSpPr>
          <p:nvPr>
            <p:ph type="dt" sz="half" idx="10"/>
          </p:nvPr>
        </p:nvSpPr>
        <p:spPr/>
        <p:txBody>
          <a:bodyPr/>
          <a:lstStyle/>
          <a:p>
            <a:fld id="{16549F75-1586-8346-AAFB-A10F54F4E0FB}" type="datetimeFigureOut">
              <a:rPr lang="pl-PL" smtClean="0"/>
              <a:t>04.10.2019</a:t>
            </a:fld>
            <a:endParaRPr lang="pl-PL"/>
          </a:p>
        </p:txBody>
      </p:sp>
      <p:sp>
        <p:nvSpPr>
          <p:cNvPr id="6" name="Symbol zastępczy stopki 5">
            <a:extLst>
              <a:ext uri="{FF2B5EF4-FFF2-40B4-BE49-F238E27FC236}">
                <a16:creationId xmlns:a16="http://schemas.microsoft.com/office/drawing/2014/main" id="{4D508658-CC3A-3147-847E-4C8A4469364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0E4DBB3-F5D4-5C41-8C32-4D4BC37E0B85}"/>
              </a:ext>
            </a:extLst>
          </p:cNvPr>
          <p:cNvSpPr>
            <a:spLocks noGrp="1"/>
          </p:cNvSpPr>
          <p:nvPr>
            <p:ph type="sldNum" sz="quarter" idx="12"/>
          </p:nvPr>
        </p:nvSpPr>
        <p:spPr/>
        <p:txBody>
          <a:bodyPr/>
          <a:lstStyle/>
          <a:p>
            <a:fld id="{D55C9A4C-72AC-AC47-B910-D0395BAE93BC}" type="slidenum">
              <a:rPr lang="pl-PL" smtClean="0"/>
              <a:t>‹#›</a:t>
            </a:fld>
            <a:endParaRPr lang="pl-PL"/>
          </a:p>
        </p:txBody>
      </p:sp>
    </p:spTree>
    <p:extLst>
      <p:ext uri="{BB962C8B-B14F-4D97-AF65-F5344CB8AC3E}">
        <p14:creationId xmlns:p14="http://schemas.microsoft.com/office/powerpoint/2010/main" val="223832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706B7C5-4A28-744D-9A9A-96746090F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F3CF53B-FA7E-4A4D-AC53-7AE14213F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FBE84CB-3E29-D64C-8275-D3235A1F6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49F75-1586-8346-AAFB-A10F54F4E0FB}" type="datetimeFigureOut">
              <a:rPr lang="pl-PL" smtClean="0"/>
              <a:t>04.10.2019</a:t>
            </a:fld>
            <a:endParaRPr lang="pl-PL"/>
          </a:p>
        </p:txBody>
      </p:sp>
      <p:sp>
        <p:nvSpPr>
          <p:cNvPr id="5" name="Symbol zastępczy stopki 4">
            <a:extLst>
              <a:ext uri="{FF2B5EF4-FFF2-40B4-BE49-F238E27FC236}">
                <a16:creationId xmlns:a16="http://schemas.microsoft.com/office/drawing/2014/main" id="{151D3B31-4662-F04A-B500-17FF915BF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B0A5D21-1EB4-4440-A4AD-9A66E0A9A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C9A4C-72AC-AC47-B910-D0395BAE93BC}" type="slidenum">
              <a:rPr lang="pl-PL" smtClean="0"/>
              <a:t>‹#›</a:t>
            </a:fld>
            <a:endParaRPr lang="pl-PL"/>
          </a:p>
        </p:txBody>
      </p:sp>
    </p:spTree>
    <p:extLst>
      <p:ext uri="{BB962C8B-B14F-4D97-AF65-F5344CB8AC3E}">
        <p14:creationId xmlns:p14="http://schemas.microsoft.com/office/powerpoint/2010/main" val="348507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0.png"/><Relationship Id="rId18" Type="http://schemas.openxmlformats.org/officeDocument/2006/relationships/customXml" Target="../ink/ink7.xml"/><Relationship Id="rId3" Type="http://schemas.openxmlformats.org/officeDocument/2006/relationships/image" Target="../media/image2.tiff"/><Relationship Id="rId7" Type="http://schemas.openxmlformats.org/officeDocument/2006/relationships/image" Target="../media/image7.png"/><Relationship Id="rId12" Type="http://schemas.openxmlformats.org/officeDocument/2006/relationships/customXml" Target="../ink/ink4.xml"/><Relationship Id="rId17" Type="http://schemas.openxmlformats.org/officeDocument/2006/relationships/image" Target="../media/image12.png"/><Relationship Id="rId2" Type="http://schemas.openxmlformats.org/officeDocument/2006/relationships/notesSlide" Target="../notesSlides/notesSlide9.xml"/><Relationship Id="rId16"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9.png"/><Relationship Id="rId5" Type="http://schemas.openxmlformats.org/officeDocument/2006/relationships/image" Target="../media/image6.tiff"/><Relationship Id="rId15" Type="http://schemas.openxmlformats.org/officeDocument/2006/relationships/image" Target="../media/image11.png"/><Relationship Id="rId10" Type="http://schemas.openxmlformats.org/officeDocument/2006/relationships/customXml" Target="../ink/ink3.xml"/><Relationship Id="rId19"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customXml" Target="../ink/ink5.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tiff"/><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tiff"/><Relationship Id="rId7" Type="http://schemas.openxmlformats.org/officeDocument/2006/relationships/image" Target="../media/image1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tif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56093E-1631-2744-B136-B3DF91E27286}"/>
              </a:ext>
            </a:extLst>
          </p:cNvPr>
          <p:cNvSpPr>
            <a:spLocks noGrp="1"/>
          </p:cNvSpPr>
          <p:nvPr>
            <p:ph type="ctrTitle"/>
          </p:nvPr>
        </p:nvSpPr>
        <p:spPr>
          <a:xfrm>
            <a:off x="1197979" y="518318"/>
            <a:ext cx="9796041" cy="2387600"/>
          </a:xfrm>
        </p:spPr>
        <p:txBody>
          <a:bodyPr>
            <a:normAutofit fontScale="90000"/>
          </a:bodyPr>
          <a:lstStyle/>
          <a:p>
            <a:r>
              <a:rPr lang="en-GB" sz="2800" dirty="0">
                <a:latin typeface="Optima" panose="02000503060000020004" pitchFamily="2" charset="0"/>
              </a:rPr>
              <a:t>Information duties stemming from the IDD </a:t>
            </a:r>
            <a:br>
              <a:rPr lang="en-GB" sz="2800" dirty="0">
                <a:latin typeface="Optima" panose="02000503060000020004" pitchFamily="2" charset="0"/>
              </a:rPr>
            </a:br>
            <a:r>
              <a:rPr lang="en-GB" sz="2800" dirty="0">
                <a:latin typeface="Optima" panose="02000503060000020004" pitchFamily="2" charset="0"/>
              </a:rPr>
              <a:t>an example of faulty application of the principle of proportionality </a:t>
            </a:r>
            <a:r>
              <a:rPr lang="pl-PL" sz="2800" dirty="0">
                <a:latin typeface="Optima" panose="02000503060000020004" pitchFamily="2" charset="0"/>
              </a:rPr>
              <a:t>(?)</a:t>
            </a:r>
            <a:br>
              <a:rPr lang="pl-PL" sz="2800" dirty="0">
                <a:latin typeface="Optima" panose="02000503060000020004" pitchFamily="2" charset="0"/>
              </a:rPr>
            </a:br>
            <a:br>
              <a:rPr lang="pl-PL" sz="2800" dirty="0">
                <a:latin typeface="Optima" panose="02000503060000020004" pitchFamily="2" charset="0"/>
              </a:rPr>
            </a:br>
            <a:br>
              <a:rPr lang="pl-PL" sz="2800" dirty="0">
                <a:latin typeface="Optima" panose="02000503060000020004" pitchFamily="2" charset="0"/>
              </a:rPr>
            </a:br>
            <a:endParaRPr lang="pl-PL" sz="2800" dirty="0">
              <a:latin typeface="Optima" panose="02000503060000020004" pitchFamily="2" charset="0"/>
            </a:endParaRPr>
          </a:p>
        </p:txBody>
      </p:sp>
      <p:sp>
        <p:nvSpPr>
          <p:cNvPr id="3" name="Podtytuł 2">
            <a:extLst>
              <a:ext uri="{FF2B5EF4-FFF2-40B4-BE49-F238E27FC236}">
                <a16:creationId xmlns:a16="http://schemas.microsoft.com/office/drawing/2014/main" id="{4DF29FA0-3723-9A43-B6DB-AD3E468769AE}"/>
              </a:ext>
            </a:extLst>
          </p:cNvPr>
          <p:cNvSpPr>
            <a:spLocks noGrp="1"/>
          </p:cNvSpPr>
          <p:nvPr>
            <p:ph type="subTitle" idx="1"/>
          </p:nvPr>
        </p:nvSpPr>
        <p:spPr>
          <a:xfrm>
            <a:off x="1524000" y="4561680"/>
            <a:ext cx="9144000" cy="1655762"/>
          </a:xfrm>
        </p:spPr>
        <p:txBody>
          <a:bodyPr>
            <a:normAutofit fontScale="55000" lnSpcReduction="20000"/>
          </a:bodyPr>
          <a:lstStyle/>
          <a:p>
            <a:endParaRPr lang="pl-PL" dirty="0"/>
          </a:p>
          <a:p>
            <a:endParaRPr lang="pl-PL" dirty="0"/>
          </a:p>
          <a:p>
            <a:r>
              <a:rPr lang="en-GB" sz="3600" dirty="0" err="1">
                <a:latin typeface="Optima" panose="02000503060000020004" pitchFamily="2" charset="0"/>
                <a:ea typeface="+mj-ea"/>
                <a:cs typeface="+mj-cs"/>
              </a:rPr>
              <a:t>Mgr</a:t>
            </a:r>
            <a:r>
              <a:rPr lang="en-GB" sz="3600" dirty="0">
                <a:latin typeface="Optima" panose="02000503060000020004" pitchFamily="2" charset="0"/>
                <a:ea typeface="+mj-ea"/>
                <a:cs typeface="+mj-cs"/>
              </a:rPr>
              <a:t> Marta </a:t>
            </a:r>
            <a:r>
              <a:rPr lang="en-GB" sz="3600" dirty="0" err="1">
                <a:latin typeface="Optima" panose="02000503060000020004" pitchFamily="2" charset="0"/>
                <a:ea typeface="+mj-ea"/>
                <a:cs typeface="+mj-cs"/>
              </a:rPr>
              <a:t>Ostrowska</a:t>
            </a:r>
            <a:r>
              <a:rPr lang="en-GB" sz="3600" dirty="0">
                <a:latin typeface="Optima" panose="02000503060000020004" pitchFamily="2" charset="0"/>
                <a:ea typeface="+mj-ea"/>
                <a:cs typeface="+mj-cs"/>
              </a:rPr>
              <a:t>, PhD Candidate</a:t>
            </a:r>
          </a:p>
          <a:p>
            <a:r>
              <a:rPr lang="en-GB" sz="3600" dirty="0">
                <a:latin typeface="Optima" panose="02000503060000020004" pitchFamily="2" charset="0"/>
                <a:ea typeface="+mj-ea"/>
                <a:cs typeface="+mj-cs"/>
              </a:rPr>
              <a:t>Insurance Law Institute, Faculty of Law and Administration</a:t>
            </a:r>
          </a:p>
          <a:p>
            <a:r>
              <a:rPr lang="en-GB" sz="3600" dirty="0">
                <a:latin typeface="Optima" panose="02000503060000020004" pitchFamily="2" charset="0"/>
                <a:ea typeface="+mj-ea"/>
                <a:cs typeface="+mj-cs"/>
              </a:rPr>
              <a:t>University of Warsaw</a:t>
            </a:r>
          </a:p>
        </p:txBody>
      </p:sp>
      <p:pic>
        <p:nvPicPr>
          <p:cNvPr id="5" name="Obraz 4">
            <a:extLst>
              <a:ext uri="{FF2B5EF4-FFF2-40B4-BE49-F238E27FC236}">
                <a16:creationId xmlns:a16="http://schemas.microsoft.com/office/drawing/2014/main" id="{0A7D5CCA-6EF8-EB4F-B4EC-9BD6DE15AFA5}"/>
              </a:ext>
            </a:extLst>
          </p:cNvPr>
          <p:cNvPicPr>
            <a:picLocks noChangeAspect="1"/>
          </p:cNvPicPr>
          <p:nvPr/>
        </p:nvPicPr>
        <p:blipFill>
          <a:blip r:embed="rId2"/>
          <a:stretch>
            <a:fillRect/>
          </a:stretch>
        </p:blipFill>
        <p:spPr>
          <a:xfrm>
            <a:off x="5119893" y="2416215"/>
            <a:ext cx="2114258" cy="2145465"/>
          </a:xfrm>
          <a:prstGeom prst="rect">
            <a:avLst/>
          </a:prstGeom>
        </p:spPr>
      </p:pic>
    </p:spTree>
    <p:extLst>
      <p:ext uri="{BB962C8B-B14F-4D97-AF65-F5344CB8AC3E}">
        <p14:creationId xmlns:p14="http://schemas.microsoft.com/office/powerpoint/2010/main" val="153388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4247317"/>
          </a:xfrm>
          <a:prstGeom prst="rect">
            <a:avLst/>
          </a:prstGeom>
          <a:noFill/>
        </p:spPr>
        <p:txBody>
          <a:bodyPr wrap="square" rtlCol="0">
            <a:spAutoFit/>
          </a:bodyPr>
          <a:lstStyle/>
          <a:p>
            <a:r>
              <a:rPr lang="en-US" sz="2400" b="1" dirty="0">
                <a:latin typeface="Optima" panose="02000503060000020004" pitchFamily="2" charset="0"/>
              </a:rPr>
              <a:t>TEST OF PROPORTIONALITY: </a:t>
            </a:r>
            <a:r>
              <a:rPr lang="en-US" sz="2400" dirty="0">
                <a:latin typeface="Optima" panose="02000503060000020004" pitchFamily="2" charset="0"/>
              </a:rPr>
              <a:t>NECESSITY</a:t>
            </a:r>
            <a:endParaRPr lang="en-US" sz="2400" b="1" dirty="0">
              <a:latin typeface="Optima" panose="02000503060000020004" pitchFamily="2" charset="0"/>
            </a:endParaRPr>
          </a:p>
          <a:p>
            <a:endParaRPr lang="en-US" sz="2400" b="1" dirty="0">
              <a:latin typeface="Optima" panose="02000503060000020004" pitchFamily="2" charset="0"/>
            </a:endParaRPr>
          </a:p>
          <a:p>
            <a:r>
              <a:rPr lang="en-US" sz="2400" dirty="0">
                <a:latin typeface="Optima" panose="02000503060000020004" pitchFamily="2" charset="0"/>
              </a:rPr>
              <a:t>Are the information duties introduced by the IDD </a:t>
            </a:r>
            <a:r>
              <a:rPr lang="en-US" sz="2400" b="1" dirty="0">
                <a:latin typeface="Optima" panose="02000503060000020004" pitchFamily="2" charset="0"/>
              </a:rPr>
              <a:t>necessary</a:t>
            </a:r>
            <a:r>
              <a:rPr lang="en-US" sz="2400" dirty="0">
                <a:latin typeface="Optima" panose="02000503060000020004" pitchFamily="2" charset="0"/>
              </a:rPr>
              <a:t> to ensure optimal insurance choice of the customer?</a:t>
            </a:r>
          </a:p>
          <a:p>
            <a:endParaRPr lang="en-US" sz="2400" dirty="0">
              <a:latin typeface="Optima" panose="02000503060000020004" pitchFamily="2" charset="0"/>
            </a:endParaRPr>
          </a:p>
          <a:p>
            <a:pPr marL="800100" lvl="1" indent="-342900">
              <a:buFont typeface="Wingdings" pitchFamily="2" charset="2"/>
              <a:buChar char="Ø"/>
            </a:pPr>
            <a:r>
              <a:rPr lang="en-US" dirty="0">
                <a:latin typeface="Optima" panose="02000503060000020004" pitchFamily="2" charset="0"/>
              </a:rPr>
              <a:t>Will the objective come by itself?</a:t>
            </a:r>
          </a:p>
          <a:p>
            <a:pPr lvl="1"/>
            <a:endParaRPr lang="en-US" dirty="0">
              <a:latin typeface="Optima" panose="02000503060000020004" pitchFamily="2" charset="0"/>
            </a:endParaRPr>
          </a:p>
          <a:p>
            <a:pPr marL="800100" lvl="1" indent="-342900">
              <a:buFont typeface="Wingdings" pitchFamily="2" charset="2"/>
              <a:buChar char="Ø"/>
            </a:pPr>
            <a:r>
              <a:rPr lang="en-US" dirty="0">
                <a:latin typeface="Optima" panose="02000503060000020004" pitchFamily="2" charset="0"/>
              </a:rPr>
              <a:t>Is there other measure which is as useful as information duty in achieving the objective?</a:t>
            </a:r>
          </a:p>
          <a:p>
            <a:pPr marL="1257300" lvl="2" indent="-342900">
              <a:buFont typeface="Wingdings" pitchFamily="2" charset="2"/>
              <a:buChar char="Ø"/>
            </a:pPr>
            <a:r>
              <a:rPr lang="en-US" dirty="0">
                <a:latin typeface="Optima" panose="02000503060000020004" pitchFamily="2" charset="0"/>
              </a:rPr>
              <a:t>Financial education?</a:t>
            </a:r>
          </a:p>
          <a:p>
            <a:pPr marL="800100" lvl="1" indent="-342900">
              <a:buFont typeface="Wingdings" pitchFamily="2" charset="2"/>
              <a:buChar char="Ø"/>
            </a:pPr>
            <a:endParaRPr lang="en-US" dirty="0">
              <a:latin typeface="Optima" panose="02000503060000020004" pitchFamily="2" charset="0"/>
            </a:endParaRPr>
          </a:p>
          <a:p>
            <a:pPr marL="800100" lvl="1" indent="-342900">
              <a:buFont typeface="Wingdings" pitchFamily="2" charset="2"/>
              <a:buChar char="Ø"/>
            </a:pPr>
            <a:r>
              <a:rPr lang="en-US" dirty="0">
                <a:latin typeface="Optima" panose="02000503060000020004" pitchFamily="2" charset="0"/>
              </a:rPr>
              <a:t>Totality of Regulation (the quantitative dimension)</a:t>
            </a:r>
          </a:p>
          <a:p>
            <a:pPr marL="800100" lvl="1" indent="-342900">
              <a:buFont typeface="Wingdings" pitchFamily="2" charset="2"/>
              <a:buChar char="Ø"/>
            </a:pPr>
            <a:endParaRPr lang="en-US" dirty="0">
              <a:latin typeface="Optima" panose="02000503060000020004" pitchFamily="2" charset="0"/>
            </a:endParaRPr>
          </a:p>
          <a:p>
            <a:endParaRPr lang="en-US" sz="2400" dirty="0">
              <a:latin typeface="Optima" panose="02000503060000020004" pitchFamily="2" charset="0"/>
            </a:endParaRPr>
          </a:p>
        </p:txBody>
      </p:sp>
    </p:spTree>
    <p:extLst>
      <p:ext uri="{BB962C8B-B14F-4D97-AF65-F5344CB8AC3E}">
        <p14:creationId xmlns:p14="http://schemas.microsoft.com/office/powerpoint/2010/main" val="73399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2492990"/>
          </a:xfrm>
          <a:prstGeom prst="rect">
            <a:avLst/>
          </a:prstGeom>
          <a:noFill/>
        </p:spPr>
        <p:txBody>
          <a:bodyPr wrap="square" rtlCol="0">
            <a:spAutoFit/>
          </a:bodyPr>
          <a:lstStyle/>
          <a:p>
            <a:r>
              <a:rPr lang="en-US" sz="2400" b="1" dirty="0">
                <a:latin typeface="Optima" panose="02000503060000020004" pitchFamily="2" charset="0"/>
              </a:rPr>
              <a:t>TEST OF PROPORTIONALITY: </a:t>
            </a:r>
            <a:r>
              <a:rPr lang="en-US" sz="2400" dirty="0">
                <a:latin typeface="Optima" panose="02000503060000020004" pitchFamily="2" charset="0"/>
              </a:rPr>
              <a:t>NECESSITY</a:t>
            </a:r>
            <a:endParaRPr lang="en-US" sz="2400" b="1" dirty="0">
              <a:latin typeface="Optima" panose="02000503060000020004" pitchFamily="2" charset="0"/>
            </a:endParaRPr>
          </a:p>
          <a:p>
            <a:pPr lvl="1"/>
            <a:endParaRPr lang="en-US" dirty="0">
              <a:latin typeface="Optima" panose="02000503060000020004" pitchFamily="2" charset="0"/>
            </a:endParaRPr>
          </a:p>
          <a:p>
            <a:pPr marL="800100" lvl="1" indent="-342900">
              <a:buFont typeface="Wingdings" pitchFamily="2" charset="2"/>
              <a:buChar char="Ø"/>
            </a:pPr>
            <a:r>
              <a:rPr lang="en-US" dirty="0">
                <a:latin typeface="Optima" panose="02000503060000020004" pitchFamily="2" charset="0"/>
              </a:rPr>
              <a:t>Totality of information duties </a:t>
            </a:r>
          </a:p>
          <a:p>
            <a:pPr lvl="1"/>
            <a:r>
              <a:rPr lang="en-US" dirty="0">
                <a:latin typeface="Optima" panose="02000503060000020004" pitchFamily="2" charset="0"/>
              </a:rPr>
              <a:t>in insurance sector </a:t>
            </a:r>
            <a:r>
              <a:rPr lang="en-US" dirty="0">
                <a:latin typeface="Optima" panose="02000503060000020004" pitchFamily="2" charset="0"/>
                <a:sym typeface="Wingdings" pitchFamily="2" charset="2"/>
              </a:rPr>
              <a:t> big picture</a:t>
            </a:r>
            <a:endParaRPr lang="en-US" dirty="0">
              <a:latin typeface="Optima" panose="02000503060000020004" pitchFamily="2" charset="0"/>
            </a:endParaRPr>
          </a:p>
          <a:p>
            <a:pPr marL="800100" lvl="1" indent="-342900">
              <a:buFont typeface="Wingdings" pitchFamily="2" charset="2"/>
              <a:buChar char="Ø"/>
            </a:pPr>
            <a:endParaRPr lang="en-US" dirty="0">
              <a:latin typeface="Optima" panose="02000503060000020004" pitchFamily="2" charset="0"/>
            </a:endParaRPr>
          </a:p>
          <a:p>
            <a:pPr marL="800100" lvl="1" indent="-342900">
              <a:buFont typeface="Wingdings" pitchFamily="2" charset="2"/>
              <a:buChar char="Ø"/>
            </a:pPr>
            <a:endParaRPr lang="en-US" dirty="0">
              <a:latin typeface="Optima" panose="02000503060000020004" pitchFamily="2" charset="0"/>
            </a:endParaRPr>
          </a:p>
          <a:p>
            <a:pPr marL="800100" lvl="1" indent="-342900">
              <a:buFont typeface="Wingdings" pitchFamily="2" charset="2"/>
              <a:buChar char="Ø"/>
            </a:pPr>
            <a:endParaRPr lang="en-US" dirty="0">
              <a:latin typeface="Optima" panose="02000503060000020004" pitchFamily="2" charset="0"/>
            </a:endParaRPr>
          </a:p>
          <a:p>
            <a:endParaRPr lang="en-US" sz="2400" dirty="0">
              <a:latin typeface="Optima" panose="02000503060000020004" pitchFamily="2" charset="0"/>
            </a:endParaRPr>
          </a:p>
        </p:txBody>
      </p:sp>
      <p:pic>
        <p:nvPicPr>
          <p:cNvPr id="6" name="Obraz 5" descr="Obraz zawierający zrzut ekranu&#10;&#10;Opis wygenerowany automatycznie">
            <a:extLst>
              <a:ext uri="{FF2B5EF4-FFF2-40B4-BE49-F238E27FC236}">
                <a16:creationId xmlns:a16="http://schemas.microsoft.com/office/drawing/2014/main" id="{346B7EA0-3BB4-3241-8034-9C7DAF5CDE16}"/>
              </a:ext>
            </a:extLst>
          </p:cNvPr>
          <p:cNvPicPr>
            <a:picLocks noChangeAspect="1"/>
          </p:cNvPicPr>
          <p:nvPr/>
        </p:nvPicPr>
        <p:blipFill>
          <a:blip r:embed="rId4"/>
          <a:stretch>
            <a:fillRect/>
          </a:stretch>
        </p:blipFill>
        <p:spPr>
          <a:xfrm>
            <a:off x="5245240" y="1702580"/>
            <a:ext cx="5530034" cy="4150400"/>
          </a:xfrm>
          <a:prstGeom prst="rect">
            <a:avLst/>
          </a:prstGeom>
          <a:ln>
            <a:solidFill>
              <a:schemeClr val="tx1"/>
            </a:solidFill>
          </a:ln>
        </p:spPr>
      </p:pic>
      <p:sp>
        <p:nvSpPr>
          <p:cNvPr id="10" name="pole tekstowe 9">
            <a:extLst>
              <a:ext uri="{FF2B5EF4-FFF2-40B4-BE49-F238E27FC236}">
                <a16:creationId xmlns:a16="http://schemas.microsoft.com/office/drawing/2014/main" id="{6148EBCA-099D-8F47-9F8A-8EAE891DB2BD}"/>
              </a:ext>
            </a:extLst>
          </p:cNvPr>
          <p:cNvSpPr txBox="1"/>
          <p:nvPr/>
        </p:nvSpPr>
        <p:spPr>
          <a:xfrm>
            <a:off x="5144656" y="5852980"/>
            <a:ext cx="6495656" cy="492443"/>
          </a:xfrm>
          <a:prstGeom prst="rect">
            <a:avLst/>
          </a:prstGeom>
          <a:noFill/>
        </p:spPr>
        <p:txBody>
          <a:bodyPr wrap="square" rtlCol="0">
            <a:spAutoFit/>
          </a:bodyPr>
          <a:lstStyle/>
          <a:p>
            <a:r>
              <a:rPr lang="en-US" sz="800" dirty="0">
                <a:solidFill>
                  <a:srgbClr val="000000"/>
                </a:solidFill>
                <a:latin typeface="-apple-system"/>
              </a:rPr>
              <a:t>Arthur Hillard, Insurance Europe</a:t>
            </a:r>
            <a:r>
              <a:rPr lang="en-US" sz="800" i="1" dirty="0">
                <a:solidFill>
                  <a:srgbClr val="000000"/>
                </a:solidFill>
                <a:latin typeface="-apple-system"/>
              </a:rPr>
              <a:t>, </a:t>
            </a:r>
            <a:r>
              <a:rPr lang="en-US" sz="800" i="1" dirty="0"/>
              <a:t>Issues arising from the implementation of the IDD, </a:t>
            </a:r>
            <a:r>
              <a:rPr lang="en-US" sz="800" dirty="0">
                <a:solidFill>
                  <a:srgbClr val="000000"/>
                </a:solidFill>
                <a:latin typeface="-apple-system"/>
              </a:rPr>
              <a:t>Presentation on 7</a:t>
            </a:r>
            <a:r>
              <a:rPr lang="en-US" sz="800" baseline="30000" dirty="0">
                <a:solidFill>
                  <a:srgbClr val="000000"/>
                </a:solidFill>
                <a:latin typeface="-apple-system"/>
              </a:rPr>
              <a:t>th</a:t>
            </a:r>
            <a:r>
              <a:rPr lang="en-US" sz="800" dirty="0">
                <a:solidFill>
                  <a:srgbClr val="000000"/>
                </a:solidFill>
                <a:latin typeface="-apple-system"/>
              </a:rPr>
              <a:t> AIDA Europe Conference, Warsaw, 13 April 2018</a:t>
            </a:r>
            <a:endParaRPr lang="en-US" sz="800" dirty="0"/>
          </a:p>
          <a:p>
            <a:endParaRPr lang="pl-PL" dirty="0"/>
          </a:p>
        </p:txBody>
      </p:sp>
    </p:spTree>
    <p:extLst>
      <p:ext uri="{BB962C8B-B14F-4D97-AF65-F5344CB8AC3E}">
        <p14:creationId xmlns:p14="http://schemas.microsoft.com/office/powerpoint/2010/main" val="422684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4985980"/>
          </a:xfrm>
          <a:prstGeom prst="rect">
            <a:avLst/>
          </a:prstGeom>
          <a:noFill/>
        </p:spPr>
        <p:txBody>
          <a:bodyPr wrap="square" rtlCol="0">
            <a:spAutoFit/>
          </a:bodyPr>
          <a:lstStyle/>
          <a:p>
            <a:r>
              <a:rPr lang="en-US" sz="2400" b="1" dirty="0">
                <a:latin typeface="Optima" panose="02000503060000020004" pitchFamily="2" charset="0"/>
              </a:rPr>
              <a:t>TEST OF PROPORTIONALITY: </a:t>
            </a:r>
            <a:r>
              <a:rPr lang="en-US" sz="2400" dirty="0">
                <a:latin typeface="Optima" panose="02000503060000020004" pitchFamily="2" charset="0"/>
              </a:rPr>
              <a:t>NECESSITY</a:t>
            </a:r>
            <a:endParaRPr lang="en-US" sz="2400" b="1" dirty="0">
              <a:latin typeface="Optima" panose="02000503060000020004" pitchFamily="2" charset="0"/>
            </a:endParaRPr>
          </a:p>
          <a:p>
            <a:pPr lvl="1"/>
            <a:endParaRPr lang="en-US" dirty="0">
              <a:latin typeface="Optima" panose="02000503060000020004" pitchFamily="2" charset="0"/>
            </a:endParaRPr>
          </a:p>
          <a:p>
            <a:pPr marL="800100" lvl="1" indent="-342900">
              <a:buFont typeface="Wingdings" pitchFamily="2" charset="2"/>
              <a:buChar char="Ø"/>
            </a:pPr>
            <a:r>
              <a:rPr lang="en-US" dirty="0">
                <a:latin typeface="Optima" panose="02000503060000020004" pitchFamily="2" charset="0"/>
              </a:rPr>
              <a:t>Totality of information duties in insurance sector </a:t>
            </a:r>
            <a:r>
              <a:rPr lang="en-US" dirty="0">
                <a:latin typeface="Optima" panose="02000503060000020004" pitchFamily="2" charset="0"/>
                <a:sym typeface="Wingdings" pitchFamily="2" charset="2"/>
              </a:rPr>
              <a:t> negative effects of information overload</a:t>
            </a:r>
          </a:p>
          <a:p>
            <a:pPr marL="800100" lvl="1" indent="-342900">
              <a:buFont typeface="Wingdings" pitchFamily="2" charset="2"/>
              <a:buChar char="Ø"/>
            </a:pPr>
            <a:endParaRPr lang="en-US" dirty="0">
              <a:latin typeface="Optima" panose="02000503060000020004" pitchFamily="2" charset="0"/>
              <a:sym typeface="Wingdings" pitchFamily="2" charset="2"/>
            </a:endParaRPr>
          </a:p>
          <a:p>
            <a:pPr marL="1257300" lvl="2" indent="-342900">
              <a:buFont typeface="Wingdings" pitchFamily="2" charset="2"/>
              <a:buChar char="Ø"/>
            </a:pPr>
            <a:r>
              <a:rPr lang="en-US" dirty="0">
                <a:latin typeface="Optima" panose="02000503060000020004" pitchFamily="2" charset="0"/>
                <a:sym typeface="Wingdings" pitchFamily="2" charset="2"/>
              </a:rPr>
              <a:t>Results of the studies: </a:t>
            </a:r>
          </a:p>
          <a:p>
            <a:pPr marL="1714500" lvl="3" indent="-342900">
              <a:buFont typeface="Wingdings" pitchFamily="2" charset="2"/>
              <a:buChar char="Ø"/>
            </a:pPr>
            <a:r>
              <a:rPr lang="en-US" dirty="0">
                <a:latin typeface="Optima" panose="02000503060000020004" pitchFamily="2" charset="0"/>
                <a:sym typeface="Wingdings" pitchFamily="2" charset="2"/>
              </a:rPr>
              <a:t>each individual has a limited capacity to process information</a:t>
            </a:r>
          </a:p>
          <a:p>
            <a:pPr marL="1714500" lvl="3" indent="-342900">
              <a:buFont typeface="Wingdings" pitchFamily="2" charset="2"/>
              <a:buChar char="Ø"/>
            </a:pPr>
            <a:r>
              <a:rPr lang="en-US" dirty="0">
                <a:latin typeface="Optima" panose="02000503060000020004" pitchFamily="2" charset="0"/>
                <a:sym typeface="Wingdings" pitchFamily="2" charset="2"/>
              </a:rPr>
              <a:t>if an individual receives too much information and information that he/she does not understand or that is irrelevant, he/she fails to take rational decision</a:t>
            </a:r>
          </a:p>
          <a:p>
            <a:pPr marL="1714500" lvl="3" indent="-342900">
              <a:buFont typeface="Wingdings" pitchFamily="2" charset="2"/>
              <a:buChar char="Ø"/>
            </a:pPr>
            <a:r>
              <a:rPr lang="en-US" dirty="0">
                <a:latin typeface="Optima" panose="02000503060000020004" pitchFamily="2" charset="0"/>
                <a:sym typeface="Wingdings" pitchFamily="2" charset="2"/>
              </a:rPr>
              <a:t>In order to prevent distortions to the customer’s decision making, we should seek for optimal information</a:t>
            </a:r>
          </a:p>
          <a:p>
            <a:pPr marL="1714500" lvl="3" indent="-342900">
              <a:buFont typeface="Wingdings" pitchFamily="2" charset="2"/>
              <a:buChar char="Ø"/>
            </a:pPr>
            <a:r>
              <a:rPr lang="en-US" dirty="0">
                <a:latin typeface="Optima" panose="02000503060000020004" pitchFamily="2" charset="0"/>
                <a:sym typeface="Wingdings" pitchFamily="2" charset="2"/>
              </a:rPr>
              <a:t>optimal information = quality + quantity</a:t>
            </a:r>
          </a:p>
          <a:p>
            <a:pPr lvl="3"/>
            <a:endParaRPr lang="en-US" dirty="0">
              <a:latin typeface="Optima" panose="02000503060000020004" pitchFamily="2" charset="0"/>
            </a:endParaRPr>
          </a:p>
          <a:p>
            <a:pPr marL="800100" lvl="1" indent="-342900">
              <a:buFont typeface="Wingdings" pitchFamily="2" charset="2"/>
              <a:buChar char="Ø"/>
            </a:pPr>
            <a:endParaRPr lang="en-US" dirty="0">
              <a:latin typeface="Optima" panose="02000503060000020004" pitchFamily="2" charset="0"/>
            </a:endParaRPr>
          </a:p>
          <a:p>
            <a:pPr marL="1257300" lvl="2" indent="-342900">
              <a:buFont typeface="Wingdings" pitchFamily="2" charset="2"/>
              <a:buChar char="Ø"/>
            </a:pPr>
            <a:r>
              <a:rPr lang="en-US" dirty="0">
                <a:latin typeface="Optima" panose="02000503060000020004" pitchFamily="2" charset="0"/>
              </a:rPr>
              <a:t>Ultimate effect of information overload: failure to attain the objective </a:t>
            </a:r>
          </a:p>
          <a:p>
            <a:pPr marL="1257300" lvl="2" indent="-342900">
              <a:buFont typeface="Wingdings" pitchFamily="2" charset="2"/>
              <a:buChar char="Ø"/>
            </a:pPr>
            <a:endParaRPr lang="en-US" dirty="0">
              <a:latin typeface="Optima" panose="02000503060000020004" pitchFamily="2" charset="0"/>
            </a:endParaRPr>
          </a:p>
          <a:p>
            <a:pPr marL="1257300" lvl="2" indent="-342900">
              <a:buFont typeface="Wingdings" pitchFamily="2" charset="2"/>
              <a:buChar char="Ø"/>
            </a:pPr>
            <a:endParaRPr lang="en-US" dirty="0">
              <a:latin typeface="Optima" panose="02000503060000020004" pitchFamily="2" charset="0"/>
            </a:endParaRPr>
          </a:p>
          <a:p>
            <a:endParaRPr lang="en-US" sz="2400" dirty="0">
              <a:latin typeface="Optima" panose="02000503060000020004" pitchFamily="2" charset="0"/>
            </a:endParaRPr>
          </a:p>
        </p:txBody>
      </p:sp>
    </p:spTree>
    <p:extLst>
      <p:ext uri="{BB962C8B-B14F-4D97-AF65-F5344CB8AC3E}">
        <p14:creationId xmlns:p14="http://schemas.microsoft.com/office/powerpoint/2010/main" val="355563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0" y="6201263"/>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1015663"/>
          </a:xfrm>
          <a:prstGeom prst="rect">
            <a:avLst/>
          </a:prstGeom>
          <a:noFill/>
        </p:spPr>
        <p:txBody>
          <a:bodyPr wrap="square" rtlCol="0">
            <a:spAutoFit/>
          </a:bodyPr>
          <a:lstStyle/>
          <a:p>
            <a:pPr lvl="1"/>
            <a:endParaRPr lang="en-US" dirty="0">
              <a:latin typeface="Optima" panose="02000503060000020004" pitchFamily="2" charset="0"/>
            </a:endParaRPr>
          </a:p>
          <a:p>
            <a:pPr marL="800100" lvl="1" indent="-342900">
              <a:buFont typeface="Wingdings" pitchFamily="2" charset="2"/>
              <a:buChar char="Ø"/>
            </a:pPr>
            <a:endParaRPr lang="en-US" dirty="0">
              <a:latin typeface="Optima" panose="02000503060000020004" pitchFamily="2" charset="0"/>
            </a:endParaRPr>
          </a:p>
          <a:p>
            <a:endParaRPr lang="en-US" sz="2400" dirty="0">
              <a:latin typeface="Optima" panose="02000503060000020004" pitchFamily="2" charset="0"/>
            </a:endParaRPr>
          </a:p>
        </p:txBody>
      </p:sp>
      <p:pic>
        <p:nvPicPr>
          <p:cNvPr id="6" name="Obraz 5" descr="Obraz zawierający tekst&#10;&#10;Opis wygenerowany automatycznie">
            <a:extLst>
              <a:ext uri="{FF2B5EF4-FFF2-40B4-BE49-F238E27FC236}">
                <a16:creationId xmlns:a16="http://schemas.microsoft.com/office/drawing/2014/main" id="{E2A05FC5-A1EB-CC4D-8F7E-60BF92997964}"/>
              </a:ext>
            </a:extLst>
          </p:cNvPr>
          <p:cNvPicPr>
            <a:picLocks noChangeAspect="1"/>
          </p:cNvPicPr>
          <p:nvPr/>
        </p:nvPicPr>
        <p:blipFill>
          <a:blip r:embed="rId4"/>
          <a:stretch>
            <a:fillRect/>
          </a:stretch>
        </p:blipFill>
        <p:spPr>
          <a:xfrm>
            <a:off x="6211162" y="419428"/>
            <a:ext cx="5699584" cy="5678131"/>
          </a:xfrm>
          <a:prstGeom prst="rect">
            <a:avLst/>
          </a:prstGeom>
          <a:ln>
            <a:solidFill>
              <a:schemeClr val="tx1"/>
            </a:solidFill>
          </a:ln>
        </p:spPr>
      </p:pic>
      <p:pic>
        <p:nvPicPr>
          <p:cNvPr id="9" name="Obraz 8">
            <a:extLst>
              <a:ext uri="{FF2B5EF4-FFF2-40B4-BE49-F238E27FC236}">
                <a16:creationId xmlns:a16="http://schemas.microsoft.com/office/drawing/2014/main" id="{8CCEDD98-9A8D-A846-B379-FE7F41985DC7}"/>
              </a:ext>
            </a:extLst>
          </p:cNvPr>
          <p:cNvPicPr>
            <a:picLocks noChangeAspect="1"/>
          </p:cNvPicPr>
          <p:nvPr/>
        </p:nvPicPr>
        <p:blipFill>
          <a:blip r:embed="rId5"/>
          <a:stretch>
            <a:fillRect/>
          </a:stretch>
        </p:blipFill>
        <p:spPr>
          <a:xfrm>
            <a:off x="598714" y="1386228"/>
            <a:ext cx="4724400" cy="4381500"/>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Pismo odręczne 10">
                <a:extLst>
                  <a:ext uri="{FF2B5EF4-FFF2-40B4-BE49-F238E27FC236}">
                    <a16:creationId xmlns:a16="http://schemas.microsoft.com/office/drawing/2014/main" id="{77B67163-D8DF-3448-95B2-7BAC0FB7DD45}"/>
                  </a:ext>
                </a:extLst>
              </p14:cNvPr>
              <p14:cNvContentPartPr/>
              <p14:nvPr/>
            </p14:nvContentPartPr>
            <p14:xfrm>
              <a:off x="8154864" y="1838016"/>
              <a:ext cx="1555200" cy="15840"/>
            </p14:xfrm>
          </p:contentPart>
        </mc:Choice>
        <mc:Fallback xmlns="">
          <p:pic>
            <p:nvPicPr>
              <p:cNvPr id="11" name="Pismo odręczne 10">
                <a:extLst>
                  <a:ext uri="{FF2B5EF4-FFF2-40B4-BE49-F238E27FC236}">
                    <a16:creationId xmlns:a16="http://schemas.microsoft.com/office/drawing/2014/main" id="{77B67163-D8DF-3448-95B2-7BAC0FB7DD45}"/>
                  </a:ext>
                </a:extLst>
              </p:cNvPr>
              <p:cNvPicPr/>
              <p:nvPr/>
            </p:nvPicPr>
            <p:blipFill>
              <a:blip r:embed="rId7"/>
              <a:stretch>
                <a:fillRect/>
              </a:stretch>
            </p:blipFill>
            <p:spPr>
              <a:xfrm>
                <a:off x="8100864" y="1730016"/>
                <a:ext cx="1662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Pismo odręczne 11">
                <a:extLst>
                  <a:ext uri="{FF2B5EF4-FFF2-40B4-BE49-F238E27FC236}">
                    <a16:creationId xmlns:a16="http://schemas.microsoft.com/office/drawing/2014/main" id="{A73FA762-BEAB-5849-806E-7DAE0633DCEA}"/>
                  </a:ext>
                </a:extLst>
              </p14:cNvPr>
              <p14:cNvContentPartPr/>
              <p14:nvPr/>
            </p14:nvContentPartPr>
            <p14:xfrm>
              <a:off x="8151984" y="2518416"/>
              <a:ext cx="1539720" cy="14760"/>
            </p14:xfrm>
          </p:contentPart>
        </mc:Choice>
        <mc:Fallback xmlns="">
          <p:pic>
            <p:nvPicPr>
              <p:cNvPr id="12" name="Pismo odręczne 11">
                <a:extLst>
                  <a:ext uri="{FF2B5EF4-FFF2-40B4-BE49-F238E27FC236}">
                    <a16:creationId xmlns:a16="http://schemas.microsoft.com/office/drawing/2014/main" id="{A73FA762-BEAB-5849-806E-7DAE0633DCEA}"/>
                  </a:ext>
                </a:extLst>
              </p:cNvPr>
              <p:cNvPicPr/>
              <p:nvPr/>
            </p:nvPicPr>
            <p:blipFill>
              <a:blip r:embed="rId9"/>
              <a:stretch>
                <a:fillRect/>
              </a:stretch>
            </p:blipFill>
            <p:spPr>
              <a:xfrm>
                <a:off x="8097984" y="2410776"/>
                <a:ext cx="1647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Pismo odręczne 13">
                <a:extLst>
                  <a:ext uri="{FF2B5EF4-FFF2-40B4-BE49-F238E27FC236}">
                    <a16:creationId xmlns:a16="http://schemas.microsoft.com/office/drawing/2014/main" id="{10B7AE55-58B9-6E4B-8BBE-CD1E5088617E}"/>
                  </a:ext>
                </a:extLst>
              </p14:cNvPr>
              <p14:cNvContentPartPr/>
              <p14:nvPr/>
            </p14:nvContentPartPr>
            <p14:xfrm>
              <a:off x="8154864" y="2852856"/>
              <a:ext cx="1440360" cy="34560"/>
            </p14:xfrm>
          </p:contentPart>
        </mc:Choice>
        <mc:Fallback xmlns="">
          <p:pic>
            <p:nvPicPr>
              <p:cNvPr id="14" name="Pismo odręczne 13">
                <a:extLst>
                  <a:ext uri="{FF2B5EF4-FFF2-40B4-BE49-F238E27FC236}">
                    <a16:creationId xmlns:a16="http://schemas.microsoft.com/office/drawing/2014/main" id="{10B7AE55-58B9-6E4B-8BBE-CD1E5088617E}"/>
                  </a:ext>
                </a:extLst>
              </p:cNvPr>
              <p:cNvPicPr/>
              <p:nvPr/>
            </p:nvPicPr>
            <p:blipFill>
              <a:blip r:embed="rId11"/>
              <a:stretch>
                <a:fillRect/>
              </a:stretch>
            </p:blipFill>
            <p:spPr>
              <a:xfrm>
                <a:off x="8101224" y="2744856"/>
                <a:ext cx="1548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Pismo odręczne 15">
                <a:extLst>
                  <a:ext uri="{FF2B5EF4-FFF2-40B4-BE49-F238E27FC236}">
                    <a16:creationId xmlns:a16="http://schemas.microsoft.com/office/drawing/2014/main" id="{BEF6F292-3291-6F42-947F-033B29619C61}"/>
                  </a:ext>
                </a:extLst>
              </p14:cNvPr>
              <p14:cNvContentPartPr/>
              <p14:nvPr/>
            </p14:nvContentPartPr>
            <p14:xfrm>
              <a:off x="8124624" y="3026376"/>
              <a:ext cx="1452960" cy="46080"/>
            </p14:xfrm>
          </p:contentPart>
        </mc:Choice>
        <mc:Fallback xmlns="">
          <p:pic>
            <p:nvPicPr>
              <p:cNvPr id="16" name="Pismo odręczne 15">
                <a:extLst>
                  <a:ext uri="{FF2B5EF4-FFF2-40B4-BE49-F238E27FC236}">
                    <a16:creationId xmlns:a16="http://schemas.microsoft.com/office/drawing/2014/main" id="{BEF6F292-3291-6F42-947F-033B29619C61}"/>
                  </a:ext>
                </a:extLst>
              </p:cNvPr>
              <p:cNvPicPr/>
              <p:nvPr/>
            </p:nvPicPr>
            <p:blipFill>
              <a:blip r:embed="rId13"/>
              <a:stretch>
                <a:fillRect/>
              </a:stretch>
            </p:blipFill>
            <p:spPr>
              <a:xfrm>
                <a:off x="8088984" y="2954736"/>
                <a:ext cx="1524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Pismo odręczne 17">
                <a:extLst>
                  <a:ext uri="{FF2B5EF4-FFF2-40B4-BE49-F238E27FC236}">
                    <a16:creationId xmlns:a16="http://schemas.microsoft.com/office/drawing/2014/main" id="{FBEFE3B5-3ABC-9941-B1F5-36FA8B35AE6E}"/>
                  </a:ext>
                </a:extLst>
              </p14:cNvPr>
              <p14:cNvContentPartPr/>
              <p14:nvPr/>
            </p14:nvContentPartPr>
            <p14:xfrm>
              <a:off x="8124984" y="4033296"/>
              <a:ext cx="1318680" cy="47160"/>
            </p14:xfrm>
          </p:contentPart>
        </mc:Choice>
        <mc:Fallback xmlns="">
          <p:pic>
            <p:nvPicPr>
              <p:cNvPr id="18" name="Pismo odręczne 17">
                <a:extLst>
                  <a:ext uri="{FF2B5EF4-FFF2-40B4-BE49-F238E27FC236}">
                    <a16:creationId xmlns:a16="http://schemas.microsoft.com/office/drawing/2014/main" id="{FBEFE3B5-3ABC-9941-B1F5-36FA8B35AE6E}"/>
                  </a:ext>
                </a:extLst>
              </p:cNvPr>
              <p:cNvPicPr/>
              <p:nvPr/>
            </p:nvPicPr>
            <p:blipFill>
              <a:blip r:embed="rId15"/>
              <a:stretch>
                <a:fillRect/>
              </a:stretch>
            </p:blipFill>
            <p:spPr>
              <a:xfrm>
                <a:off x="8088984" y="3961656"/>
                <a:ext cx="1390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Pismo odręczne 18">
                <a:extLst>
                  <a:ext uri="{FF2B5EF4-FFF2-40B4-BE49-F238E27FC236}">
                    <a16:creationId xmlns:a16="http://schemas.microsoft.com/office/drawing/2014/main" id="{05DB48C5-DCFC-E34F-BF50-AD567E02D556}"/>
                  </a:ext>
                </a:extLst>
              </p14:cNvPr>
              <p14:cNvContentPartPr/>
              <p14:nvPr/>
            </p14:nvContentPartPr>
            <p14:xfrm>
              <a:off x="8113824" y="4271616"/>
              <a:ext cx="1154520" cy="47520"/>
            </p14:xfrm>
          </p:contentPart>
        </mc:Choice>
        <mc:Fallback xmlns="">
          <p:pic>
            <p:nvPicPr>
              <p:cNvPr id="19" name="Pismo odręczne 18">
                <a:extLst>
                  <a:ext uri="{FF2B5EF4-FFF2-40B4-BE49-F238E27FC236}">
                    <a16:creationId xmlns:a16="http://schemas.microsoft.com/office/drawing/2014/main" id="{05DB48C5-DCFC-E34F-BF50-AD567E02D556}"/>
                  </a:ext>
                </a:extLst>
              </p:cNvPr>
              <p:cNvPicPr/>
              <p:nvPr/>
            </p:nvPicPr>
            <p:blipFill>
              <a:blip r:embed="rId17"/>
              <a:stretch>
                <a:fillRect/>
              </a:stretch>
            </p:blipFill>
            <p:spPr>
              <a:xfrm>
                <a:off x="8077824" y="4199976"/>
                <a:ext cx="1226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Pismo odręczne 19">
                <a:extLst>
                  <a:ext uri="{FF2B5EF4-FFF2-40B4-BE49-F238E27FC236}">
                    <a16:creationId xmlns:a16="http://schemas.microsoft.com/office/drawing/2014/main" id="{1467E218-9803-2040-87CC-D93314B130CB}"/>
                  </a:ext>
                </a:extLst>
              </p14:cNvPr>
              <p14:cNvContentPartPr/>
              <p14:nvPr/>
            </p14:nvContentPartPr>
            <p14:xfrm>
              <a:off x="8047944" y="4607496"/>
              <a:ext cx="609480" cy="22680"/>
            </p14:xfrm>
          </p:contentPart>
        </mc:Choice>
        <mc:Fallback xmlns="">
          <p:pic>
            <p:nvPicPr>
              <p:cNvPr id="20" name="Pismo odręczne 19">
                <a:extLst>
                  <a:ext uri="{FF2B5EF4-FFF2-40B4-BE49-F238E27FC236}">
                    <a16:creationId xmlns:a16="http://schemas.microsoft.com/office/drawing/2014/main" id="{1467E218-9803-2040-87CC-D93314B130CB}"/>
                  </a:ext>
                </a:extLst>
              </p:cNvPr>
              <p:cNvPicPr/>
              <p:nvPr/>
            </p:nvPicPr>
            <p:blipFill>
              <a:blip r:embed="rId19"/>
              <a:stretch>
                <a:fillRect/>
              </a:stretch>
            </p:blipFill>
            <p:spPr>
              <a:xfrm>
                <a:off x="8012304" y="4535856"/>
                <a:ext cx="681120" cy="166320"/>
              </a:xfrm>
              <a:prstGeom prst="rect">
                <a:avLst/>
              </a:prstGeom>
            </p:spPr>
          </p:pic>
        </mc:Fallback>
      </mc:AlternateContent>
      <p:sp>
        <p:nvSpPr>
          <p:cNvPr id="22" name="Prostokąt 21">
            <a:extLst>
              <a:ext uri="{FF2B5EF4-FFF2-40B4-BE49-F238E27FC236}">
                <a16:creationId xmlns:a16="http://schemas.microsoft.com/office/drawing/2014/main" id="{D9021920-E85E-8D40-BDC2-099F86FB0308}"/>
              </a:ext>
            </a:extLst>
          </p:cNvPr>
          <p:cNvSpPr/>
          <p:nvPr/>
        </p:nvSpPr>
        <p:spPr>
          <a:xfrm>
            <a:off x="6096000" y="6119442"/>
            <a:ext cx="6096000" cy="338554"/>
          </a:xfrm>
          <a:prstGeom prst="rect">
            <a:avLst/>
          </a:prstGeom>
        </p:spPr>
        <p:txBody>
          <a:bodyPr>
            <a:spAutoFit/>
          </a:bodyPr>
          <a:lstStyle/>
          <a:p>
            <a:r>
              <a:rPr lang="en-US" sz="800" b="0" i="0" dirty="0">
                <a:solidFill>
                  <a:srgbClr val="000000"/>
                </a:solidFill>
                <a:effectLst/>
                <a:latin typeface="-apple-system"/>
              </a:rPr>
              <a:t>Eppler, M. J., &amp; </a:t>
            </a:r>
            <a:r>
              <a:rPr lang="en-US" sz="800" b="0" i="0" dirty="0" err="1">
                <a:solidFill>
                  <a:srgbClr val="000000"/>
                </a:solidFill>
                <a:effectLst/>
                <a:latin typeface="-apple-system"/>
              </a:rPr>
              <a:t>Mengis</a:t>
            </a:r>
            <a:r>
              <a:rPr lang="en-US" sz="800" b="0" i="0" dirty="0">
                <a:solidFill>
                  <a:srgbClr val="000000"/>
                </a:solidFill>
                <a:effectLst/>
                <a:latin typeface="-apple-system"/>
              </a:rPr>
              <a:t>, J. (2004). </a:t>
            </a:r>
            <a:r>
              <a:rPr lang="en-US" sz="800" b="0" i="1" dirty="0">
                <a:solidFill>
                  <a:srgbClr val="000000"/>
                </a:solidFill>
                <a:effectLst/>
                <a:latin typeface="-apple-system"/>
              </a:rPr>
              <a:t>The Concept of Information Overload: A Review of Literature from Organization Science, Accounting, Marketing, MIS, and Related Disciplines. The Information Society, 20(5), 325–344.</a:t>
            </a:r>
            <a:endParaRPr lang="en-US" sz="800" dirty="0"/>
          </a:p>
        </p:txBody>
      </p:sp>
    </p:spTree>
    <p:extLst>
      <p:ext uri="{BB962C8B-B14F-4D97-AF65-F5344CB8AC3E}">
        <p14:creationId xmlns:p14="http://schemas.microsoft.com/office/powerpoint/2010/main" val="395020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2677656"/>
          </a:xfrm>
          <a:prstGeom prst="rect">
            <a:avLst/>
          </a:prstGeom>
          <a:noFill/>
        </p:spPr>
        <p:txBody>
          <a:bodyPr wrap="square" rtlCol="0">
            <a:spAutoFit/>
          </a:bodyPr>
          <a:lstStyle/>
          <a:p>
            <a:r>
              <a:rPr lang="en-US" sz="2400" b="1" dirty="0">
                <a:latin typeface="Optima" panose="02000503060000020004" pitchFamily="2" charset="0"/>
              </a:rPr>
              <a:t>TEST OF PROPORTIONALITY: </a:t>
            </a:r>
            <a:r>
              <a:rPr lang="en-US" sz="2400" dirty="0">
                <a:latin typeface="Optima" panose="02000503060000020004" pitchFamily="2" charset="0"/>
              </a:rPr>
              <a:t>PROPORTIONALITY </a:t>
            </a:r>
            <a:r>
              <a:rPr lang="en-US" sz="2400" i="1" dirty="0">
                <a:latin typeface="Optima" panose="02000503060000020004" pitchFamily="2" charset="0"/>
              </a:rPr>
              <a:t>SENSU STRICTO</a:t>
            </a:r>
          </a:p>
          <a:p>
            <a:endParaRPr lang="en-US" sz="2400" dirty="0">
              <a:latin typeface="Optima" panose="02000503060000020004" pitchFamily="2" charset="0"/>
            </a:endParaRPr>
          </a:p>
          <a:p>
            <a:r>
              <a:rPr lang="en-US" sz="2400" dirty="0">
                <a:latin typeface="Optima" panose="02000503060000020004" pitchFamily="2" charset="0"/>
              </a:rPr>
              <a:t>Is there an </a:t>
            </a:r>
            <a:r>
              <a:rPr lang="en-US" sz="2400" b="1" dirty="0">
                <a:latin typeface="Optima" panose="02000503060000020004" pitchFamily="2" charset="0"/>
              </a:rPr>
              <a:t>appropriate balance between the damage </a:t>
            </a:r>
            <a:r>
              <a:rPr lang="en-US" sz="2400" dirty="0">
                <a:latin typeface="Optima" panose="02000503060000020004" pitchFamily="2" charset="0"/>
              </a:rPr>
              <a:t>suffered by the customers &amp; insurance distributors </a:t>
            </a:r>
            <a:r>
              <a:rPr lang="en-US" sz="2400" b="1" dirty="0">
                <a:latin typeface="Optima" panose="02000503060000020004" pitchFamily="2" charset="0"/>
              </a:rPr>
              <a:t>and the benefit</a:t>
            </a:r>
            <a:r>
              <a:rPr lang="en-US" sz="2400" dirty="0">
                <a:latin typeface="Optima" panose="02000503060000020004" pitchFamily="2" charset="0"/>
              </a:rPr>
              <a:t> obtained by achieving enhanced customer protection as a consequence of introducing the information duties?</a:t>
            </a:r>
          </a:p>
          <a:p>
            <a:endParaRPr lang="en-US" sz="2400" dirty="0">
              <a:latin typeface="Optima" panose="02000503060000020004" pitchFamily="2" charset="0"/>
            </a:endParaRPr>
          </a:p>
        </p:txBody>
      </p:sp>
      <p:graphicFrame>
        <p:nvGraphicFramePr>
          <p:cNvPr id="6" name="Diagram 5">
            <a:extLst>
              <a:ext uri="{FF2B5EF4-FFF2-40B4-BE49-F238E27FC236}">
                <a16:creationId xmlns:a16="http://schemas.microsoft.com/office/drawing/2014/main" id="{2695DF29-B8E3-FA46-B094-F940185F54E2}"/>
              </a:ext>
            </a:extLst>
          </p:cNvPr>
          <p:cNvGraphicFramePr/>
          <p:nvPr>
            <p:extLst>
              <p:ext uri="{D42A27DB-BD31-4B8C-83A1-F6EECF244321}">
                <p14:modId xmlns:p14="http://schemas.microsoft.com/office/powerpoint/2010/main" val="1158988566"/>
              </p:ext>
            </p:extLst>
          </p:nvPr>
        </p:nvGraphicFramePr>
        <p:xfrm>
          <a:off x="3100362" y="3715802"/>
          <a:ext cx="4787594" cy="2137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892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199" y="6227506"/>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graphicFrame>
        <p:nvGraphicFramePr>
          <p:cNvPr id="3" name="Tabela 2">
            <a:extLst>
              <a:ext uri="{FF2B5EF4-FFF2-40B4-BE49-F238E27FC236}">
                <a16:creationId xmlns:a16="http://schemas.microsoft.com/office/drawing/2014/main" id="{983D5A2E-DEA8-2341-9C2F-6C1EF428F88F}"/>
              </a:ext>
            </a:extLst>
          </p:cNvPr>
          <p:cNvGraphicFramePr>
            <a:graphicFrameLocks noGrp="1"/>
          </p:cNvGraphicFramePr>
          <p:nvPr>
            <p:extLst>
              <p:ext uri="{D42A27DB-BD31-4B8C-83A1-F6EECF244321}">
                <p14:modId xmlns:p14="http://schemas.microsoft.com/office/powerpoint/2010/main" val="337882432"/>
              </p:ext>
            </p:extLst>
          </p:nvPr>
        </p:nvGraphicFramePr>
        <p:xfrm>
          <a:off x="1863752" y="1174555"/>
          <a:ext cx="8464492" cy="5256978"/>
        </p:xfrm>
        <a:graphic>
          <a:graphicData uri="http://schemas.openxmlformats.org/drawingml/2006/table">
            <a:tbl>
              <a:tblPr firstRow="1" firstCol="1" bandRow="1">
                <a:tableStyleId>{5940675A-B579-460E-94D1-54222C63F5DA}</a:tableStyleId>
              </a:tblPr>
              <a:tblGrid>
                <a:gridCol w="2248961">
                  <a:extLst>
                    <a:ext uri="{9D8B030D-6E8A-4147-A177-3AD203B41FA5}">
                      <a16:colId xmlns:a16="http://schemas.microsoft.com/office/drawing/2014/main" val="1199033925"/>
                    </a:ext>
                  </a:extLst>
                </a:gridCol>
                <a:gridCol w="2468501">
                  <a:extLst>
                    <a:ext uri="{9D8B030D-6E8A-4147-A177-3AD203B41FA5}">
                      <a16:colId xmlns:a16="http://schemas.microsoft.com/office/drawing/2014/main" val="3543495396"/>
                    </a:ext>
                  </a:extLst>
                </a:gridCol>
                <a:gridCol w="2468501">
                  <a:extLst>
                    <a:ext uri="{9D8B030D-6E8A-4147-A177-3AD203B41FA5}">
                      <a16:colId xmlns:a16="http://schemas.microsoft.com/office/drawing/2014/main" val="420079450"/>
                    </a:ext>
                  </a:extLst>
                </a:gridCol>
                <a:gridCol w="1278529">
                  <a:extLst>
                    <a:ext uri="{9D8B030D-6E8A-4147-A177-3AD203B41FA5}">
                      <a16:colId xmlns:a16="http://schemas.microsoft.com/office/drawing/2014/main" val="1395454211"/>
                    </a:ext>
                  </a:extLst>
                </a:gridCol>
              </a:tblGrid>
              <a:tr h="142373">
                <a:tc gridSpan="4">
                  <a:txBody>
                    <a:bodyPr/>
                    <a:lstStyle/>
                    <a:p>
                      <a:pPr algn="ctr">
                        <a:spcAft>
                          <a:spcPts val="0"/>
                        </a:spcAft>
                      </a:pPr>
                      <a:r>
                        <a:rPr lang="en-US" sz="1200" b="1" dirty="0">
                          <a:solidFill>
                            <a:schemeClr val="bg1"/>
                          </a:solidFill>
                          <a:effectLst/>
                        </a:rPr>
                        <a:t>TEST OF PROPORTIONALITY</a:t>
                      </a:r>
                      <a:endParaRPr lang="pl-P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accent1">
                        <a:lumMod val="7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918298157"/>
                  </a:ext>
                </a:extLst>
              </a:tr>
              <a:tr h="142373">
                <a:tc gridSpan="4">
                  <a:txBody>
                    <a:bodyPr/>
                    <a:lstStyle/>
                    <a:p>
                      <a:pPr>
                        <a:spcAft>
                          <a:spcPts val="0"/>
                        </a:spcAft>
                      </a:pPr>
                      <a:r>
                        <a:rPr lang="en-US" sz="1200" b="1" dirty="0">
                          <a:effectLst/>
                        </a:rPr>
                        <a:t>PROBLEM</a:t>
                      </a:r>
                      <a:r>
                        <a:rPr lang="en-US" sz="1200" dirty="0">
                          <a:effectLst/>
                        </a:rPr>
                        <a:t>: insurance coverage not compliant with customer's demands and needs </a:t>
                      </a:r>
                      <a:r>
                        <a:rPr lang="en-US" sz="1200" dirty="0">
                          <a:effectLst/>
                          <a:sym typeface="Wingdings" pitchFamily="2" charset="2"/>
                        </a:rPr>
                        <a:t></a:t>
                      </a:r>
                      <a:r>
                        <a:rPr lang="en-US" sz="1200" dirty="0">
                          <a:effectLst/>
                        </a:rPr>
                        <a:t> lack of the insurance coverage </a:t>
                      </a:r>
                      <a:r>
                        <a:rPr lang="en-US" sz="1200" dirty="0">
                          <a:effectLst/>
                          <a:sym typeface="Wingdings" pitchFamily="2" charset="2"/>
                        </a:rPr>
                        <a:t></a:t>
                      </a:r>
                      <a:r>
                        <a:rPr lang="en-US" sz="1200" dirty="0">
                          <a:effectLst/>
                        </a:rPr>
                        <a:t> stabilization of financial market</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accent1">
                        <a:lumMod val="40000"/>
                        <a:lumOff val="6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164617002"/>
                  </a:ext>
                </a:extLst>
              </a:tr>
              <a:tr h="711866">
                <a:tc rowSpan="2">
                  <a:txBody>
                    <a:bodyPr/>
                    <a:lstStyle/>
                    <a:p>
                      <a:pPr algn="ctr">
                        <a:spcAft>
                          <a:spcPts val="0"/>
                        </a:spcAft>
                      </a:pPr>
                      <a:r>
                        <a:rPr lang="pl-PL" sz="1200" b="1" dirty="0">
                          <a:effectLst/>
                        </a:rPr>
                        <a:t>MEASURE</a:t>
                      </a:r>
                      <a:endParaRPr lang="pl-PL"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accent1">
                        <a:lumMod val="20000"/>
                        <a:lumOff val="80000"/>
                      </a:schemeClr>
                    </a:solidFill>
                  </a:tcPr>
                </a:tc>
                <a:tc gridSpan="2">
                  <a:txBody>
                    <a:bodyPr/>
                    <a:lstStyle/>
                    <a:p>
                      <a:pPr algn="ctr">
                        <a:spcAft>
                          <a:spcPts val="0"/>
                        </a:spcAft>
                      </a:pPr>
                      <a:r>
                        <a:rPr lang="en-US" sz="1200" b="1" dirty="0">
                          <a:effectLst/>
                        </a:rPr>
                        <a:t>OBJECTIVE</a:t>
                      </a:r>
                      <a:endParaRPr lang="pl-PL" sz="1200" b="1" dirty="0">
                        <a:effectLst/>
                      </a:endParaRPr>
                    </a:p>
                    <a:p>
                      <a:pPr algn="ctr">
                        <a:spcAft>
                          <a:spcPts val="0"/>
                        </a:spcAft>
                      </a:pPr>
                      <a:r>
                        <a:rPr lang="en-US" sz="800" dirty="0">
                          <a:effectLst/>
                        </a:rPr>
                        <a:t> </a:t>
                      </a:r>
                      <a:endParaRPr lang="pl-PL" sz="900" dirty="0">
                        <a:effectLst/>
                      </a:endParaRPr>
                    </a:p>
                    <a:p>
                      <a:pPr>
                        <a:spcAft>
                          <a:spcPts val="0"/>
                        </a:spcAft>
                      </a:pPr>
                      <a:r>
                        <a:rPr lang="en-US" sz="1000" b="1" dirty="0">
                          <a:effectLst/>
                        </a:rPr>
                        <a:t>GENERAL OBJECTIVE</a:t>
                      </a:r>
                      <a:r>
                        <a:rPr lang="en-US" sz="1000" dirty="0">
                          <a:effectLst/>
                        </a:rPr>
                        <a:t>: customer protection</a:t>
                      </a:r>
                      <a:endParaRPr lang="pl-PL" sz="1000" dirty="0">
                        <a:effectLst/>
                      </a:endParaRPr>
                    </a:p>
                    <a:p>
                      <a:pPr>
                        <a:spcAft>
                          <a:spcPts val="0"/>
                        </a:spcAft>
                      </a:pPr>
                      <a:r>
                        <a:rPr lang="en-US" sz="1000" b="1" dirty="0">
                          <a:effectLst/>
                        </a:rPr>
                        <a:t>SPECIFIC OBJECTIVE</a:t>
                      </a:r>
                      <a:r>
                        <a:rPr lang="en-US" sz="1000" dirty="0">
                          <a:effectLst/>
                        </a:rPr>
                        <a:t>: making customers’ financial decisions more reasonable and informed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accent1">
                        <a:lumMod val="20000"/>
                        <a:lumOff val="80000"/>
                      </a:schemeClr>
                    </a:solidFill>
                  </a:tcPr>
                </a:tc>
                <a:tc hMerge="1">
                  <a:txBody>
                    <a:bodyPr/>
                    <a:lstStyle/>
                    <a:p>
                      <a:endParaRPr lang="pl-PL"/>
                    </a:p>
                  </a:txBody>
                  <a:tcPr/>
                </a:tc>
                <a:tc rowSpan="2">
                  <a:txBody>
                    <a:bodyPr/>
                    <a:lstStyle/>
                    <a:p>
                      <a:pPr algn="ctr">
                        <a:spcAft>
                          <a:spcPts val="0"/>
                        </a:spcAft>
                      </a:pPr>
                      <a:r>
                        <a:rPr lang="pl-PL" sz="1200" b="1" dirty="0">
                          <a:effectLst/>
                        </a:rPr>
                        <a:t>COST EFFECTIVENESS</a:t>
                      </a:r>
                      <a:endParaRPr lang="pl-PL"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accent1">
                        <a:lumMod val="20000"/>
                        <a:lumOff val="80000"/>
                      </a:schemeClr>
                    </a:solidFill>
                  </a:tcPr>
                </a:tc>
                <a:extLst>
                  <a:ext uri="{0D108BD9-81ED-4DB2-BD59-A6C34878D82A}">
                    <a16:rowId xmlns:a16="http://schemas.microsoft.com/office/drawing/2014/main" val="2368936194"/>
                  </a:ext>
                </a:extLst>
              </a:tr>
              <a:tr h="142373">
                <a:tc vMerge="1">
                  <a:txBody>
                    <a:bodyPr/>
                    <a:lstStyle/>
                    <a:p>
                      <a:endParaRPr lang="pl-PL"/>
                    </a:p>
                  </a:txBody>
                  <a:tcPr/>
                </a:tc>
                <a:tc>
                  <a:txBody>
                    <a:bodyPr/>
                    <a:lstStyle/>
                    <a:p>
                      <a:pPr algn="ctr">
                        <a:spcAft>
                          <a:spcPts val="0"/>
                        </a:spcAft>
                      </a:pPr>
                      <a:r>
                        <a:rPr lang="pl-PL" sz="1000" b="1" dirty="0">
                          <a:effectLst/>
                        </a:rPr>
                        <a:t>BENEFITS</a:t>
                      </a:r>
                      <a:r>
                        <a:rPr lang="pl-PL" sz="800" dirty="0">
                          <a:effectLst/>
                        </a:rPr>
                        <a:t> </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tc>
                <a:tc>
                  <a:txBody>
                    <a:bodyPr/>
                    <a:lstStyle/>
                    <a:p>
                      <a:pPr algn="ctr">
                        <a:spcAft>
                          <a:spcPts val="0"/>
                        </a:spcAft>
                      </a:pPr>
                      <a:r>
                        <a:rPr lang="pl-PL" sz="1000" b="1" dirty="0">
                          <a:effectLst/>
                        </a:rPr>
                        <a:t>DETRIMENTS</a:t>
                      </a:r>
                      <a:r>
                        <a:rPr lang="pl-PL" sz="10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rgbClr val="EAADA6"/>
                    </a:solidFill>
                  </a:tcPr>
                </a:tc>
                <a:tc vMerge="1">
                  <a:txBody>
                    <a:bodyPr/>
                    <a:lstStyle/>
                    <a:p>
                      <a:endParaRPr lang="pl-PL"/>
                    </a:p>
                  </a:txBody>
                  <a:tcPr/>
                </a:tc>
                <a:extLst>
                  <a:ext uri="{0D108BD9-81ED-4DB2-BD59-A6C34878D82A}">
                    <a16:rowId xmlns:a16="http://schemas.microsoft.com/office/drawing/2014/main" val="1237907578"/>
                  </a:ext>
                </a:extLst>
              </a:tr>
              <a:tr h="996611">
                <a:tc>
                  <a:txBody>
                    <a:bodyPr/>
                    <a:lstStyle/>
                    <a:p>
                      <a:pPr>
                        <a:spcAft>
                          <a:spcPts val="0"/>
                        </a:spcAft>
                      </a:pPr>
                      <a:r>
                        <a:rPr lang="en-US" sz="1000" dirty="0">
                          <a:effectLst/>
                        </a:rPr>
                        <a:t>0 – Take no action (Baseline scenario)</a:t>
                      </a:r>
                      <a:endParaRPr lang="pl-PL" sz="1000" dirty="0">
                        <a:effectLst/>
                      </a:endParaRPr>
                    </a:p>
                    <a:p>
                      <a:pPr>
                        <a:spcAft>
                          <a:spcPts val="0"/>
                        </a:spcAft>
                      </a:pPr>
                      <a:r>
                        <a:rPr lang="en-US" sz="800" dirty="0">
                          <a:effectLst/>
                        </a:rPr>
                        <a:t> </a:t>
                      </a:r>
                      <a:endParaRPr lang="pl-PL" sz="900" dirty="0">
                        <a:effectLst/>
                      </a:endParaRPr>
                    </a:p>
                    <a:p>
                      <a:pPr>
                        <a:spcAft>
                          <a:spcPts val="0"/>
                        </a:spcAft>
                      </a:pPr>
                      <a:r>
                        <a:rPr lang="en-US" sz="800" dirty="0">
                          <a:effectLst/>
                        </a:rPr>
                        <a:t> </a:t>
                      </a:r>
                      <a:endParaRPr lang="pl-PL" sz="900" dirty="0">
                        <a:effectLst/>
                      </a:endParaRPr>
                    </a:p>
                    <a:p>
                      <a:pPr>
                        <a:spcAft>
                          <a:spcPts val="0"/>
                        </a:spcAft>
                      </a:pPr>
                      <a:r>
                        <a:rPr lang="en-US" sz="800" dirty="0">
                          <a:effectLst/>
                        </a:rPr>
                        <a:t> </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bg1"/>
                    </a:solidFill>
                  </a:tcPr>
                </a:tc>
                <a:tc>
                  <a:txBody>
                    <a:bodyPr/>
                    <a:lstStyle/>
                    <a:p>
                      <a:pPr algn="ctr">
                        <a:spcAft>
                          <a:spcPts val="0"/>
                        </a:spcAft>
                      </a:pPr>
                      <a:r>
                        <a:rPr lang="en-US" sz="800" dirty="0">
                          <a:effectLst/>
                        </a:rPr>
                        <a:t>0</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nchor="ctr"/>
                </a:tc>
                <a:tc>
                  <a:txBody>
                    <a:bodyPr/>
                    <a:lstStyle/>
                    <a:p>
                      <a:pPr marL="342900" lvl="0" indent="-342900">
                        <a:spcAft>
                          <a:spcPts val="0"/>
                        </a:spcAft>
                        <a:buFont typeface="Century Schoolbook" panose="02040604050505020304" pitchFamily="18" charset="0"/>
                        <a:buChar char="-"/>
                      </a:pPr>
                      <a:r>
                        <a:rPr lang="en-US" sz="800" dirty="0">
                          <a:effectLst/>
                        </a:rPr>
                        <a:t>identified problem will persist and could be aggravated by future market developments</a:t>
                      </a:r>
                      <a:endParaRPr lang="pl-PL" sz="900" dirty="0">
                        <a:effectLst/>
                      </a:endParaRPr>
                    </a:p>
                    <a:p>
                      <a:pPr marL="342900" lvl="0" indent="-342900">
                        <a:spcAft>
                          <a:spcPts val="0"/>
                        </a:spcAft>
                        <a:buFont typeface="Century Schoolbook" panose="02040604050505020304" pitchFamily="18" charset="0"/>
                        <a:buChar char="-"/>
                      </a:pPr>
                      <a:r>
                        <a:rPr lang="en-US" sz="800" dirty="0">
                          <a:effectLst/>
                        </a:rPr>
                        <a:t>increase in the number of cases of mis-selling of insurance products and cases where customers are led to take undue risks</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rgbClr val="EAADA6"/>
                    </a:solidFill>
                  </a:tcPr>
                </a:tc>
                <a:tc>
                  <a:txBody>
                    <a:bodyPr/>
                    <a:lstStyle/>
                    <a:p>
                      <a:pPr algn="ctr">
                        <a:spcAft>
                          <a:spcPts val="0"/>
                        </a:spcAft>
                      </a:pPr>
                      <a:r>
                        <a:rPr lang="en-US" sz="800">
                          <a:effectLst/>
                        </a:rPr>
                        <a:t>N/A</a:t>
                      </a:r>
                      <a:endParaRPr lang="pl-PL" sz="90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nchor="ctr"/>
                </a:tc>
                <a:extLst>
                  <a:ext uri="{0D108BD9-81ED-4DB2-BD59-A6C34878D82A}">
                    <a16:rowId xmlns:a16="http://schemas.microsoft.com/office/drawing/2014/main" val="416509744"/>
                  </a:ext>
                </a:extLst>
              </a:tr>
              <a:tr h="1728816">
                <a:tc>
                  <a:txBody>
                    <a:bodyPr/>
                    <a:lstStyle/>
                    <a:p>
                      <a:pPr>
                        <a:spcAft>
                          <a:spcPts val="0"/>
                        </a:spcAft>
                      </a:pPr>
                      <a:r>
                        <a:rPr lang="en-US" sz="1000" b="1" dirty="0">
                          <a:effectLst/>
                        </a:rPr>
                        <a:t>1 – Information disclosures </a:t>
                      </a:r>
                      <a:endParaRPr lang="pl-PL" sz="1000" b="1" dirty="0">
                        <a:effectLst/>
                      </a:endParaRPr>
                    </a:p>
                    <a:p>
                      <a:pPr>
                        <a:spcAft>
                          <a:spcPts val="0"/>
                        </a:spcAft>
                      </a:pPr>
                      <a:r>
                        <a:rPr lang="en-US" sz="800" dirty="0">
                          <a:effectLst/>
                        </a:rPr>
                        <a:t> </a:t>
                      </a:r>
                      <a:endParaRPr lang="pl-PL" sz="900" dirty="0">
                        <a:effectLst/>
                      </a:endParaRPr>
                    </a:p>
                    <a:p>
                      <a:pPr>
                        <a:spcAft>
                          <a:spcPts val="0"/>
                        </a:spcAft>
                      </a:pPr>
                      <a:r>
                        <a:rPr lang="en-US" sz="800" dirty="0">
                          <a:effectLst/>
                        </a:rPr>
                        <a:t> </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bg1"/>
                    </a:solidFill>
                  </a:tcPr>
                </a:tc>
                <a:tc>
                  <a:txBody>
                    <a:bodyPr/>
                    <a:lstStyle/>
                    <a:p>
                      <a:pPr marL="342900" lvl="0" indent="-342900">
                        <a:spcAft>
                          <a:spcPts val="0"/>
                        </a:spcAft>
                        <a:buFont typeface="Century Schoolbook" panose="02040604050505020304" pitchFamily="18" charset="0"/>
                        <a:buChar char="+"/>
                      </a:pPr>
                      <a:r>
                        <a:rPr lang="en-US" sz="800" dirty="0">
                          <a:effectLst/>
                        </a:rPr>
                        <a:t>enhanced trust to insurance distributors</a:t>
                      </a:r>
                      <a:r>
                        <a:rPr lang="en-US" sz="900" dirty="0">
                          <a:effectLst/>
                        </a:rPr>
                        <a:t> </a:t>
                      </a:r>
                      <a:r>
                        <a:rPr lang="en-US" sz="800" dirty="0">
                          <a:effectLst/>
                        </a:rPr>
                        <a:t>and higher transparency</a:t>
                      </a:r>
                      <a:endParaRPr lang="pl-PL" sz="900" dirty="0">
                        <a:effectLst/>
                      </a:endParaRPr>
                    </a:p>
                    <a:p>
                      <a:pPr marL="342900" lvl="0" indent="-342900">
                        <a:spcAft>
                          <a:spcPts val="0"/>
                        </a:spcAft>
                        <a:buFont typeface="Century Schoolbook" panose="02040604050505020304" pitchFamily="18" charset="0"/>
                        <a:buChar char="+"/>
                      </a:pPr>
                      <a:r>
                        <a:rPr lang="en-US" sz="800" dirty="0">
                          <a:effectLst/>
                        </a:rPr>
                        <a:t>clarity with regard to the principle-agent relationship, including how this may impact on advice</a:t>
                      </a:r>
                      <a:endParaRPr lang="pl-PL" sz="900" dirty="0">
                        <a:effectLst/>
                      </a:endParaRPr>
                    </a:p>
                    <a:p>
                      <a:pPr marL="342900" lvl="0" indent="-342900">
                        <a:spcAft>
                          <a:spcPts val="0"/>
                        </a:spcAft>
                        <a:buFont typeface="Century Schoolbook" panose="02040604050505020304" pitchFamily="18" charset="0"/>
                        <a:buChar char="+"/>
                      </a:pPr>
                      <a:r>
                        <a:rPr lang="en-US" sz="800" dirty="0">
                          <a:effectLst/>
                        </a:rPr>
                        <a:t>facilitating comparison of insurance covers and prices</a:t>
                      </a:r>
                      <a:endParaRPr lang="pl-PL" sz="900" dirty="0">
                        <a:effectLst/>
                      </a:endParaRPr>
                    </a:p>
                    <a:p>
                      <a:pPr marL="342900" lvl="0" indent="-342900">
                        <a:spcAft>
                          <a:spcPts val="0"/>
                        </a:spcAft>
                        <a:buFont typeface="Century Schoolbook" panose="02040604050505020304" pitchFamily="18" charset="0"/>
                        <a:buChar char="+"/>
                      </a:pPr>
                      <a:r>
                        <a:rPr lang="en-US" sz="800" dirty="0">
                          <a:effectLst/>
                        </a:rPr>
                        <a:t>improved understanding and identification of the most important pieces of policy information (comprehensibility) by introducing standard presentation of IPID</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tc>
                <a:tc rowSpan="2">
                  <a:txBody>
                    <a:bodyPr/>
                    <a:lstStyle/>
                    <a:p>
                      <a:pPr marL="342900" lvl="0" indent="-342900">
                        <a:spcAft>
                          <a:spcPts val="0"/>
                        </a:spcAft>
                        <a:buFont typeface="Century Schoolbook" panose="02040604050505020304" pitchFamily="18" charset="0"/>
                        <a:buChar char="-"/>
                      </a:pPr>
                      <a:r>
                        <a:rPr lang="en-US" sz="800" dirty="0">
                          <a:effectLst/>
                        </a:rPr>
                        <a:t>INFORMATION OVERLOAD &amp; consequences:</a:t>
                      </a:r>
                      <a:endParaRPr lang="pl-PL" sz="900" dirty="0">
                        <a:effectLst/>
                      </a:endParaRPr>
                    </a:p>
                    <a:p>
                      <a:pPr marL="742950" lvl="1" indent="-285750">
                        <a:spcAft>
                          <a:spcPts val="0"/>
                        </a:spcAft>
                        <a:buFont typeface="Courier New" panose="02070309020205020404" pitchFamily="49" charset="0"/>
                        <a:buChar char="o"/>
                      </a:pPr>
                      <a:r>
                        <a:rPr lang="en-US" sz="800" dirty="0">
                          <a:effectLst/>
                        </a:rPr>
                        <a:t>increased confusion</a:t>
                      </a:r>
                      <a:endParaRPr lang="pl-PL" sz="900" dirty="0">
                        <a:effectLst/>
                      </a:endParaRPr>
                    </a:p>
                    <a:p>
                      <a:pPr marL="742950" lvl="1" indent="-285750">
                        <a:spcAft>
                          <a:spcPts val="0"/>
                        </a:spcAft>
                        <a:buFont typeface="Courier New" panose="02070309020205020404" pitchFamily="49" charset="0"/>
                        <a:buChar char="o"/>
                      </a:pPr>
                      <a:r>
                        <a:rPr lang="en-US" sz="800" dirty="0">
                          <a:effectLst/>
                        </a:rPr>
                        <a:t>decision effectiveness (accuracy and quality) lowered</a:t>
                      </a:r>
                      <a:endParaRPr lang="pl-PL" sz="900" dirty="0">
                        <a:effectLst/>
                      </a:endParaRPr>
                    </a:p>
                    <a:p>
                      <a:pPr marL="742950" lvl="1" indent="-285750">
                        <a:spcAft>
                          <a:spcPts val="0"/>
                        </a:spcAft>
                        <a:buFont typeface="Courier New" panose="02070309020205020404" pitchFamily="49" charset="0"/>
                        <a:buChar char="o"/>
                      </a:pPr>
                      <a:r>
                        <a:rPr lang="en-US" sz="800" dirty="0">
                          <a:effectLst/>
                        </a:rPr>
                        <a:t>increased difficulty in identification and selection of relevant information</a:t>
                      </a:r>
                      <a:endParaRPr lang="pl-PL" sz="900" dirty="0">
                        <a:effectLst/>
                      </a:endParaRPr>
                    </a:p>
                    <a:p>
                      <a:pPr marL="742950" lvl="1" indent="-285750">
                        <a:spcAft>
                          <a:spcPts val="0"/>
                        </a:spcAft>
                        <a:buFont typeface="Courier New" panose="02070309020205020404" pitchFamily="49" charset="0"/>
                        <a:buChar char="o"/>
                      </a:pPr>
                      <a:r>
                        <a:rPr lang="en-US" sz="800" dirty="0">
                          <a:effectLst/>
                        </a:rPr>
                        <a:t>loss of control over information</a:t>
                      </a:r>
                      <a:endParaRPr lang="pl-PL" sz="900" dirty="0">
                        <a:effectLst/>
                      </a:endParaRPr>
                    </a:p>
                    <a:p>
                      <a:pPr marL="742950" lvl="1" indent="-285750">
                        <a:spcAft>
                          <a:spcPts val="0"/>
                        </a:spcAft>
                        <a:buFont typeface="Courier New" panose="02070309020205020404" pitchFamily="49" charset="0"/>
                        <a:buChar char="o"/>
                      </a:pPr>
                      <a:r>
                        <a:rPr lang="en-US" sz="800" dirty="0">
                          <a:effectLst/>
                        </a:rPr>
                        <a:t>lack of critical evaluation and superficial analysis</a:t>
                      </a:r>
                      <a:endParaRPr lang="pl-PL" sz="900" dirty="0">
                        <a:effectLst/>
                      </a:endParaRPr>
                    </a:p>
                    <a:p>
                      <a:pPr marL="742950" lvl="1" indent="-285750">
                        <a:spcAft>
                          <a:spcPts val="0"/>
                        </a:spcAft>
                        <a:buFont typeface="Courier New" panose="02070309020205020404" pitchFamily="49" charset="0"/>
                        <a:buChar char="o"/>
                      </a:pPr>
                      <a:r>
                        <a:rPr lang="en-US" sz="800" dirty="0">
                          <a:effectLst/>
                        </a:rPr>
                        <a:t>loss of differentiation</a:t>
                      </a:r>
                      <a:endParaRPr lang="pl-PL" sz="900" dirty="0">
                        <a:effectLst/>
                      </a:endParaRPr>
                    </a:p>
                    <a:p>
                      <a:pPr marL="742950" lvl="1" indent="-285750">
                        <a:spcAft>
                          <a:spcPts val="0"/>
                        </a:spcAft>
                        <a:buFont typeface="Courier New" panose="02070309020205020404" pitchFamily="49" charset="0"/>
                        <a:buChar char="o"/>
                      </a:pPr>
                      <a:r>
                        <a:rPr lang="en-US" sz="800" dirty="0">
                          <a:effectLst/>
                        </a:rPr>
                        <a:t>higher time requirements for information handling</a:t>
                      </a:r>
                      <a:endParaRPr lang="pl-PL" sz="900" dirty="0">
                        <a:effectLst/>
                      </a:endParaRPr>
                    </a:p>
                    <a:p>
                      <a:pPr marL="342900" lvl="0" indent="-342900">
                        <a:spcAft>
                          <a:spcPts val="0"/>
                        </a:spcAft>
                        <a:buFont typeface="Century Schoolbook" panose="02040604050505020304" pitchFamily="18" charset="0"/>
                        <a:buChar char="-"/>
                      </a:pPr>
                      <a:r>
                        <a:rPr lang="en-US" sz="800" dirty="0">
                          <a:effectLst/>
                        </a:rPr>
                        <a:t>extension of sale process</a:t>
                      </a:r>
                      <a:endParaRPr lang="pl-PL" sz="900" dirty="0">
                        <a:effectLst/>
                      </a:endParaRPr>
                    </a:p>
                    <a:p>
                      <a:pPr marL="342900" lvl="0" indent="-342900">
                        <a:spcAft>
                          <a:spcPts val="0"/>
                        </a:spcAft>
                        <a:buFont typeface="Century Schoolbook" panose="02040604050505020304" pitchFamily="18" charset="0"/>
                        <a:buChar char="-"/>
                      </a:pPr>
                      <a:r>
                        <a:rPr lang="en-US" sz="800" dirty="0">
                          <a:effectLst/>
                        </a:rPr>
                        <a:t>administrative burden (compliance risk)</a:t>
                      </a:r>
                      <a:endParaRPr lang="pl-PL" sz="900" dirty="0">
                        <a:effectLst/>
                      </a:endParaRPr>
                    </a:p>
                    <a:p>
                      <a:pPr marL="342900" lvl="0" indent="-342900">
                        <a:spcAft>
                          <a:spcPts val="0"/>
                        </a:spcAft>
                        <a:buFont typeface="Century Schoolbook" panose="02040604050505020304" pitchFamily="18" charset="0"/>
                        <a:buChar char="-"/>
                      </a:pPr>
                      <a:r>
                        <a:rPr lang="en-US" sz="800" dirty="0">
                          <a:effectLst/>
                        </a:rPr>
                        <a:t>systemic risk</a:t>
                      </a:r>
                      <a:endParaRPr lang="pl-PL" sz="900" dirty="0">
                        <a:effectLst/>
                      </a:endParaRPr>
                    </a:p>
                    <a:p>
                      <a:pPr marL="342900" lvl="0" indent="-342900">
                        <a:spcAft>
                          <a:spcPts val="0"/>
                        </a:spcAft>
                        <a:buFont typeface="Century Schoolbook" panose="02040604050505020304" pitchFamily="18" charset="0"/>
                        <a:buChar char="-"/>
                      </a:pPr>
                      <a:r>
                        <a:rPr lang="en-US" sz="800" dirty="0">
                          <a:effectLst/>
                        </a:rPr>
                        <a:t>entrepreneurial risk</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rgbClr val="EAADA6"/>
                    </a:solidFill>
                  </a:tcPr>
                </a:tc>
                <a:tc>
                  <a:txBody>
                    <a:bodyPr/>
                    <a:lstStyle/>
                    <a:p>
                      <a:pPr>
                        <a:spcAft>
                          <a:spcPts val="0"/>
                        </a:spcAft>
                      </a:pPr>
                      <a:r>
                        <a:rPr lang="en-US" sz="800">
                          <a:effectLst/>
                        </a:rPr>
                        <a:t>Potential system changes are needed to enable these disclosures. Yet it is estimated that the costs related to the disclosures are not excessive. </a:t>
                      </a:r>
                      <a:endParaRPr lang="pl-PL" sz="900">
                        <a:effectLst/>
                      </a:endParaRPr>
                    </a:p>
                    <a:p>
                      <a:pPr>
                        <a:spcAft>
                          <a:spcPts val="0"/>
                        </a:spcAft>
                      </a:pPr>
                      <a:r>
                        <a:rPr lang="en-US" sz="800">
                          <a:effectLst/>
                        </a:rPr>
                        <a:t> </a:t>
                      </a:r>
                      <a:endParaRPr lang="pl-PL" sz="900">
                        <a:effectLst/>
                      </a:endParaRPr>
                    </a:p>
                    <a:p>
                      <a:pPr>
                        <a:spcAft>
                          <a:spcPts val="0"/>
                        </a:spcAft>
                      </a:pPr>
                      <a:r>
                        <a:rPr lang="en-US" sz="800">
                          <a:effectLst/>
                        </a:rPr>
                        <a:t>The initial analysis results in non-excessive costs.</a:t>
                      </a:r>
                      <a:endParaRPr lang="pl-PL" sz="90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tc>
                <a:extLst>
                  <a:ext uri="{0D108BD9-81ED-4DB2-BD59-A6C34878D82A}">
                    <a16:rowId xmlns:a16="http://schemas.microsoft.com/office/drawing/2014/main" val="3920774274"/>
                  </a:ext>
                </a:extLst>
              </a:tr>
              <a:tr h="833899">
                <a:tc>
                  <a:txBody>
                    <a:bodyPr/>
                    <a:lstStyle/>
                    <a:p>
                      <a:pPr>
                        <a:spcAft>
                          <a:spcPts val="0"/>
                        </a:spcAft>
                      </a:pPr>
                      <a:r>
                        <a:rPr lang="en-US" sz="1000" b="1" dirty="0">
                          <a:effectLst/>
                        </a:rPr>
                        <a:t>2 – Identification of the customer’s demands and needs and provision of advice or recommendation </a:t>
                      </a:r>
                      <a:endParaRPr lang="pl-PL" sz="1000" b="1" dirty="0">
                        <a:effectLst/>
                      </a:endParaRPr>
                    </a:p>
                    <a:p>
                      <a:pPr>
                        <a:spcAft>
                          <a:spcPts val="0"/>
                        </a:spcAft>
                      </a:pPr>
                      <a:r>
                        <a:rPr lang="en-US" sz="800" dirty="0">
                          <a:effectLst/>
                        </a:rPr>
                        <a:t> </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bg1"/>
                    </a:solidFill>
                  </a:tcPr>
                </a:tc>
                <a:tc>
                  <a:txBody>
                    <a:bodyPr/>
                    <a:lstStyle/>
                    <a:p>
                      <a:pPr marL="342900" lvl="0" indent="-342900">
                        <a:spcAft>
                          <a:spcPts val="0"/>
                        </a:spcAft>
                        <a:buFont typeface="Century Schoolbook" panose="02040604050505020304" pitchFamily="18" charset="0"/>
                        <a:buChar char="+"/>
                      </a:pPr>
                      <a:r>
                        <a:rPr lang="en-US" sz="800">
                          <a:effectLst/>
                        </a:rPr>
                        <a:t>enhanced customer’s choice, confidence and quality of service received</a:t>
                      </a:r>
                      <a:endParaRPr lang="pl-PL" sz="900">
                        <a:effectLst/>
                      </a:endParaRPr>
                    </a:p>
                    <a:p>
                      <a:pPr marL="342900" lvl="0" indent="-342900">
                        <a:spcAft>
                          <a:spcPts val="0"/>
                        </a:spcAft>
                        <a:buFont typeface="Century Schoolbook" panose="02040604050505020304" pitchFamily="18" charset="0"/>
                        <a:buChar char="+"/>
                      </a:pPr>
                      <a:r>
                        <a:rPr lang="en-US" sz="800">
                          <a:effectLst/>
                        </a:rPr>
                        <a:t>improved comparability of offers</a:t>
                      </a:r>
                      <a:endParaRPr lang="pl-PL" sz="900">
                        <a:effectLst/>
                      </a:endParaRPr>
                    </a:p>
                    <a:p>
                      <a:pPr marL="342900" lvl="0" indent="-342900">
                        <a:spcAft>
                          <a:spcPts val="0"/>
                        </a:spcAft>
                        <a:buFont typeface="Century Schoolbook" panose="02040604050505020304" pitchFamily="18" charset="0"/>
                        <a:buChar char="+"/>
                      </a:pPr>
                      <a:r>
                        <a:rPr lang="en-US" sz="800">
                          <a:effectLst/>
                        </a:rPr>
                        <a:t>improved understanding by customers of the services and products on offer</a:t>
                      </a:r>
                      <a:endParaRPr lang="pl-PL" sz="90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tc>
                <a:tc vMerge="1">
                  <a:txBody>
                    <a:bodyPr/>
                    <a:lstStyle/>
                    <a:p>
                      <a:endParaRPr lang="pl-PL"/>
                    </a:p>
                  </a:txBody>
                  <a:tcPr/>
                </a:tc>
                <a:tc>
                  <a:txBody>
                    <a:bodyPr/>
                    <a:lstStyle/>
                    <a:p>
                      <a:pPr>
                        <a:spcAft>
                          <a:spcPts val="0"/>
                        </a:spcAft>
                      </a:pPr>
                      <a:r>
                        <a:rPr lang="en-US" sz="800">
                          <a:effectLst/>
                        </a:rPr>
                        <a:t>subject to further economic analysis</a:t>
                      </a:r>
                      <a:endParaRPr lang="pl-PL" sz="90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tc>
                <a:extLst>
                  <a:ext uri="{0D108BD9-81ED-4DB2-BD59-A6C34878D82A}">
                    <a16:rowId xmlns:a16="http://schemas.microsoft.com/office/drawing/2014/main" val="2392522295"/>
                  </a:ext>
                </a:extLst>
              </a:tr>
              <a:tr h="284746">
                <a:tc>
                  <a:txBody>
                    <a:bodyPr/>
                    <a:lstStyle/>
                    <a:p>
                      <a:pPr>
                        <a:spcAft>
                          <a:spcPts val="0"/>
                        </a:spcAft>
                      </a:pPr>
                      <a:r>
                        <a:rPr lang="en-US" sz="1000" dirty="0">
                          <a:effectLst/>
                        </a:rPr>
                        <a:t>3 – Financial education programs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solidFill>
                      <a:schemeClr val="bg1"/>
                    </a:solidFill>
                  </a:tcPr>
                </a:tc>
                <a:tc>
                  <a:txBody>
                    <a:bodyPr/>
                    <a:lstStyle/>
                    <a:p>
                      <a:pPr marL="342900" lvl="0" indent="-342900">
                        <a:spcAft>
                          <a:spcPts val="0"/>
                        </a:spcAft>
                        <a:buFont typeface="Century Schoolbook" panose="02040604050505020304" pitchFamily="18" charset="0"/>
                        <a:buChar char="+"/>
                      </a:pPr>
                      <a:r>
                        <a:rPr lang="en-US" sz="800">
                          <a:effectLst/>
                        </a:rPr>
                        <a:t>improved financial literacy</a:t>
                      </a:r>
                      <a:endParaRPr lang="pl-PL" sz="90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tc>
                <a:tc>
                  <a:txBody>
                    <a:bodyPr/>
                    <a:lstStyle/>
                    <a:p>
                      <a:pPr algn="ctr">
                        <a:spcAft>
                          <a:spcPts val="0"/>
                        </a:spcAft>
                      </a:pPr>
                      <a:r>
                        <a:rPr lang="en-US" sz="800" dirty="0">
                          <a:effectLst/>
                        </a:rPr>
                        <a:t> </a:t>
                      </a:r>
                      <a:endParaRPr lang="pl-PL" sz="900" dirty="0">
                        <a:effectLst/>
                      </a:endParaRPr>
                    </a:p>
                    <a:p>
                      <a:pPr algn="ctr">
                        <a:spcAft>
                          <a:spcPts val="0"/>
                        </a:spcAft>
                      </a:pPr>
                      <a:r>
                        <a:rPr lang="en-US" sz="800" dirty="0">
                          <a:effectLst/>
                        </a:rPr>
                        <a:t>0</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nchor="ctr">
                    <a:solidFill>
                      <a:srgbClr val="EAADA6"/>
                    </a:solidFill>
                  </a:tcPr>
                </a:tc>
                <a:tc>
                  <a:txBody>
                    <a:bodyPr/>
                    <a:lstStyle/>
                    <a:p>
                      <a:pPr>
                        <a:spcAft>
                          <a:spcPts val="0"/>
                        </a:spcAft>
                      </a:pPr>
                      <a:r>
                        <a:rPr lang="en-US" sz="800" dirty="0">
                          <a:effectLst/>
                        </a:rPr>
                        <a:t>subject to further cost analysis</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82" marR="53282" marT="0" marB="0"/>
                </a:tc>
                <a:extLst>
                  <a:ext uri="{0D108BD9-81ED-4DB2-BD59-A6C34878D82A}">
                    <a16:rowId xmlns:a16="http://schemas.microsoft.com/office/drawing/2014/main" val="1781927684"/>
                  </a:ext>
                </a:extLst>
              </a:tr>
            </a:tbl>
          </a:graphicData>
        </a:graphic>
      </p:graphicFrame>
    </p:spTree>
    <p:extLst>
      <p:ext uri="{BB962C8B-B14F-4D97-AF65-F5344CB8AC3E}">
        <p14:creationId xmlns:p14="http://schemas.microsoft.com/office/powerpoint/2010/main" val="5523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3416320"/>
          </a:xfrm>
          <a:prstGeom prst="rect">
            <a:avLst/>
          </a:prstGeom>
          <a:noFill/>
        </p:spPr>
        <p:txBody>
          <a:bodyPr wrap="square" numCol="2" rtlCol="0">
            <a:spAutoFit/>
          </a:bodyPr>
          <a:lstStyle/>
          <a:p>
            <a:r>
              <a:rPr lang="en-US" sz="2400" b="1" dirty="0">
                <a:latin typeface="Optima" panose="02000503060000020004" pitchFamily="2" charset="0"/>
              </a:rPr>
              <a:t>PRELIMINARY CONCLUSIONS</a:t>
            </a:r>
            <a:endParaRPr lang="en-US" sz="2400" dirty="0">
              <a:latin typeface="Optima" panose="02000503060000020004" pitchFamily="2" charset="0"/>
            </a:endParaRPr>
          </a:p>
          <a:p>
            <a:endParaRPr lang="en-US" sz="2400" dirty="0">
              <a:latin typeface="Optima" panose="02000503060000020004" pitchFamily="2" charset="0"/>
            </a:endParaRPr>
          </a:p>
          <a:p>
            <a:pPr marL="457200" indent="-457200">
              <a:buFont typeface="+mj-lt"/>
              <a:buAutoNum type="arabicPeriod"/>
            </a:pPr>
            <a:r>
              <a:rPr lang="en-US" dirty="0">
                <a:latin typeface="Optima" panose="02000503060000020004" pitchFamily="2" charset="0"/>
              </a:rPr>
              <a:t>Information duties are suitable to attain their objective.</a:t>
            </a:r>
          </a:p>
          <a:p>
            <a:pPr marL="457200" indent="-457200">
              <a:buFont typeface="+mj-lt"/>
              <a:buAutoNum type="arabicPeriod"/>
            </a:pPr>
            <a:r>
              <a:rPr lang="en-US" dirty="0">
                <a:latin typeface="Optima" panose="02000503060000020004" pitchFamily="2" charset="0"/>
              </a:rPr>
              <a:t>Considering the totality of regulation, the IDD information duties are not necessarily necessary.</a:t>
            </a:r>
          </a:p>
          <a:p>
            <a:pPr marL="457200" indent="-457200">
              <a:buFont typeface="+mj-lt"/>
              <a:buAutoNum type="arabicPeriod"/>
            </a:pPr>
            <a:r>
              <a:rPr lang="en-US" dirty="0">
                <a:latin typeface="Optima" panose="02000503060000020004" pitchFamily="2" charset="0"/>
              </a:rPr>
              <a:t>Need for the revision of the existing information duties at the European and national level, both from the qualitative and quantitative perspective.</a:t>
            </a:r>
          </a:p>
          <a:p>
            <a:endParaRPr lang="en-US" dirty="0">
              <a:latin typeface="Optima" panose="02000503060000020004" pitchFamily="2" charset="0"/>
            </a:endParaRPr>
          </a:p>
          <a:p>
            <a:pPr marL="457200" indent="-457200">
              <a:buFont typeface="+mj-lt"/>
              <a:buAutoNum type="arabicPeriod"/>
            </a:pPr>
            <a:endParaRPr lang="en-US" sz="2400" dirty="0">
              <a:latin typeface="Optima" panose="02000503060000020004" pitchFamily="2" charset="0"/>
            </a:endParaRPr>
          </a:p>
        </p:txBody>
      </p:sp>
      <p:graphicFrame>
        <p:nvGraphicFramePr>
          <p:cNvPr id="3" name="Tabela 2">
            <a:extLst>
              <a:ext uri="{FF2B5EF4-FFF2-40B4-BE49-F238E27FC236}">
                <a16:creationId xmlns:a16="http://schemas.microsoft.com/office/drawing/2014/main" id="{56627B2F-66DD-3B4D-889A-E7C25DBAD427}"/>
              </a:ext>
            </a:extLst>
          </p:cNvPr>
          <p:cNvGraphicFramePr>
            <a:graphicFrameLocks noGrp="1"/>
          </p:cNvGraphicFramePr>
          <p:nvPr>
            <p:extLst>
              <p:ext uri="{D42A27DB-BD31-4B8C-83A1-F6EECF244321}">
                <p14:modId xmlns:p14="http://schemas.microsoft.com/office/powerpoint/2010/main" val="213942866"/>
              </p:ext>
            </p:extLst>
          </p:nvPr>
        </p:nvGraphicFramePr>
        <p:xfrm>
          <a:off x="6645141" y="2898458"/>
          <a:ext cx="4482590" cy="1478280"/>
        </p:xfrm>
        <a:graphic>
          <a:graphicData uri="http://schemas.openxmlformats.org/drawingml/2006/table">
            <a:tbl>
              <a:tblPr firstRow="1" bandRow="1">
                <a:tableStyleId>{5C22544A-7EE6-4342-B048-85BDC9FD1C3A}</a:tableStyleId>
              </a:tblPr>
              <a:tblGrid>
                <a:gridCol w="3480641">
                  <a:extLst>
                    <a:ext uri="{9D8B030D-6E8A-4147-A177-3AD203B41FA5}">
                      <a16:colId xmlns:a16="http://schemas.microsoft.com/office/drawing/2014/main" val="3299844066"/>
                    </a:ext>
                  </a:extLst>
                </a:gridCol>
                <a:gridCol w="1001949">
                  <a:extLst>
                    <a:ext uri="{9D8B030D-6E8A-4147-A177-3AD203B41FA5}">
                      <a16:colId xmlns:a16="http://schemas.microsoft.com/office/drawing/2014/main" val="1634038546"/>
                    </a:ext>
                  </a:extLst>
                </a:gridCol>
              </a:tblGrid>
              <a:tr h="365636">
                <a:tc gridSpan="2">
                  <a:txBody>
                    <a:bodyPr/>
                    <a:lstStyle/>
                    <a:p>
                      <a:pPr algn="ctr"/>
                      <a:r>
                        <a:rPr lang="pl-PL" dirty="0">
                          <a:latin typeface="Optima" panose="02000503060000020004" pitchFamily="2" charset="0"/>
                        </a:rPr>
                        <a:t>RESULTS OF THE TEST</a:t>
                      </a:r>
                    </a:p>
                  </a:txBody>
                  <a:tcPr/>
                </a:tc>
                <a:tc hMerge="1">
                  <a:txBody>
                    <a:bodyPr/>
                    <a:lstStyle/>
                    <a:p>
                      <a:endParaRPr lang="pl-PL" dirty="0"/>
                    </a:p>
                  </a:txBody>
                  <a:tcPr/>
                </a:tc>
                <a:extLst>
                  <a:ext uri="{0D108BD9-81ED-4DB2-BD59-A6C34878D82A}">
                    <a16:rowId xmlns:a16="http://schemas.microsoft.com/office/drawing/2014/main" val="2750513354"/>
                  </a:ext>
                </a:extLst>
              </a:tr>
              <a:tr h="370840">
                <a:tc>
                  <a:txBody>
                    <a:bodyPr/>
                    <a:lstStyle/>
                    <a:p>
                      <a:r>
                        <a:rPr lang="pl-PL" sz="1400" dirty="0">
                          <a:latin typeface="Optima" panose="02000503060000020004" pitchFamily="2" charset="0"/>
                        </a:rPr>
                        <a:t>SUITABILITY</a:t>
                      </a:r>
                    </a:p>
                  </a:txBody>
                  <a:tcPr/>
                </a:tc>
                <a:tc>
                  <a:txBody>
                    <a:bodyPr/>
                    <a:lstStyle/>
                    <a:p>
                      <a:pPr marL="285750" indent="-285750">
                        <a:buFont typeface="Wingdings" pitchFamily="2" charset="2"/>
                        <a:buChar char="ü"/>
                      </a:pPr>
                      <a:endParaRPr lang="pl-PL" dirty="0"/>
                    </a:p>
                  </a:txBody>
                  <a:tcPr/>
                </a:tc>
                <a:extLst>
                  <a:ext uri="{0D108BD9-81ED-4DB2-BD59-A6C34878D82A}">
                    <a16:rowId xmlns:a16="http://schemas.microsoft.com/office/drawing/2014/main" val="3329329769"/>
                  </a:ext>
                </a:extLst>
              </a:tr>
              <a:tr h="370840">
                <a:tc>
                  <a:txBody>
                    <a:bodyPr/>
                    <a:lstStyle/>
                    <a:p>
                      <a:r>
                        <a:rPr lang="pl-PL" sz="1400" dirty="0">
                          <a:latin typeface="Optima" panose="02000503060000020004" pitchFamily="2" charset="0"/>
                        </a:rPr>
                        <a:t>NECESSITY</a:t>
                      </a:r>
                    </a:p>
                  </a:txBody>
                  <a:tcPr/>
                </a:tc>
                <a:tc>
                  <a:txBody>
                    <a:bodyPr/>
                    <a:lstStyle/>
                    <a:p>
                      <a:endParaRPr lang="pl-PL" dirty="0"/>
                    </a:p>
                  </a:txBody>
                  <a:tcPr/>
                </a:tc>
                <a:extLst>
                  <a:ext uri="{0D108BD9-81ED-4DB2-BD59-A6C34878D82A}">
                    <a16:rowId xmlns:a16="http://schemas.microsoft.com/office/drawing/2014/main" val="4249152091"/>
                  </a:ext>
                </a:extLst>
              </a:tr>
              <a:tr h="370840">
                <a:tc>
                  <a:txBody>
                    <a:bodyPr/>
                    <a:lstStyle/>
                    <a:p>
                      <a:r>
                        <a:rPr lang="pl-PL" sz="1400" dirty="0">
                          <a:latin typeface="Optima" panose="02000503060000020004" pitchFamily="2" charset="0"/>
                        </a:rPr>
                        <a:t>PROPORTIONALITY SENSU STRICTO</a:t>
                      </a:r>
                    </a:p>
                  </a:txBody>
                  <a:tcPr/>
                </a:tc>
                <a:tc>
                  <a:txBody>
                    <a:bodyPr/>
                    <a:lstStyle/>
                    <a:p>
                      <a:endParaRPr lang="pl-PL" dirty="0"/>
                    </a:p>
                  </a:txBody>
                  <a:tcPr/>
                </a:tc>
                <a:extLst>
                  <a:ext uri="{0D108BD9-81ED-4DB2-BD59-A6C34878D82A}">
                    <a16:rowId xmlns:a16="http://schemas.microsoft.com/office/drawing/2014/main" val="2889893569"/>
                  </a:ext>
                </a:extLst>
              </a:tr>
            </a:tbl>
          </a:graphicData>
        </a:graphic>
      </p:graphicFrame>
      <p:pic>
        <p:nvPicPr>
          <p:cNvPr id="9" name="Grafika 8" descr="Ptaszek">
            <a:extLst>
              <a:ext uri="{FF2B5EF4-FFF2-40B4-BE49-F238E27FC236}">
                <a16:creationId xmlns:a16="http://schemas.microsoft.com/office/drawing/2014/main" id="{61CC39B7-C683-5E47-9328-52EA05ABE4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1250" y="3270587"/>
            <a:ext cx="316825" cy="316825"/>
          </a:xfrm>
          <a:prstGeom prst="rect">
            <a:avLst/>
          </a:prstGeom>
        </p:spPr>
      </p:pic>
      <p:pic>
        <p:nvPicPr>
          <p:cNvPr id="11" name="Grafika 10" descr="Zamknij">
            <a:extLst>
              <a:ext uri="{FF2B5EF4-FFF2-40B4-BE49-F238E27FC236}">
                <a16:creationId xmlns:a16="http://schemas.microsoft.com/office/drawing/2014/main" id="{C63BC377-1E3C-0545-89EE-B99EA55DFE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3374" y="3690209"/>
            <a:ext cx="330603" cy="330603"/>
          </a:xfrm>
          <a:prstGeom prst="rect">
            <a:avLst/>
          </a:prstGeom>
        </p:spPr>
      </p:pic>
      <p:pic>
        <p:nvPicPr>
          <p:cNvPr id="13" name="Grafika 12" descr="Znak zapytania">
            <a:extLst>
              <a:ext uri="{FF2B5EF4-FFF2-40B4-BE49-F238E27FC236}">
                <a16:creationId xmlns:a16="http://schemas.microsoft.com/office/drawing/2014/main" id="{249C25B6-043E-7140-BC71-AF8EEF07E1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77470" y="4084052"/>
            <a:ext cx="286507" cy="286507"/>
          </a:xfrm>
          <a:prstGeom prst="rect">
            <a:avLst/>
          </a:prstGeom>
        </p:spPr>
      </p:pic>
    </p:spTree>
    <p:extLst>
      <p:ext uri="{BB962C8B-B14F-4D97-AF65-F5344CB8AC3E}">
        <p14:creationId xmlns:p14="http://schemas.microsoft.com/office/powerpoint/2010/main" val="261234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738664"/>
          </a:xfrm>
          <a:prstGeom prst="rect">
            <a:avLst/>
          </a:prstGeom>
          <a:noFill/>
        </p:spPr>
        <p:txBody>
          <a:bodyPr wrap="square" numCol="2" rtlCol="0">
            <a:spAutoFit/>
          </a:bodyPr>
          <a:lstStyle/>
          <a:p>
            <a:endParaRPr lang="en-US" dirty="0">
              <a:latin typeface="Optima" panose="02000503060000020004" pitchFamily="2" charset="0"/>
            </a:endParaRPr>
          </a:p>
          <a:p>
            <a:pPr marL="457200" indent="-457200">
              <a:buFont typeface="+mj-lt"/>
              <a:buAutoNum type="arabicPeriod"/>
            </a:pPr>
            <a:endParaRPr lang="en-US" sz="2400" dirty="0">
              <a:latin typeface="Optima" panose="02000503060000020004" pitchFamily="2" charset="0"/>
            </a:endParaRPr>
          </a:p>
        </p:txBody>
      </p:sp>
      <p:sp>
        <p:nvSpPr>
          <p:cNvPr id="6" name="pole tekstowe 5">
            <a:extLst>
              <a:ext uri="{FF2B5EF4-FFF2-40B4-BE49-F238E27FC236}">
                <a16:creationId xmlns:a16="http://schemas.microsoft.com/office/drawing/2014/main" id="{5BE2AD11-6722-F447-AF46-C55CD3BD0F3B}"/>
              </a:ext>
            </a:extLst>
          </p:cNvPr>
          <p:cNvSpPr txBox="1"/>
          <p:nvPr/>
        </p:nvSpPr>
        <p:spPr>
          <a:xfrm>
            <a:off x="2624328" y="2258568"/>
            <a:ext cx="6565392" cy="1569660"/>
          </a:xfrm>
          <a:prstGeom prst="rect">
            <a:avLst/>
          </a:prstGeom>
          <a:noFill/>
        </p:spPr>
        <p:txBody>
          <a:bodyPr wrap="square" rtlCol="0">
            <a:spAutoFit/>
          </a:bodyPr>
          <a:lstStyle/>
          <a:p>
            <a:pPr algn="ctr"/>
            <a:endParaRPr lang="pl-PL" sz="3200" dirty="0">
              <a:latin typeface="Optima" panose="02000503060000020004" pitchFamily="2" charset="0"/>
            </a:endParaRPr>
          </a:p>
          <a:p>
            <a:pPr algn="ctr"/>
            <a:endParaRPr lang="pl-PL" sz="3200" dirty="0">
              <a:latin typeface="Optima" panose="02000503060000020004" pitchFamily="2" charset="0"/>
            </a:endParaRPr>
          </a:p>
          <a:p>
            <a:pPr algn="ctr"/>
            <a:endParaRPr lang="pl-PL" sz="3200" dirty="0">
              <a:latin typeface="Optima" panose="02000503060000020004" pitchFamily="2" charset="0"/>
            </a:endParaRPr>
          </a:p>
        </p:txBody>
      </p:sp>
      <p:pic>
        <p:nvPicPr>
          <p:cNvPr id="8" name="Obraz 7">
            <a:extLst>
              <a:ext uri="{FF2B5EF4-FFF2-40B4-BE49-F238E27FC236}">
                <a16:creationId xmlns:a16="http://schemas.microsoft.com/office/drawing/2014/main" id="{4AD9C66D-6081-6845-AE68-CFEC25AF853E}"/>
              </a:ext>
            </a:extLst>
          </p:cNvPr>
          <p:cNvPicPr>
            <a:picLocks noChangeAspect="1"/>
          </p:cNvPicPr>
          <p:nvPr/>
        </p:nvPicPr>
        <p:blipFill>
          <a:blip r:embed="rId4"/>
          <a:stretch>
            <a:fillRect/>
          </a:stretch>
        </p:blipFill>
        <p:spPr>
          <a:xfrm>
            <a:off x="4133214" y="1990623"/>
            <a:ext cx="3925570" cy="2876754"/>
          </a:xfrm>
          <a:prstGeom prst="rect">
            <a:avLst/>
          </a:prstGeom>
        </p:spPr>
      </p:pic>
    </p:spTree>
    <p:extLst>
      <p:ext uri="{BB962C8B-B14F-4D97-AF65-F5344CB8AC3E}">
        <p14:creationId xmlns:p14="http://schemas.microsoft.com/office/powerpoint/2010/main" val="154553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3231654"/>
          </a:xfrm>
          <a:prstGeom prst="rect">
            <a:avLst/>
          </a:prstGeom>
          <a:noFill/>
        </p:spPr>
        <p:txBody>
          <a:bodyPr wrap="square" rtlCol="0">
            <a:spAutoFit/>
          </a:bodyPr>
          <a:lstStyle/>
          <a:p>
            <a:r>
              <a:rPr lang="pl-PL" sz="2400" b="1" dirty="0">
                <a:latin typeface="Optima" panose="02000503060000020004" pitchFamily="2" charset="0"/>
              </a:rPr>
              <a:t>AGENDA:</a:t>
            </a:r>
          </a:p>
          <a:p>
            <a:endParaRPr lang="en-US" sz="2400" dirty="0">
              <a:latin typeface="Optima" panose="02000503060000020004" pitchFamily="2" charset="0"/>
            </a:endParaRPr>
          </a:p>
          <a:p>
            <a:pPr marL="457200" indent="-457200">
              <a:buFont typeface="+mj-lt"/>
              <a:buAutoNum type="arabicPeriod"/>
            </a:pPr>
            <a:r>
              <a:rPr lang="en-US" sz="2400" dirty="0">
                <a:latin typeface="Optima" panose="02000503060000020004" pitchFamily="2" charset="0"/>
              </a:rPr>
              <a:t>Argument.</a:t>
            </a:r>
          </a:p>
          <a:p>
            <a:pPr marL="457200" indent="-457200">
              <a:buFont typeface="+mj-lt"/>
              <a:buAutoNum type="arabicPeriod"/>
            </a:pPr>
            <a:r>
              <a:rPr lang="en-US" sz="2400" dirty="0">
                <a:latin typeface="Optima" panose="02000503060000020004" pitchFamily="2" charset="0"/>
              </a:rPr>
              <a:t>Principle of Proportionality – meaning.</a:t>
            </a:r>
          </a:p>
          <a:p>
            <a:pPr marL="457200" indent="-457200">
              <a:buFont typeface="+mj-lt"/>
              <a:buAutoNum type="arabicPeriod"/>
            </a:pPr>
            <a:r>
              <a:rPr lang="en-US" sz="2400" dirty="0">
                <a:latin typeface="Optima" panose="02000503060000020004" pitchFamily="2" charset="0"/>
              </a:rPr>
              <a:t>Research Question.</a:t>
            </a:r>
          </a:p>
          <a:p>
            <a:pPr marL="457200" indent="-457200">
              <a:buFont typeface="+mj-lt"/>
              <a:buAutoNum type="arabicPeriod"/>
            </a:pPr>
            <a:r>
              <a:rPr lang="en-US" sz="2400" dirty="0">
                <a:latin typeface="Optima" panose="02000503060000020004" pitchFamily="2" charset="0"/>
              </a:rPr>
              <a:t>Test of Proportionality.</a:t>
            </a:r>
          </a:p>
          <a:p>
            <a:pPr marL="457200" indent="-457200">
              <a:buFont typeface="+mj-lt"/>
              <a:buAutoNum type="arabicPeriod"/>
            </a:pPr>
            <a:r>
              <a:rPr lang="en-US" sz="2400" dirty="0">
                <a:latin typeface="Optima" panose="02000503060000020004" pitchFamily="2" charset="0"/>
              </a:rPr>
              <a:t>Preliminary Conclusions. </a:t>
            </a:r>
          </a:p>
          <a:p>
            <a:endParaRPr lang="pl-PL" dirty="0"/>
          </a:p>
          <a:p>
            <a:endParaRPr lang="pl-PL" dirty="0"/>
          </a:p>
        </p:txBody>
      </p:sp>
    </p:spTree>
    <p:extLst>
      <p:ext uri="{BB962C8B-B14F-4D97-AF65-F5344CB8AC3E}">
        <p14:creationId xmlns:p14="http://schemas.microsoft.com/office/powerpoint/2010/main" val="259305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2"/>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1754326"/>
          </a:xfrm>
          <a:prstGeom prst="rect">
            <a:avLst/>
          </a:prstGeom>
          <a:noFill/>
        </p:spPr>
        <p:txBody>
          <a:bodyPr wrap="square" rtlCol="0">
            <a:spAutoFit/>
          </a:bodyPr>
          <a:lstStyle/>
          <a:p>
            <a:r>
              <a:rPr lang="pl-PL" sz="2400" b="1" dirty="0">
                <a:latin typeface="Optima" panose="02000503060000020004" pitchFamily="2" charset="0"/>
              </a:rPr>
              <a:t>ARGUMENT</a:t>
            </a:r>
          </a:p>
          <a:p>
            <a:endParaRPr lang="pl-PL" sz="2400" b="1" dirty="0">
              <a:latin typeface="Optima" panose="02000503060000020004" pitchFamily="2" charset="0"/>
            </a:endParaRPr>
          </a:p>
          <a:p>
            <a:endParaRPr lang="pl-PL" sz="2400" b="1" dirty="0">
              <a:latin typeface="Optima" panose="02000503060000020004" pitchFamily="2" charset="0"/>
            </a:endParaRPr>
          </a:p>
          <a:p>
            <a:endParaRPr lang="pl-PL" dirty="0"/>
          </a:p>
          <a:p>
            <a:endParaRPr lang="pl-PL" dirty="0"/>
          </a:p>
        </p:txBody>
      </p:sp>
      <p:graphicFrame>
        <p:nvGraphicFramePr>
          <p:cNvPr id="9" name="Diagram 8">
            <a:extLst>
              <a:ext uri="{FF2B5EF4-FFF2-40B4-BE49-F238E27FC236}">
                <a16:creationId xmlns:a16="http://schemas.microsoft.com/office/drawing/2014/main" id="{E28D9308-C406-E14B-BDD5-2D86638AFC1A}"/>
              </a:ext>
            </a:extLst>
          </p:cNvPr>
          <p:cNvGraphicFramePr/>
          <p:nvPr>
            <p:extLst>
              <p:ext uri="{D42A27DB-BD31-4B8C-83A1-F6EECF244321}">
                <p14:modId xmlns:p14="http://schemas.microsoft.com/office/powerpoint/2010/main" val="208938653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01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2"/>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4585871"/>
          </a:xfrm>
          <a:prstGeom prst="rect">
            <a:avLst/>
          </a:prstGeom>
          <a:noFill/>
        </p:spPr>
        <p:txBody>
          <a:bodyPr wrap="square" rtlCol="0">
            <a:spAutoFit/>
          </a:bodyPr>
          <a:lstStyle/>
          <a:p>
            <a:r>
              <a:rPr lang="en-US" sz="2400" b="1" dirty="0">
                <a:latin typeface="Optima" panose="02000503060000020004" pitchFamily="2" charset="0"/>
              </a:rPr>
              <a:t>PRINCIPLE OF PROPORTIONALITY (1/3)</a:t>
            </a:r>
          </a:p>
          <a:p>
            <a:endParaRPr lang="en-US" sz="2400" dirty="0">
              <a:latin typeface="Optima" panose="02000503060000020004" pitchFamily="2" charset="0"/>
            </a:endParaRPr>
          </a:p>
          <a:p>
            <a:endParaRPr lang="en-US" dirty="0">
              <a:latin typeface="Optima" panose="02000503060000020004" pitchFamily="2" charset="0"/>
            </a:endParaRPr>
          </a:p>
          <a:p>
            <a:endParaRPr lang="en-US" dirty="0">
              <a:latin typeface="Optima" panose="02000503060000020004" pitchFamily="2" charset="0"/>
            </a:endParaRPr>
          </a:p>
          <a:p>
            <a:endParaRPr lang="en-US" dirty="0">
              <a:latin typeface="Optima" panose="02000503060000020004" pitchFamily="2" charset="0"/>
            </a:endParaRPr>
          </a:p>
          <a:p>
            <a:pPr marL="285750" indent="-285750">
              <a:buFont typeface="Wingdings" pitchFamily="2" charset="2"/>
              <a:buChar char="Ø"/>
            </a:pPr>
            <a:r>
              <a:rPr lang="en-US" dirty="0">
                <a:latin typeface="Optima" panose="02000503060000020004" pitchFamily="2" charset="0"/>
              </a:rPr>
              <a:t>Article 5(4) of Treaty on European Union:</a:t>
            </a:r>
          </a:p>
          <a:p>
            <a:endParaRPr lang="en-US" sz="3200" dirty="0">
              <a:latin typeface="Optima" panose="02000503060000020004" pitchFamily="2" charset="0"/>
            </a:endParaRPr>
          </a:p>
          <a:p>
            <a:pPr algn="ctr"/>
            <a:r>
              <a:rPr lang="en-US" sz="3200" i="1" dirty="0">
                <a:latin typeface="Optima" panose="02000503060000020004" pitchFamily="2" charset="0"/>
              </a:rPr>
              <a:t>„</a:t>
            </a:r>
            <a:r>
              <a:rPr lang="en-US" sz="2400" i="1" dirty="0">
                <a:latin typeface="Optima" panose="02000503060000020004" pitchFamily="2" charset="0"/>
              </a:rPr>
              <a:t>Under the principle of proportionality, the content and form of </a:t>
            </a:r>
            <a:r>
              <a:rPr lang="en-US" sz="2400" b="1" i="1" dirty="0">
                <a:latin typeface="Optima" panose="02000503060000020004" pitchFamily="2" charset="0"/>
              </a:rPr>
              <a:t>Union action shall not exceed </a:t>
            </a:r>
            <a:r>
              <a:rPr lang="en-US" sz="2400" i="1" dirty="0">
                <a:latin typeface="Optima" panose="02000503060000020004" pitchFamily="2" charset="0"/>
              </a:rPr>
              <a:t>what is </a:t>
            </a:r>
            <a:r>
              <a:rPr lang="en-US" sz="2400" b="1" i="1" dirty="0">
                <a:latin typeface="Optima" panose="02000503060000020004" pitchFamily="2" charset="0"/>
              </a:rPr>
              <a:t>necessary</a:t>
            </a:r>
            <a:r>
              <a:rPr lang="en-US" sz="2400" i="1" dirty="0">
                <a:latin typeface="Optima" panose="02000503060000020004" pitchFamily="2" charset="0"/>
              </a:rPr>
              <a:t> to achieve the </a:t>
            </a:r>
            <a:r>
              <a:rPr lang="en-US" sz="2400" b="1" i="1" dirty="0">
                <a:latin typeface="Optima" panose="02000503060000020004" pitchFamily="2" charset="0"/>
              </a:rPr>
              <a:t>objectives</a:t>
            </a:r>
            <a:r>
              <a:rPr lang="en-US" sz="2400" i="1" dirty="0">
                <a:latin typeface="Optima" panose="02000503060000020004" pitchFamily="2" charset="0"/>
              </a:rPr>
              <a:t> of the Treaties”</a:t>
            </a:r>
          </a:p>
          <a:p>
            <a:pPr algn="ctr"/>
            <a:endParaRPr lang="en-US" sz="2400" i="1" dirty="0">
              <a:latin typeface="Optima" panose="02000503060000020004" pitchFamily="2" charset="0"/>
            </a:endParaRPr>
          </a:p>
          <a:p>
            <a:pPr marL="342900" indent="-342900">
              <a:buFont typeface="Wingdings" pitchFamily="2" charset="2"/>
              <a:buChar char="Ø"/>
            </a:pPr>
            <a:endParaRPr lang="en-US" dirty="0">
              <a:latin typeface="Optima" panose="02000503060000020004" pitchFamily="2" charset="0"/>
            </a:endParaRPr>
          </a:p>
          <a:p>
            <a:pPr marL="285750" indent="-285750">
              <a:buFont typeface="Wingdings" pitchFamily="2" charset="2"/>
              <a:buChar char="Ø"/>
            </a:pPr>
            <a:r>
              <a:rPr lang="en-US" dirty="0">
                <a:latin typeface="Optima" panose="02000503060000020004" pitchFamily="2" charset="0"/>
              </a:rPr>
              <a:t>further development and interpretation of the principle by the European Court of Justice </a:t>
            </a:r>
          </a:p>
          <a:p>
            <a:endParaRPr lang="en-US" sz="2400" i="1" dirty="0">
              <a:latin typeface="Optima" panose="02000503060000020004" pitchFamily="2" charset="0"/>
            </a:endParaRPr>
          </a:p>
        </p:txBody>
      </p:sp>
      <p:pic>
        <p:nvPicPr>
          <p:cNvPr id="6" name="Obraz 5">
            <a:extLst>
              <a:ext uri="{FF2B5EF4-FFF2-40B4-BE49-F238E27FC236}">
                <a16:creationId xmlns:a16="http://schemas.microsoft.com/office/drawing/2014/main" id="{05F57A38-0CF7-E34D-8F95-CE420DCD596A}"/>
              </a:ext>
            </a:extLst>
          </p:cNvPr>
          <p:cNvPicPr>
            <a:picLocks noChangeAspect="1"/>
          </p:cNvPicPr>
          <p:nvPr/>
        </p:nvPicPr>
        <p:blipFill>
          <a:blip r:embed="rId3"/>
          <a:stretch>
            <a:fillRect/>
          </a:stretch>
        </p:blipFill>
        <p:spPr>
          <a:xfrm>
            <a:off x="8822747" y="1141128"/>
            <a:ext cx="2178910" cy="1836989"/>
          </a:xfrm>
          <a:prstGeom prst="rect">
            <a:avLst/>
          </a:prstGeom>
        </p:spPr>
      </p:pic>
      <p:sp>
        <p:nvSpPr>
          <p:cNvPr id="8" name="pole tekstowe 7">
            <a:extLst>
              <a:ext uri="{FF2B5EF4-FFF2-40B4-BE49-F238E27FC236}">
                <a16:creationId xmlns:a16="http://schemas.microsoft.com/office/drawing/2014/main" id="{DFE51106-09D0-2E47-98EF-73C15B82507D}"/>
              </a:ext>
            </a:extLst>
          </p:cNvPr>
          <p:cNvSpPr txBox="1"/>
          <p:nvPr/>
        </p:nvSpPr>
        <p:spPr>
          <a:xfrm>
            <a:off x="8481166" y="3110087"/>
            <a:ext cx="3099816" cy="276999"/>
          </a:xfrm>
          <a:prstGeom prst="rect">
            <a:avLst/>
          </a:prstGeom>
          <a:noFill/>
        </p:spPr>
        <p:txBody>
          <a:bodyPr wrap="square" rtlCol="0">
            <a:spAutoFit/>
          </a:bodyPr>
          <a:lstStyle/>
          <a:p>
            <a:r>
              <a:rPr lang="en-US" sz="1200" dirty="0">
                <a:latin typeface="Optima" panose="02000503060000020004" pitchFamily="2" charset="0"/>
              </a:rPr>
              <a:t>’Don’t use a sledgehammer to crack a nut’</a:t>
            </a:r>
          </a:p>
        </p:txBody>
      </p:sp>
    </p:spTree>
    <p:extLst>
      <p:ext uri="{BB962C8B-B14F-4D97-AF65-F5344CB8AC3E}">
        <p14:creationId xmlns:p14="http://schemas.microsoft.com/office/powerpoint/2010/main" val="178217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2"/>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4616648"/>
          </a:xfrm>
          <a:prstGeom prst="rect">
            <a:avLst/>
          </a:prstGeom>
          <a:noFill/>
        </p:spPr>
        <p:txBody>
          <a:bodyPr wrap="square" rtlCol="0">
            <a:spAutoFit/>
          </a:bodyPr>
          <a:lstStyle/>
          <a:p>
            <a:r>
              <a:rPr lang="en-US" sz="2400" b="1" dirty="0">
                <a:latin typeface="Optima" panose="02000503060000020004" pitchFamily="2" charset="0"/>
              </a:rPr>
              <a:t>PRINCIPLE OF PROPORTIONALITY (2/3)</a:t>
            </a:r>
          </a:p>
          <a:p>
            <a:endParaRPr lang="en-US" sz="2400" dirty="0">
              <a:latin typeface="Optima" panose="02000503060000020004" pitchFamily="2" charset="0"/>
            </a:endParaRPr>
          </a:p>
          <a:p>
            <a:pPr marL="342900" indent="-342900">
              <a:buFont typeface="Wingdings" pitchFamily="2" charset="2"/>
              <a:buChar char="Ø"/>
            </a:pPr>
            <a:r>
              <a:rPr lang="en-US" dirty="0">
                <a:latin typeface="Optima" panose="02000503060000020004" pitchFamily="2" charset="0"/>
              </a:rPr>
              <a:t>further development and interpretation of the principle by the European Court of Justice </a:t>
            </a:r>
          </a:p>
          <a:p>
            <a:pPr marL="342900" indent="-342900">
              <a:buFont typeface="Wingdings" pitchFamily="2" charset="2"/>
              <a:buChar char="Ø"/>
            </a:pPr>
            <a:endParaRPr lang="en-US" sz="2400" dirty="0">
              <a:latin typeface="Optima" panose="02000503060000020004" pitchFamily="2" charset="0"/>
            </a:endParaRPr>
          </a:p>
          <a:p>
            <a:pPr marL="342900" indent="-342900">
              <a:buFont typeface="Wingdings" pitchFamily="2" charset="2"/>
              <a:buChar char="Ø"/>
            </a:pPr>
            <a:endParaRPr lang="en-US" sz="2400" dirty="0">
              <a:latin typeface="Optima" panose="02000503060000020004" pitchFamily="2" charset="0"/>
            </a:endParaRPr>
          </a:p>
          <a:p>
            <a:pPr algn="just"/>
            <a:r>
              <a:rPr lang="en-US" sz="2400" i="1" dirty="0">
                <a:latin typeface="Optima" panose="02000503060000020004" pitchFamily="2" charset="0"/>
              </a:rPr>
              <a:t>“the principle of proportionality (…) requires that </a:t>
            </a:r>
            <a:r>
              <a:rPr lang="en-US" sz="2400" b="1" i="1" dirty="0">
                <a:latin typeface="Optima" panose="02000503060000020004" pitchFamily="2" charset="0"/>
              </a:rPr>
              <a:t>measures</a:t>
            </a:r>
            <a:r>
              <a:rPr lang="en-US" sz="2400" i="1" dirty="0">
                <a:latin typeface="Optima" panose="02000503060000020004" pitchFamily="2" charset="0"/>
              </a:rPr>
              <a:t> adopted by the Community institutions </a:t>
            </a:r>
            <a:r>
              <a:rPr lang="en-US" sz="2400" b="1" i="1" dirty="0">
                <a:latin typeface="Optima" panose="02000503060000020004" pitchFamily="2" charset="0"/>
              </a:rPr>
              <a:t>do not exceed the limits </a:t>
            </a:r>
            <a:r>
              <a:rPr lang="en-US" sz="2400" i="1" dirty="0">
                <a:latin typeface="Optima" panose="02000503060000020004" pitchFamily="2" charset="0"/>
              </a:rPr>
              <a:t>of what is </a:t>
            </a:r>
            <a:r>
              <a:rPr lang="en-US" sz="2400" b="1" i="1" dirty="0">
                <a:latin typeface="Optima" panose="02000503060000020004" pitchFamily="2" charset="0"/>
              </a:rPr>
              <a:t>appropriate</a:t>
            </a:r>
            <a:r>
              <a:rPr lang="en-US" sz="2400" i="1" dirty="0">
                <a:latin typeface="Optima" panose="02000503060000020004" pitchFamily="2" charset="0"/>
              </a:rPr>
              <a:t> </a:t>
            </a:r>
            <a:r>
              <a:rPr lang="en-US" sz="2400" b="1" i="1" dirty="0">
                <a:latin typeface="Optima" panose="02000503060000020004" pitchFamily="2" charset="0"/>
              </a:rPr>
              <a:t>and</a:t>
            </a:r>
            <a:r>
              <a:rPr lang="en-US" sz="2400" i="1" dirty="0">
                <a:latin typeface="Optima" panose="02000503060000020004" pitchFamily="2" charset="0"/>
              </a:rPr>
              <a:t> </a:t>
            </a:r>
            <a:r>
              <a:rPr lang="en-US" sz="2400" b="1" i="1" dirty="0">
                <a:latin typeface="Optima" panose="02000503060000020004" pitchFamily="2" charset="0"/>
              </a:rPr>
              <a:t>necessary</a:t>
            </a:r>
            <a:r>
              <a:rPr lang="en-US" sz="2400" i="1" dirty="0">
                <a:latin typeface="Optima" panose="02000503060000020004" pitchFamily="2" charset="0"/>
              </a:rPr>
              <a:t> in order to attain </a:t>
            </a:r>
            <a:r>
              <a:rPr lang="en-US" sz="2400" b="1" i="1" dirty="0">
                <a:latin typeface="Optima" panose="02000503060000020004" pitchFamily="2" charset="0"/>
              </a:rPr>
              <a:t>the objectives </a:t>
            </a:r>
            <a:r>
              <a:rPr lang="en-US" sz="2400" i="1" dirty="0">
                <a:latin typeface="Optima" panose="02000503060000020004" pitchFamily="2" charset="0"/>
              </a:rPr>
              <a:t>legitimately pursued by the legislation in question; when there is a choice between several appropriate measures recourse must be head to </a:t>
            </a:r>
            <a:r>
              <a:rPr lang="en-US" sz="2400" b="1" i="1" dirty="0">
                <a:latin typeface="Optima" panose="02000503060000020004" pitchFamily="2" charset="0"/>
              </a:rPr>
              <a:t>the least onerous</a:t>
            </a:r>
            <a:r>
              <a:rPr lang="en-US" sz="2400" i="1" dirty="0">
                <a:latin typeface="Optima" panose="02000503060000020004" pitchFamily="2" charset="0"/>
              </a:rPr>
              <a:t>, and </a:t>
            </a:r>
            <a:r>
              <a:rPr lang="en-US" sz="2400" b="1" i="1" dirty="0">
                <a:latin typeface="Optima" panose="02000503060000020004" pitchFamily="2" charset="0"/>
              </a:rPr>
              <a:t>the disadvantages caused must not be disproportionate to the aims </a:t>
            </a:r>
            <a:r>
              <a:rPr lang="en-US" sz="2400" i="1" dirty="0">
                <a:latin typeface="Optima" panose="02000503060000020004" pitchFamily="2" charset="0"/>
              </a:rPr>
              <a:t>pursued.”</a:t>
            </a:r>
          </a:p>
          <a:p>
            <a:pPr algn="just"/>
            <a:endParaRPr lang="en-US" sz="2400" i="1" dirty="0">
              <a:latin typeface="Optima" panose="02000503060000020004" pitchFamily="2" charset="0"/>
            </a:endParaRPr>
          </a:p>
          <a:p>
            <a:pPr algn="r"/>
            <a:r>
              <a:rPr lang="en-US" sz="1200" dirty="0">
                <a:latin typeface="Optima" panose="02000503060000020004" pitchFamily="2" charset="0"/>
              </a:rPr>
              <a:t>Judgement of the Court of 5 May 1998, Case C- 157/96 </a:t>
            </a:r>
          </a:p>
        </p:txBody>
      </p:sp>
    </p:spTree>
    <p:extLst>
      <p:ext uri="{BB962C8B-B14F-4D97-AF65-F5344CB8AC3E}">
        <p14:creationId xmlns:p14="http://schemas.microsoft.com/office/powerpoint/2010/main" val="390574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3416320"/>
          </a:xfrm>
          <a:prstGeom prst="rect">
            <a:avLst/>
          </a:prstGeom>
          <a:noFill/>
        </p:spPr>
        <p:txBody>
          <a:bodyPr wrap="square" rtlCol="0">
            <a:spAutoFit/>
          </a:bodyPr>
          <a:lstStyle/>
          <a:p>
            <a:r>
              <a:rPr lang="en-US" sz="2400" b="1" dirty="0">
                <a:latin typeface="Optima" panose="02000503060000020004" pitchFamily="2" charset="0"/>
              </a:rPr>
              <a:t>PRINCIPLE OF PROPORTIONALITY (2/3)</a:t>
            </a:r>
          </a:p>
          <a:p>
            <a:endParaRPr lang="en-US" sz="2400" dirty="0">
              <a:latin typeface="Optima" panose="02000503060000020004" pitchFamily="2" charset="0"/>
            </a:endParaRPr>
          </a:p>
          <a:p>
            <a:pPr marL="342900" indent="-342900">
              <a:buFont typeface="Wingdings" pitchFamily="2" charset="2"/>
              <a:buChar char="Ø"/>
            </a:pPr>
            <a:r>
              <a:rPr lang="en-US" sz="2400" dirty="0">
                <a:latin typeface="Optima" panose="02000503060000020004" pitchFamily="2" charset="0"/>
              </a:rPr>
              <a:t>EU measure is proportional if it meets the following requirements jointly:</a:t>
            </a:r>
          </a:p>
          <a:p>
            <a:endParaRPr lang="en-US" sz="2400" dirty="0">
              <a:latin typeface="Optima" panose="02000503060000020004" pitchFamily="2" charset="0"/>
            </a:endParaRPr>
          </a:p>
          <a:p>
            <a:pPr marL="914400" lvl="1" indent="-457200">
              <a:buFont typeface="+mj-lt"/>
              <a:buAutoNum type="arabicPeriod"/>
            </a:pPr>
            <a:r>
              <a:rPr lang="en-US" sz="2400" dirty="0">
                <a:latin typeface="Optima" panose="02000503060000020004" pitchFamily="2" charset="0"/>
              </a:rPr>
              <a:t>EU measure is </a:t>
            </a:r>
            <a:r>
              <a:rPr lang="en-US" sz="2400" b="1" dirty="0">
                <a:latin typeface="Optima" panose="02000503060000020004" pitchFamily="2" charset="0"/>
              </a:rPr>
              <a:t>suitable</a:t>
            </a:r>
            <a:r>
              <a:rPr lang="en-US" sz="2400" dirty="0">
                <a:latin typeface="Optima" panose="02000503060000020004" pitchFamily="2" charset="0"/>
              </a:rPr>
              <a:t> (appropriate) to attain the desired objective;</a:t>
            </a:r>
          </a:p>
          <a:p>
            <a:pPr marL="914400" lvl="1" indent="-457200">
              <a:buFont typeface="+mj-lt"/>
              <a:buAutoNum type="arabicPeriod"/>
            </a:pPr>
            <a:r>
              <a:rPr lang="en-US" sz="2400" dirty="0">
                <a:latin typeface="Optima" panose="02000503060000020004" pitchFamily="2" charset="0"/>
              </a:rPr>
              <a:t>EU measure is </a:t>
            </a:r>
            <a:r>
              <a:rPr lang="en-US" sz="2400" b="1" dirty="0">
                <a:latin typeface="Optima" panose="02000503060000020004" pitchFamily="2" charset="0"/>
              </a:rPr>
              <a:t>necessary </a:t>
            </a:r>
            <a:r>
              <a:rPr lang="en-US" sz="2400" dirty="0">
                <a:latin typeface="Optima" panose="02000503060000020004" pitchFamily="2" charset="0"/>
              </a:rPr>
              <a:t> to attain the desired objective;</a:t>
            </a:r>
          </a:p>
          <a:p>
            <a:pPr marL="914400" lvl="1" indent="-457200">
              <a:buFont typeface="+mj-lt"/>
              <a:buAutoNum type="arabicPeriod"/>
            </a:pPr>
            <a:r>
              <a:rPr lang="en-US" sz="2400" dirty="0">
                <a:latin typeface="Optima" panose="02000503060000020004" pitchFamily="2" charset="0"/>
              </a:rPr>
              <a:t>disadvantages caused by adopting EU measure are acceptable compared to the benefits of the objective achieved (</a:t>
            </a:r>
            <a:r>
              <a:rPr lang="en-US" sz="2400" b="1" dirty="0">
                <a:latin typeface="Optima" panose="02000503060000020004" pitchFamily="2" charset="0"/>
              </a:rPr>
              <a:t>proportionality </a:t>
            </a:r>
            <a:r>
              <a:rPr lang="en-US" sz="2400" b="1" i="1" dirty="0" err="1">
                <a:latin typeface="Optima" panose="02000503060000020004" pitchFamily="2" charset="0"/>
              </a:rPr>
              <a:t>sensu</a:t>
            </a:r>
            <a:r>
              <a:rPr lang="en-US" sz="2400" b="1" i="1" dirty="0">
                <a:latin typeface="Optima" panose="02000503060000020004" pitchFamily="2" charset="0"/>
              </a:rPr>
              <a:t> </a:t>
            </a:r>
            <a:r>
              <a:rPr lang="en-US" sz="2400" b="1" i="1" dirty="0" err="1">
                <a:latin typeface="Optima" panose="02000503060000020004" pitchFamily="2" charset="0"/>
              </a:rPr>
              <a:t>stricto</a:t>
            </a:r>
            <a:r>
              <a:rPr lang="en-US" sz="2400" i="1" dirty="0">
                <a:latin typeface="Optima" panose="02000503060000020004" pitchFamily="2" charset="0"/>
              </a:rPr>
              <a:t>)</a:t>
            </a:r>
            <a:endParaRPr lang="en-US" sz="2400" dirty="0">
              <a:latin typeface="Optima" panose="02000503060000020004" pitchFamily="2" charset="0"/>
            </a:endParaRPr>
          </a:p>
        </p:txBody>
      </p:sp>
    </p:spTree>
    <p:extLst>
      <p:ext uri="{BB962C8B-B14F-4D97-AF65-F5344CB8AC3E}">
        <p14:creationId xmlns:p14="http://schemas.microsoft.com/office/powerpoint/2010/main" val="61470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461665"/>
          </a:xfrm>
          <a:prstGeom prst="rect">
            <a:avLst/>
          </a:prstGeom>
          <a:noFill/>
        </p:spPr>
        <p:txBody>
          <a:bodyPr wrap="square" rtlCol="0">
            <a:spAutoFit/>
          </a:bodyPr>
          <a:lstStyle/>
          <a:p>
            <a:r>
              <a:rPr lang="en-US" sz="2400" b="1" dirty="0">
                <a:latin typeface="Optima" panose="02000503060000020004" pitchFamily="2" charset="0"/>
              </a:rPr>
              <a:t>PRINCIPLE OF PROPORTIONALITY (3/3)</a:t>
            </a:r>
            <a:endParaRPr lang="en-US" sz="2400" dirty="0">
              <a:latin typeface="Optima" panose="02000503060000020004" pitchFamily="2" charset="0"/>
            </a:endParaRPr>
          </a:p>
        </p:txBody>
      </p:sp>
      <p:sp>
        <p:nvSpPr>
          <p:cNvPr id="11" name="Prostokąt 10">
            <a:extLst>
              <a:ext uri="{FF2B5EF4-FFF2-40B4-BE49-F238E27FC236}">
                <a16:creationId xmlns:a16="http://schemas.microsoft.com/office/drawing/2014/main" id="{56CC0953-2CFB-0A4D-B936-3934D4BDC0D1}"/>
              </a:ext>
            </a:extLst>
          </p:cNvPr>
          <p:cNvSpPr/>
          <p:nvPr/>
        </p:nvSpPr>
        <p:spPr>
          <a:xfrm>
            <a:off x="609033" y="1980226"/>
            <a:ext cx="10653134" cy="830997"/>
          </a:xfrm>
          <a:prstGeom prst="rect">
            <a:avLst/>
          </a:prstGeom>
        </p:spPr>
        <p:txBody>
          <a:bodyPr wrap="square">
            <a:spAutoFit/>
          </a:bodyPr>
          <a:lstStyle/>
          <a:p>
            <a:pPr lvl="1"/>
            <a:endParaRPr lang="en-US" sz="2400" i="1" dirty="0">
              <a:latin typeface="Optima" panose="02000503060000020004" pitchFamily="2" charset="0"/>
            </a:endParaRPr>
          </a:p>
          <a:p>
            <a:pPr lvl="1"/>
            <a:endParaRPr lang="en-US" sz="2400" i="1" dirty="0">
              <a:latin typeface="Optima" panose="02000503060000020004" pitchFamily="2" charset="0"/>
            </a:endParaRPr>
          </a:p>
        </p:txBody>
      </p:sp>
      <p:graphicFrame>
        <p:nvGraphicFramePr>
          <p:cNvPr id="13" name="Diagram 12">
            <a:extLst>
              <a:ext uri="{FF2B5EF4-FFF2-40B4-BE49-F238E27FC236}">
                <a16:creationId xmlns:a16="http://schemas.microsoft.com/office/drawing/2014/main" id="{0E0C9703-F9D8-5448-8463-98B184897098}"/>
              </a:ext>
            </a:extLst>
          </p:cNvPr>
          <p:cNvGraphicFramePr/>
          <p:nvPr>
            <p:extLst>
              <p:ext uri="{D42A27DB-BD31-4B8C-83A1-F6EECF244321}">
                <p14:modId xmlns:p14="http://schemas.microsoft.com/office/powerpoint/2010/main" val="3639658309"/>
              </p:ext>
            </p:extLst>
          </p:nvPr>
        </p:nvGraphicFramePr>
        <p:xfrm>
          <a:off x="1747588" y="1931120"/>
          <a:ext cx="8376024" cy="3912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066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3508653"/>
          </a:xfrm>
          <a:prstGeom prst="rect">
            <a:avLst/>
          </a:prstGeom>
          <a:noFill/>
        </p:spPr>
        <p:txBody>
          <a:bodyPr wrap="square" rtlCol="0">
            <a:spAutoFit/>
          </a:bodyPr>
          <a:lstStyle/>
          <a:p>
            <a:r>
              <a:rPr lang="en-US" sz="2400" b="1" dirty="0">
                <a:latin typeface="Optima" panose="02000503060000020004" pitchFamily="2" charset="0"/>
              </a:rPr>
              <a:t>RESEARCH QUESTION</a:t>
            </a:r>
          </a:p>
          <a:p>
            <a:endParaRPr lang="en-US" sz="2400" dirty="0">
              <a:latin typeface="Optima" panose="02000503060000020004" pitchFamily="2" charset="0"/>
            </a:endParaRPr>
          </a:p>
          <a:p>
            <a:pPr marL="342900" indent="-342900">
              <a:buFont typeface="Wingdings" pitchFamily="2" charset="2"/>
              <a:buChar char="Ø"/>
            </a:pPr>
            <a:r>
              <a:rPr lang="en-US" sz="2400" dirty="0">
                <a:latin typeface="Optima" panose="02000503060000020004" pitchFamily="2" charset="0"/>
              </a:rPr>
              <a:t>Are the information duties introduced by the IDD proportional?</a:t>
            </a:r>
          </a:p>
          <a:p>
            <a:endParaRPr lang="en-US" sz="2400" dirty="0">
              <a:latin typeface="Optima" panose="02000503060000020004" pitchFamily="2" charset="0"/>
            </a:endParaRPr>
          </a:p>
          <a:p>
            <a:pPr marL="800100" lvl="1" indent="-342900">
              <a:buFont typeface="Wingdings" pitchFamily="2" charset="2"/>
              <a:buChar char="Ø"/>
            </a:pPr>
            <a:r>
              <a:rPr lang="en-US" dirty="0">
                <a:latin typeface="Optima" panose="02000503060000020004" pitchFamily="2" charset="0"/>
              </a:rPr>
              <a:t>Are the information duties introduced by the IDD </a:t>
            </a:r>
            <a:r>
              <a:rPr lang="en-US" b="1" dirty="0">
                <a:latin typeface="Optima" panose="02000503060000020004" pitchFamily="2" charset="0"/>
              </a:rPr>
              <a:t>suitable</a:t>
            </a:r>
            <a:r>
              <a:rPr lang="en-US" dirty="0">
                <a:latin typeface="Optima" panose="02000503060000020004" pitchFamily="2" charset="0"/>
              </a:rPr>
              <a:t> to ensure optimal insurance choice of the customer?</a:t>
            </a:r>
          </a:p>
          <a:p>
            <a:pPr marL="800100" lvl="1" indent="-342900">
              <a:buFont typeface="Wingdings" pitchFamily="2" charset="2"/>
              <a:buChar char="Ø"/>
            </a:pPr>
            <a:r>
              <a:rPr lang="en-US" dirty="0">
                <a:latin typeface="Optima" panose="02000503060000020004" pitchFamily="2" charset="0"/>
              </a:rPr>
              <a:t>Are the information duties introduced by the IDD </a:t>
            </a:r>
            <a:r>
              <a:rPr lang="en-US" b="1" dirty="0">
                <a:latin typeface="Optima" panose="02000503060000020004" pitchFamily="2" charset="0"/>
              </a:rPr>
              <a:t>necessary</a:t>
            </a:r>
            <a:r>
              <a:rPr lang="en-US" dirty="0">
                <a:latin typeface="Optima" panose="02000503060000020004" pitchFamily="2" charset="0"/>
              </a:rPr>
              <a:t> to ensure optimal insurance choice of the customer?</a:t>
            </a:r>
          </a:p>
          <a:p>
            <a:pPr marL="800100" lvl="1" indent="-342900">
              <a:buFont typeface="Wingdings" pitchFamily="2" charset="2"/>
              <a:buChar char="Ø"/>
            </a:pPr>
            <a:r>
              <a:rPr lang="en-US" dirty="0">
                <a:latin typeface="Optima" panose="02000503060000020004" pitchFamily="2" charset="0"/>
              </a:rPr>
              <a:t>Is there and </a:t>
            </a:r>
            <a:r>
              <a:rPr lang="en-US" b="1" dirty="0">
                <a:latin typeface="Optima" panose="02000503060000020004" pitchFamily="2" charset="0"/>
              </a:rPr>
              <a:t>appropriate balance between the damage </a:t>
            </a:r>
            <a:r>
              <a:rPr lang="en-US" dirty="0">
                <a:latin typeface="Optima" panose="02000503060000020004" pitchFamily="2" charset="0"/>
              </a:rPr>
              <a:t>suffered by the customers &amp; insurance distributors </a:t>
            </a:r>
            <a:r>
              <a:rPr lang="en-US" b="1" dirty="0">
                <a:latin typeface="Optima" panose="02000503060000020004" pitchFamily="2" charset="0"/>
              </a:rPr>
              <a:t>and the benefit</a:t>
            </a:r>
            <a:r>
              <a:rPr lang="en-US" dirty="0">
                <a:latin typeface="Optima" panose="02000503060000020004" pitchFamily="2" charset="0"/>
              </a:rPr>
              <a:t> obtained by achieving enhanced customer protection as a consequence of introducing the information duties?</a:t>
            </a:r>
          </a:p>
        </p:txBody>
      </p:sp>
    </p:spTree>
    <p:extLst>
      <p:ext uri="{BB962C8B-B14F-4D97-AF65-F5344CB8AC3E}">
        <p14:creationId xmlns:p14="http://schemas.microsoft.com/office/powerpoint/2010/main" val="396147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A47E63-45C7-854D-8D43-2BF6EDBF49BB}"/>
              </a:ext>
            </a:extLst>
          </p:cNvPr>
          <p:cNvSpPr>
            <a:spLocks noGrp="1"/>
          </p:cNvSpPr>
          <p:nvPr>
            <p:ph type="title"/>
          </p:nvPr>
        </p:nvSpPr>
        <p:spPr>
          <a:xfrm flipV="1">
            <a:off x="838200" y="851390"/>
            <a:ext cx="10515599" cy="646330"/>
          </a:xfrm>
        </p:spPr>
        <p:txBody>
          <a:bodyPr>
            <a:noAutofit/>
          </a:bodyPr>
          <a:lstStyle/>
          <a:p>
            <a:r>
              <a:rPr lang="pl-PL" sz="1800" dirty="0"/>
              <a:t>________________________________________________________________________________________</a:t>
            </a:r>
          </a:p>
        </p:txBody>
      </p:sp>
      <p:pic>
        <p:nvPicPr>
          <p:cNvPr id="5" name="Symbol zastępczy zawartości 4">
            <a:extLst>
              <a:ext uri="{FF2B5EF4-FFF2-40B4-BE49-F238E27FC236}">
                <a16:creationId xmlns:a16="http://schemas.microsoft.com/office/drawing/2014/main" id="{1A9E5F5C-AA15-3A43-9954-AF079A8ACB3C}"/>
              </a:ext>
            </a:extLst>
          </p:cNvPr>
          <p:cNvPicPr>
            <a:picLocks noGrp="1" noChangeAspect="1"/>
          </p:cNvPicPr>
          <p:nvPr>
            <p:ph idx="1"/>
          </p:nvPr>
        </p:nvPicPr>
        <p:blipFill>
          <a:blip r:embed="rId3"/>
          <a:stretch>
            <a:fillRect/>
          </a:stretch>
        </p:blipFill>
        <p:spPr>
          <a:xfrm>
            <a:off x="185195" y="45719"/>
            <a:ext cx="2523281" cy="1128836"/>
          </a:xfrm>
          <a:prstGeom prst="rect">
            <a:avLst/>
          </a:prstGeom>
        </p:spPr>
      </p:pic>
      <p:sp>
        <p:nvSpPr>
          <p:cNvPr id="4" name="Prostokąt 3">
            <a:extLst>
              <a:ext uri="{FF2B5EF4-FFF2-40B4-BE49-F238E27FC236}">
                <a16:creationId xmlns:a16="http://schemas.microsoft.com/office/drawing/2014/main" id="{9FF7C5B8-7F01-2048-9516-B2403D66303A}"/>
              </a:ext>
            </a:extLst>
          </p:cNvPr>
          <p:cNvSpPr/>
          <p:nvPr/>
        </p:nvSpPr>
        <p:spPr>
          <a:xfrm>
            <a:off x="838201" y="5853797"/>
            <a:ext cx="10515599" cy="584775"/>
          </a:xfrm>
          <a:prstGeom prst="rect">
            <a:avLst/>
          </a:prstGeom>
        </p:spPr>
        <p:txBody>
          <a:bodyPr wrap="square">
            <a:spAutoFit/>
          </a:bodyPr>
          <a:lstStyle/>
          <a:p>
            <a:r>
              <a:rPr lang="en-GB" sz="1600" dirty="0"/>
              <a:t>_____________________________________________________________________________________________________</a:t>
            </a:r>
          </a:p>
          <a:p>
            <a:r>
              <a:rPr lang="en-GB" sz="1600" dirty="0">
                <a:latin typeface="Optima" panose="02000503060000020004" pitchFamily="2" charset="0"/>
              </a:rPr>
              <a:t>VIIIth AIDA Europe Conference						            Lisbon, 3-4 October 2019</a:t>
            </a:r>
          </a:p>
        </p:txBody>
      </p:sp>
      <p:sp>
        <p:nvSpPr>
          <p:cNvPr id="7" name="pole tekstowe 6">
            <a:extLst>
              <a:ext uri="{FF2B5EF4-FFF2-40B4-BE49-F238E27FC236}">
                <a16:creationId xmlns:a16="http://schemas.microsoft.com/office/drawing/2014/main" id="{668A4278-409C-FE41-B4A6-F6818494163A}"/>
              </a:ext>
            </a:extLst>
          </p:cNvPr>
          <p:cNvSpPr txBox="1"/>
          <p:nvPr/>
        </p:nvSpPr>
        <p:spPr>
          <a:xfrm>
            <a:off x="838200" y="1284790"/>
            <a:ext cx="10423967" cy="4832092"/>
          </a:xfrm>
          <a:prstGeom prst="rect">
            <a:avLst/>
          </a:prstGeom>
          <a:noFill/>
        </p:spPr>
        <p:txBody>
          <a:bodyPr wrap="square" rtlCol="0">
            <a:spAutoFit/>
          </a:bodyPr>
          <a:lstStyle/>
          <a:p>
            <a:r>
              <a:rPr lang="en-US" sz="2400" b="1" dirty="0">
                <a:latin typeface="Optima" panose="02000503060000020004" pitchFamily="2" charset="0"/>
              </a:rPr>
              <a:t>TEST OF PROPORTIONALITY: </a:t>
            </a:r>
            <a:r>
              <a:rPr lang="en-US" sz="2400" dirty="0">
                <a:latin typeface="Optima" panose="02000503060000020004" pitchFamily="2" charset="0"/>
              </a:rPr>
              <a:t>SUITABILITY</a:t>
            </a:r>
          </a:p>
          <a:p>
            <a:endParaRPr lang="en-US" sz="2400" dirty="0">
              <a:latin typeface="Optima" panose="02000503060000020004" pitchFamily="2" charset="0"/>
            </a:endParaRPr>
          </a:p>
          <a:p>
            <a:r>
              <a:rPr lang="en-US" sz="2400" dirty="0">
                <a:latin typeface="Optima" panose="02000503060000020004" pitchFamily="2" charset="0"/>
              </a:rPr>
              <a:t>Are the information duties introduced by the IDD </a:t>
            </a:r>
            <a:r>
              <a:rPr lang="en-US" sz="2400" b="1" dirty="0">
                <a:latin typeface="Optima" panose="02000503060000020004" pitchFamily="2" charset="0"/>
              </a:rPr>
              <a:t>suitable</a:t>
            </a:r>
            <a:r>
              <a:rPr lang="en-US" sz="2400" dirty="0">
                <a:latin typeface="Optima" panose="02000503060000020004" pitchFamily="2" charset="0"/>
              </a:rPr>
              <a:t> to ensure optimal insurance choice of the customer?</a:t>
            </a:r>
          </a:p>
          <a:p>
            <a:endParaRPr lang="en-US" sz="2400" dirty="0">
              <a:latin typeface="Optima" panose="02000503060000020004" pitchFamily="2" charset="0"/>
            </a:endParaRPr>
          </a:p>
          <a:p>
            <a:pPr marL="800100" lvl="1" indent="-342900">
              <a:buFont typeface="Wingdings" pitchFamily="2" charset="2"/>
              <a:buChar char="Ø"/>
            </a:pPr>
            <a:r>
              <a:rPr lang="en-US" dirty="0">
                <a:latin typeface="Optima" panose="02000503060000020004" pitchFamily="2" charset="0"/>
              </a:rPr>
              <a:t>The casual link between information duties and informed choice confirmed by previous studies</a:t>
            </a:r>
          </a:p>
          <a:p>
            <a:pPr marL="800100" lvl="1" indent="-342900">
              <a:buFont typeface="Wingdings" pitchFamily="2" charset="2"/>
              <a:buChar char="Ø"/>
            </a:pPr>
            <a:endParaRPr lang="en-US" dirty="0">
              <a:highlight>
                <a:srgbClr val="FFFF00"/>
              </a:highlight>
              <a:latin typeface="Optima" panose="02000503060000020004" pitchFamily="2" charset="0"/>
            </a:endParaRPr>
          </a:p>
          <a:p>
            <a:pPr marL="1257300" lvl="2" indent="-342900">
              <a:buFont typeface="Wingdings" pitchFamily="2" charset="2"/>
              <a:buChar char="Ø"/>
            </a:pPr>
            <a:r>
              <a:rPr lang="en-US" sz="1600" dirty="0">
                <a:latin typeface="Optima" panose="02000503060000020004" pitchFamily="2" charset="0"/>
              </a:rPr>
              <a:t>C. Camerer, S. Issacharoff, G. Loewenstein, T. </a:t>
            </a:r>
            <a:r>
              <a:rPr lang="en-US" sz="1600" dirty="0" err="1">
                <a:latin typeface="Optima" panose="02000503060000020004" pitchFamily="2" charset="0"/>
              </a:rPr>
              <a:t>O’Donoghue</a:t>
            </a:r>
            <a:r>
              <a:rPr lang="en-US" sz="1600" dirty="0">
                <a:latin typeface="Optima" panose="02000503060000020004" pitchFamily="2" charset="0"/>
              </a:rPr>
              <a:t>, M. Rabin, Regulation for Conservatives </a:t>
            </a:r>
            <a:r>
              <a:rPr lang="en-US" sz="1600" dirty="0" err="1">
                <a:latin typeface="Optima" panose="02000503060000020004" pitchFamily="2" charset="0"/>
              </a:rPr>
              <a:t>Behavioural</a:t>
            </a:r>
            <a:r>
              <a:rPr lang="en-US" sz="1600" dirty="0">
                <a:latin typeface="Optima" panose="02000503060000020004" pitchFamily="2" charset="0"/>
              </a:rPr>
              <a:t> Economics and the Case for “</a:t>
            </a:r>
            <a:r>
              <a:rPr lang="en-US" sz="1600" dirty="0" err="1">
                <a:latin typeface="Optima" panose="02000503060000020004" pitchFamily="2" charset="0"/>
              </a:rPr>
              <a:t>Assymetric</a:t>
            </a:r>
            <a:r>
              <a:rPr lang="en-US" sz="1600" dirty="0">
                <a:latin typeface="Optima" panose="02000503060000020004" pitchFamily="2" charset="0"/>
              </a:rPr>
              <a:t> Paternalism” (2003) 151 </a:t>
            </a:r>
            <a:r>
              <a:rPr lang="en-US" sz="1600" dirty="0" err="1">
                <a:latin typeface="Optima" panose="02000503060000020004" pitchFamily="2" charset="0"/>
              </a:rPr>
              <a:t>UPaLRev</a:t>
            </a:r>
            <a:r>
              <a:rPr lang="en-US" sz="1600" dirty="0">
                <a:latin typeface="Optima" panose="02000503060000020004" pitchFamily="2" charset="0"/>
              </a:rPr>
              <a:t> 1211;</a:t>
            </a:r>
          </a:p>
          <a:p>
            <a:pPr marL="1257300" lvl="2" indent="-342900">
              <a:buFont typeface="Wingdings" pitchFamily="2" charset="2"/>
              <a:buChar char="Ø"/>
            </a:pPr>
            <a:r>
              <a:rPr lang="en-US" sz="1600" dirty="0">
                <a:latin typeface="Optima" panose="02000503060000020004" pitchFamily="2" charset="0"/>
              </a:rPr>
              <a:t>P. Nelson, Information and Consumer Behavior, (1970), </a:t>
            </a:r>
            <a:r>
              <a:rPr lang="en-US" sz="1600" dirty="0" err="1">
                <a:latin typeface="Optima" panose="02000503060000020004" pitchFamily="2" charset="0"/>
              </a:rPr>
              <a:t>JPolEcon</a:t>
            </a:r>
            <a:r>
              <a:rPr lang="en-US" sz="1600" dirty="0">
                <a:latin typeface="Optima" panose="02000503060000020004" pitchFamily="2" charset="0"/>
              </a:rPr>
              <a:t> 311;</a:t>
            </a:r>
          </a:p>
          <a:p>
            <a:pPr marL="1257300" lvl="2" indent="-342900">
              <a:buFont typeface="Wingdings" pitchFamily="2" charset="2"/>
              <a:buChar char="Ø"/>
            </a:pPr>
            <a:r>
              <a:rPr lang="en-US" sz="1600" dirty="0" err="1">
                <a:latin typeface="Optima" panose="02000503060000020004" pitchFamily="2" charset="0"/>
              </a:rPr>
              <a:t>L.D.Loacker</a:t>
            </a:r>
            <a:r>
              <a:rPr lang="en-US" sz="1600" dirty="0">
                <a:latin typeface="Optima" panose="02000503060000020004" pitchFamily="2" charset="0"/>
              </a:rPr>
              <a:t>, Informed Insurance Choice? The Insurer’s Pre-Contractual Information Duties in General Consumer Insurance, Elgar, 2015</a:t>
            </a:r>
          </a:p>
          <a:p>
            <a:pPr marL="1257300" lvl="2" indent="-342900">
              <a:buFont typeface="Wingdings" pitchFamily="2" charset="2"/>
              <a:buChar char="Ø"/>
            </a:pPr>
            <a:r>
              <a:rPr lang="en-US" sz="1600" dirty="0">
                <a:latin typeface="Optima" panose="02000503060000020004" pitchFamily="2" charset="0"/>
              </a:rPr>
              <a:t>OECD, G20 High Level Principles on Financial Consumer Protection, October 2011;</a:t>
            </a:r>
          </a:p>
          <a:p>
            <a:pPr marL="1257300" lvl="2" indent="-342900">
              <a:buFont typeface="Wingdings" pitchFamily="2" charset="2"/>
              <a:buChar char="Ø"/>
            </a:pPr>
            <a:r>
              <a:rPr lang="en-US" sz="1600" dirty="0">
                <a:latin typeface="Optima" panose="02000503060000020004" pitchFamily="2" charset="0"/>
              </a:rPr>
              <a:t>EIOPA, Consultation Paper on the proposal for Implementing Technical Standards on a standardized presentation format of the insurance product information document (EIOPA-CP-16/007), 2016</a:t>
            </a:r>
          </a:p>
          <a:p>
            <a:endParaRPr lang="en-US" sz="2400" dirty="0">
              <a:latin typeface="Optima" panose="02000503060000020004" pitchFamily="2" charset="0"/>
            </a:endParaRPr>
          </a:p>
        </p:txBody>
      </p:sp>
    </p:spTree>
    <p:extLst>
      <p:ext uri="{BB962C8B-B14F-4D97-AF65-F5344CB8AC3E}">
        <p14:creationId xmlns:p14="http://schemas.microsoft.com/office/powerpoint/2010/main" val="286561664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TotalTime>
  <Words>2172</Words>
  <Application>Microsoft Macintosh PowerPoint</Application>
  <PresentationFormat>Panoramiczny</PresentationFormat>
  <Paragraphs>279</Paragraphs>
  <Slides>17</Slides>
  <Notes>13</Notes>
  <HiddenSlides>2</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17</vt:i4>
      </vt:variant>
    </vt:vector>
  </HeadingPairs>
  <TitlesOfParts>
    <vt:vector size="26" baseType="lpstr">
      <vt:lpstr>-apple-system</vt:lpstr>
      <vt:lpstr>Arial</vt:lpstr>
      <vt:lpstr>Calibri</vt:lpstr>
      <vt:lpstr>Calibri Light</vt:lpstr>
      <vt:lpstr>Century Schoolbook</vt:lpstr>
      <vt:lpstr>Courier New</vt:lpstr>
      <vt:lpstr>Optima</vt:lpstr>
      <vt:lpstr>Wingdings</vt:lpstr>
      <vt:lpstr>Motyw pakietu Office</vt:lpstr>
      <vt:lpstr>Information duties stemming from the IDD  an example of faulty application of the principle of proportionality (?)   </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lpstr>________________________________________________________________________________________</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duties stemming from the IDD as an example of faulty application of the principle of proportionality (?)   </dc:title>
  <dc:creator>Andrzej Piotr MROZEK</dc:creator>
  <cp:lastModifiedBy>Andrzej Piotr MROZEK</cp:lastModifiedBy>
  <cp:revision>57</cp:revision>
  <dcterms:created xsi:type="dcterms:W3CDTF">2019-09-30T09:10:06Z</dcterms:created>
  <dcterms:modified xsi:type="dcterms:W3CDTF">2019-10-04T06:02:33Z</dcterms:modified>
</cp:coreProperties>
</file>