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9" r:id="rId3"/>
    <p:sldId id="261" r:id="rId4"/>
    <p:sldId id="374" r:id="rId5"/>
    <p:sldId id="263" r:id="rId6"/>
    <p:sldId id="368" r:id="rId7"/>
    <p:sldId id="369" r:id="rId8"/>
    <p:sldId id="267" r:id="rId9"/>
    <p:sldId id="372" r:id="rId10"/>
    <p:sldId id="266" r:id="rId11"/>
    <p:sldId id="333" r:id="rId12"/>
    <p:sldId id="279" r:id="rId13"/>
    <p:sldId id="268" r:id="rId14"/>
    <p:sldId id="269" r:id="rId15"/>
    <p:sldId id="370" r:id="rId16"/>
    <p:sldId id="371" r:id="rId17"/>
    <p:sldId id="273" r:id="rId18"/>
    <p:sldId id="373" r:id="rId19"/>
    <p:sldId id="275" r:id="rId20"/>
    <p:sldId id="274" r:id="rId21"/>
    <p:sldId id="276" r:id="rId22"/>
    <p:sldId id="375" r:id="rId2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8">
          <p15:clr>
            <a:srgbClr val="A4A3A4"/>
          </p15:clr>
        </p15:guide>
        <p15:guide id="2" pos="2832">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K. Traub" initials="RKT" lastIdx="1" clrIdx="0">
    <p:extLst>
      <p:ext uri="{19B8F6BF-5375-455C-9EA6-DF929625EA0E}">
        <p15:presenceInfo xmlns:p15="http://schemas.microsoft.com/office/powerpoint/2012/main" userId="d6b084a213c3459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83C"/>
    <a:srgbClr val="1D6A58"/>
    <a:srgbClr val="FFFFFF"/>
    <a:srgbClr val="000000"/>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2" autoAdjust="0"/>
    <p:restoredTop sz="94629" autoAdjust="0"/>
  </p:normalViewPr>
  <p:slideViewPr>
    <p:cSldViewPr>
      <p:cViewPr varScale="1">
        <p:scale>
          <a:sx n="81" d="100"/>
          <a:sy n="81" d="100"/>
        </p:scale>
        <p:origin x="1296" y="58"/>
      </p:cViewPr>
      <p:guideLst>
        <p:guide orient="horz" pos="3888"/>
        <p:guide pos="2832"/>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3834"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2AA61798-7F28-4717-A144-7A8C8D904CAE}" type="datetime1">
              <a:rPr lang="en-US" smtClean="0"/>
              <a:t>10/7/2019</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140267C1-A1F1-42FA-A45B-E5745FA6B22D}" type="slidenum">
              <a:rPr lang="en-US" smtClean="0"/>
              <a:t>‹#›</a:t>
            </a:fld>
            <a:endParaRPr lang="en-US"/>
          </a:p>
        </p:txBody>
      </p:sp>
    </p:spTree>
    <p:extLst>
      <p:ext uri="{BB962C8B-B14F-4D97-AF65-F5344CB8AC3E}">
        <p14:creationId xmlns:p14="http://schemas.microsoft.com/office/powerpoint/2010/main" val="1210934842"/>
      </p:ext>
    </p:extLst>
  </p:cSld>
  <p:clrMap bg1="lt1" tx1="dk1" bg2="lt2" tx2="dk2" accent1="accent1" accent2="accent2" accent3="accent3" accent4="accent4" accent5="accent5" accent6="accent6" hlink="hlink" folHlink="folHlink"/>
  <p:hf hdr="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10-04T12:23:37.582"/>
    </inkml:context>
    <inkml:brush xml:id="br0">
      <inkml:brushProperty name="width" value="0.05292" units="cm"/>
      <inkml:brushProperty name="height" value="0.05292" units="cm"/>
      <inkml:brushProperty name="color" value="#FF0000"/>
    </inkml:brush>
  </inkml:definitions>
  <inkml:trace contextRef="#ctx0" brushRef="#br0">17689 11576 2768 0,'-21'-4'123'0,"11"2"25"0,0 0-119 0,-3 2-29 16,-2-3 0-16,0 1 0 0,0 0 0 0,2 0 0 15,0-2 0-15,0 0 0 0,3-1 0 0,0 3 11 16,2-4-2-16,3 2 0 0,0-3-23 0,0-3-5 15,3 1-1-15,-1 1 0 16,3-5-25-16,0 3-6 0,0-1-1 0,0-2 0 16,3 1 4-16,-1-1 1 0,1-4 0 0,-1 2 0 0,1-2 35 0,-1 2 12 0,1 1-9 0,2 1 9 15,-5 2 0-15,0 1 11 0,3-1-1 0,-3 3 0 16,0-1 14-16,2 1 4 0,-2 1 0 0,3 3 0 16,-3-2-12-16,0 2-1 0,0-1-1 0,0-1 0 15,2 2-14-15,-2 4 0 0,0-7 0 0,0 7 0 16,5-4 0-16,-2 0 0 0,-1 0 0 0,-2 4 0 15,3-5 0-15,2-1 0 0,-3 2 0 0,4 0 0 16,-4-3 0-16,1 5 0 0,2-4 0 0,-3 4 0 16,3-5 0-16,-2 5 0 0,2-2 0 0,-2 0 0 15,-3 4 0-15,0 0 0 0,0 0 0 0,0 0 0 16,0 0 0-16,0 0 0 0,0 0 0 0,5-2 0 16,-5 2 10-16,0 0-10 0,0 0 10 0,0 0-10 15,0 0 0-15,0 0 8 0,0 0-8 0,0 0 0 16,0 0 0-16,0-5 8 0,0 5-8 0,0-4 0 15,0 4 11-15,0 0-11 0,-5-2 12 0,5 2-12 16,0 0 12-16,0 0-12 0,0-4 12 0,0 4-12 16,0 0 0-16,0 0 0 0,0 0 0 0,0 0 0 15,0 0 0-15,0 0 0 0,-6-2 0 0,6 2 0 16,0 0 0-16,0 0 0 0,0 0 0 0,0 0 0 0,0 0 0 16,0 0 0-16,0 0 0 0,0 0 0 0,0 0-8 0,-5 2 8 15,5-2-13-15,-2 2 5 0,2-2-4 16,0 0 0-16,-5 2 0 0,5-2 0 0,0 0 12 0,0 0 0 15,-5 2 0-15,5-2-8 0,0 0 8 0,0 0 0 16,-5 0 0-16,5 0 0 0,0 0 0 0,0 0 9 16,0 0-9-16,0 0 0 0,-3 2 8 0,3-2-8 15,0 0 0-15,0 0 0 0,0 0 0 0,0 0 0 16,0 0 0-16,0 0 0 0,0 0 0 0,0 0 0 16,0 0 8-16,-5 2-8 0,5-2 0 0,0 0 10 15,0 0-10-15,0 0 8 0,0 0-8 0,0 0 0 16,0 0 0-16,0 0 8 0,0 0 0 0,0 0-8 0,0 0 12 15,0 0-4-15,0 0 1 0,0 0 0 0,0 0 0 16,0 0 0-16,0 0-9 0,0 0 12 0,0 0-12 0,0 0 12 16,0 0 4-16,0 0 0 0,0 0 1 0,0 0 0 15,0 0-17-15,0 0 0 0,0 0 0 0,0 0 0 16,0 0 10-16,0 0-2 0,0 0 0 0,0 0 0 16,0 0-8-16,0 0 0 0,0 0 0 0,0 0 0 15,0 0 0-15,0 0 0 0,0 0 0 0,0 0 0 16,0 0 0-16,0 0-11 0,0 0 3 0,0 0 0 15,0 0 8-15,0 0 11 0,0 0-3 0,0 0 0 16,0 0-8-16,0 0-11 0,0 0 3 0,0 0 0 16,0 0 8-16,0 0 11 0,0 0-3 0,0 0 0 0,0 0-8 15,0 0 0-15,0 0 0 0,0 0 0 0,0 0 11 16,0 0-3-16,0 0-8 0,0 0 12 0,0 0-12 16,0 0 9-16,0 0-9 0,0 0 8 15,0 0-8-15,0 0 0 0,0 0 0 0,0 0 0 0,0 0 0 0,0 0 8 16,0 0-8-16,0 0 8 0,0 0-8 0,0 0 8 15,0 0-8-15,0 0 8 0,0 0 0 0,0 0-8 16,0 0 12-16,0 0-4 0,0 0-8 0,0 0 8 16,0 0-8-16,0 0 8 0,0 0-8 0,0 0 0 15,0 0 9-15,0 0-9 0,0 0 22 0,0 0 0 16,0 0 0-16,0 0 0 0,0 0-22 0,0 0 0 16,0 0 0-16,0 0 0 0,0 0 12 0,0 0 0 15,0 0 1-15,0 0 0 0,0 0 3 0,0 0 0 16,0 0 0-16,0 0 0 0,0 0-16 0,5-2 8 15,-5 2-8-15,0 0 0 0,0 0 0 0,0 0 0 0,0 0 0 0,0 0 0 16,0 0 0-16,0 0 0 0,3-4 0 0,-3 4 0 16,0 0 0-16,0 0 0 0,0 0 0 0,0 0 0 15,0 0 0-15,0 0 0 0,0 0 0 0,0 0 0 16,0 0 0-16,0 0 0 0,0 0 8 0,0 0-8 16,2-4-16-16,-2 4-7 0,0 0-1 0,0 0 0 31,3-2-159-31,-1-5-32 0,-2 3-6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E6F9722C-E82A-436F-BDEE-317C300EB6F4}" type="datetime1">
              <a:rPr lang="en-US" smtClean="0"/>
              <a:t>10/7/2019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525915D0-2888-402C-B410-7DB5C6951981}" type="slidenum">
              <a:rPr lang="en-US" smtClean="0"/>
              <a:t>‹#›</a:t>
            </a:fld>
            <a:endParaRPr lang="en-US"/>
          </a:p>
        </p:txBody>
      </p:sp>
    </p:spTree>
    <p:extLst>
      <p:ext uri="{BB962C8B-B14F-4D97-AF65-F5344CB8AC3E}">
        <p14:creationId xmlns:p14="http://schemas.microsoft.com/office/powerpoint/2010/main" val="268845556"/>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people on Earth depend directly or indirectly on the ocean and cryosphere. The global ocean covers 71% of the Earth surface and contains about 97% of the Earth’s water. The cryosphere refers to frozen components of the Earth system1. Around 10% of Earth’s land area is covered by glaciers or ice sheets. The ocean and cryosphere support unique habitats, and are interconnected with other components of the climate system through global exchange of water, energy and carbon. The projected responses of the ocean and cryosphere to past and current human-induced greenhouse gas emissions and ongoing global warming include climate feedbacks, changes over decades to millennia that cannot be avoided, thresholds of abrupt change, and irreversibility. {Box 1.1, 1.2} </a:t>
            </a:r>
          </a:p>
          <a:p>
            <a:endParaRPr lang="en-US" dirty="0"/>
          </a:p>
          <a:p>
            <a:r>
              <a:rPr lang="en-US" dirty="0"/>
              <a:t>Human communities in close connection with coastal environments, small islands (including Small Island Developing States, SIDS), polar areas and high mountains7 are particularly exposed to ocean and cryosphere change, such as sea level rise, extreme sea level and shrinking cryosphere. Other communities further from the coast are also exposed to changes in the ocean, such as through extreme weather events. Today, around 4 million people live permanently in the Arctic region, of whom 10% are Indigenous. The low-lying coastal zone8 is currently home to around 680 million people (nearly 10% of the 2010 global population), projected to reach more than one billion by 2050. SIDS are home to 65 million people. Around 670 million people (nearly 10% of the 2010 global population), including Indigenous peoples, live in high mountain regions in all continents except Antarctica. In high mountain regions, population is projected to reach between 740 and 840 million by 2050 (about 8.4–8.7% of the projected global population). {1.1, 2.1, 3.1, Cross-Chapter Box 9, Figure 2.1}  </a:t>
            </a:r>
          </a:p>
          <a:p>
            <a:r>
              <a:rPr lang="en-US" dirty="0"/>
              <a:t> </a:t>
            </a:r>
          </a:p>
          <a:p>
            <a:r>
              <a:rPr lang="en-US" dirty="0"/>
              <a:t>In addition to their role within the climate system, such as the uptake and redistribution of natural and anthropogenic carbon dioxide (CO2) and heat, as well as ecosystem support, services provided to people by the ocean and/or cryosphere include food and water supply, renewable energy, and benefits for health and well-being, cultural values, tourism, trade, and transport. The state of the ocean and cryosphere interacts with each aspect of sustainability reflected in the United Nations Sustainable Development Goals (SDGs). {1.1, 1.2, 1.5} </a:t>
            </a:r>
          </a:p>
          <a:p>
            <a:r>
              <a:rPr lang="en-US" dirty="0"/>
              <a:t> </a:t>
            </a:r>
          </a:p>
          <a:p>
            <a:r>
              <a:rPr lang="en-US" dirty="0"/>
              <a:t> </a:t>
            </a:r>
          </a:p>
        </p:txBody>
      </p:sp>
      <p:sp>
        <p:nvSpPr>
          <p:cNvPr id="4" name="Date Placeholder 3"/>
          <p:cNvSpPr>
            <a:spLocks noGrp="1"/>
          </p:cNvSpPr>
          <p:nvPr>
            <p:ph type="dt" idx="10"/>
          </p:nvPr>
        </p:nvSpPr>
        <p:spPr/>
        <p:txBody>
          <a:bodyPr/>
          <a:lstStyle/>
          <a:p>
            <a:fld id="{E6F9722C-E82A-436F-BDEE-317C300EB6F4}" type="datetime1">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915D0-2888-402C-B410-7DB5C6951981}" type="slidenum">
              <a:rPr lang="en-US" smtClean="0"/>
              <a:t>3</a:t>
            </a:fld>
            <a:endParaRPr lang="en-US"/>
          </a:p>
        </p:txBody>
      </p:sp>
    </p:spTree>
    <p:extLst>
      <p:ext uri="{BB962C8B-B14F-4D97-AF65-F5344CB8AC3E}">
        <p14:creationId xmlns:p14="http://schemas.microsoft.com/office/powerpoint/2010/main" val="2605847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t="46042" r="8257" b="14860"/>
          <a:stretch/>
        </p:blipFill>
        <p:spPr>
          <a:xfrm>
            <a:off x="0" y="2922604"/>
            <a:ext cx="9144000" cy="2922605"/>
          </a:xfrm>
          <a:prstGeom prst="rect">
            <a:avLst/>
          </a:prstGeom>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15736" r="8257" b="41726"/>
          <a:stretch/>
        </p:blipFill>
        <p:spPr>
          <a:xfrm>
            <a:off x="0" y="0"/>
            <a:ext cx="9144000" cy="3179780"/>
          </a:xfrm>
          <a:prstGeom prst="rect">
            <a:avLst/>
          </a:prstGeom>
        </p:spPr>
      </p:pic>
      <p:sp>
        <p:nvSpPr>
          <p:cNvPr id="13" name="Rectangle 12"/>
          <p:cNvSpPr/>
          <p:nvPr userDrawn="1"/>
        </p:nvSpPr>
        <p:spPr>
          <a:xfrm>
            <a:off x="-1" y="1790700"/>
            <a:ext cx="9144000" cy="323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295400" y="3505200"/>
            <a:ext cx="6675980" cy="1066800"/>
          </a:xfrm>
        </p:spPr>
        <p:txBody>
          <a:bodyPr/>
          <a:lstStyle>
            <a:lvl1pPr marL="0" indent="0" algn="l">
              <a:buNone/>
              <a:defRPr>
                <a:solidFill>
                  <a:srgbClr val="1D6A5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Oval 18"/>
          <p:cNvSpPr/>
          <p:nvPr userDrawn="1"/>
        </p:nvSpPr>
        <p:spPr>
          <a:xfrm>
            <a:off x="-1" y="990600"/>
            <a:ext cx="9144001"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9600" y="1676400"/>
            <a:ext cx="7772400" cy="1470025"/>
          </a:xfrm>
        </p:spPr>
        <p:txBody>
          <a:bodyPr/>
          <a:lstStyle/>
          <a:p>
            <a:r>
              <a:rPr lang="en-US"/>
              <a:t>Click to edit Master title style</a:t>
            </a:r>
            <a:endParaRPr lang="en-US" dirty="0"/>
          </a:p>
        </p:txBody>
      </p:sp>
      <p:sp>
        <p:nvSpPr>
          <p:cNvPr id="15" name="Rectangle 14"/>
          <p:cNvSpPr/>
          <p:nvPr userDrawn="1"/>
        </p:nvSpPr>
        <p:spPr>
          <a:xfrm>
            <a:off x="609600" y="3213100"/>
            <a:ext cx="7601846" cy="24384"/>
          </a:xfrm>
          <a:prstGeom prst="rect">
            <a:avLst/>
          </a:prstGeom>
          <a:gradFill flip="none" rotWithShape="1">
            <a:gsLst>
              <a:gs pos="0">
                <a:srgbClr val="1D6A58">
                  <a:tint val="66000"/>
                  <a:satMod val="160000"/>
                </a:srgbClr>
              </a:gs>
              <a:gs pos="50000">
                <a:srgbClr val="1D6A58">
                  <a:tint val="44500"/>
                  <a:satMod val="160000"/>
                </a:srgbClr>
              </a:gs>
              <a:gs pos="100000">
                <a:srgbClr val="1D6A58">
                  <a:tint val="23500"/>
                  <a:satMod val="16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6788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324600" cy="9144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457200" y="1423416"/>
            <a:ext cx="6477000" cy="24384"/>
          </a:xfrm>
          <a:prstGeom prst="rect">
            <a:avLst/>
          </a:prstGeom>
          <a:gradFill flip="none" rotWithShape="1">
            <a:gsLst>
              <a:gs pos="0">
                <a:srgbClr val="1D6A58">
                  <a:tint val="66000"/>
                  <a:satMod val="160000"/>
                </a:srgbClr>
              </a:gs>
              <a:gs pos="50000">
                <a:srgbClr val="1D6A58">
                  <a:tint val="44500"/>
                  <a:satMod val="160000"/>
                </a:srgbClr>
              </a:gs>
              <a:gs pos="100000">
                <a:srgbClr val="1D6A58">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291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6" y="3733801"/>
            <a:ext cx="5861367" cy="1362075"/>
          </a:xfrm>
        </p:spPr>
        <p:txBody>
          <a:bodyPr anchor="t">
            <a:normAutofit/>
          </a:bodyPr>
          <a:lstStyle>
            <a:lvl1pPr algn="l">
              <a:defRPr sz="3200" b="1" cap="none"/>
            </a:lvl1pPr>
          </a:lstStyle>
          <a:p>
            <a:r>
              <a:rPr lang="en-US" dirty="0"/>
              <a:t>Click To Edit Master Title Style</a:t>
            </a:r>
          </a:p>
        </p:txBody>
      </p:sp>
      <p:sp>
        <p:nvSpPr>
          <p:cNvPr id="3" name="Text Placeholder 2"/>
          <p:cNvSpPr>
            <a:spLocks noGrp="1"/>
          </p:cNvSpPr>
          <p:nvPr>
            <p:ph type="body" idx="1"/>
          </p:nvPr>
        </p:nvSpPr>
        <p:spPr>
          <a:xfrm>
            <a:off x="762000" y="3554413"/>
            <a:ext cx="582168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Rectangle 8"/>
          <p:cNvSpPr/>
          <p:nvPr userDrawn="1"/>
        </p:nvSpPr>
        <p:spPr>
          <a:xfrm rot="10800000">
            <a:off x="457200" y="5867400"/>
            <a:ext cx="8229600" cy="24384"/>
          </a:xfrm>
          <a:prstGeom prst="rect">
            <a:avLst/>
          </a:prstGeom>
          <a:gradFill flip="none" rotWithShape="1">
            <a:gsLst>
              <a:gs pos="0">
                <a:srgbClr val="1D6A58">
                  <a:tint val="66000"/>
                  <a:satMod val="160000"/>
                </a:srgbClr>
              </a:gs>
              <a:gs pos="50000">
                <a:srgbClr val="1D6A58">
                  <a:tint val="44500"/>
                  <a:satMod val="160000"/>
                </a:srgbClr>
              </a:gs>
              <a:gs pos="100000">
                <a:srgbClr val="1D6A58">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269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01801"/>
            <a:ext cx="4038600" cy="33940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01801"/>
            <a:ext cx="4038600" cy="33940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rot="10800000">
            <a:off x="457200" y="5867400"/>
            <a:ext cx="8229600" cy="24384"/>
          </a:xfrm>
          <a:prstGeom prst="rect">
            <a:avLst/>
          </a:prstGeom>
          <a:gradFill flip="none" rotWithShape="1">
            <a:gsLst>
              <a:gs pos="0">
                <a:srgbClr val="1D6A58">
                  <a:tint val="66000"/>
                  <a:satMod val="160000"/>
                </a:srgbClr>
              </a:gs>
              <a:gs pos="50000">
                <a:srgbClr val="1D6A58">
                  <a:tint val="44500"/>
                  <a:satMod val="160000"/>
                </a:srgbClr>
              </a:gs>
              <a:gs pos="100000">
                <a:srgbClr val="1D6A58">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57200" y="1423416"/>
            <a:ext cx="6477000" cy="24384"/>
          </a:xfrm>
          <a:prstGeom prst="rect">
            <a:avLst/>
          </a:prstGeom>
          <a:gradFill flip="none" rotWithShape="1">
            <a:gsLst>
              <a:gs pos="0">
                <a:srgbClr val="1D6A58">
                  <a:tint val="66000"/>
                  <a:satMod val="160000"/>
                </a:srgbClr>
              </a:gs>
              <a:gs pos="50000">
                <a:srgbClr val="1D6A58">
                  <a:tint val="44500"/>
                  <a:satMod val="160000"/>
                </a:srgbClr>
              </a:gs>
              <a:gs pos="100000">
                <a:srgbClr val="1D6A58">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3502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2437"/>
            <a:ext cx="8229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879599"/>
            <a:ext cx="4040188" cy="639763"/>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519361"/>
            <a:ext cx="4040188" cy="3195639"/>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9" y="1879599"/>
            <a:ext cx="4041775" cy="639763"/>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519361"/>
            <a:ext cx="4041775" cy="3195639"/>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457200" y="1397000"/>
            <a:ext cx="6477000" cy="24384"/>
          </a:xfrm>
          <a:prstGeom prst="rect">
            <a:avLst/>
          </a:prstGeom>
          <a:gradFill flip="none" rotWithShape="1">
            <a:gsLst>
              <a:gs pos="0">
                <a:srgbClr val="1D6A58">
                  <a:tint val="66000"/>
                  <a:satMod val="160000"/>
                </a:srgbClr>
              </a:gs>
              <a:gs pos="50000">
                <a:srgbClr val="1D6A58">
                  <a:tint val="44500"/>
                  <a:satMod val="160000"/>
                </a:srgbClr>
              </a:gs>
              <a:gs pos="100000">
                <a:srgbClr val="1D6A58">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90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Rectangle 9"/>
          <p:cNvSpPr/>
          <p:nvPr userDrawn="1"/>
        </p:nvSpPr>
        <p:spPr>
          <a:xfrm rot="10800000">
            <a:off x="457200" y="5867400"/>
            <a:ext cx="8229600" cy="24384"/>
          </a:xfrm>
          <a:prstGeom prst="rect">
            <a:avLst/>
          </a:prstGeom>
          <a:gradFill flip="none" rotWithShape="1">
            <a:gsLst>
              <a:gs pos="0">
                <a:srgbClr val="1D6A58">
                  <a:tint val="66000"/>
                  <a:satMod val="160000"/>
                </a:srgbClr>
              </a:gs>
              <a:gs pos="50000">
                <a:srgbClr val="1D6A58">
                  <a:tint val="44500"/>
                  <a:satMod val="160000"/>
                </a:srgbClr>
              </a:gs>
              <a:gs pos="100000">
                <a:srgbClr val="1D6A58">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457200" y="1423416"/>
            <a:ext cx="6477000" cy="24384"/>
          </a:xfrm>
          <a:prstGeom prst="rect">
            <a:avLst/>
          </a:prstGeom>
          <a:gradFill flip="none" rotWithShape="1">
            <a:gsLst>
              <a:gs pos="0">
                <a:srgbClr val="1D6A58">
                  <a:tint val="66000"/>
                  <a:satMod val="160000"/>
                </a:srgbClr>
              </a:gs>
              <a:gs pos="50000">
                <a:srgbClr val="1D6A58">
                  <a:tint val="44500"/>
                  <a:satMod val="160000"/>
                </a:srgbClr>
              </a:gs>
              <a:gs pos="100000">
                <a:srgbClr val="1D6A58">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864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45001"/>
            <a:ext cx="5486400" cy="566739"/>
          </a:xfrm>
        </p:spPr>
        <p:txBody>
          <a:bodyPr anchor="b">
            <a:normAutofit/>
          </a:bodyPr>
          <a:lstStyle>
            <a:lvl1pPr algn="l">
              <a:defRPr sz="18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7"/>
            <a:ext cx="5486400" cy="3832225"/>
          </a:xfrm>
          <a:ln>
            <a:solidFill>
              <a:srgbClr val="000000"/>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011739"/>
            <a:ext cx="5486400" cy="500063"/>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Rectangle 9"/>
          <p:cNvSpPr/>
          <p:nvPr userDrawn="1"/>
        </p:nvSpPr>
        <p:spPr>
          <a:xfrm rot="10800000">
            <a:off x="457200" y="5867400"/>
            <a:ext cx="8229600" cy="24384"/>
          </a:xfrm>
          <a:prstGeom prst="rect">
            <a:avLst/>
          </a:prstGeom>
          <a:gradFill flip="none" rotWithShape="1">
            <a:gsLst>
              <a:gs pos="0">
                <a:srgbClr val="1D6A58">
                  <a:tint val="66000"/>
                  <a:satMod val="160000"/>
                </a:srgbClr>
              </a:gs>
              <a:gs pos="50000">
                <a:srgbClr val="1D6A58">
                  <a:tint val="44500"/>
                  <a:satMod val="160000"/>
                </a:srgbClr>
              </a:gs>
              <a:gs pos="100000">
                <a:srgbClr val="1D6A58">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060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Contact Us</a:t>
            </a:r>
          </a:p>
        </p:txBody>
      </p:sp>
      <p:sp>
        <p:nvSpPr>
          <p:cNvPr id="6" name="Rectangle 5"/>
          <p:cNvSpPr/>
          <p:nvPr userDrawn="1"/>
        </p:nvSpPr>
        <p:spPr>
          <a:xfrm>
            <a:off x="457200" y="1423416"/>
            <a:ext cx="6477000" cy="24384"/>
          </a:xfrm>
          <a:prstGeom prst="rect">
            <a:avLst/>
          </a:prstGeom>
          <a:gradFill flip="none" rotWithShape="1">
            <a:gsLst>
              <a:gs pos="0">
                <a:srgbClr val="1D6A58">
                  <a:tint val="66000"/>
                  <a:satMod val="160000"/>
                </a:srgbClr>
              </a:gs>
              <a:gs pos="50000">
                <a:srgbClr val="1D6A58">
                  <a:tint val="44500"/>
                  <a:satMod val="160000"/>
                </a:srgbClr>
              </a:gs>
              <a:gs pos="100000">
                <a:srgbClr val="1D6A58">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286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p:cNvSpPr/>
          <p:nvPr/>
        </p:nvSpPr>
        <p:spPr>
          <a:xfrm rot="10800000">
            <a:off x="457200" y="6195934"/>
            <a:ext cx="8229600" cy="24384"/>
          </a:xfrm>
          <a:prstGeom prst="rect">
            <a:avLst/>
          </a:prstGeom>
          <a:gradFill flip="none" rotWithShape="1">
            <a:gsLst>
              <a:gs pos="0">
                <a:srgbClr val="1D6A58">
                  <a:tint val="66000"/>
                  <a:satMod val="160000"/>
                </a:srgbClr>
              </a:gs>
              <a:gs pos="50000">
                <a:srgbClr val="1D6A58">
                  <a:tint val="44500"/>
                  <a:satMod val="160000"/>
                </a:srgbClr>
              </a:gs>
              <a:gs pos="100000">
                <a:srgbClr val="1D6A58">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ate Placeholder 3"/>
          <p:cNvSpPr txBox="1">
            <a:spLocks/>
          </p:cNvSpPr>
          <p:nvPr/>
        </p:nvSpPr>
        <p:spPr>
          <a:xfrm>
            <a:off x="352425" y="6424534"/>
            <a:ext cx="1676400" cy="273844"/>
          </a:xfrm>
          <a:prstGeom prst="rect">
            <a:avLst/>
          </a:prstGeom>
          <a:noFill/>
        </p:spPr>
        <p:txBody>
          <a:bodyPr vert="horz" lIns="91440" tIns="45720" rIns="91440" bIns="45720" rtlCol="0" anchor="ctr"/>
          <a:lstStyle>
            <a:defPPr>
              <a:defRPr lang="en-US"/>
            </a:defPPr>
            <a:lvl1pPr marL="0" algn="l" defTabSz="914400" rtl="0" eaLnBrk="1" latinLnBrk="0" hangingPunct="1">
              <a:defRPr sz="800" kern="1200">
                <a:solidFill>
                  <a:srgbClr val="1D6A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pc="110" baseline="0" dirty="0"/>
              <a:t>www.traublieberman.com</a:t>
            </a:r>
          </a:p>
        </p:txBody>
      </p:sp>
      <p:sp>
        <p:nvSpPr>
          <p:cNvPr id="17" name="Text Placeholder 3"/>
          <p:cNvSpPr txBox="1">
            <a:spLocks/>
          </p:cNvSpPr>
          <p:nvPr/>
        </p:nvSpPr>
        <p:spPr>
          <a:xfrm>
            <a:off x="6372225" y="6376909"/>
            <a:ext cx="2438400" cy="481091"/>
          </a:xfrm>
          <a:prstGeom prst="rect">
            <a:avLst/>
          </a:prstGeom>
        </p:spPr>
        <p:txBody>
          <a:bodyPr>
            <a:noAutofit/>
          </a:bodyPr>
          <a:lstStyle>
            <a:lvl1pPr marL="0" indent="0" algn="l" defTabSz="914400" rtl="0" eaLnBrk="1" latinLnBrk="0" hangingPunct="1">
              <a:spcBef>
                <a:spcPct val="0"/>
              </a:spcBef>
              <a:buClr>
                <a:srgbClr val="1D6A58"/>
              </a:buClr>
              <a:buSzPct val="110000"/>
              <a:buFont typeface="Arial" panose="020B0604020202020204" pitchFamily="34" charset="0"/>
              <a:buNone/>
              <a:defRPr lang="en-US" sz="1200" b="1" kern="1200" dirty="0" smtClean="0">
                <a:solidFill>
                  <a:srgbClr val="1D6A58"/>
                </a:solidFill>
                <a:latin typeface="Arial" panose="020B0604020202020204" pitchFamily="34" charset="0"/>
                <a:ea typeface="+mj-ea"/>
                <a:cs typeface="Arial" panose="020B0604020202020204" pitchFamily="34" charset="0"/>
              </a:defRPr>
            </a:lvl1pPr>
            <a:lvl2pPr marL="457200" indent="0" algn="l" defTabSz="914400" rtl="0" eaLnBrk="1" latinLnBrk="0" hangingPunct="1">
              <a:spcBef>
                <a:spcPct val="20000"/>
              </a:spcBef>
              <a:buClr>
                <a:srgbClr val="1D6A58"/>
              </a:buClr>
              <a:buSzPct val="110000"/>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1D6A58"/>
              </a:buClr>
              <a:buSzPct val="110000"/>
              <a:buFont typeface="Arial" panose="020B0604020202020204" pitchFamily="34" charset="0"/>
              <a:buNone/>
              <a:defRPr sz="10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1D6A58"/>
              </a:buClr>
              <a:buSzPct val="110000"/>
              <a:buFont typeface="Arial" panose="020B0604020202020204" pitchFamily="34" charset="0"/>
              <a:buNone/>
              <a:defRPr sz="9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rgbClr val="1D6A58"/>
              </a:buClr>
              <a:buSzPct val="110000"/>
              <a:buFont typeface="Arial" panose="020B0604020202020204" pitchFamily="34" charset="0"/>
              <a:buNone/>
              <a:defRPr sz="900" kern="1200">
                <a:solidFill>
                  <a:srgbClr val="898989"/>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a:lnSpc>
                <a:spcPct val="150000"/>
              </a:lnSpc>
            </a:pPr>
            <a:r>
              <a:rPr lang="en-US" sz="800" b="0" dirty="0">
                <a:solidFill>
                  <a:srgbClr val="1D6A58"/>
                </a:solidFill>
                <a:latin typeface="Arial Narrow" panose="020B0606020202030204" pitchFamily="34" charset="0"/>
              </a:rPr>
              <a:t>NEW YORK  |   NEW JERSEY  |   ILLINOIS  |   FLORIDA   </a:t>
            </a:r>
            <a:br>
              <a:rPr lang="en-US" sz="800" b="0" dirty="0">
                <a:solidFill>
                  <a:srgbClr val="1D6A58"/>
                </a:solidFill>
                <a:latin typeface="Arial Narrow" panose="020B0606020202030204" pitchFamily="34" charset="0"/>
              </a:rPr>
            </a:br>
            <a:r>
              <a:rPr lang="en-US" sz="800" b="0" dirty="0">
                <a:solidFill>
                  <a:srgbClr val="1D6A58"/>
                </a:solidFill>
                <a:latin typeface="Arial Narrow" panose="020B0606020202030204" pitchFamily="34" charset="0"/>
              </a:rPr>
              <a:t>CALIFORNIA | CONNECTICUT | LONDON (Liaison Office)</a:t>
            </a:r>
          </a:p>
          <a:p>
            <a:pPr algn="r"/>
            <a:endParaRPr lang="en-US" b="0" dirty="0">
              <a:solidFill>
                <a:srgbClr val="898989"/>
              </a:solidFill>
              <a:latin typeface="Arial Narrow" panose="020B0606020202030204" pitchFamily="34" charset="0"/>
            </a:endParaRPr>
          </a:p>
        </p:txBody>
      </p:sp>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99438" y="6422429"/>
            <a:ext cx="1829787" cy="355490"/>
          </a:xfrm>
          <a:prstGeom prst="rect">
            <a:avLst/>
          </a:prstGeom>
        </p:spPr>
      </p:pic>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8821" t="17478" r="12765" b="70433"/>
          <a:stretch/>
        </p:blipFill>
        <p:spPr>
          <a:xfrm>
            <a:off x="0" y="0"/>
            <a:ext cx="9144000" cy="1057275"/>
          </a:xfrm>
          <a:prstGeom prst="rect">
            <a:avLst/>
          </a:prstGeom>
        </p:spPr>
      </p:pic>
      <p:sp>
        <p:nvSpPr>
          <p:cNvPr id="3" name="Text Placeholder 2"/>
          <p:cNvSpPr>
            <a:spLocks noGrp="1"/>
          </p:cNvSpPr>
          <p:nvPr>
            <p:ph type="body" idx="1"/>
          </p:nvPr>
        </p:nvSpPr>
        <p:spPr>
          <a:xfrm>
            <a:off x="457200" y="1727201"/>
            <a:ext cx="8229600" cy="40639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5"/>
          <p:cNvSpPr/>
          <p:nvPr/>
        </p:nvSpPr>
        <p:spPr>
          <a:xfrm>
            <a:off x="0" y="304800"/>
            <a:ext cx="91440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609600"/>
            <a:ext cx="63246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Rectangle 10"/>
          <p:cNvSpPr/>
          <p:nvPr/>
        </p:nvSpPr>
        <p:spPr>
          <a:xfrm>
            <a:off x="381000" y="6615034"/>
            <a:ext cx="4572000" cy="215444"/>
          </a:xfrm>
          <a:prstGeom prst="rect">
            <a:avLst/>
          </a:prstGeom>
        </p:spPr>
        <p:txBody>
          <a:bodyPr>
            <a:spAutoFit/>
          </a:bodyPr>
          <a:lstStyle/>
          <a:p>
            <a:r>
              <a:rPr lang="de-DE" sz="800" kern="1200" spc="110" baseline="0" dirty="0">
                <a:solidFill>
                  <a:srgbClr val="1D6A58"/>
                </a:solidFill>
                <a:latin typeface="Arial" panose="020B0604020202020204" pitchFamily="34" charset="0"/>
                <a:ea typeface="+mn-ea"/>
                <a:cs typeface="Arial" panose="020B0604020202020204" pitchFamily="34" charset="0"/>
              </a:rPr>
              <a:t>©</a:t>
            </a:r>
            <a:r>
              <a:rPr lang="de-DE" sz="800" kern="1200" spc="50" baseline="0" dirty="0">
                <a:solidFill>
                  <a:srgbClr val="1D6A58"/>
                </a:solidFill>
                <a:latin typeface="Arial" panose="020B0604020202020204" pitchFamily="34" charset="0"/>
                <a:ea typeface="+mn-ea"/>
                <a:cs typeface="Arial" panose="020B0604020202020204" pitchFamily="34" charset="0"/>
              </a:rPr>
              <a:t>2017 Traub Lieberman Straus &amp; Shrewsberry LLP  </a:t>
            </a:r>
            <a:endParaRPr lang="en-US" sz="800" kern="1200" spc="50" baseline="0" dirty="0">
              <a:solidFill>
                <a:srgbClr val="1D6A58"/>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32865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 id="2147483658" r:id="rId8"/>
  </p:sldLayoutIdLst>
  <p:hf sldNum="0" hdr="0" ftr="0" dt="0"/>
  <p:txStyles>
    <p:titleStyle>
      <a:lvl1pPr algn="l" defTabSz="914400" rtl="0" eaLnBrk="1" latinLnBrk="0" hangingPunct="1">
        <a:spcBef>
          <a:spcPct val="0"/>
        </a:spcBef>
        <a:buNone/>
        <a:defRPr sz="3200" kern="1200">
          <a:solidFill>
            <a:srgbClr val="1D6A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1D6A58"/>
        </a:buClr>
        <a:buSzPct val="110000"/>
        <a:buFont typeface="Arial" panose="020B0604020202020204" pitchFamily="34" charset="0"/>
        <a:buChar char="•"/>
        <a:defRPr sz="2400" kern="1200">
          <a:solidFill>
            <a:srgbClr val="898989"/>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1D6A58"/>
        </a:buClr>
        <a:buSzPct val="110000"/>
        <a:buFont typeface="Arial" panose="020B0604020202020204" pitchFamily="34" charset="0"/>
        <a:buChar char="–"/>
        <a:defRPr sz="2000" kern="1200">
          <a:solidFill>
            <a:srgbClr val="89898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1D6A58"/>
        </a:buClr>
        <a:buSzPct val="110000"/>
        <a:buFont typeface="Arial" panose="020B0604020202020204" pitchFamily="34" charset="0"/>
        <a:buChar char="•"/>
        <a:defRPr sz="1800" kern="1200">
          <a:solidFill>
            <a:srgbClr val="89898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1D6A58"/>
        </a:buClr>
        <a:buSzPct val="110000"/>
        <a:buFont typeface="Arial" panose="020B0604020202020204" pitchFamily="34" charset="0"/>
        <a:buChar char="–"/>
        <a:defRPr sz="1600" kern="1200">
          <a:solidFill>
            <a:srgbClr val="89898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1D6A58"/>
        </a:buClr>
        <a:buSzPct val="110000"/>
        <a:buFont typeface="Arial" panose="020B0604020202020204" pitchFamily="34" charset="0"/>
        <a:buChar char="»"/>
        <a:defRPr sz="16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09600" y="3505200"/>
            <a:ext cx="7772400" cy="1066800"/>
          </a:xfrm>
        </p:spPr>
        <p:txBody>
          <a:bodyPr>
            <a:normAutofit fontScale="85000" lnSpcReduction="10000"/>
          </a:bodyPr>
          <a:lstStyle/>
          <a:p>
            <a:pPr algn="ctr"/>
            <a:r>
              <a:rPr lang="en-US" dirty="0"/>
              <a:t>Richard K. Traub, Esq.</a:t>
            </a:r>
          </a:p>
          <a:p>
            <a:pPr algn="ctr"/>
            <a:r>
              <a:rPr lang="en-US" sz="2200" dirty="0"/>
              <a:t>Presented to 8</a:t>
            </a:r>
            <a:r>
              <a:rPr lang="en-US" sz="2200" baseline="30000" dirty="0"/>
              <a:t>th</a:t>
            </a:r>
            <a:r>
              <a:rPr lang="en-US" sz="2200" dirty="0"/>
              <a:t> AIDA Europe Conference – Climate and Catastrophic Events Working Party – Lisbon, Portugal (October 4, 2019)</a:t>
            </a:r>
          </a:p>
          <a:p>
            <a:endParaRPr lang="en-US" dirty="0"/>
          </a:p>
        </p:txBody>
      </p:sp>
      <p:sp>
        <p:nvSpPr>
          <p:cNvPr id="3" name="Title 2"/>
          <p:cNvSpPr>
            <a:spLocks noGrp="1"/>
          </p:cNvSpPr>
          <p:nvPr>
            <p:ph type="ctrTitle"/>
          </p:nvPr>
        </p:nvSpPr>
        <p:spPr/>
        <p:txBody>
          <a:bodyPr>
            <a:normAutofit fontScale="90000"/>
          </a:bodyPr>
          <a:lstStyle/>
          <a:p>
            <a:pPr algn="ctr"/>
            <a:r>
              <a:rPr lang="en-US" dirty="0"/>
              <a:t>The Ocean and Cryosphere in a Changing Climate</a:t>
            </a:r>
            <a:br>
              <a:rPr lang="en-US" dirty="0"/>
            </a:br>
            <a:r>
              <a:rPr lang="en-US" sz="2200" dirty="0"/>
              <a:t>Accepted by the Inter-governmental Panel on Climate Change (IPCC), Principality of Monaco, 24th September 2019 </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6301080" y="4011120"/>
              <a:ext cx="67320" cy="156600"/>
            </p14:xfrm>
          </p:contentPart>
        </mc:Choice>
        <mc:Fallback xmlns="">
          <p:pic>
            <p:nvPicPr>
              <p:cNvPr id="4" name="Ink 3"/>
              <p:cNvPicPr/>
              <p:nvPr/>
            </p:nvPicPr>
            <p:blipFill>
              <a:blip r:embed="rId3"/>
              <a:stretch>
                <a:fillRect/>
              </a:stretch>
            </p:blipFill>
            <p:spPr>
              <a:xfrm>
                <a:off x="6288120" y="3999240"/>
                <a:ext cx="92160" cy="180360"/>
              </a:xfrm>
              <a:prstGeom prst="rect">
                <a:avLst/>
              </a:prstGeom>
            </p:spPr>
          </p:pic>
        </mc:Fallback>
      </mc:AlternateContent>
    </p:spTree>
    <p:extLst>
      <p:ext uri="{BB962C8B-B14F-4D97-AF65-F5344CB8AC3E}">
        <p14:creationId xmlns:p14="http://schemas.microsoft.com/office/powerpoint/2010/main" val="1363477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172200" cy="762000"/>
          </a:xfrm>
        </p:spPr>
        <p:txBody>
          <a:bodyPr>
            <a:normAutofit fontScale="90000"/>
          </a:bodyPr>
          <a:lstStyle/>
          <a:p>
            <a:pPr algn="ctr"/>
            <a:r>
              <a:rPr lang="en-US" dirty="0"/>
              <a:t>Observed Impacts on People and Ecosystem Services </a:t>
            </a:r>
          </a:p>
        </p:txBody>
      </p:sp>
      <p:sp>
        <p:nvSpPr>
          <p:cNvPr id="3" name="Content Placeholder 2"/>
          <p:cNvSpPr>
            <a:spLocks noGrp="1"/>
          </p:cNvSpPr>
          <p:nvPr>
            <p:ph idx="1"/>
          </p:nvPr>
        </p:nvSpPr>
        <p:spPr>
          <a:xfrm>
            <a:off x="457200" y="1447800"/>
            <a:ext cx="8229600" cy="4876800"/>
          </a:xfrm>
        </p:spPr>
        <p:txBody>
          <a:bodyPr>
            <a:normAutofit fontScale="92500"/>
          </a:bodyPr>
          <a:lstStyle/>
          <a:p>
            <a:r>
              <a:rPr lang="en-US" dirty="0">
                <a:solidFill>
                  <a:schemeClr val="accent2">
                    <a:lumMod val="75000"/>
                  </a:schemeClr>
                </a:solidFill>
              </a:rPr>
              <a:t>Since the mid-20th century, the shrinking cryosphere in the Arctic and high-mountain areas has led to predominantly negative impacts on food security, water resources, water quality, livelihoods, health and well-being, infrastructure, transportation, tourism and recreation</a:t>
            </a:r>
          </a:p>
          <a:p>
            <a:pPr marL="0" indent="0">
              <a:buNone/>
            </a:pPr>
            <a:endParaRPr lang="en-US" dirty="0">
              <a:solidFill>
                <a:schemeClr val="accent2">
                  <a:lumMod val="75000"/>
                </a:schemeClr>
              </a:solidFill>
            </a:endParaRPr>
          </a:p>
          <a:p>
            <a:r>
              <a:rPr lang="en-US" dirty="0">
                <a:solidFill>
                  <a:schemeClr val="accent2">
                    <a:lumMod val="75000"/>
                  </a:schemeClr>
                </a:solidFill>
              </a:rPr>
              <a:t>Changes in the ocean have impacted marine ecosystems and ecosystem services with regionally diverse outcomes, challenging their governance (high confidence). </a:t>
            </a:r>
          </a:p>
          <a:p>
            <a:endParaRPr lang="en-US" dirty="0">
              <a:solidFill>
                <a:schemeClr val="accent2">
                  <a:lumMod val="75000"/>
                </a:schemeClr>
              </a:solidFill>
            </a:endParaRPr>
          </a:p>
          <a:p>
            <a:r>
              <a:rPr lang="en-US" dirty="0">
                <a:solidFill>
                  <a:schemeClr val="accent2">
                    <a:lumMod val="75000"/>
                  </a:schemeClr>
                </a:solidFill>
              </a:rPr>
              <a:t>Both </a:t>
            </a:r>
            <a:r>
              <a:rPr lang="en-US" u="sng" dirty="0">
                <a:solidFill>
                  <a:schemeClr val="accent2">
                    <a:lumMod val="75000"/>
                  </a:schemeClr>
                </a:solidFill>
              </a:rPr>
              <a:t>positive and negative</a:t>
            </a:r>
            <a:r>
              <a:rPr lang="en-US" dirty="0">
                <a:solidFill>
                  <a:schemeClr val="accent2">
                    <a:lumMod val="75000"/>
                  </a:schemeClr>
                </a:solidFill>
              </a:rPr>
              <a:t> impacts result for food security. </a:t>
            </a:r>
          </a:p>
        </p:txBody>
      </p:sp>
    </p:spTree>
    <p:extLst>
      <p:ext uri="{BB962C8B-B14F-4D97-AF65-F5344CB8AC3E}">
        <p14:creationId xmlns:p14="http://schemas.microsoft.com/office/powerpoint/2010/main" val="3285635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629400" cy="762000"/>
          </a:xfrm>
        </p:spPr>
        <p:txBody>
          <a:bodyPr/>
          <a:lstStyle/>
          <a:p>
            <a:pPr algn="ctr"/>
            <a:endParaRPr lang="en-US" dirty="0"/>
          </a:p>
        </p:txBody>
      </p:sp>
      <p:sp>
        <p:nvSpPr>
          <p:cNvPr id="3" name="Content Placeholder 2"/>
          <p:cNvSpPr>
            <a:spLocks noGrp="1"/>
          </p:cNvSpPr>
          <p:nvPr>
            <p:ph idx="1"/>
          </p:nvPr>
        </p:nvSpPr>
        <p:spPr>
          <a:xfrm>
            <a:off x="457200" y="1524000"/>
            <a:ext cx="8229600" cy="4695823"/>
          </a:xfrm>
        </p:spPr>
        <p:txBody>
          <a:bodyPr/>
          <a:lstStyle/>
          <a:p>
            <a:r>
              <a:rPr lang="en-US" dirty="0">
                <a:solidFill>
                  <a:schemeClr val="accent2">
                    <a:lumMod val="75000"/>
                  </a:schemeClr>
                </a:solidFill>
              </a:rPr>
              <a:t>Coastal communities are exposed to multiple climate-related hazards, including tropical cyclones, extreme sea levels and flooding, marine heatwaves, sea ice loss, and permafrost thaw (high confidence). </a:t>
            </a:r>
          </a:p>
          <a:p>
            <a:endParaRPr lang="en-US" dirty="0">
              <a:solidFill>
                <a:schemeClr val="accent2">
                  <a:lumMod val="75000"/>
                </a:schemeClr>
              </a:solidFill>
            </a:endParaRPr>
          </a:p>
          <a:p>
            <a:r>
              <a:rPr lang="en-US" dirty="0">
                <a:solidFill>
                  <a:schemeClr val="accent2">
                    <a:lumMod val="75000"/>
                  </a:schemeClr>
                </a:solidFill>
              </a:rPr>
              <a:t>A diversity of responses has been implemented worldwide, mostly after extreme events, but also some in anticipation of future sea level rise.</a:t>
            </a:r>
          </a:p>
        </p:txBody>
      </p:sp>
    </p:spTree>
    <p:extLst>
      <p:ext uri="{BB962C8B-B14F-4D97-AF65-F5344CB8AC3E}">
        <p14:creationId xmlns:p14="http://schemas.microsoft.com/office/powerpoint/2010/main" val="2783087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629400" cy="685800"/>
          </a:xfrm>
        </p:spPr>
        <p:txBody>
          <a:bodyPr>
            <a:noAutofit/>
          </a:bodyPr>
          <a:lstStyle/>
          <a:p>
            <a:pPr algn="ctr"/>
            <a:r>
              <a:rPr lang="en-US" sz="2800" dirty="0"/>
              <a:t>PROJECTED CHANGES AND RISKS </a:t>
            </a:r>
          </a:p>
        </p:txBody>
      </p:sp>
      <p:sp>
        <p:nvSpPr>
          <p:cNvPr id="3" name="Content Placeholder 2"/>
          <p:cNvSpPr>
            <a:spLocks noGrp="1"/>
          </p:cNvSpPr>
          <p:nvPr>
            <p:ph idx="1"/>
          </p:nvPr>
        </p:nvSpPr>
        <p:spPr/>
        <p:txBody>
          <a:bodyPr/>
          <a:lstStyle/>
          <a:p>
            <a:pPr marL="0" indent="0">
              <a:buNone/>
            </a:pPr>
            <a:r>
              <a:rPr lang="en-US" dirty="0"/>
              <a:t>				</a:t>
            </a:r>
          </a:p>
        </p:txBody>
      </p:sp>
      <p:pic>
        <p:nvPicPr>
          <p:cNvPr id="4" name="Picture 3" descr="Image result for climate change cartoon images"/>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153400" cy="4343400"/>
          </a:xfrm>
          <a:prstGeom prst="rect">
            <a:avLst/>
          </a:prstGeom>
          <a:noFill/>
          <a:ln>
            <a:noFill/>
          </a:ln>
        </p:spPr>
      </p:pic>
    </p:spTree>
    <p:extLst>
      <p:ext uri="{BB962C8B-B14F-4D97-AF65-F5344CB8AC3E}">
        <p14:creationId xmlns:p14="http://schemas.microsoft.com/office/powerpoint/2010/main" val="1580957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Projected Physical Changes</a:t>
            </a:r>
          </a:p>
        </p:txBody>
      </p:sp>
      <p:sp>
        <p:nvSpPr>
          <p:cNvPr id="3" name="Content Placeholder 2"/>
          <p:cNvSpPr>
            <a:spLocks noGrp="1"/>
          </p:cNvSpPr>
          <p:nvPr>
            <p:ph idx="1"/>
          </p:nvPr>
        </p:nvSpPr>
        <p:spPr/>
        <p:txBody>
          <a:bodyPr>
            <a:normAutofit fontScale="85000" lnSpcReduction="20000"/>
          </a:bodyPr>
          <a:lstStyle/>
          <a:p>
            <a:r>
              <a:rPr lang="en-US" sz="2200" dirty="0">
                <a:solidFill>
                  <a:schemeClr val="accent2">
                    <a:lumMod val="75000"/>
                  </a:schemeClr>
                </a:solidFill>
              </a:rPr>
              <a:t>Global-scale glacier mass loss, permafrost thaw, and decline in snow cover and Arctic sea ice extent are projected to continue in the near-term (2031–2050) due to surface air temperature increases with unavoidable consequences for river runoff and local hazards. </a:t>
            </a:r>
          </a:p>
          <a:p>
            <a:endParaRPr lang="en-US" sz="2200" dirty="0">
              <a:solidFill>
                <a:schemeClr val="accent2">
                  <a:lumMod val="75000"/>
                </a:schemeClr>
              </a:solidFill>
            </a:endParaRPr>
          </a:p>
          <a:p>
            <a:r>
              <a:rPr lang="en-US" sz="2200" dirty="0">
                <a:solidFill>
                  <a:schemeClr val="accent2">
                    <a:lumMod val="75000"/>
                  </a:schemeClr>
                </a:solidFill>
              </a:rPr>
              <a:t>The Greenland and Antarctic Ice Sheets are projected to lose mass at an increasing rate throughout the 21st century and beyond. (And you thought Trump was crazy)</a:t>
            </a:r>
          </a:p>
          <a:p>
            <a:endParaRPr lang="en-US" sz="2200" dirty="0">
              <a:solidFill>
                <a:schemeClr val="accent2">
                  <a:lumMod val="75000"/>
                </a:schemeClr>
              </a:solidFill>
            </a:endParaRPr>
          </a:p>
          <a:p>
            <a:r>
              <a:rPr lang="en-US" sz="2200" dirty="0">
                <a:solidFill>
                  <a:schemeClr val="accent2">
                    <a:lumMod val="75000"/>
                  </a:schemeClr>
                </a:solidFill>
              </a:rPr>
              <a:t>The rates and magnitudes of these </a:t>
            </a:r>
            <a:r>
              <a:rPr lang="en-US" sz="2200" dirty="0" err="1">
                <a:solidFill>
                  <a:schemeClr val="accent2">
                    <a:lumMod val="75000"/>
                  </a:schemeClr>
                </a:solidFill>
              </a:rPr>
              <a:t>cryospheric</a:t>
            </a:r>
            <a:r>
              <a:rPr lang="en-US" sz="2200" dirty="0">
                <a:solidFill>
                  <a:schemeClr val="accent2">
                    <a:lumMod val="75000"/>
                  </a:schemeClr>
                </a:solidFill>
              </a:rPr>
              <a:t> changes are projected to increase further in the second half of the 21st century in a high greenhouse gas emissions scenario. </a:t>
            </a:r>
          </a:p>
          <a:p>
            <a:endParaRPr lang="en-US" sz="2200" dirty="0">
              <a:solidFill>
                <a:schemeClr val="accent2">
                  <a:lumMod val="75000"/>
                </a:schemeClr>
              </a:solidFill>
            </a:endParaRPr>
          </a:p>
          <a:p>
            <a:r>
              <a:rPr lang="en-US" sz="2200" dirty="0">
                <a:solidFill>
                  <a:schemeClr val="accent2">
                    <a:lumMod val="75000"/>
                  </a:schemeClr>
                </a:solidFill>
              </a:rPr>
              <a:t>Good News: Strong reductions in greenhouse gas emissions in the coming decades are projected to reduce further changes after 2050.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1800" dirty="0"/>
          </a:p>
          <a:p>
            <a:pPr marL="0" indent="0">
              <a:buNone/>
            </a:pPr>
            <a:endParaRPr lang="en-US" sz="1600" dirty="0">
              <a:solidFill>
                <a:schemeClr val="accent2">
                  <a:lumMod val="75000"/>
                </a:schemeClr>
              </a:solidFill>
            </a:endParaRPr>
          </a:p>
        </p:txBody>
      </p:sp>
    </p:spTree>
    <p:extLst>
      <p:ext uri="{BB962C8B-B14F-4D97-AF65-F5344CB8AC3E}">
        <p14:creationId xmlns:p14="http://schemas.microsoft.com/office/powerpoint/2010/main" val="2766962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400800" cy="762000"/>
          </a:xfrm>
        </p:spPr>
        <p:txBody>
          <a:bodyPr/>
          <a:lstStyle/>
          <a:p>
            <a:pPr algn="ctr"/>
            <a:endParaRPr lang="en-US" dirty="0"/>
          </a:p>
        </p:txBody>
      </p:sp>
      <p:sp>
        <p:nvSpPr>
          <p:cNvPr id="3" name="Content Placeholder 2"/>
          <p:cNvSpPr>
            <a:spLocks noGrp="1"/>
          </p:cNvSpPr>
          <p:nvPr>
            <p:ph idx="1"/>
          </p:nvPr>
        </p:nvSpPr>
        <p:spPr>
          <a:xfrm>
            <a:off x="457200" y="1524000"/>
            <a:ext cx="8229600" cy="4800600"/>
          </a:xfrm>
        </p:spPr>
        <p:txBody>
          <a:bodyPr>
            <a:normAutofit fontScale="55000" lnSpcReduction="20000"/>
          </a:bodyPr>
          <a:lstStyle/>
          <a:p>
            <a:r>
              <a:rPr lang="en-US" sz="4400" dirty="0">
                <a:solidFill>
                  <a:schemeClr val="accent2">
                    <a:lumMod val="75000"/>
                  </a:schemeClr>
                </a:solidFill>
              </a:rPr>
              <a:t>Over the 21st century, the ocean is projected to transition to unprecedented conditions with increased temperatures. </a:t>
            </a:r>
          </a:p>
          <a:p>
            <a:pPr marL="0" indent="0">
              <a:buNone/>
            </a:pPr>
            <a:endParaRPr lang="en-US" sz="4400" dirty="0">
              <a:solidFill>
                <a:schemeClr val="accent2">
                  <a:lumMod val="75000"/>
                </a:schemeClr>
              </a:solidFill>
            </a:endParaRPr>
          </a:p>
          <a:p>
            <a:r>
              <a:rPr lang="en-US" sz="4400" dirty="0">
                <a:solidFill>
                  <a:schemeClr val="accent2">
                    <a:lumMod val="75000"/>
                  </a:schemeClr>
                </a:solidFill>
              </a:rPr>
              <a:t>Marine heatwaves and extreme El Niño and La Niña events are projected to become more frequent. </a:t>
            </a:r>
          </a:p>
          <a:p>
            <a:pPr marL="0" indent="0">
              <a:buNone/>
            </a:pPr>
            <a:endParaRPr lang="en-US" sz="4400" dirty="0">
              <a:solidFill>
                <a:schemeClr val="accent2">
                  <a:lumMod val="75000"/>
                </a:schemeClr>
              </a:solidFill>
            </a:endParaRPr>
          </a:p>
          <a:p>
            <a:pPr marL="0" indent="0">
              <a:buNone/>
            </a:pPr>
            <a:endParaRPr lang="en-US" sz="4400" dirty="0">
              <a:solidFill>
                <a:schemeClr val="accent2">
                  <a:lumMod val="75000"/>
                </a:schemeClr>
              </a:solidFill>
            </a:endParaRPr>
          </a:p>
          <a:p>
            <a:pPr marL="0" indent="0">
              <a:buNone/>
            </a:pPr>
            <a:endParaRPr lang="en-US" dirty="0">
              <a:solidFill>
                <a:schemeClr val="accent2">
                  <a:lumMod val="75000"/>
                </a:schemeClr>
              </a:solidFill>
            </a:endParaRPr>
          </a:p>
          <a:p>
            <a:pPr marL="0" indent="0">
              <a:buNone/>
            </a:pPr>
            <a:endParaRPr lang="en-US" dirty="0">
              <a:solidFill>
                <a:schemeClr val="accent2">
                  <a:lumMod val="75000"/>
                </a:schemeClr>
              </a:solidFill>
            </a:endParaRPr>
          </a:p>
          <a:p>
            <a:pPr marL="0" indent="0">
              <a:buNone/>
            </a:pPr>
            <a:endParaRPr lang="en-US" dirty="0">
              <a:solidFill>
                <a:schemeClr val="accent2">
                  <a:lumMod val="75000"/>
                </a:schemeClr>
              </a:solidFill>
            </a:endParaRPr>
          </a:p>
          <a:p>
            <a:pPr marL="0" indent="0">
              <a:buNone/>
            </a:pPr>
            <a:endParaRPr lang="en-US" dirty="0">
              <a:solidFill>
                <a:schemeClr val="accent2">
                  <a:lumMod val="75000"/>
                </a:schemeClr>
              </a:solidFill>
            </a:endParaRPr>
          </a:p>
          <a:p>
            <a:pPr marL="0" indent="0">
              <a:buNone/>
            </a:pPr>
            <a:endParaRPr lang="en-US" dirty="0">
              <a:solidFill>
                <a:schemeClr val="accent2">
                  <a:lumMod val="75000"/>
                </a:schemeClr>
              </a:solidFill>
            </a:endParaRPr>
          </a:p>
          <a:p>
            <a:pPr marL="0" indent="0">
              <a:buNone/>
            </a:pPr>
            <a:endParaRPr lang="en-US" dirty="0">
              <a:solidFill>
                <a:schemeClr val="accent2">
                  <a:lumMod val="75000"/>
                </a:schemeClr>
              </a:solidFill>
            </a:endParaRPr>
          </a:p>
          <a:p>
            <a:pPr>
              <a:buFont typeface="Wingdings" panose="05000000000000000000" pitchFamily="2" charset="2"/>
              <a:buChar char="§"/>
            </a:pPr>
            <a:endParaRPr lang="en-US" sz="1500" dirty="0">
              <a:solidFill>
                <a:schemeClr val="accent2">
                  <a:lumMod val="75000"/>
                </a:schemeClr>
              </a:solidFill>
            </a:endParaRPr>
          </a:p>
          <a:p>
            <a:pPr>
              <a:buFont typeface="Wingdings" panose="05000000000000000000" pitchFamily="2" charset="2"/>
              <a:buChar char="§"/>
            </a:pPr>
            <a:endParaRPr lang="en-US" sz="1700" dirty="0">
              <a:solidFill>
                <a:schemeClr val="accent2">
                  <a:lumMod val="75000"/>
                </a:schemeClr>
              </a:solidFill>
            </a:endParaRPr>
          </a:p>
          <a:p>
            <a:pPr marL="0" indent="0">
              <a:buNone/>
            </a:pPr>
            <a:r>
              <a:rPr lang="en-US" sz="1800" dirty="0">
                <a:solidFill>
                  <a:schemeClr val="accent2">
                    <a:lumMod val="75000"/>
                  </a:schemeClr>
                </a:solidFill>
              </a:rPr>
              <a:t>	</a:t>
            </a:r>
          </a:p>
          <a:p>
            <a:pPr marL="0" indent="0">
              <a:buNone/>
            </a:pPr>
            <a:endParaRPr lang="en-US" sz="1800" dirty="0">
              <a:solidFill>
                <a:schemeClr val="accent2">
                  <a:lumMod val="75000"/>
                </a:schemeClr>
              </a:solidFill>
            </a:endParaRPr>
          </a:p>
          <a:p>
            <a:pPr marL="0" indent="0">
              <a:buNone/>
            </a:pPr>
            <a:endParaRPr lang="en-US" dirty="0">
              <a:solidFill>
                <a:schemeClr val="accent2">
                  <a:lumMod val="75000"/>
                </a:schemeClr>
              </a:solidFill>
            </a:endParaRPr>
          </a:p>
        </p:txBody>
      </p:sp>
    </p:spTree>
    <p:extLst>
      <p:ext uri="{BB962C8B-B14F-4D97-AF65-F5344CB8AC3E}">
        <p14:creationId xmlns:p14="http://schemas.microsoft.com/office/powerpoint/2010/main" val="3751075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lvl="0"/>
            <a:r>
              <a:rPr lang="en-US" sz="2600" dirty="0">
                <a:solidFill>
                  <a:srgbClr val="C0504D">
                    <a:lumMod val="75000"/>
                  </a:srgbClr>
                </a:solidFill>
              </a:rPr>
              <a:t>Sea level continues to rise at an increasing rate. Extreme sea level events that are historically rare (once per century in the recent past) are projected to occur frequently (at least once per year) at many locations by 2050, especially in tropical regions. </a:t>
            </a:r>
          </a:p>
          <a:p>
            <a:pPr lvl="0"/>
            <a:endParaRPr lang="en-US" sz="2600" dirty="0">
              <a:solidFill>
                <a:srgbClr val="C0504D">
                  <a:lumMod val="75000"/>
                </a:srgbClr>
              </a:solidFill>
            </a:endParaRPr>
          </a:p>
          <a:p>
            <a:pPr lvl="0"/>
            <a:r>
              <a:rPr lang="en-US" sz="2600" dirty="0">
                <a:solidFill>
                  <a:srgbClr val="C0504D">
                    <a:lumMod val="75000"/>
                  </a:srgbClr>
                </a:solidFill>
              </a:rPr>
              <a:t>The increasing frequency of high water levels can have severe impacts in many locations depending on exposure. </a:t>
            </a:r>
          </a:p>
          <a:p>
            <a:pPr lvl="0"/>
            <a:endParaRPr lang="en-US" sz="2600" dirty="0">
              <a:solidFill>
                <a:srgbClr val="C0504D">
                  <a:lumMod val="75000"/>
                </a:srgbClr>
              </a:solidFill>
            </a:endParaRPr>
          </a:p>
          <a:p>
            <a:pPr lvl="0"/>
            <a:r>
              <a:rPr lang="en-US" sz="2600" dirty="0">
                <a:solidFill>
                  <a:srgbClr val="C0504D">
                    <a:lumMod val="75000"/>
                  </a:srgbClr>
                </a:solidFill>
              </a:rPr>
              <a:t>Sea level rise is projected to continue beyond 2100. </a:t>
            </a:r>
          </a:p>
          <a:p>
            <a:pPr lvl="0"/>
            <a:endParaRPr lang="en-US" sz="2900" dirty="0">
              <a:solidFill>
                <a:srgbClr val="C0504D">
                  <a:lumMod val="75000"/>
                </a:srgbClr>
              </a:solidFill>
            </a:endParaRPr>
          </a:p>
          <a:p>
            <a:endParaRPr lang="en-US" dirty="0"/>
          </a:p>
        </p:txBody>
      </p:sp>
    </p:spTree>
    <p:extLst>
      <p:ext uri="{BB962C8B-B14F-4D97-AF65-F5344CB8AC3E}">
        <p14:creationId xmlns:p14="http://schemas.microsoft.com/office/powerpoint/2010/main" val="2351491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r>
              <a:rPr lang="en-US" dirty="0">
                <a:solidFill>
                  <a:srgbClr val="C0504D">
                    <a:lumMod val="75000"/>
                  </a:srgbClr>
                </a:solidFill>
              </a:rPr>
              <a:t>In coming centuries, sea level rise is projected to exceed rates of several centimeters per year resulting in multi-meter rise. </a:t>
            </a:r>
          </a:p>
          <a:p>
            <a:pPr marL="0" lvl="0" indent="0">
              <a:buNone/>
            </a:pPr>
            <a:endParaRPr lang="en-US" dirty="0">
              <a:solidFill>
                <a:srgbClr val="C0504D">
                  <a:lumMod val="75000"/>
                </a:srgbClr>
              </a:solidFill>
            </a:endParaRPr>
          </a:p>
          <a:p>
            <a:pPr lvl="0"/>
            <a:r>
              <a:rPr lang="en-US" dirty="0">
                <a:solidFill>
                  <a:srgbClr val="C0504D">
                    <a:lumMod val="75000"/>
                  </a:srgbClr>
                </a:solidFill>
              </a:rPr>
              <a:t>Extreme sea levels and coastal hazards will be exacerbated by projected increases in tropical cyclone intensity and precipitation. </a:t>
            </a:r>
          </a:p>
          <a:p>
            <a:pPr marL="0" lvl="0" indent="0">
              <a:buNone/>
            </a:pPr>
            <a:endParaRPr lang="en-US" dirty="0">
              <a:solidFill>
                <a:srgbClr val="C0504D">
                  <a:lumMod val="75000"/>
                </a:srgbClr>
              </a:solidFill>
            </a:endParaRPr>
          </a:p>
          <a:p>
            <a:pPr lvl="0"/>
            <a:r>
              <a:rPr lang="en-US" dirty="0">
                <a:solidFill>
                  <a:srgbClr val="C0504D">
                    <a:lumMod val="75000"/>
                  </a:srgbClr>
                </a:solidFill>
              </a:rPr>
              <a:t>Projected changes in waves and tides vary locally in whether they amplify or ameliorate these hazards. </a:t>
            </a:r>
          </a:p>
          <a:p>
            <a:endParaRPr lang="en-US" dirty="0"/>
          </a:p>
        </p:txBody>
      </p:sp>
    </p:spTree>
    <p:extLst>
      <p:ext uri="{BB962C8B-B14F-4D97-AF65-F5344CB8AC3E}">
        <p14:creationId xmlns:p14="http://schemas.microsoft.com/office/powerpoint/2010/main" val="2941275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5943600" cy="762000"/>
          </a:xfrm>
        </p:spPr>
        <p:txBody>
          <a:bodyPr>
            <a:normAutofit fontScale="90000"/>
          </a:bodyPr>
          <a:lstStyle/>
          <a:p>
            <a:pPr algn="ctr"/>
            <a:r>
              <a:rPr lang="en-US" dirty="0"/>
              <a:t>Projected Risks for People and Ecosystem Services </a:t>
            </a:r>
          </a:p>
        </p:txBody>
      </p:sp>
      <p:sp>
        <p:nvSpPr>
          <p:cNvPr id="4" name="Content Placeholder 3"/>
          <p:cNvSpPr>
            <a:spLocks noGrp="1"/>
          </p:cNvSpPr>
          <p:nvPr>
            <p:ph idx="1"/>
          </p:nvPr>
        </p:nvSpPr>
        <p:spPr>
          <a:xfrm>
            <a:off x="304800" y="1727201"/>
            <a:ext cx="8382000" cy="4063999"/>
          </a:xfrm>
        </p:spPr>
        <p:txBody>
          <a:bodyPr>
            <a:normAutofit/>
          </a:bodyPr>
          <a:lstStyle/>
          <a:p>
            <a:endParaRPr lang="en-US" sz="1400" dirty="0">
              <a:solidFill>
                <a:schemeClr val="accent2">
                  <a:lumMod val="75000"/>
                </a:schemeClr>
              </a:solidFill>
            </a:endParaRPr>
          </a:p>
          <a:p>
            <a:r>
              <a:rPr lang="en-US" dirty="0">
                <a:solidFill>
                  <a:schemeClr val="accent2">
                    <a:lumMod val="75000"/>
                  </a:schemeClr>
                </a:solidFill>
              </a:rPr>
              <a:t>Future cryosphere changes on land are projected to affect water resources and their uses, such as hydropower and irrigated agriculture in and downstream of high-mountain areas. </a:t>
            </a:r>
          </a:p>
          <a:p>
            <a:endParaRPr lang="en-US" dirty="0">
              <a:solidFill>
                <a:schemeClr val="accent2">
                  <a:lumMod val="75000"/>
                </a:schemeClr>
              </a:solidFill>
            </a:endParaRPr>
          </a:p>
          <a:p>
            <a:r>
              <a:rPr lang="en-US" dirty="0">
                <a:solidFill>
                  <a:schemeClr val="accent2">
                    <a:lumMod val="75000"/>
                  </a:schemeClr>
                </a:solidFill>
              </a:rPr>
              <a:t>Changes in floods, avalanches, landslides, and ground destabilization are projected to increase risk for infrastructure, cultural, tourism, and recreational assets.     </a:t>
            </a:r>
          </a:p>
          <a:p>
            <a:pPr marL="0" indent="0">
              <a:buNone/>
            </a:pPr>
            <a:endParaRPr lang="en-US" sz="1400" dirty="0">
              <a:solidFill>
                <a:schemeClr val="accent2">
                  <a:lumMod val="75000"/>
                </a:schemeClr>
              </a:solidFill>
            </a:endParaRPr>
          </a:p>
          <a:p>
            <a:endParaRPr lang="en-US" dirty="0"/>
          </a:p>
        </p:txBody>
      </p:sp>
    </p:spTree>
    <p:extLst>
      <p:ext uri="{BB962C8B-B14F-4D97-AF65-F5344CB8AC3E}">
        <p14:creationId xmlns:p14="http://schemas.microsoft.com/office/powerpoint/2010/main" val="3153267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endParaRPr lang="en-US" dirty="0">
              <a:solidFill>
                <a:srgbClr val="C0504D">
                  <a:lumMod val="75000"/>
                </a:srgbClr>
              </a:solidFill>
            </a:endParaRPr>
          </a:p>
          <a:p>
            <a:r>
              <a:rPr lang="en-US" dirty="0">
                <a:solidFill>
                  <a:srgbClr val="C0504D">
                    <a:lumMod val="75000"/>
                  </a:srgbClr>
                </a:solidFill>
              </a:rPr>
              <a:t>Increased mean and extreme sea level, alongside ocean warming and acidification, are projected to exacerbate risks for human communities in low-lying coastal areas. </a:t>
            </a:r>
            <a:r>
              <a:rPr lang="en-US" dirty="0"/>
              <a:t>				 		</a:t>
            </a:r>
          </a:p>
        </p:txBody>
      </p:sp>
    </p:spTree>
    <p:extLst>
      <p:ext uri="{BB962C8B-B14F-4D97-AF65-F5344CB8AC3E}">
        <p14:creationId xmlns:p14="http://schemas.microsoft.com/office/powerpoint/2010/main" val="3957389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599"/>
            <a:ext cx="8077200" cy="1117601"/>
          </a:xfrm>
        </p:spPr>
        <p:txBody>
          <a:bodyPr>
            <a:normAutofit fontScale="90000"/>
          </a:bodyPr>
          <a:lstStyle/>
          <a:p>
            <a:pPr algn="ctr"/>
            <a:r>
              <a:rPr lang="en-US" dirty="0"/>
              <a:t>IMPLEMENTING RESPONSES TO OCEAN AND CRYOSPHERE CHANGE  </a:t>
            </a:r>
            <a:br>
              <a:rPr lang="en-US" dirty="0"/>
            </a:br>
            <a:r>
              <a:rPr lang="en-US" dirty="0"/>
              <a:t>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5867400"/>
            <a:ext cx="52959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4"/>
          <p:cNvPicPr>
            <a:picLocks noGrp="1" noChangeAspect="1"/>
          </p:cNvPicPr>
          <p:nvPr>
            <p:ph idx="1"/>
          </p:nvPr>
        </p:nvPicPr>
        <p:blipFill>
          <a:blip r:embed="rId3"/>
          <a:stretch>
            <a:fillRect/>
          </a:stretch>
        </p:blipFill>
        <p:spPr>
          <a:xfrm>
            <a:off x="1525401" y="1727200"/>
            <a:ext cx="6093197" cy="4064000"/>
          </a:xfrm>
          <a:prstGeom prst="rect">
            <a:avLst/>
          </a:prstGeom>
        </p:spPr>
      </p:pic>
    </p:spTree>
    <p:extLst>
      <p:ext uri="{BB962C8B-B14F-4D97-AF65-F5344CB8AC3E}">
        <p14:creationId xmlns:p14="http://schemas.microsoft.com/office/powerpoint/2010/main" val="1017585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09600"/>
            <a:ext cx="5029200" cy="762000"/>
          </a:xfrm>
        </p:spPr>
        <p:txBody>
          <a:bodyPr>
            <a:normAutofit fontScale="90000"/>
          </a:bodyPr>
          <a:lstStyle/>
          <a:p>
            <a:pPr algn="ctr"/>
            <a:r>
              <a:rPr lang="en-US" dirty="0"/>
              <a:t>Climate Change Science</a:t>
            </a:r>
            <a:br>
              <a:rPr lang="en-US" dirty="0"/>
            </a:br>
            <a:r>
              <a:rPr lang="en-US" dirty="0"/>
              <a:t>The Basics</a:t>
            </a:r>
          </a:p>
        </p:txBody>
      </p:sp>
      <p:sp>
        <p:nvSpPr>
          <p:cNvPr id="3" name="Content Placeholder 2"/>
          <p:cNvSpPr>
            <a:spLocks noGrp="1"/>
          </p:cNvSpPr>
          <p:nvPr>
            <p:ph idx="1"/>
          </p:nvPr>
        </p:nvSpPr>
        <p:spPr/>
        <p:txBody>
          <a:bodyPr/>
          <a:lstStyle/>
          <a:p>
            <a:pPr lvl="1"/>
            <a:endParaRPr lang="en-US" dirty="0"/>
          </a:p>
          <a:p>
            <a:pPr marL="457200" lvl="1" indent="0">
              <a:buNone/>
            </a:pPr>
            <a:r>
              <a:rPr lang="en-US" dirty="0"/>
              <a:t>			</a:t>
            </a:r>
          </a:p>
        </p:txBody>
      </p:sp>
      <p:pic>
        <p:nvPicPr>
          <p:cNvPr id="4" name="Picture 3"/>
          <p:cNvPicPr/>
          <p:nvPr/>
        </p:nvPicPr>
        <p:blipFill>
          <a:blip r:embed="rId2"/>
          <a:stretch>
            <a:fillRect/>
          </a:stretch>
        </p:blipFill>
        <p:spPr>
          <a:xfrm>
            <a:off x="1600200" y="1981200"/>
            <a:ext cx="5943600" cy="3562032"/>
          </a:xfrm>
          <a:prstGeom prst="rect">
            <a:avLst/>
          </a:prstGeom>
        </p:spPr>
      </p:pic>
    </p:spTree>
    <p:extLst>
      <p:ext uri="{BB962C8B-B14F-4D97-AF65-F5344CB8AC3E}">
        <p14:creationId xmlns:p14="http://schemas.microsoft.com/office/powerpoint/2010/main" val="3800237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924800" cy="914400"/>
          </a:xfrm>
        </p:spPr>
        <p:txBody>
          <a:bodyPr/>
          <a:lstStyle/>
          <a:p>
            <a:pPr algn="ctr"/>
            <a:r>
              <a:rPr lang="en-US" dirty="0"/>
              <a:t>Challenges</a:t>
            </a:r>
          </a:p>
        </p:txBody>
      </p:sp>
      <p:sp>
        <p:nvSpPr>
          <p:cNvPr id="3" name="Content Placeholder 2"/>
          <p:cNvSpPr>
            <a:spLocks noGrp="1"/>
          </p:cNvSpPr>
          <p:nvPr>
            <p:ph idx="1"/>
          </p:nvPr>
        </p:nvSpPr>
        <p:spPr/>
        <p:txBody>
          <a:bodyPr>
            <a:normAutofit fontScale="92500" lnSpcReduction="10000"/>
          </a:bodyPr>
          <a:lstStyle/>
          <a:p>
            <a:r>
              <a:rPr lang="en-US" dirty="0">
                <a:solidFill>
                  <a:schemeClr val="accent2">
                    <a:lumMod val="75000"/>
                  </a:schemeClr>
                </a:solidFill>
              </a:rPr>
              <a:t>People with the highest exposure and vulnerability are often those with lowest capacity to respond.</a:t>
            </a:r>
          </a:p>
          <a:p>
            <a:pPr marL="0" indent="0">
              <a:buNone/>
            </a:pPr>
            <a:r>
              <a:rPr lang="en-US" dirty="0">
                <a:solidFill>
                  <a:schemeClr val="accent2">
                    <a:lumMod val="75000"/>
                  </a:schemeClr>
                </a:solidFill>
              </a:rPr>
              <a:t> </a:t>
            </a:r>
            <a:r>
              <a:rPr lang="en-US" dirty="0"/>
              <a:t>	</a:t>
            </a:r>
          </a:p>
          <a:p>
            <a:r>
              <a:rPr lang="en-US" dirty="0">
                <a:solidFill>
                  <a:schemeClr val="accent2">
                    <a:lumMod val="75000"/>
                  </a:schemeClr>
                </a:solidFill>
              </a:rPr>
              <a:t>Coastal communities face challenging choices in crafting context-specific and integrated responses to sea level rise that balance costs, benefits and trade-offs of available options and that can be adjusted over time. </a:t>
            </a:r>
          </a:p>
          <a:p>
            <a:endParaRPr lang="en-US" dirty="0">
              <a:solidFill>
                <a:schemeClr val="accent2">
                  <a:lumMod val="75000"/>
                </a:schemeClr>
              </a:solidFill>
            </a:endParaRPr>
          </a:p>
          <a:p>
            <a:r>
              <a:rPr lang="en-US" dirty="0">
                <a:solidFill>
                  <a:schemeClr val="accent2">
                    <a:lumMod val="75000"/>
                  </a:schemeClr>
                </a:solidFill>
              </a:rPr>
              <a:t>All types of options, including protection, accommodation, ecosystem-based adaptation, coastal advance and retreat, wherever possible, can play important roles in such integrated responses. </a:t>
            </a:r>
            <a:r>
              <a:rPr lang="en-US" dirty="0"/>
              <a:t>		</a:t>
            </a:r>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5943600"/>
            <a:ext cx="3581400" cy="259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697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914400"/>
          </a:xfrm>
        </p:spPr>
        <p:txBody>
          <a:bodyPr/>
          <a:lstStyle/>
          <a:p>
            <a:pPr algn="ctr"/>
            <a:r>
              <a:rPr lang="en-US" dirty="0"/>
              <a:t>Enabling Conditions </a:t>
            </a:r>
          </a:p>
        </p:txBody>
      </p:sp>
      <p:sp>
        <p:nvSpPr>
          <p:cNvPr id="4" name="Content Placeholder 3"/>
          <p:cNvSpPr>
            <a:spLocks noGrp="1"/>
          </p:cNvSpPr>
          <p:nvPr>
            <p:ph idx="1"/>
          </p:nvPr>
        </p:nvSpPr>
        <p:spPr/>
        <p:txBody>
          <a:bodyPr>
            <a:normAutofit fontScale="92500" lnSpcReduction="10000"/>
          </a:bodyPr>
          <a:lstStyle/>
          <a:p>
            <a:r>
              <a:rPr lang="en-US" dirty="0">
                <a:solidFill>
                  <a:schemeClr val="accent2">
                    <a:lumMod val="75000"/>
                  </a:schemeClr>
                </a:solidFill>
              </a:rPr>
              <a:t>Enabling climate resilience depends critically on urgent and ambitious emissions reductions. </a:t>
            </a:r>
          </a:p>
          <a:p>
            <a:endParaRPr lang="en-US" dirty="0">
              <a:solidFill>
                <a:schemeClr val="accent2">
                  <a:lumMod val="75000"/>
                </a:schemeClr>
              </a:solidFill>
            </a:endParaRPr>
          </a:p>
          <a:p>
            <a:r>
              <a:rPr lang="en-US" dirty="0">
                <a:solidFill>
                  <a:schemeClr val="accent2">
                    <a:lumMod val="75000"/>
                  </a:schemeClr>
                </a:solidFill>
              </a:rPr>
              <a:t>Key enablers for implementing effective responses to climate-related changes in the ocean and cryosphere include intensifying cooperation and coordination among governing authorities. </a:t>
            </a:r>
          </a:p>
          <a:p>
            <a:endParaRPr lang="en-US" dirty="0">
              <a:solidFill>
                <a:schemeClr val="accent2">
                  <a:lumMod val="75000"/>
                </a:schemeClr>
              </a:solidFill>
            </a:endParaRPr>
          </a:p>
          <a:p>
            <a:r>
              <a:rPr lang="en-US" dirty="0">
                <a:solidFill>
                  <a:schemeClr val="accent2">
                    <a:lumMod val="75000"/>
                  </a:schemeClr>
                </a:solidFill>
              </a:rPr>
              <a:t>This report reflects the state of science for ocean and cryosphere for low levels of global warming (1.5°C), as also assessed in earlier IPCC and IPBES reports.  If it is 2.0</a:t>
            </a:r>
            <a:r>
              <a:rPr lang="en-US" dirty="0">
                <a:solidFill>
                  <a:srgbClr val="C0504D">
                    <a:lumMod val="75000"/>
                  </a:srgbClr>
                </a:solidFill>
              </a:rPr>
              <a:t>°C, all bets are off.</a:t>
            </a:r>
            <a:endParaRPr lang="en-US" dirty="0">
              <a:solidFill>
                <a:schemeClr val="accent2">
                  <a:lumMod val="75000"/>
                </a:schemeClr>
              </a:solidFill>
            </a:endParaRPr>
          </a:p>
        </p:txBody>
      </p:sp>
    </p:spTree>
    <p:extLst>
      <p:ext uri="{BB962C8B-B14F-4D97-AF65-F5344CB8AC3E}">
        <p14:creationId xmlns:p14="http://schemas.microsoft.com/office/powerpoint/2010/main" val="177353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18000" dirty="0"/>
              <a:t>?</a:t>
            </a:r>
          </a:p>
        </p:txBody>
      </p:sp>
    </p:spTree>
    <p:extLst>
      <p:ext uri="{BB962C8B-B14F-4D97-AF65-F5344CB8AC3E}">
        <p14:creationId xmlns:p14="http://schemas.microsoft.com/office/powerpoint/2010/main" val="2505920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172200" cy="762000"/>
          </a:xfrm>
        </p:spPr>
        <p:txBody>
          <a:bodyPr>
            <a:normAutofit fontScale="90000"/>
          </a:bodyPr>
          <a:lstStyle/>
          <a:p>
            <a:pPr algn="ctr"/>
            <a:r>
              <a:rPr lang="en-US" dirty="0"/>
              <a:t>The Importance of the Ocean and Cryosphere for People </a:t>
            </a:r>
          </a:p>
        </p:txBody>
      </p:sp>
      <p:sp>
        <p:nvSpPr>
          <p:cNvPr id="3" name="Content Placeholder 2"/>
          <p:cNvSpPr>
            <a:spLocks noGrp="1"/>
          </p:cNvSpPr>
          <p:nvPr>
            <p:ph idx="1"/>
          </p:nvPr>
        </p:nvSpPr>
        <p:spPr>
          <a:xfrm>
            <a:off x="457200" y="1600201"/>
            <a:ext cx="8229600" cy="4724400"/>
          </a:xfrm>
        </p:spPr>
        <p:txBody>
          <a:bodyPr>
            <a:noAutofit/>
          </a:bodyPr>
          <a:lstStyle/>
          <a:p>
            <a:pPr lvl="0"/>
            <a:r>
              <a:rPr lang="en-US" sz="1800" dirty="0">
                <a:solidFill>
                  <a:srgbClr val="C0504D">
                    <a:lumMod val="75000"/>
                  </a:srgbClr>
                </a:solidFill>
              </a:rPr>
              <a:t>The cryosphere refers to frozen components of the Earth system. </a:t>
            </a:r>
          </a:p>
          <a:p>
            <a:endParaRPr lang="en-US" sz="1800" dirty="0">
              <a:solidFill>
                <a:schemeClr val="accent2">
                  <a:lumMod val="75000"/>
                </a:schemeClr>
              </a:solidFill>
            </a:endParaRPr>
          </a:p>
          <a:p>
            <a:r>
              <a:rPr lang="en-US" sz="1800" dirty="0">
                <a:solidFill>
                  <a:schemeClr val="accent2">
                    <a:lumMod val="75000"/>
                  </a:schemeClr>
                </a:solidFill>
              </a:rPr>
              <a:t>All people on Earth depend directly or indirectly on the ocean and cryosphere. The global ocean covers 71% of the Earth surface and contains about 97% of the Earth’s water. </a:t>
            </a:r>
          </a:p>
          <a:p>
            <a:pPr marL="0" indent="0">
              <a:buNone/>
            </a:pPr>
            <a:endParaRPr lang="en-US" sz="1800" dirty="0">
              <a:solidFill>
                <a:schemeClr val="accent2">
                  <a:lumMod val="75000"/>
                </a:schemeClr>
              </a:solidFill>
            </a:endParaRPr>
          </a:p>
          <a:p>
            <a:r>
              <a:rPr lang="en-US" sz="1800" dirty="0">
                <a:solidFill>
                  <a:schemeClr val="accent2">
                    <a:lumMod val="75000"/>
                  </a:schemeClr>
                </a:solidFill>
              </a:rPr>
              <a:t>Around 10% of Earth’s land area is covered by glaciers or ice sheets. The ocean and cryosphere support unique habitats and are interconnected with other components of the climate system through global exchange of water, energy and carbon. </a:t>
            </a:r>
          </a:p>
          <a:p>
            <a:endParaRPr lang="en-US" sz="1800" dirty="0">
              <a:solidFill>
                <a:schemeClr val="accent2">
                  <a:lumMod val="75000"/>
                </a:schemeClr>
              </a:solidFill>
            </a:endParaRPr>
          </a:p>
          <a:p>
            <a:r>
              <a:rPr lang="en-US" sz="1800" dirty="0">
                <a:solidFill>
                  <a:schemeClr val="accent2">
                    <a:lumMod val="75000"/>
                  </a:schemeClr>
                </a:solidFill>
              </a:rPr>
              <a:t>The projected responses of the ocean and cryosphere to past and current human-induced greenhouse gas emissions and ongoing global warming include climate feedbacks, changes over decades to millennia that cannot be avoided, thresholds of abrupt change, and irreversibility.  </a:t>
            </a:r>
            <a:r>
              <a:rPr lang="en-US" dirty="0">
                <a:solidFill>
                  <a:schemeClr val="accent2">
                    <a:lumMod val="75000"/>
                  </a:schemeClr>
                </a:solidFill>
              </a:rPr>
              <a:t>	</a:t>
            </a:r>
          </a:p>
        </p:txBody>
      </p:sp>
    </p:spTree>
    <p:extLst>
      <p:ext uri="{BB962C8B-B14F-4D97-AF65-F5344CB8AC3E}">
        <p14:creationId xmlns:p14="http://schemas.microsoft.com/office/powerpoint/2010/main" val="772158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by Category</a:t>
            </a:r>
          </a:p>
        </p:txBody>
      </p:sp>
      <p:sp>
        <p:nvSpPr>
          <p:cNvPr id="3" name="Content Placeholder 2"/>
          <p:cNvSpPr>
            <a:spLocks noGrp="1"/>
          </p:cNvSpPr>
          <p:nvPr>
            <p:ph idx="1"/>
          </p:nvPr>
        </p:nvSpPr>
        <p:spPr/>
        <p:txBody>
          <a:bodyPr/>
          <a:lstStyle/>
          <a:p>
            <a:r>
              <a:rPr lang="en-US" dirty="0">
                <a:solidFill>
                  <a:schemeClr val="accent2">
                    <a:lumMod val="75000"/>
                  </a:schemeClr>
                </a:solidFill>
              </a:rPr>
              <a:t>Observed Physical Changes</a:t>
            </a:r>
          </a:p>
          <a:p>
            <a:r>
              <a:rPr lang="en-US" dirty="0">
                <a:solidFill>
                  <a:schemeClr val="accent2">
                    <a:lumMod val="75000"/>
                  </a:schemeClr>
                </a:solidFill>
              </a:rPr>
              <a:t>Observed Impacts on Ecosystems</a:t>
            </a:r>
          </a:p>
          <a:p>
            <a:r>
              <a:rPr lang="en-US" dirty="0">
                <a:solidFill>
                  <a:schemeClr val="accent2">
                    <a:lumMod val="75000"/>
                  </a:schemeClr>
                </a:solidFill>
              </a:rPr>
              <a:t>Observed Impacts on People and Ecosystems</a:t>
            </a:r>
          </a:p>
          <a:p>
            <a:r>
              <a:rPr lang="en-US" dirty="0">
                <a:solidFill>
                  <a:schemeClr val="accent2">
                    <a:lumMod val="75000"/>
                  </a:schemeClr>
                </a:solidFill>
              </a:rPr>
              <a:t>Projected Physical Changes</a:t>
            </a:r>
          </a:p>
          <a:p>
            <a:r>
              <a:rPr lang="en-US" dirty="0">
                <a:solidFill>
                  <a:schemeClr val="accent2">
                    <a:lumMod val="75000"/>
                  </a:schemeClr>
                </a:solidFill>
              </a:rPr>
              <a:t>Projected Risks for People and Ecosystems</a:t>
            </a:r>
          </a:p>
          <a:p>
            <a:r>
              <a:rPr lang="en-US" dirty="0">
                <a:solidFill>
                  <a:schemeClr val="accent2">
                    <a:lumMod val="75000"/>
                  </a:schemeClr>
                </a:solidFill>
              </a:rPr>
              <a:t>Implementing Changes</a:t>
            </a:r>
          </a:p>
          <a:p>
            <a:r>
              <a:rPr lang="en-US" dirty="0">
                <a:solidFill>
                  <a:schemeClr val="accent2">
                    <a:lumMod val="75000"/>
                  </a:schemeClr>
                </a:solidFill>
              </a:rPr>
              <a:t>Challenges</a:t>
            </a:r>
          </a:p>
          <a:p>
            <a:r>
              <a:rPr lang="en-US" dirty="0">
                <a:solidFill>
                  <a:schemeClr val="accent2">
                    <a:lumMod val="75000"/>
                  </a:schemeClr>
                </a:solidFill>
              </a:rPr>
              <a:t>Enabling Conditions</a:t>
            </a:r>
          </a:p>
          <a:p>
            <a:r>
              <a:rPr lang="en-US" dirty="0">
                <a:solidFill>
                  <a:schemeClr val="accent2">
                    <a:lumMod val="75000"/>
                  </a:schemeClr>
                </a:solidFill>
              </a:rPr>
              <a:t>Many of These Conclusions Will Not be a Surprise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54890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5867400" cy="762000"/>
          </a:xfrm>
        </p:spPr>
        <p:txBody>
          <a:bodyPr/>
          <a:lstStyle/>
          <a:p>
            <a:pPr algn="ctr"/>
            <a:r>
              <a:rPr lang="en-US" dirty="0"/>
              <a:t>Observed Physical Changes</a:t>
            </a:r>
          </a:p>
        </p:txBody>
      </p:sp>
      <p:sp>
        <p:nvSpPr>
          <p:cNvPr id="5" name="Content Placeholder 4"/>
          <p:cNvSpPr>
            <a:spLocks noGrp="1"/>
          </p:cNvSpPr>
          <p:nvPr>
            <p:ph idx="1"/>
          </p:nvPr>
        </p:nvSpPr>
        <p:spPr/>
        <p:txBody>
          <a:bodyPr/>
          <a:lstStyle/>
          <a:p>
            <a:r>
              <a:rPr lang="en-US" dirty="0">
                <a:solidFill>
                  <a:schemeClr val="accent2">
                    <a:lumMod val="75000"/>
                  </a:schemeClr>
                </a:solidFill>
              </a:rPr>
              <a:t>It has been concluded with HIGH CONFIDENCE, that:</a:t>
            </a:r>
          </a:p>
          <a:p>
            <a:pPr lvl="1"/>
            <a:endParaRPr lang="en-US" dirty="0">
              <a:solidFill>
                <a:schemeClr val="accent2">
                  <a:lumMod val="75000"/>
                </a:schemeClr>
              </a:solidFill>
            </a:endParaRPr>
          </a:p>
          <a:p>
            <a:pPr lvl="1"/>
            <a:r>
              <a:rPr lang="en-US" dirty="0">
                <a:solidFill>
                  <a:schemeClr val="accent2">
                    <a:lumMod val="75000"/>
                  </a:schemeClr>
                </a:solidFill>
              </a:rPr>
              <a:t>Over the last decades, global warming has led to widespread shrinking of the cryosphere, with mass loss from ice sheets and glaciers, </a:t>
            </a:r>
          </a:p>
          <a:p>
            <a:pPr lvl="1"/>
            <a:endParaRPr lang="en-US" dirty="0">
              <a:solidFill>
                <a:schemeClr val="accent2">
                  <a:lumMod val="75000"/>
                </a:schemeClr>
              </a:solidFill>
            </a:endParaRPr>
          </a:p>
          <a:p>
            <a:pPr lvl="1"/>
            <a:r>
              <a:rPr lang="en-US" dirty="0">
                <a:solidFill>
                  <a:schemeClr val="accent2">
                    <a:lumMod val="75000"/>
                  </a:schemeClr>
                </a:solidFill>
              </a:rPr>
              <a:t>Reductions in snow cover, </a:t>
            </a:r>
          </a:p>
          <a:p>
            <a:pPr lvl="1"/>
            <a:endParaRPr lang="en-US" dirty="0">
              <a:solidFill>
                <a:schemeClr val="accent2">
                  <a:lumMod val="75000"/>
                </a:schemeClr>
              </a:solidFill>
            </a:endParaRPr>
          </a:p>
          <a:p>
            <a:pPr lvl="1"/>
            <a:r>
              <a:rPr lang="en-US" dirty="0">
                <a:solidFill>
                  <a:schemeClr val="accent2">
                    <a:lumMod val="75000"/>
                  </a:schemeClr>
                </a:solidFill>
              </a:rPr>
              <a:t>Reductions in arctic sea ice extent and thickness, and </a:t>
            </a:r>
          </a:p>
          <a:p>
            <a:pPr lvl="1"/>
            <a:endParaRPr lang="en-US" dirty="0">
              <a:solidFill>
                <a:schemeClr val="accent2">
                  <a:lumMod val="75000"/>
                </a:schemeClr>
              </a:solidFill>
            </a:endParaRPr>
          </a:p>
          <a:p>
            <a:pPr lvl="1"/>
            <a:r>
              <a:rPr lang="en-US" dirty="0">
                <a:solidFill>
                  <a:schemeClr val="accent2">
                    <a:lumMod val="75000"/>
                  </a:schemeClr>
                </a:solidFill>
              </a:rPr>
              <a:t>Increased permafrost temperature. </a:t>
            </a:r>
          </a:p>
        </p:txBody>
      </p:sp>
    </p:spTree>
    <p:extLst>
      <p:ext uri="{BB962C8B-B14F-4D97-AF65-F5344CB8AC3E}">
        <p14:creationId xmlns:p14="http://schemas.microsoft.com/office/powerpoint/2010/main" val="4255392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Observed Physical Changes</a:t>
            </a:r>
          </a:p>
        </p:txBody>
      </p:sp>
      <p:sp>
        <p:nvSpPr>
          <p:cNvPr id="3" name="Content Placeholder 2"/>
          <p:cNvSpPr>
            <a:spLocks noGrp="1"/>
          </p:cNvSpPr>
          <p:nvPr>
            <p:ph idx="1"/>
          </p:nvPr>
        </p:nvSpPr>
        <p:spPr/>
        <p:txBody>
          <a:bodyPr>
            <a:normAutofit fontScale="85000" lnSpcReduction="20000"/>
          </a:bodyPr>
          <a:lstStyle/>
          <a:p>
            <a:r>
              <a:rPr lang="en-US" dirty="0">
                <a:solidFill>
                  <a:schemeClr val="accent2">
                    <a:lumMod val="75000"/>
                  </a:schemeClr>
                </a:solidFill>
              </a:rPr>
              <a:t>It is virtually certain that the global ocean has warmed unabated since 1970 and has taken up more than 90% of the excess heat in the climate system. </a:t>
            </a:r>
          </a:p>
          <a:p>
            <a:pPr marL="0" indent="0">
              <a:buNone/>
            </a:pPr>
            <a:endParaRPr lang="en-US" dirty="0">
              <a:solidFill>
                <a:schemeClr val="accent2">
                  <a:lumMod val="75000"/>
                </a:schemeClr>
              </a:solidFill>
            </a:endParaRPr>
          </a:p>
          <a:p>
            <a:r>
              <a:rPr lang="en-US" dirty="0">
                <a:solidFill>
                  <a:schemeClr val="accent2">
                    <a:lumMod val="75000"/>
                  </a:schemeClr>
                </a:solidFill>
              </a:rPr>
              <a:t>Since 1993, the rate of ocean warming has more than doubled. </a:t>
            </a:r>
          </a:p>
          <a:p>
            <a:pPr marL="0" indent="0">
              <a:buNone/>
            </a:pPr>
            <a:endParaRPr lang="en-US" dirty="0">
              <a:solidFill>
                <a:schemeClr val="accent2">
                  <a:lumMod val="75000"/>
                </a:schemeClr>
              </a:solidFill>
            </a:endParaRPr>
          </a:p>
          <a:p>
            <a:r>
              <a:rPr lang="en-US" dirty="0">
                <a:solidFill>
                  <a:schemeClr val="accent2">
                    <a:lumMod val="75000"/>
                  </a:schemeClr>
                </a:solidFill>
              </a:rPr>
              <a:t>Marine heatwaves have very likely doubled in frequency since 1982 and are increasing in intensity. </a:t>
            </a:r>
          </a:p>
          <a:p>
            <a:pPr marL="0" indent="0">
              <a:buNone/>
            </a:pPr>
            <a:endParaRPr lang="en-US" dirty="0">
              <a:solidFill>
                <a:schemeClr val="accent2">
                  <a:lumMod val="75000"/>
                </a:schemeClr>
              </a:solidFill>
            </a:endParaRPr>
          </a:p>
          <a:p>
            <a:r>
              <a:rPr lang="en-US" dirty="0">
                <a:solidFill>
                  <a:schemeClr val="accent2">
                    <a:lumMod val="75000"/>
                  </a:schemeClr>
                </a:solidFill>
              </a:rPr>
              <a:t>By absorbing more CO2, the ocean has undergone increasing surface acidification. </a:t>
            </a:r>
          </a:p>
          <a:p>
            <a:pPr marL="0" indent="0">
              <a:buNone/>
            </a:pPr>
            <a:endParaRPr lang="en-US" dirty="0">
              <a:solidFill>
                <a:schemeClr val="accent2">
                  <a:lumMod val="75000"/>
                </a:schemeClr>
              </a:solidFill>
            </a:endParaRPr>
          </a:p>
          <a:p>
            <a:r>
              <a:rPr lang="en-US" dirty="0">
                <a:solidFill>
                  <a:schemeClr val="accent2">
                    <a:lumMod val="75000"/>
                  </a:schemeClr>
                </a:solidFill>
              </a:rPr>
              <a:t>They believe that a loss of oxygen has occurred from the surface to a depth of 1000 meters. </a:t>
            </a:r>
          </a:p>
        </p:txBody>
      </p:sp>
    </p:spTree>
    <p:extLst>
      <p:ext uri="{BB962C8B-B14F-4D97-AF65-F5344CB8AC3E}">
        <p14:creationId xmlns:p14="http://schemas.microsoft.com/office/powerpoint/2010/main" val="4222364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Observed Physical Changes</a:t>
            </a:r>
          </a:p>
        </p:txBody>
      </p:sp>
      <p:sp>
        <p:nvSpPr>
          <p:cNvPr id="3" name="Content Placeholder 2"/>
          <p:cNvSpPr>
            <a:spLocks noGrp="1"/>
          </p:cNvSpPr>
          <p:nvPr>
            <p:ph idx="1"/>
          </p:nvPr>
        </p:nvSpPr>
        <p:spPr/>
        <p:txBody>
          <a:bodyPr/>
          <a:lstStyle/>
          <a:p>
            <a:r>
              <a:rPr lang="en-US" dirty="0">
                <a:solidFill>
                  <a:schemeClr val="accent2">
                    <a:lumMod val="75000"/>
                  </a:schemeClr>
                </a:solidFill>
              </a:rPr>
              <a:t>Global mean sea level (GMSL) is rising, with acceleration in recent decades due to increasing rates of ice loss from the Greenland and Antarctic ice sheets as well as continued glacier mass loss and ocean thermal expansion. </a:t>
            </a:r>
          </a:p>
          <a:p>
            <a:endParaRPr lang="en-US" dirty="0">
              <a:solidFill>
                <a:schemeClr val="accent2">
                  <a:lumMod val="75000"/>
                </a:schemeClr>
              </a:solidFill>
            </a:endParaRPr>
          </a:p>
          <a:p>
            <a:r>
              <a:rPr lang="en-US" dirty="0">
                <a:solidFill>
                  <a:schemeClr val="accent2">
                    <a:lumMod val="75000"/>
                  </a:schemeClr>
                </a:solidFill>
              </a:rPr>
              <a:t>Increases in tropical cyclone winds and rainfall, and increases in extreme waves, combined with relative sea level rise, exacerbate extreme sea level events and coastal hazards. </a:t>
            </a:r>
          </a:p>
        </p:txBody>
      </p:sp>
    </p:spTree>
    <p:extLst>
      <p:ext uri="{BB962C8B-B14F-4D97-AF65-F5344CB8AC3E}">
        <p14:creationId xmlns:p14="http://schemas.microsoft.com/office/powerpoint/2010/main" val="2812852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400800" cy="762000"/>
          </a:xfrm>
        </p:spPr>
        <p:txBody>
          <a:bodyPr/>
          <a:lstStyle/>
          <a:p>
            <a:pPr algn="ctr"/>
            <a:r>
              <a:rPr lang="en-US" dirty="0"/>
              <a:t>Observed Impacts on Ecosystems </a:t>
            </a:r>
          </a:p>
        </p:txBody>
      </p:sp>
      <p:sp>
        <p:nvSpPr>
          <p:cNvPr id="4" name="Content Placeholder 3"/>
          <p:cNvSpPr>
            <a:spLocks noGrp="1"/>
          </p:cNvSpPr>
          <p:nvPr>
            <p:ph idx="1"/>
          </p:nvPr>
        </p:nvSpPr>
        <p:spPr/>
        <p:txBody>
          <a:bodyPr>
            <a:normAutofit fontScale="25000" lnSpcReduction="20000"/>
          </a:bodyPr>
          <a:lstStyle/>
          <a:p>
            <a:r>
              <a:rPr lang="en-US" sz="9600" dirty="0" err="1">
                <a:solidFill>
                  <a:schemeClr val="accent2">
                    <a:lumMod val="75000"/>
                  </a:schemeClr>
                </a:solidFill>
              </a:rPr>
              <a:t>Cryospheric</a:t>
            </a:r>
            <a:r>
              <a:rPr lang="en-US" sz="9600" dirty="0">
                <a:solidFill>
                  <a:schemeClr val="accent2">
                    <a:lumMod val="75000"/>
                  </a:schemeClr>
                </a:solidFill>
              </a:rPr>
              <a:t> and associated hydrological changes have impacted terrestrial and freshwater species and ecosystems in high mountain and polar regions through the appearance of land previously covered by ice.</a:t>
            </a:r>
          </a:p>
          <a:p>
            <a:pPr marL="0" indent="0">
              <a:buNone/>
            </a:pPr>
            <a:r>
              <a:rPr lang="en-US" sz="9600" dirty="0">
                <a:solidFill>
                  <a:schemeClr val="accent2">
                    <a:lumMod val="75000"/>
                  </a:schemeClr>
                </a:solidFill>
              </a:rPr>
              <a:t> </a:t>
            </a:r>
          </a:p>
          <a:p>
            <a:r>
              <a:rPr lang="en-US" sz="9600" dirty="0">
                <a:solidFill>
                  <a:schemeClr val="accent2">
                    <a:lumMod val="75000"/>
                  </a:schemeClr>
                </a:solidFill>
              </a:rPr>
              <a:t>Since about 1950 many marine species across various groups have undergone shifts in geographical range and seasonal activities in response to ocean warming, sea ice change and biogeochemical changes, such as oxygen loss, to their habitats. </a:t>
            </a:r>
          </a:p>
          <a:p>
            <a:endParaRPr lang="en-US" sz="9600" dirty="0">
              <a:solidFill>
                <a:schemeClr val="accent2">
                  <a:lumMod val="75000"/>
                </a:schemeClr>
              </a:solidFill>
            </a:endParaRPr>
          </a:p>
        </p:txBody>
      </p:sp>
    </p:spTree>
    <p:extLst>
      <p:ext uri="{BB962C8B-B14F-4D97-AF65-F5344CB8AC3E}">
        <p14:creationId xmlns:p14="http://schemas.microsoft.com/office/powerpoint/2010/main" val="1650320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Observed Impacts on Ecosystems</a:t>
            </a:r>
          </a:p>
        </p:txBody>
      </p:sp>
      <p:sp>
        <p:nvSpPr>
          <p:cNvPr id="3" name="Content Placeholder 2"/>
          <p:cNvSpPr>
            <a:spLocks noGrp="1"/>
          </p:cNvSpPr>
          <p:nvPr>
            <p:ph idx="1"/>
          </p:nvPr>
        </p:nvSpPr>
        <p:spPr/>
        <p:txBody>
          <a:bodyPr/>
          <a:lstStyle/>
          <a:p>
            <a:pPr lvl="0"/>
            <a:r>
              <a:rPr lang="en-US" dirty="0">
                <a:solidFill>
                  <a:srgbClr val="C0504D">
                    <a:lumMod val="75000"/>
                  </a:srgbClr>
                </a:solidFill>
              </a:rPr>
              <a:t>Coastal ecosystems are affected by ocean warming, including intensified marine heatwaves, acidification, loss of oxygen, salinity intrusion and sea level rise. </a:t>
            </a:r>
          </a:p>
          <a:p>
            <a:pPr marL="0" lvl="0" indent="0">
              <a:buNone/>
            </a:pPr>
            <a:endParaRPr lang="en-US" sz="600" dirty="0"/>
          </a:p>
          <a:p>
            <a:pPr marL="0" lvl="0" indent="0">
              <a:buNone/>
            </a:pPr>
            <a:endParaRPr lang="en-US" sz="600" dirty="0"/>
          </a:p>
          <a:p>
            <a:pPr marL="0" lvl="0" indent="0">
              <a:buNone/>
            </a:pPr>
            <a:endParaRPr lang="en-US" sz="600" dirty="0"/>
          </a:p>
          <a:p>
            <a:pPr marL="0" lvl="0" indent="0">
              <a:buNone/>
            </a:pPr>
            <a:endParaRPr lang="en-US" sz="600" dirty="0"/>
          </a:p>
          <a:p>
            <a:pPr marL="0" lvl="0" indent="0">
              <a:buNone/>
            </a:pPr>
            <a:endParaRPr lang="en-US" sz="600" dirty="0"/>
          </a:p>
          <a:p>
            <a:pPr marL="0" lvl="0" indent="0">
              <a:buNone/>
            </a:pPr>
            <a:endParaRPr lang="en-US" sz="600" dirty="0"/>
          </a:p>
          <a:p>
            <a:pPr marL="0" lvl="0" indent="0">
              <a:buNone/>
            </a:pPr>
            <a:r>
              <a:rPr lang="en-US" sz="600" dirty="0"/>
              <a:t>					                    </a:t>
            </a:r>
            <a:endParaRPr lang="en-US" sz="400" dirty="0">
              <a:solidFill>
                <a:srgbClr val="C0504D">
                  <a:lumMod val="75000"/>
                </a:srgbClr>
              </a:solidFill>
            </a:endParaRPr>
          </a:p>
          <a:p>
            <a:endParaRPr lang="en-US" dirty="0"/>
          </a:p>
        </p:txBody>
      </p:sp>
    </p:spTree>
    <p:extLst>
      <p:ext uri="{BB962C8B-B14F-4D97-AF65-F5344CB8AC3E}">
        <p14:creationId xmlns:p14="http://schemas.microsoft.com/office/powerpoint/2010/main" val="1074404539"/>
      </p:ext>
    </p:extLst>
  </p:cSld>
  <p:clrMapOvr>
    <a:masterClrMapping/>
  </p:clrMapOvr>
</p:sld>
</file>

<file path=ppt/theme/theme1.xml><?xml version="1.0" encoding="utf-8"?>
<a:theme xmlns:a="http://schemas.openxmlformats.org/drawingml/2006/main" name="Design 1_Standard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 1_Standard_PPT Template</Template>
  <TotalTime>24792</TotalTime>
  <Words>1628</Words>
  <Application>Microsoft Office PowerPoint</Application>
  <PresentationFormat>On-screen Show (4:3)</PresentationFormat>
  <Paragraphs>143</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Narrow</vt:lpstr>
      <vt:lpstr>Calibri</vt:lpstr>
      <vt:lpstr>Wingdings</vt:lpstr>
      <vt:lpstr>Design 1_Standard_PPT Template</vt:lpstr>
      <vt:lpstr>The Ocean and Cryosphere in a Changing Climate Accepted by the Inter-governmental Panel on Climate Change (IPCC), Principality of Monaco, 24th September 2019 </vt:lpstr>
      <vt:lpstr>Climate Change Science The Basics</vt:lpstr>
      <vt:lpstr>The Importance of the Ocean and Cryosphere for People </vt:lpstr>
      <vt:lpstr>Conclusions by Category</vt:lpstr>
      <vt:lpstr>Observed Physical Changes</vt:lpstr>
      <vt:lpstr>Observed Physical Changes</vt:lpstr>
      <vt:lpstr>Observed Physical Changes</vt:lpstr>
      <vt:lpstr>Observed Impacts on Ecosystems </vt:lpstr>
      <vt:lpstr>Observed Impacts on Ecosystems</vt:lpstr>
      <vt:lpstr>Observed Impacts on People and Ecosystem Services </vt:lpstr>
      <vt:lpstr>PowerPoint Presentation</vt:lpstr>
      <vt:lpstr>PROJECTED CHANGES AND RISKS </vt:lpstr>
      <vt:lpstr>Projected Physical Changes</vt:lpstr>
      <vt:lpstr>PowerPoint Presentation</vt:lpstr>
      <vt:lpstr>PowerPoint Presentation</vt:lpstr>
      <vt:lpstr>PowerPoint Presentation</vt:lpstr>
      <vt:lpstr>Projected Risks for People and Ecosystem Services </vt:lpstr>
      <vt:lpstr>PowerPoint Presentation</vt:lpstr>
      <vt:lpstr>IMPLEMENTING RESPONSES TO OCEAN AND CRYOSPHERE CHANGE    </vt:lpstr>
      <vt:lpstr>Challenges</vt:lpstr>
      <vt:lpstr>Enabling Conditions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Fox</dc:creator>
  <cp:lastModifiedBy>Tim Hardy</cp:lastModifiedBy>
  <cp:revision>786</cp:revision>
  <cp:lastPrinted>2018-07-09T18:27:45Z</cp:lastPrinted>
  <dcterms:created xsi:type="dcterms:W3CDTF">2018-04-13T16:16:11Z</dcterms:created>
  <dcterms:modified xsi:type="dcterms:W3CDTF">2019-10-07T16:23:38Z</dcterms:modified>
</cp:coreProperties>
</file>