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71" r:id="rId2"/>
    <p:sldId id="2230" r:id="rId3"/>
    <p:sldId id="2229" r:id="rId4"/>
    <p:sldId id="2232" r:id="rId5"/>
    <p:sldId id="2231" r:id="rId6"/>
    <p:sldId id="2228" r:id="rId7"/>
    <p:sldId id="2233" r:id="rId8"/>
    <p:sldId id="2234" r:id="rId9"/>
    <p:sldId id="2235" r:id="rId10"/>
  </p:sldIdLst>
  <p:sldSz cx="12192000" cy="6858000"/>
  <p:notesSz cx="6858000" cy="9144000"/>
  <p:custDataLst>
    <p:tags r:id="rId1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ain de Crom" initials="" lastIdx="17" clrIdx="0"/>
  <p:cmAuthor id="1" name="Liam Jackson" initials="" lastIdx="14" clrIdx="1"/>
  <p:cmAuthor id="2" name="Jörg Brodmuehler" initials="" lastIdx="1" clrIdx="2"/>
  <p:cmAuthor id="3" name="Philip Proost" initials="" lastIdx="8" clrIdx="3"/>
  <p:cmAuthor id="4" name="Helen Roberts" initials="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BD8CB"/>
    <a:srgbClr val="E7EC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92" autoAdjust="0"/>
  </p:normalViewPr>
  <p:slideViewPr>
    <p:cSldViewPr snapToGrid="0">
      <p:cViewPr varScale="1">
        <p:scale>
          <a:sx n="48" d="100"/>
          <a:sy n="48" d="100"/>
        </p:scale>
        <p:origin x="-79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64315B-E945-461E-A1C7-D3A1F31AB35A}" type="datetimeFigureOut">
              <a:rPr lang="x-none"/>
              <a:pPr>
                <a:defRPr/>
              </a:pPr>
              <a:t>3/10/2019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DF9CAD-E1F1-448F-8816-82845F5099B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DD94A-E68E-4011-B651-906644D5D35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3066F-AF66-4969-9C1F-058B8C918D9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B0DB7-81A2-4EA3-9B6E-B86E42708B95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4D6F6-FFFC-4731-8B9B-0A0E6B75292B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 l="19215" t="16760" r="19344" b="15956"/>
          <a:stretch>
            <a:fillRect/>
          </a:stretch>
        </p:blipFill>
        <p:spPr bwMode="auto">
          <a:xfrm>
            <a:off x="279400" y="481013"/>
            <a:ext cx="4316413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27788"/>
            <a:ext cx="12192000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5639" y="5847419"/>
            <a:ext cx="8400686" cy="478968"/>
          </a:xfrm>
        </p:spPr>
        <p:txBody>
          <a:bodyPr tIns="36000" bIns="360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15912" indent="0">
              <a:buNone/>
              <a:defRPr sz="2400">
                <a:solidFill>
                  <a:schemeClr val="bg1"/>
                </a:solidFill>
              </a:defRPr>
            </a:lvl2pPr>
            <a:lvl3pPr marL="581025" indent="0">
              <a:buNone/>
              <a:defRPr sz="2400">
                <a:solidFill>
                  <a:schemeClr val="bg1"/>
                </a:solidFill>
              </a:defRPr>
            </a:lvl3pPr>
            <a:lvl4pPr marL="846137" indent="0">
              <a:buNone/>
              <a:defRPr sz="2400">
                <a:solidFill>
                  <a:schemeClr val="bg1"/>
                </a:solidFill>
              </a:defRPr>
            </a:lvl4pPr>
            <a:lvl5pPr marL="138112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96839" y="5110849"/>
            <a:ext cx="10436598" cy="682101"/>
          </a:xfrm>
        </p:spPr>
        <p:txBody>
          <a:bodyPr anchor="b"/>
          <a:lstStyle>
            <a:lvl1pPr>
              <a:lnSpc>
                <a:spcPct val="11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1788" cy="6858000"/>
          </a:xfrm>
          <a:prstGeom prst="rect">
            <a:avLst/>
          </a:prstGeom>
          <a:noFill/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300900"/>
            <a:ext cx="11160000" cy="4927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74320">
              <a:lnSpc>
                <a:spcPct val="90000"/>
              </a:lnSpc>
              <a:spcAft>
                <a:spcPts val="0"/>
              </a:spcAft>
              <a:buClr>
                <a:srgbClr val="018000"/>
              </a:buClr>
              <a:buSzPct val="120000"/>
              <a:defRPr sz="2800"/>
            </a:lvl1pPr>
            <a:lvl2pPr marL="457200" indent="-228600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defRPr sz="2400"/>
            </a:lvl2pPr>
            <a:lvl3pPr marL="640080">
              <a:lnSpc>
                <a:spcPct val="90000"/>
              </a:lnSpc>
              <a:spcAft>
                <a:spcPts val="0"/>
              </a:spcAft>
              <a:defRPr sz="2000"/>
            </a:lvl3pPr>
            <a:lvl4pPr marL="822960" indent="-137160">
              <a:lnSpc>
                <a:spcPct val="9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 sz="1800"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6"/>
            <a:ext cx="11160000" cy="546679"/>
          </a:xfrm>
          <a:prstGeom prst="rect">
            <a:avLst/>
          </a:prstGeom>
        </p:spPr>
        <p:txBody>
          <a:bodyPr rtlCol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688267"/>
            <a:ext cx="7333890" cy="411257"/>
          </a:xfrm>
        </p:spPr>
        <p:txBody>
          <a:bodyPr tIns="36000" rIns="36000" bIns="36000" rtlCol="0">
            <a:spAutoFit/>
          </a:bodyPr>
          <a:lstStyle>
            <a:lvl1pPr marL="0" indent="0">
              <a:buNone/>
              <a:defRPr lang="en-US" sz="200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>
              <a:defRPr lang="en-US" dirty="0" smtClean="0">
                <a:latin typeface="Tempus Sans ITC" panose="04020404030D07020202" pitchFamily="82" charset="0"/>
              </a:defRPr>
            </a:lvl2pPr>
            <a:lvl3pPr>
              <a:defRPr lang="en-US" dirty="0" smtClean="0">
                <a:latin typeface="Tempus Sans ITC" panose="04020404030D07020202" pitchFamily="82" charset="0"/>
              </a:defRPr>
            </a:lvl3pPr>
            <a:lvl4pPr>
              <a:defRPr lang="en-US" dirty="0" smtClean="0">
                <a:latin typeface="Tempus Sans ITC" panose="04020404030D07020202" pitchFamily="82" charset="0"/>
              </a:defRPr>
            </a:lvl4pPr>
            <a:lvl5pPr>
              <a:defRPr lang="x-none" dirty="0">
                <a:latin typeface="Tempus Sans ITC" panose="04020404030D07020202" pitchFamily="8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043F-E057-4CBF-97A5-A54D46210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7" y="365125"/>
            <a:ext cx="9900000" cy="504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3437" y="913226"/>
            <a:ext cx="9900000" cy="6812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200" b="0" baseline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835819" y="1844242"/>
            <a:ext cx="10359720" cy="460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defRPr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defRPr/>
            </a:lvl4pPr>
            <a:lvl5pPr>
              <a:lnSpc>
                <a:spcPct val="100000"/>
              </a:lnSpc>
              <a:spcBef>
                <a:spcPts val="200"/>
              </a:spcBef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18"/>
          </p:nvPr>
        </p:nvSpPr>
        <p:spPr>
          <a:xfrm>
            <a:off x="0" y="6707188"/>
            <a:ext cx="12192000" cy="1508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>
              <a:defRPr/>
            </a:pPr>
            <a:r>
              <a:rPr lang="en-US" altLang="x-none"/>
              <a:t>Product Call | 28 March 2019</a:t>
            </a:r>
            <a:endParaRPr lang="en-GB" alt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B941-763A-4F6D-89CF-CD96586C8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6321" name="think-cell Slide" r:id="rId4" imgW="360" imgH="360" progId="">
              <p:embed/>
            </p:oleObj>
          </a:graphicData>
        </a:graphic>
      </p:graphicFrame>
      <p:sp>
        <p:nvSpPr>
          <p:cNvPr id="5" name="TextBox 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070600" y="6677025"/>
            <a:ext cx="0" cy="0"/>
          </a:xfrm>
          <a:prstGeom prst="rect">
            <a:avLst/>
          </a:prstGeom>
          <a:noFill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7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7"/>
            <a:ext cx="11160000" cy="45568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Roboto Slab" panose="020B0604020202020204" charset="0"/>
                <a:ea typeface="Roboto Slab" panose="020B060402020202020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999" y="700728"/>
            <a:ext cx="11160001" cy="658515"/>
          </a:xfrm>
        </p:spPr>
        <p:txBody>
          <a:bodyPr tIns="36000" rIns="36000" bIns="3600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3D387B6-61E0-4118-9C33-FE9A60812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900" b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Commercial Insurance Project Planning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19" y="1430338"/>
            <a:ext cx="11381781" cy="49596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94888" indent="-361942">
              <a:buClr>
                <a:srgbClr val="000066"/>
              </a:buClr>
              <a:buSzPct val="100000"/>
              <a:buFont typeface="Frutiger 55 Roman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152597" indent="-380990">
              <a:spcBef>
                <a:spcPts val="0"/>
              </a:spcBef>
              <a:spcAft>
                <a:spcPts val="4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508188" indent="-380990">
              <a:spcBef>
                <a:spcPts val="0"/>
              </a:spcBef>
              <a:spcAft>
                <a:spcPts val="4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2880712" indent="-380990">
              <a:spcBef>
                <a:spcPts val="0"/>
              </a:spcBef>
              <a:spcAft>
                <a:spcPts val="4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236303" indent="-380990">
              <a:spcBef>
                <a:spcPts val="0"/>
              </a:spcBef>
              <a:spcAft>
                <a:spcPts val="400"/>
              </a:spcAft>
              <a:buClr>
                <a:srgbClr val="000066"/>
              </a:buClr>
              <a:buSzPct val="100000"/>
              <a:buFont typeface="Frutiger 55 Roman" pitchFamily="34" charset="0"/>
              <a:buChar char="–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03204" y="689656"/>
            <a:ext cx="10209601" cy="396000"/>
          </a:xfrm>
        </p:spPr>
        <p:txBody>
          <a:bodyPr/>
          <a:lstStyle>
            <a:lvl1pPr marL="0" indent="0" algn="l">
              <a:buNone/>
              <a:defRPr sz="266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9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8E2A16FE-498D-4257-9277-0EFAA15E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3438" y="3579813"/>
            <a:ext cx="25622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27788"/>
            <a:ext cx="12192000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 Placeholder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77" y="5852160"/>
            <a:ext cx="7845347" cy="484387"/>
          </a:xfrm>
        </p:spPr>
        <p:txBody>
          <a:bodyPr tIns="36000" bIns="360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15912" indent="0">
              <a:buNone/>
              <a:defRPr sz="2400">
                <a:solidFill>
                  <a:schemeClr val="bg1"/>
                </a:solidFill>
              </a:defRPr>
            </a:lvl2pPr>
            <a:lvl3pPr marL="581025" indent="0">
              <a:buNone/>
              <a:defRPr sz="2400">
                <a:solidFill>
                  <a:schemeClr val="bg1"/>
                </a:solidFill>
              </a:defRPr>
            </a:lvl3pPr>
            <a:lvl4pPr marL="846137" indent="0">
              <a:buNone/>
              <a:defRPr sz="2400">
                <a:solidFill>
                  <a:schemeClr val="bg1"/>
                </a:solidFill>
              </a:defRPr>
            </a:lvl4pPr>
            <a:lvl5pPr marL="138112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77" y="5110849"/>
            <a:ext cx="9882460" cy="682101"/>
          </a:xfrm>
        </p:spPr>
        <p:txBody>
          <a:bodyPr anchor="b"/>
          <a:lstStyle>
            <a:lvl1pPr>
              <a:lnSpc>
                <a:spcPct val="11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 l="13602" t="19348" r="9770" b="23180"/>
          <a:stretch>
            <a:fillRect/>
          </a:stretch>
        </p:blipFill>
        <p:spPr bwMode="auto">
          <a:xfrm>
            <a:off x="0" y="0"/>
            <a:ext cx="119538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27788"/>
            <a:ext cx="12192000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Placeholder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77" y="5852160"/>
            <a:ext cx="7845347" cy="484387"/>
          </a:xfrm>
        </p:spPr>
        <p:txBody>
          <a:bodyPr tIns="36000" bIns="3600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15912" indent="0">
              <a:buNone/>
              <a:defRPr sz="2400">
                <a:solidFill>
                  <a:schemeClr val="bg1"/>
                </a:solidFill>
              </a:defRPr>
            </a:lvl2pPr>
            <a:lvl3pPr marL="581025" indent="0">
              <a:buNone/>
              <a:defRPr sz="2400">
                <a:solidFill>
                  <a:schemeClr val="bg1"/>
                </a:solidFill>
              </a:defRPr>
            </a:lvl3pPr>
            <a:lvl4pPr marL="846137" indent="0">
              <a:buNone/>
              <a:defRPr sz="2400">
                <a:solidFill>
                  <a:schemeClr val="bg1"/>
                </a:solidFill>
              </a:defRPr>
            </a:lvl4pPr>
            <a:lvl5pPr marL="138112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77" y="5110849"/>
            <a:ext cx="9882460" cy="682101"/>
          </a:xfrm>
        </p:spPr>
        <p:txBody>
          <a:bodyPr anchor="b"/>
          <a:lstStyle>
            <a:lvl1pPr>
              <a:lnSpc>
                <a:spcPct val="11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887413" y="1008063"/>
            <a:ext cx="2079625" cy="914400"/>
          </a:xfrm>
          <a:prstGeom prst="rect">
            <a:avLst/>
          </a:prstGeom>
          <a:noFill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>
                <a:solidFill>
                  <a:schemeClr val="accent5"/>
                </a:solidFill>
                <a:latin typeface="Roboto Slab" pitchFamily="2" charset="0"/>
                <a:ea typeface="Roboto Slab" pitchFamily="2" charset="0"/>
                <a:cs typeface="+mn-cs"/>
              </a:rPr>
              <a:t>Agenda</a:t>
            </a:r>
          </a:p>
        </p:txBody>
      </p:sp>
      <p:sp>
        <p:nvSpPr>
          <p:cNvPr id="6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128247" y="1008000"/>
            <a:ext cx="7391752" cy="522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720725" indent="-534988">
              <a:buFont typeface="+mj-lt"/>
              <a:buAutoNum type="arabicPeriod"/>
              <a:tabLst/>
              <a:defRPr sz="1800"/>
            </a:lvl1pPr>
            <a:lvl2pPr marL="592138" indent="-228600">
              <a:buFont typeface="+mj-lt"/>
              <a:buAutoNum type="arabicPeriod"/>
              <a:defRPr/>
            </a:lvl2pPr>
            <a:lvl3pPr marL="809625" indent="-228600">
              <a:buFont typeface="+mj-lt"/>
              <a:buAutoNum type="arabicPeriod"/>
              <a:defRPr/>
            </a:lvl3pPr>
            <a:lvl4pPr marL="1074737" indent="-228600">
              <a:buFont typeface="+mj-lt"/>
              <a:buAutoNum type="arabicPeriod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7F45-1A47-4CCD-92FB-CA066EABAE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08000"/>
            <a:ext cx="11160000" cy="522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20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6"/>
            <a:ext cx="11160000" cy="546679"/>
          </a:xfrm>
          <a:prstGeom prst="rect">
            <a:avLst/>
          </a:prstGeom>
        </p:spPr>
        <p:txBody>
          <a:bodyPr rtlCol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CD68-D45B-4462-90A1-EBEEF772B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070600" y="6677025"/>
            <a:ext cx="0" cy="0"/>
          </a:xfrm>
          <a:prstGeom prst="rect">
            <a:avLst/>
          </a:prstGeom>
          <a:noFill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1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6"/>
            <a:ext cx="11160000" cy="546679"/>
          </a:xfrm>
          <a:prstGeom prst="rect">
            <a:avLst/>
          </a:prstGeom>
        </p:spPr>
        <p:txBody>
          <a:bodyPr rtlCol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Slide Number Placehold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C1CC-F956-445E-92BD-6CD21A8E9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0000" y="1008000"/>
            <a:ext cx="11160000" cy="4968000"/>
          </a:xfrm>
        </p:spPr>
        <p:txBody>
          <a:bodyPr rtlCol="0">
            <a:noAutofit/>
          </a:bodyPr>
          <a:lstStyle>
            <a:lvl1pPr marL="0" marR="0" indent="0" algn="l" defTabSz="914400" rtl="0" eaLnBrk="1" fontAlgn="t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Pct val="120000"/>
              <a:buFont typeface="Wingdings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57968" y="6069391"/>
            <a:ext cx="11160000" cy="253141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315912" indent="0">
              <a:buNone/>
              <a:defRPr/>
            </a:lvl2pPr>
            <a:lvl3pPr marL="581025" indent="0">
              <a:buNone/>
              <a:defRPr/>
            </a:lvl3pPr>
            <a:lvl4pPr marL="846137" indent="0">
              <a:buNone/>
              <a:defRPr/>
            </a:lvl4pPr>
            <a:lvl5pPr marL="138112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6"/>
            <a:ext cx="11160000" cy="546679"/>
          </a:xfrm>
          <a:prstGeom prst="rect">
            <a:avLst/>
          </a:prstGeom>
        </p:spPr>
        <p:txBody>
          <a:bodyPr rtlCol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BAA9-F7D2-4E70-80C7-28C0FC7630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724" y="1008000"/>
            <a:ext cx="6012000" cy="5220000"/>
          </a:xfrm>
          <a:noFill/>
        </p:spPr>
        <p:txBody>
          <a:bodyPr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Text Placeholder 1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08000"/>
            <a:ext cx="5710600" cy="5220000"/>
          </a:xfrm>
          <a:prstGeom prst="rect">
            <a:avLst/>
          </a:prstGeom>
        </p:spPr>
        <p:txBody>
          <a:bodyPr rtlCol="0">
            <a:noAutofit/>
          </a:bodyPr>
          <a:lstStyle>
            <a:lvl1pPr marL="363538" indent="-177800"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2806"/>
            <a:ext cx="11160000" cy="546679"/>
          </a:xfrm>
          <a:prstGeom prst="rect">
            <a:avLst/>
          </a:prstGeom>
        </p:spPr>
        <p:txBody>
          <a:bodyPr rtlCol="0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0051-D552-4783-A262-729D97894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B001-166D-4C5E-89D3-982108FB4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20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/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-104775"/>
            <a:ext cx="184150" cy="3683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err="1">
              <a:latin typeface="Open sans"/>
              <a:ea typeface="+mj-ea"/>
              <a:cs typeface="+mj-cs"/>
              <a:sym typeface="Open sans"/>
            </a:endParaRPr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56363"/>
            <a:ext cx="12192000" cy="401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33363"/>
            <a:ext cx="11160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Insert Title</a:t>
            </a:r>
          </a:p>
        </p:txBody>
      </p:sp>
      <p:sp>
        <p:nvSpPr>
          <p:cNvPr id="1031" name="Text Placeholder 15"/>
          <p:cNvSpPr>
            <a:spLocks noGrp="1"/>
          </p:cNvSpPr>
          <p:nvPr>
            <p:ph type="body" idx="1"/>
          </p:nvPr>
        </p:nvSpPr>
        <p:spPr bwMode="auto">
          <a:xfrm>
            <a:off x="360363" y="1008063"/>
            <a:ext cx="111601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Last level</a:t>
            </a:r>
          </a:p>
        </p:txBody>
      </p:sp>
      <p:pic>
        <p:nvPicPr>
          <p:cNvPr id="1032" name="Picture 14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11195050" y="6530975"/>
            <a:ext cx="4079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363" y="6503988"/>
            <a:ext cx="257175" cy="360362"/>
          </a:xfrm>
          <a:prstGeom prst="rect">
            <a:avLst/>
          </a:prstGeom>
        </p:spPr>
        <p:txBody>
          <a:bodyPr vert="horz" wrap="none" lIns="0" tIns="45720" rIns="91440" bIns="7200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B9CEB-A11A-4E9E-B645-931A41E85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635000" y="6503988"/>
            <a:ext cx="703263" cy="360362"/>
          </a:xfrm>
          <a:prstGeom prst="rect">
            <a:avLst/>
          </a:prstGeom>
          <a:noFill/>
        </p:spPr>
        <p:txBody>
          <a:bodyPr wrap="none" lIns="0" bIns="72000" anchor="ctr"/>
          <a:lstStyle/>
          <a:p>
            <a:pPr eaLnBrk="0" hangingPunct="0">
              <a:defRPr/>
            </a:pPr>
            <a:r>
              <a:rPr lang="en-GB" sz="900">
                <a:solidFill>
                  <a:schemeClr val="accent2"/>
                </a:solidFill>
                <a:latin typeface="+mn-lt"/>
                <a:cs typeface="+mn-cs"/>
              </a:rPr>
              <a:t>©B3i 2019</a:t>
            </a:r>
            <a:endParaRPr lang="en-GB" sz="900" b="1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4138" y="6503988"/>
            <a:ext cx="8280400" cy="360362"/>
          </a:xfrm>
          <a:prstGeom prst="rect">
            <a:avLst/>
          </a:prstGeom>
        </p:spPr>
        <p:txBody>
          <a:bodyPr vert="horz" wrap="none" lIns="0" tIns="45720" rIns="91440" bIns="7200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Product Call | 28 March 2019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  <p:sldLayoutId id="2147483680" r:id="rId6"/>
    <p:sldLayoutId id="2147483674" r:id="rId7"/>
    <p:sldLayoutId id="2147483673" r:id="rId8"/>
    <p:sldLayoutId id="2147483672" r:id="rId9"/>
    <p:sldLayoutId id="2147483681" r:id="rId10"/>
    <p:sldLayoutId id="2147483671" r:id="rId11"/>
    <p:sldLayoutId id="2147483682" r:id="rId12"/>
    <p:sldLayoutId id="2147483670" r:id="rId13"/>
    <p:sldLayoutId id="2147483683" r:id="rId14"/>
    <p:sldLayoutId id="2147483684" r:id="rId15"/>
  </p:sldLayoutIdLst>
  <p:transition spd="med">
    <p:fade/>
  </p:transition>
  <p:hf hdr="0" dt="0"/>
  <p:txStyles>
    <p:titleStyle>
      <a:lvl1pPr algn="l" rtl="0" fontAlgn="t">
        <a:lnSpc>
          <a:spcPct val="11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2pPr>
      <a:lvl3pPr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3pPr>
      <a:lvl4pPr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4pPr>
      <a:lvl5pPr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5pPr>
      <a:lvl6pPr marL="457200"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6pPr>
      <a:lvl7pPr marL="914400"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7pPr>
      <a:lvl8pPr marL="1371600"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8pPr>
      <a:lvl9pPr marL="1828800" algn="l" rtl="0" fontAlgn="t">
        <a:lnSpc>
          <a:spcPct val="11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"/>
        </a:defRPr>
      </a:lvl9pPr>
    </p:titleStyle>
    <p:bodyStyle>
      <a:lvl1pPr marL="363538" indent="-177800" algn="l" rtl="0" fontAlgn="t">
        <a:lnSpc>
          <a:spcPct val="120000"/>
        </a:lnSpc>
        <a:spcBef>
          <a:spcPts val="1000"/>
        </a:spcBef>
        <a:spcAft>
          <a:spcPts val="400"/>
        </a:spcAft>
        <a:buSzPct val="10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7800" algn="l" defTabSz="1006475" rtl="0" fontAlgn="t">
        <a:lnSpc>
          <a:spcPct val="120000"/>
        </a:lnSpc>
        <a:spcBef>
          <a:spcPts val="500"/>
        </a:spcBef>
        <a:spcAft>
          <a:spcPts val="400"/>
        </a:spcAft>
        <a:buSzPct val="10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indent="-174625" algn="l" rtl="0" fontAlgn="t">
        <a:lnSpc>
          <a:spcPct val="120000"/>
        </a:lnSpc>
        <a:spcBef>
          <a:spcPts val="500"/>
        </a:spcBef>
        <a:spcAft>
          <a:spcPts val="400"/>
        </a:spcAft>
        <a:buSzPct val="10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179388" algn="l" rtl="0" fontAlgn="t">
        <a:lnSpc>
          <a:spcPct val="120000"/>
        </a:lnSpc>
        <a:spcBef>
          <a:spcPts val="500"/>
        </a:spcBef>
        <a:spcAft>
          <a:spcPts val="400"/>
        </a:spcAft>
        <a:buSzPct val="10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indent="-222250" algn="l" rtl="0" fontAlgn="base">
        <a:lnSpc>
          <a:spcPts val="24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3i.tech/what-we-do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xa.ch/en/unternehmenskunden/blog/start-ups-and-innovation/blockchain-insurance-switzerland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/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-104775"/>
            <a:ext cx="184150" cy="3683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anchor="ctr"/>
          <a:lstStyle/>
          <a:p>
            <a:pPr fontAlgn="auto">
              <a:lnSpc>
                <a:spcPct val="110000"/>
              </a:lnSpc>
              <a:defRPr/>
            </a:pPr>
            <a:endParaRPr lang="de-CH" sz="3600" b="1">
              <a:latin typeface="Open sans"/>
              <a:ea typeface="+mj-ea"/>
              <a:cs typeface="+mj-cs"/>
              <a:sym typeface="Open sans"/>
            </a:endParaRPr>
          </a:p>
        </p:txBody>
      </p:sp>
      <p:sp>
        <p:nvSpPr>
          <p:cNvPr id="307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5275" y="4757738"/>
            <a:ext cx="8401050" cy="4429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l-GR" sz="2000" smtClean="0"/>
              <a:t>D</a:t>
            </a:r>
            <a:r>
              <a:rPr lang="de-CH" sz="2000" smtClean="0"/>
              <a:t>r</a:t>
            </a:r>
            <a:r>
              <a:rPr lang="el-GR" sz="2000" smtClean="0"/>
              <a:t>. </a:t>
            </a:r>
            <a:r>
              <a:rPr lang="de-CH" sz="2000" smtClean="0"/>
              <a:t>Philip</a:t>
            </a:r>
            <a:r>
              <a:rPr lang="el-GR" sz="2000" smtClean="0"/>
              <a:t>p</a:t>
            </a:r>
            <a:r>
              <a:rPr lang="de-CH" sz="2000" smtClean="0"/>
              <a:t> </a:t>
            </a:r>
            <a:r>
              <a:rPr lang="el-GR" sz="2000" smtClean="0"/>
              <a:t>F</a:t>
            </a:r>
            <a:r>
              <a:rPr lang="de-CH" sz="2000" smtClean="0"/>
              <a:t>r</a:t>
            </a:r>
            <a:r>
              <a:rPr lang="el-GR" sz="2000" smtClean="0"/>
              <a:t>e</a:t>
            </a:r>
            <a:r>
              <a:rPr lang="de-CH" sz="2000" smtClean="0"/>
              <a:t>c</a:t>
            </a:r>
            <a:r>
              <a:rPr lang="el-GR" sz="2000" smtClean="0"/>
              <a:t>h, </a:t>
            </a:r>
            <a:r>
              <a:rPr lang="de-CH" sz="2000" smtClean="0"/>
              <a:t>G</a:t>
            </a:r>
            <a:r>
              <a:rPr lang="el-GR" sz="2000" smtClean="0"/>
              <a:t>e</a:t>
            </a:r>
            <a:r>
              <a:rPr lang="de-CH" sz="2000" smtClean="0"/>
              <a:t>n</a:t>
            </a:r>
            <a:r>
              <a:rPr lang="el-GR" sz="2000" smtClean="0"/>
              <a:t>eral Counsel / Co</a:t>
            </a:r>
            <a:r>
              <a:rPr lang="de-CH" sz="2000" smtClean="0"/>
              <a:t>r</a:t>
            </a:r>
            <a:r>
              <a:rPr lang="el-GR" sz="2000" smtClean="0"/>
              <a:t>p</a:t>
            </a:r>
            <a:r>
              <a:rPr lang="de-CH" sz="2000" smtClean="0"/>
              <a:t>o</a:t>
            </a:r>
            <a:r>
              <a:rPr lang="el-GR" sz="2000" smtClean="0"/>
              <a:t>r</a:t>
            </a:r>
            <a:r>
              <a:rPr lang="de-CH" sz="2000" smtClean="0"/>
              <a:t>a</a:t>
            </a:r>
            <a:r>
              <a:rPr lang="el-GR" sz="2000" smtClean="0"/>
              <a:t>t</a:t>
            </a:r>
            <a:r>
              <a:rPr lang="de-CH" sz="2000" smtClean="0"/>
              <a:t>e</a:t>
            </a:r>
            <a:r>
              <a:rPr lang="el-GR" sz="2000" smtClean="0"/>
              <a:t> </a:t>
            </a:r>
            <a:r>
              <a:rPr lang="de-CH" sz="2000" smtClean="0"/>
              <a:t>S</a:t>
            </a:r>
            <a:r>
              <a:rPr lang="el-GR" sz="2000" smtClean="0"/>
              <a:t>e</a:t>
            </a:r>
            <a:r>
              <a:rPr lang="de-CH" sz="2000" smtClean="0"/>
              <a:t>c</a:t>
            </a:r>
            <a:r>
              <a:rPr lang="el-GR" sz="2000" smtClean="0"/>
              <a:t>r</a:t>
            </a:r>
            <a:r>
              <a:rPr lang="de-CH" sz="2000" smtClean="0"/>
              <a:t>e</a:t>
            </a:r>
            <a:r>
              <a:rPr lang="el-GR" sz="2000" smtClean="0"/>
              <a:t>t</a:t>
            </a:r>
            <a:r>
              <a:rPr lang="de-CH" sz="2000" smtClean="0"/>
              <a:t>a</a:t>
            </a:r>
            <a:r>
              <a:rPr lang="el-GR" sz="2000" smtClean="0"/>
              <a:t>r</a:t>
            </a:r>
            <a:r>
              <a:rPr lang="de-CH" sz="2000" smtClean="0"/>
              <a:t>y</a:t>
            </a:r>
            <a:r>
              <a:rPr lang="el-GR" sz="2000" smtClean="0"/>
              <a:t>, </a:t>
            </a:r>
            <a:r>
              <a:rPr lang="de-CH" sz="2000" smtClean="0"/>
              <a:t>B</a:t>
            </a:r>
            <a:r>
              <a:rPr lang="el-GR" sz="2000" smtClean="0"/>
              <a:t>3</a:t>
            </a:r>
            <a:r>
              <a:rPr lang="de-CH" sz="2000" smtClean="0"/>
              <a:t>i</a:t>
            </a:r>
            <a:r>
              <a:rPr lang="el-GR" sz="2000" smtClean="0"/>
              <a:t> </a:t>
            </a:r>
            <a:r>
              <a:rPr lang="de-CH" sz="2000" smtClean="0"/>
              <a:t>S</a:t>
            </a:r>
            <a:r>
              <a:rPr lang="el-GR" sz="2000" smtClean="0"/>
              <a:t>e</a:t>
            </a:r>
            <a:r>
              <a:rPr lang="de-CH" sz="2000" smtClean="0"/>
              <a:t>r</a:t>
            </a:r>
            <a:r>
              <a:rPr lang="el-GR" sz="2000" smtClean="0"/>
              <a:t>v</a:t>
            </a:r>
            <a:r>
              <a:rPr lang="de-CH" sz="2000" smtClean="0"/>
              <a:t>i</a:t>
            </a:r>
            <a:r>
              <a:rPr lang="el-GR" sz="2000" smtClean="0"/>
              <a:t>c</a:t>
            </a:r>
            <a:r>
              <a:rPr lang="de-CH" sz="2000" smtClean="0"/>
              <a:t>e</a:t>
            </a:r>
            <a:r>
              <a:rPr lang="el-GR" sz="2000" smtClean="0"/>
              <a:t>s </a:t>
            </a:r>
            <a:r>
              <a:rPr lang="de-CH" sz="2000" smtClean="0"/>
              <a:t>A</a:t>
            </a:r>
            <a:r>
              <a:rPr lang="el-GR" sz="2000" smtClean="0"/>
              <a:t>G</a:t>
            </a:r>
            <a:endParaRPr lang="de-CH" sz="2000" smtClean="0"/>
          </a:p>
        </p:txBody>
      </p:sp>
      <p:sp>
        <p:nvSpPr>
          <p:cNvPr id="3077" name="Title 2"/>
          <p:cNvSpPr>
            <a:spLocks noGrp="1"/>
          </p:cNvSpPr>
          <p:nvPr>
            <p:ph type="title"/>
          </p:nvPr>
        </p:nvSpPr>
        <p:spPr>
          <a:xfrm>
            <a:off x="296863" y="4021138"/>
            <a:ext cx="10436225" cy="682625"/>
          </a:xfrm>
        </p:spPr>
        <p:txBody>
          <a:bodyPr/>
          <a:lstStyle/>
          <a:p>
            <a:r>
              <a:rPr lang="de-CH" b="1" smtClean="0"/>
              <a:t>D</a:t>
            </a:r>
            <a:r>
              <a:rPr lang="el-GR" b="1" smtClean="0"/>
              <a:t>L</a:t>
            </a:r>
            <a:r>
              <a:rPr lang="de-CH" b="1" smtClean="0"/>
              <a:t>T</a:t>
            </a:r>
            <a:r>
              <a:rPr lang="el-GR" b="1" smtClean="0"/>
              <a:t> </a:t>
            </a:r>
            <a:r>
              <a:rPr lang="de-CH" b="1" smtClean="0"/>
              <a:t>N</a:t>
            </a:r>
            <a:r>
              <a:rPr lang="el-GR" b="1" smtClean="0"/>
              <a:t>etwork</a:t>
            </a:r>
            <a:r>
              <a:rPr lang="de-CH" b="1" smtClean="0"/>
              <a:t>s</a:t>
            </a:r>
            <a:r>
              <a:rPr lang="el-GR" b="1" smtClean="0"/>
              <a:t> / </a:t>
            </a:r>
            <a:r>
              <a:rPr lang="de-CH" b="1" smtClean="0"/>
              <a:t>P</a:t>
            </a:r>
            <a:r>
              <a:rPr lang="el-GR" b="1" smtClean="0"/>
              <a:t>l</a:t>
            </a:r>
            <a:r>
              <a:rPr lang="de-CH" b="1" smtClean="0"/>
              <a:t>a</a:t>
            </a:r>
            <a:r>
              <a:rPr lang="el-GR" b="1" smtClean="0"/>
              <a:t>t</a:t>
            </a:r>
            <a:r>
              <a:rPr lang="de-CH" b="1" smtClean="0"/>
              <a:t>f</a:t>
            </a:r>
            <a:r>
              <a:rPr lang="el-GR" b="1" smtClean="0"/>
              <a:t>o</a:t>
            </a:r>
            <a:r>
              <a:rPr lang="de-CH" b="1" smtClean="0"/>
              <a:t>r</a:t>
            </a:r>
            <a:r>
              <a:rPr lang="el-GR" b="1" smtClean="0"/>
              <a:t>m</a:t>
            </a:r>
            <a:r>
              <a:rPr lang="de-CH" b="1" smtClean="0"/>
              <a:t>s</a:t>
            </a:r>
            <a:r>
              <a:rPr lang="el-GR" b="1" smtClean="0"/>
              <a:t> </a:t>
            </a:r>
            <a:r>
              <a:rPr lang="de-CH" b="1" smtClean="0"/>
              <a:t>i</a:t>
            </a:r>
            <a:r>
              <a:rPr lang="el-GR" b="1" smtClean="0"/>
              <a:t>n Insurance</a:t>
            </a:r>
            <a:endParaRPr lang="en-GB" b="1" smtClean="0"/>
          </a:p>
        </p:txBody>
      </p:sp>
      <p:sp>
        <p:nvSpPr>
          <p:cNvPr id="3078" name="Text Placeholder 1"/>
          <p:cNvSpPr txBox="1">
            <a:spLocks/>
          </p:cNvSpPr>
          <p:nvPr/>
        </p:nvSpPr>
        <p:spPr bwMode="auto">
          <a:xfrm>
            <a:off x="295275" y="6021388"/>
            <a:ext cx="84010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fontAlgn="t">
              <a:lnSpc>
                <a:spcPct val="120000"/>
              </a:lnSpc>
              <a:spcBef>
                <a:spcPts val="1000"/>
              </a:spcBef>
              <a:spcAft>
                <a:spcPts val="400"/>
              </a:spcAft>
              <a:buSzPct val="100000"/>
              <a:buFont typeface="Wingdings" pitchFamily="2" charset="2"/>
              <a:buNone/>
            </a:pPr>
            <a:r>
              <a:rPr lang="el-GR" sz="2400">
                <a:solidFill>
                  <a:schemeClr val="bg1"/>
                </a:solidFill>
                <a:latin typeface="Open sans"/>
              </a:rPr>
              <a:t>4 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O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c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t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o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b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e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r 2019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,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 8th AIDA 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E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u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r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o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p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e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 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C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o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n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f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e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r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e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n</a:t>
            </a:r>
            <a:r>
              <a:rPr lang="de-CH" sz="2400">
                <a:solidFill>
                  <a:schemeClr val="bg1"/>
                </a:solidFill>
                <a:latin typeface="Open sans"/>
              </a:rPr>
              <a:t>c</a:t>
            </a:r>
            <a:r>
              <a:rPr lang="el-GR" sz="2400">
                <a:solidFill>
                  <a:schemeClr val="bg1"/>
                </a:solidFill>
                <a:latin typeface="Open sans"/>
              </a:rPr>
              <a:t>e, Lisbon </a:t>
            </a:r>
            <a:endParaRPr lang="en-GB" sz="240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360363" y="914400"/>
            <a:ext cx="11160125" cy="5414963"/>
          </a:xfrm>
        </p:spPr>
        <p:txBody>
          <a:bodyPr/>
          <a:lstStyle/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endParaRPr lang="el-GR" sz="2400" b="1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endParaRPr lang="el-GR" sz="2400" b="1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endParaRPr lang="el-GR" sz="2400" b="1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endParaRPr lang="el-GR" sz="2400" b="1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endParaRPr lang="el-GR" sz="2400" b="1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r>
              <a:rPr lang="de-CH" sz="2400" b="1" i="1" smtClean="0"/>
              <a:t>B</a:t>
            </a:r>
            <a:r>
              <a:rPr lang="el-GR" sz="2400" b="1" i="1" smtClean="0"/>
              <a:t>l</a:t>
            </a:r>
            <a:r>
              <a:rPr lang="de-CH" sz="2400" b="1" i="1" smtClean="0"/>
              <a:t>o</a:t>
            </a:r>
            <a:r>
              <a:rPr lang="el-GR" sz="2400" b="1" i="1" smtClean="0"/>
              <a:t>ckchain</a:t>
            </a:r>
            <a:r>
              <a:rPr lang="el-GR" sz="2400" i="1" smtClean="0"/>
              <a:t>: a </a:t>
            </a:r>
            <a:r>
              <a:rPr lang="de-CH" sz="2400" i="1" smtClean="0"/>
              <a:t>s</a:t>
            </a:r>
            <a:r>
              <a:rPr lang="el-GR" sz="2400" i="1" smtClean="0"/>
              <a:t>o</a:t>
            </a:r>
            <a:r>
              <a:rPr lang="de-CH" sz="2400" i="1" smtClean="0"/>
              <a:t>l</a:t>
            </a:r>
            <a:r>
              <a:rPr lang="el-GR" sz="2400" i="1" smtClean="0"/>
              <a:t>u</a:t>
            </a:r>
            <a:r>
              <a:rPr lang="de-CH" sz="2400" i="1" smtClean="0"/>
              <a:t>t</a:t>
            </a:r>
            <a:r>
              <a:rPr lang="el-GR" sz="2400" i="1" smtClean="0"/>
              <a:t>i</a:t>
            </a:r>
            <a:r>
              <a:rPr lang="de-CH" sz="2400" i="1" smtClean="0"/>
              <a:t>o</a:t>
            </a:r>
            <a:r>
              <a:rPr lang="el-GR" sz="2400" i="1" smtClean="0"/>
              <a:t>n </a:t>
            </a:r>
            <a:r>
              <a:rPr lang="de-CH" sz="2400" i="1" smtClean="0"/>
              <a:t>l</a:t>
            </a:r>
            <a:r>
              <a:rPr lang="el-GR" sz="2400" i="1" smtClean="0"/>
              <a:t>o</a:t>
            </a:r>
            <a:r>
              <a:rPr lang="de-CH" sz="2400" i="1" smtClean="0"/>
              <a:t>o</a:t>
            </a:r>
            <a:r>
              <a:rPr lang="el-GR" sz="2400" i="1" smtClean="0"/>
              <a:t>k</a:t>
            </a:r>
            <a:r>
              <a:rPr lang="de-CH" sz="2400" i="1" smtClean="0"/>
              <a:t>i</a:t>
            </a:r>
            <a:r>
              <a:rPr lang="el-GR" sz="2400" i="1" smtClean="0"/>
              <a:t>n</a:t>
            </a:r>
            <a:r>
              <a:rPr lang="de-CH" sz="2400" i="1" smtClean="0"/>
              <a:t>g</a:t>
            </a:r>
            <a:r>
              <a:rPr lang="el-GR" sz="2400" i="1" smtClean="0"/>
              <a:t> </a:t>
            </a:r>
            <a:r>
              <a:rPr lang="de-CH" sz="2400" i="1" smtClean="0"/>
              <a:t>f</a:t>
            </a:r>
            <a:r>
              <a:rPr lang="el-GR" sz="2400" i="1" smtClean="0"/>
              <a:t>o</a:t>
            </a:r>
            <a:r>
              <a:rPr lang="de-CH" sz="2400" i="1" smtClean="0"/>
              <a:t>r</a:t>
            </a:r>
            <a:endParaRPr lang="el-GR" sz="2400" i="1" smtClean="0"/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</a:pPr>
            <a:r>
              <a:rPr lang="el-GR" sz="2400" i="1" smtClean="0"/>
              <a:t>a problem?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5E369-E52D-46F5-978F-344D024F52B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Board meeting | September 2019</a:t>
            </a:r>
            <a:endParaRPr lang="en-GB" smtClean="0">
              <a:cs typeface="Arial" charset="0"/>
            </a:endParaRPr>
          </a:p>
        </p:txBody>
      </p:sp>
      <p:sp>
        <p:nvSpPr>
          <p:cNvPr id="21508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endParaRPr lang="el-GR" sz="2400" b="1" smtClean="0"/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260350"/>
            <a:ext cx="5900738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05375" y="369888"/>
            <a:ext cx="5842000" cy="5959475"/>
          </a:xfrm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47F338-5A44-4D51-9A05-4CFF6D805B1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23556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el-GR" sz="2400" b="1" smtClean="0"/>
              <a:t>... but D</a:t>
            </a:r>
            <a:r>
              <a:rPr lang="de-CH" sz="2400" b="1" smtClean="0"/>
              <a:t>L</a:t>
            </a:r>
            <a:r>
              <a:rPr lang="el-GR" sz="2400" b="1" smtClean="0"/>
              <a:t>T </a:t>
            </a:r>
            <a:r>
              <a:rPr lang="de-CH" sz="2400" b="1" smtClean="0"/>
              <a:t>i</a:t>
            </a:r>
            <a:r>
              <a:rPr lang="el-GR" sz="2400" b="1" smtClean="0"/>
              <a:t>s </a:t>
            </a:r>
            <a:r>
              <a:rPr lang="de-CH" sz="2400" b="1" smtClean="0"/>
              <a:t>n</a:t>
            </a:r>
            <a:r>
              <a:rPr lang="el-GR" sz="2400" b="1" smtClean="0"/>
              <a:t>o</a:t>
            </a:r>
            <a:r>
              <a:rPr lang="de-CH" sz="2400" b="1" smtClean="0"/>
              <a:t>t</a:t>
            </a:r>
            <a:r>
              <a:rPr lang="el-GR" sz="2400" b="1" smtClean="0"/>
              <a:t> </a:t>
            </a:r>
            <a:r>
              <a:rPr lang="de-CH" sz="2400" b="1" smtClean="0"/>
              <a:t>B</a:t>
            </a:r>
            <a:r>
              <a:rPr lang="el-GR" sz="2400" b="1" smtClean="0"/>
              <a:t>l</a:t>
            </a:r>
            <a:r>
              <a:rPr lang="de-CH" sz="2400" b="1" smtClean="0"/>
              <a:t>o</a:t>
            </a:r>
            <a:r>
              <a:rPr lang="el-GR" sz="2400" b="1" smtClean="0"/>
              <a:t>ckchain:</a:t>
            </a:r>
            <a:endParaRPr lang="el-GR" sz="2400" smtClean="0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973638" y="1397000"/>
            <a:ext cx="5443537" cy="5921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360363" y="914400"/>
            <a:ext cx="11239500" cy="5484813"/>
          </a:xfrm>
        </p:spPr>
        <p:txBody>
          <a:bodyPr/>
          <a:lstStyle/>
          <a:p>
            <a:pPr marL="420688" indent="-228600">
              <a:lnSpc>
                <a:spcPct val="80000"/>
              </a:lnSpc>
              <a:buFont typeface="Arial" charset="0"/>
              <a:buChar char="•"/>
            </a:pPr>
            <a:endParaRPr lang="el-GR" sz="1900" smtClean="0">
              <a:ea typeface="Open sans"/>
              <a:cs typeface="Open sans"/>
            </a:endParaRPr>
          </a:p>
          <a:p>
            <a:pPr marL="420688" indent="-228600">
              <a:lnSpc>
                <a:spcPct val="80000"/>
              </a:lnSpc>
              <a:buFont typeface="Arial" charset="0"/>
              <a:buChar char="•"/>
            </a:pPr>
            <a:endParaRPr lang="en-US" sz="1900" smtClean="0">
              <a:ea typeface="Open sans"/>
              <a:cs typeface="Open sans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FD46F-0C2B-4C09-9359-4C17CD61835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25604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de-CH" sz="2400" b="1" i="1" smtClean="0"/>
              <a:t>G</a:t>
            </a:r>
            <a:r>
              <a:rPr lang="el-GR" sz="2400" b="1" i="1" smtClean="0"/>
              <a:t>a</a:t>
            </a:r>
            <a:r>
              <a:rPr lang="de-CH" sz="2400" b="1" i="1" smtClean="0"/>
              <a:t>r</a:t>
            </a:r>
            <a:r>
              <a:rPr lang="el-GR" sz="2400" b="1" i="1" smtClean="0"/>
              <a:t>tner </a:t>
            </a:r>
            <a:r>
              <a:rPr lang="el-GR" sz="2400" b="1" smtClean="0"/>
              <a:t>Hyp</a:t>
            </a:r>
            <a:r>
              <a:rPr lang="de-CH" sz="2400" b="1" smtClean="0"/>
              <a:t>e</a:t>
            </a:r>
            <a:r>
              <a:rPr lang="el-GR" sz="2400" b="1" smtClean="0"/>
              <a:t> </a:t>
            </a:r>
            <a:r>
              <a:rPr lang="de-CH" sz="2400" b="1" smtClean="0"/>
              <a:t>C</a:t>
            </a:r>
            <a:r>
              <a:rPr lang="el-GR" sz="2400" b="1" smtClean="0"/>
              <a:t>ycle for Blockchain Business 2019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 t="9373"/>
          <a:stretch>
            <a:fillRect/>
          </a:stretch>
        </p:blipFill>
        <p:spPr bwMode="auto">
          <a:xfrm>
            <a:off x="3552825" y="914400"/>
            <a:ext cx="78359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7094538" y="4367213"/>
            <a:ext cx="1444625" cy="1714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>
              <a:latin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914400"/>
            <a:ext cx="11160125" cy="5414963"/>
          </a:xfrm>
        </p:spPr>
        <p:txBody>
          <a:bodyPr/>
          <a:lstStyle/>
          <a:p>
            <a:pPr lvl="2">
              <a:defRPr/>
            </a:pPr>
            <a:r>
              <a:rPr lang="en-US" dirty="0"/>
              <a:t>In a </a:t>
            </a:r>
            <a:r>
              <a:rPr lang="en-US" b="1" dirty="0"/>
              <a:t>Distributed Ledger</a:t>
            </a:r>
            <a:r>
              <a:rPr lang="en-US" dirty="0"/>
              <a:t>, each node processes and verifies every item, thereby generating a record of each item and creating a consensus </a:t>
            </a:r>
            <a:r>
              <a:rPr lang="x-none" dirty="0"/>
              <a:t>(</a:t>
            </a:r>
            <a:r>
              <a:rPr lang="de-CH" dirty="0"/>
              <a:t>s</a:t>
            </a:r>
            <a:r>
              <a:rPr lang="x-none" dirty="0"/>
              <a:t>e</a:t>
            </a:r>
            <a:r>
              <a:rPr lang="de-CH" dirty="0"/>
              <a:t>e</a:t>
            </a:r>
            <a:r>
              <a:rPr lang="x-none" dirty="0"/>
              <a:t> </a:t>
            </a:r>
            <a:r>
              <a:rPr lang="de-CH" dirty="0"/>
              <a:t>a</a:t>
            </a:r>
            <a:r>
              <a:rPr lang="x-none" dirty="0"/>
              <a:t>l</a:t>
            </a:r>
            <a:r>
              <a:rPr lang="de-CH" dirty="0"/>
              <a:t>s</a:t>
            </a:r>
            <a:r>
              <a:rPr lang="x-none" dirty="0"/>
              <a:t>o </a:t>
            </a:r>
            <a:r>
              <a:rPr lang="de-CH" dirty="0"/>
              <a:t>b</a:t>
            </a:r>
            <a:r>
              <a:rPr lang="x-none" dirty="0"/>
              <a:t>e</a:t>
            </a:r>
            <a:r>
              <a:rPr lang="de-CH" dirty="0"/>
              <a:t>l</a:t>
            </a:r>
            <a:r>
              <a:rPr lang="x-none" dirty="0"/>
              <a:t>o</a:t>
            </a:r>
            <a:r>
              <a:rPr lang="de-CH" dirty="0"/>
              <a:t>w</a:t>
            </a:r>
            <a:r>
              <a:rPr lang="x-none" dirty="0"/>
              <a:t>) </a:t>
            </a:r>
            <a:r>
              <a:rPr lang="en-US" dirty="0"/>
              <a:t>on each item's veracity. A distributed ledger can be used to record static data, such as a registry, and dynamic data, i.e., transactions.</a:t>
            </a:r>
            <a:endParaRPr lang="x-none" dirty="0"/>
          </a:p>
          <a:p>
            <a:pPr lvl="3">
              <a:defRPr/>
            </a:pPr>
            <a:r>
              <a:rPr lang="x-none" i="1" dirty="0"/>
              <a:t>As </a:t>
            </a:r>
            <a:r>
              <a:rPr lang="x-none" i="1" u="sng" dirty="0"/>
              <a:t>a private and permissioned DLT platform</a:t>
            </a:r>
            <a:r>
              <a:rPr lang="x-none" i="1" dirty="0"/>
              <a:t>, the B3i Business Network provides its own centrally steered identity and authorization management on different authorization levels</a:t>
            </a:r>
          </a:p>
          <a:p>
            <a:pPr lvl="3">
              <a:defRPr/>
            </a:pPr>
            <a:r>
              <a:rPr lang="de-CH" i="1" dirty="0"/>
              <a:t>T</a:t>
            </a:r>
            <a:r>
              <a:rPr lang="x-none" i="1" dirty="0"/>
              <a:t>h</a:t>
            </a:r>
            <a:r>
              <a:rPr lang="de-CH" i="1" dirty="0"/>
              <a:t>e</a:t>
            </a:r>
            <a:r>
              <a:rPr lang="x-none" i="1" dirty="0"/>
              <a:t> </a:t>
            </a:r>
            <a:r>
              <a:rPr lang="de-CH" i="1" dirty="0"/>
              <a:t>B</a:t>
            </a:r>
            <a:r>
              <a:rPr lang="x-none" i="1" dirty="0"/>
              <a:t>3</a:t>
            </a:r>
            <a:r>
              <a:rPr lang="de-CH" i="1" dirty="0"/>
              <a:t>i</a:t>
            </a:r>
            <a:r>
              <a:rPr lang="x-none" i="1" dirty="0"/>
              <a:t> Business network dynamically creates sub-networks/</a:t>
            </a:r>
            <a:r>
              <a:rPr lang="de-CH" i="1" dirty="0"/>
              <a:t>s</a:t>
            </a:r>
            <a:r>
              <a:rPr lang="x-none" i="1" dirty="0"/>
              <a:t>u</a:t>
            </a:r>
            <a:r>
              <a:rPr lang="de-CH" i="1" dirty="0"/>
              <a:t>b</a:t>
            </a:r>
            <a:r>
              <a:rPr lang="x-none" i="1" dirty="0"/>
              <a:t>-</a:t>
            </a:r>
            <a:r>
              <a:rPr lang="de-CH" i="1" dirty="0"/>
              <a:t>l</a:t>
            </a:r>
            <a:r>
              <a:rPr lang="x-none" i="1" dirty="0"/>
              <a:t>e</a:t>
            </a:r>
            <a:r>
              <a:rPr lang="de-CH" i="1" dirty="0"/>
              <a:t>d</a:t>
            </a:r>
            <a:r>
              <a:rPr lang="x-none" i="1" dirty="0"/>
              <a:t>g</a:t>
            </a:r>
            <a:r>
              <a:rPr lang="de-CH" i="1" dirty="0"/>
              <a:t>e</a:t>
            </a:r>
            <a:r>
              <a:rPr lang="x-none" i="1" dirty="0"/>
              <a:t>r</a:t>
            </a:r>
            <a:r>
              <a:rPr lang="de-CH" i="1" dirty="0"/>
              <a:t>s</a:t>
            </a:r>
            <a:r>
              <a:rPr lang="x-none" i="1" dirty="0"/>
              <a:t> for each transaction, only accessible by the authorized counterparties (“</a:t>
            </a:r>
            <a:r>
              <a:rPr lang="de-CH" i="1" dirty="0"/>
              <a:t>n</a:t>
            </a:r>
            <a:r>
              <a:rPr lang="x-none" i="1" dirty="0"/>
              <a:t>o</a:t>
            </a:r>
            <a:r>
              <a:rPr lang="de-CH" i="1" dirty="0"/>
              <a:t>d</a:t>
            </a:r>
            <a:r>
              <a:rPr lang="x-none" i="1" dirty="0"/>
              <a:t>e”) specific to that transaction; the technology thus builds a secure network among counterparties involved in specific transactions. </a:t>
            </a:r>
            <a:endParaRPr lang="en-US" dirty="0"/>
          </a:p>
          <a:p>
            <a:pPr lvl="2">
              <a:defRPr/>
            </a:pPr>
            <a:r>
              <a:rPr lang="en-US" b="1" dirty="0"/>
              <a:t>Smart Contracts</a:t>
            </a:r>
            <a:r>
              <a:rPr lang="en-US" dirty="0"/>
              <a:t> are capable of automatically validating a condition and it will automatically determine whether an 'asset' should go to a nominee or back to source, or a combination thereof. As part of the process the </a:t>
            </a:r>
            <a:r>
              <a:rPr lang="en-US" dirty="0" err="1"/>
              <a:t>decentralised</a:t>
            </a:r>
            <a:r>
              <a:rPr lang="en-US" dirty="0"/>
              <a:t> ledger also stores and replicates the document ensuring security and immutability.</a:t>
            </a:r>
          </a:p>
          <a:p>
            <a:pPr lvl="2">
              <a:defRPr/>
            </a:pPr>
            <a:r>
              <a:rPr lang="en-US" b="1" dirty="0"/>
              <a:t>Immutability</a:t>
            </a:r>
            <a:r>
              <a:rPr lang="en-US" dirty="0"/>
              <a:t> is the ability for a Blockchain ledger to remain a permanent, indelible, and unalterable history of transactions. Crucially immutability has the added benefit of ensuring trust and integrity to the data businesses record everyday.</a:t>
            </a:r>
          </a:p>
          <a:p>
            <a:pPr lvl="2">
              <a:defRPr/>
            </a:pPr>
            <a:r>
              <a:rPr lang="en-US" b="1" dirty="0"/>
              <a:t>Consensus</a:t>
            </a:r>
            <a:r>
              <a:rPr lang="en-US" dirty="0"/>
              <a:t> ensures relevant information is shared to only defined parties across a node; effectively only parties involved in a contract have access to the same information as it is updated.</a:t>
            </a:r>
            <a:endParaRPr lang="x-none" dirty="0"/>
          </a:p>
          <a:p>
            <a:pPr lvl="3">
              <a:defRPr/>
            </a:pPr>
            <a:r>
              <a:rPr lang="x-none" i="1" dirty="0"/>
              <a:t>Contrary to a classical blockchain implementation, Corda applications do not rely on a public consensus algorithm like Bitcoin (which uses a proof of work consensus mechanism which requires a lot of resources), but transactions are simply verified by the participating parties and a central notary node. </a:t>
            </a:r>
            <a:endParaRPr lang="en-US" dirty="0"/>
          </a:p>
          <a:p>
            <a:pPr lvl="2">
              <a:defRPr/>
            </a:pPr>
            <a:r>
              <a:rPr lang="en-US" b="1" dirty="0"/>
              <a:t>Secure</a:t>
            </a:r>
            <a:r>
              <a:rPr lang="en-US" dirty="0"/>
              <a:t> distributed ledger technology ensures greater security for transactions on the node due to its </a:t>
            </a:r>
            <a:r>
              <a:rPr lang="en-US" dirty="0" err="1"/>
              <a:t>decentralised</a:t>
            </a:r>
            <a:r>
              <a:rPr lang="en-US" dirty="0"/>
              <a:t> nature and immutability.</a:t>
            </a:r>
            <a:endParaRPr lang="x-none" dirty="0"/>
          </a:p>
          <a:p>
            <a:pPr lvl="3">
              <a:defRPr/>
            </a:pPr>
            <a:r>
              <a:rPr lang="x-none" i="1" dirty="0"/>
              <a:t>sophisticated cryptographic techniques.</a:t>
            </a:r>
            <a:endParaRPr lang="x-none" dirty="0"/>
          </a:p>
          <a:p>
            <a:pPr marL="581025" lvl="2" indent="0">
              <a:buFont typeface="Wingdings" pitchFamily="2" charset="2"/>
              <a:buNone/>
              <a:defRPr/>
            </a:pPr>
            <a:r>
              <a:rPr lang="x-none" i="1" dirty="0"/>
              <a:t>see </a:t>
            </a:r>
            <a:r>
              <a:rPr lang="de-CH" i="1" dirty="0"/>
              <a:t>a</a:t>
            </a:r>
            <a:r>
              <a:rPr lang="x-none" i="1" dirty="0"/>
              <a:t>l</a:t>
            </a:r>
            <a:r>
              <a:rPr lang="de-CH" i="1" dirty="0"/>
              <a:t>s</a:t>
            </a:r>
            <a:r>
              <a:rPr lang="x-none" i="1" dirty="0"/>
              <a:t>o: </a:t>
            </a:r>
            <a:r>
              <a:rPr lang="de-CH" i="1" dirty="0">
                <a:hlinkClick r:id="rId3"/>
              </a:rPr>
              <a:t>https://b3i.tech/what-we-do.html</a:t>
            </a:r>
            <a:endParaRPr lang="x-none" sz="1900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4988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4AD19-98EA-4AE1-9DD9-92FACF47908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27652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el-GR" sz="2400" b="1" smtClean="0"/>
              <a:t>Key </a:t>
            </a:r>
            <a:r>
              <a:rPr lang="de-CH" sz="2400" b="1" smtClean="0"/>
              <a:t>F</a:t>
            </a:r>
            <a:r>
              <a:rPr lang="el-GR" sz="2400" b="1" smtClean="0"/>
              <a:t>e</a:t>
            </a:r>
            <a:r>
              <a:rPr lang="de-CH" sz="2400" b="1" smtClean="0"/>
              <a:t>a</a:t>
            </a:r>
            <a:r>
              <a:rPr lang="el-GR" sz="2400" b="1" smtClean="0"/>
              <a:t>t</a:t>
            </a:r>
            <a:r>
              <a:rPr lang="de-CH" sz="2400" b="1" smtClean="0"/>
              <a:t>u</a:t>
            </a:r>
            <a:r>
              <a:rPr lang="el-GR" sz="2400" b="1" smtClean="0"/>
              <a:t>r</a:t>
            </a:r>
            <a:r>
              <a:rPr lang="de-CH" sz="2400" b="1" smtClean="0"/>
              <a:t>e</a:t>
            </a:r>
            <a:r>
              <a:rPr lang="el-GR" sz="2400" b="1" smtClean="0"/>
              <a:t>s </a:t>
            </a:r>
            <a:r>
              <a:rPr lang="de-CH" sz="2400" b="1" smtClean="0"/>
              <a:t>o</a:t>
            </a:r>
            <a:r>
              <a:rPr lang="el-GR" sz="2400" b="1" smtClean="0"/>
              <a:t>f </a:t>
            </a:r>
            <a:r>
              <a:rPr lang="de-CH" sz="2400" b="1" smtClean="0"/>
              <a:t>D</a:t>
            </a:r>
            <a:r>
              <a:rPr lang="el-GR" sz="2400" b="1" smtClean="0"/>
              <a:t>L</a:t>
            </a:r>
            <a:r>
              <a:rPr lang="de-CH" sz="2400" b="1" smtClean="0"/>
              <a:t>T</a:t>
            </a:r>
            <a:r>
              <a:rPr lang="el-GR" sz="2400" b="1" smtClean="0"/>
              <a:t> (</a:t>
            </a:r>
            <a:r>
              <a:rPr lang="de-CH" sz="2400" b="1" smtClean="0"/>
              <a:t>e</a:t>
            </a:r>
            <a:r>
              <a:rPr lang="el-GR" sz="2400" b="1" smtClean="0"/>
              <a:t>x</a:t>
            </a:r>
            <a:r>
              <a:rPr lang="de-CH" sz="2400" b="1" smtClean="0"/>
              <a:t>a</a:t>
            </a:r>
            <a:r>
              <a:rPr lang="el-GR" sz="2400" b="1" smtClean="0"/>
              <a:t>m</a:t>
            </a:r>
            <a:r>
              <a:rPr lang="de-CH" sz="2400" b="1" smtClean="0"/>
              <a:t>p</a:t>
            </a:r>
            <a:r>
              <a:rPr lang="el-GR" sz="2400" b="1" smtClean="0"/>
              <a:t>l</a:t>
            </a:r>
            <a:r>
              <a:rPr lang="de-CH" sz="2400" b="1" smtClean="0"/>
              <a:t>e</a:t>
            </a:r>
            <a:r>
              <a:rPr lang="el-GR" sz="2400" b="1" smtClean="0"/>
              <a:t> </a:t>
            </a:r>
            <a:r>
              <a:rPr lang="de-CH" sz="2400" b="1" smtClean="0"/>
              <a:t>B</a:t>
            </a:r>
            <a:r>
              <a:rPr lang="el-GR" sz="2400" b="1" smtClean="0"/>
              <a:t>3i)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186" y="913881"/>
            <a:ext cx="11160000" cy="5415660"/>
          </a:xfrm>
        </p:spPr>
        <p:txBody>
          <a:bodyPr/>
          <a:lstStyle/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 number of DLT Platforms in the insurance sector</a:t>
            </a:r>
          </a:p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B3i: (</a:t>
            </a:r>
            <a:r>
              <a:rPr lang="x-none" sz="1900" i="1" dirty="0">
                <a:ea typeface="Open Sans" panose="020B0606030504020204" pitchFamily="34" charset="0"/>
                <a:cs typeface="Open Sans" panose="020B0606030504020204" pitchFamily="34" charset="0"/>
              </a:rPr>
              <a:t>Blockchain Insurance Industry </a:t>
            </a:r>
            <a:r>
              <a:rPr lang="x-none" sz="1900" i="1" dirty="0" err="1">
                <a:ea typeface="Open Sans" panose="020B0606030504020204" pitchFamily="34" charset="0"/>
                <a:cs typeface="Open Sans" panose="020B0606030504020204" pitchFamily="34" charset="0"/>
              </a:rPr>
              <a:t>Initi</a:t>
            </a:r>
            <a:r>
              <a:rPr lang="de-CH" sz="1900" i="1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i="1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CH" sz="1900" i="1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i="1" dirty="0"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CH" sz="1900" i="1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ased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on Corda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y, which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not a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lo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, but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</a:p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B3i: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t,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t – </a:t>
            </a:r>
            <a:b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owned by 18 players of the insurance:</a:t>
            </a:r>
          </a:p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B3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G),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lvl="1" defTabSz="1008000">
              <a:defRPr/>
            </a:pPr>
            <a:r>
              <a:rPr lang="en-US" dirty="0"/>
              <a:t>Create a </a:t>
            </a:r>
            <a:r>
              <a:rPr lang="en-US" u="sng" dirty="0"/>
              <a:t>DLT based network</a:t>
            </a:r>
            <a:r>
              <a:rPr lang="en-US" dirty="0"/>
              <a:t> through the adoption of </a:t>
            </a:r>
            <a:r>
              <a:rPr lang="en-US" dirty="0" err="1"/>
              <a:t>standardised</a:t>
            </a:r>
            <a:r>
              <a:rPr lang="en-US" dirty="0"/>
              <a:t> systems </a:t>
            </a:r>
            <a:r>
              <a:rPr lang="x-none" dirty="0"/>
              <a:t/>
            </a:r>
            <a:br>
              <a:rPr lang="x-none" dirty="0"/>
            </a:br>
            <a:r>
              <a:rPr lang="en-US" dirty="0"/>
              <a:t>and protocols  </a:t>
            </a:r>
          </a:p>
          <a:p>
            <a:pPr lvl="1" defTabSz="1008000">
              <a:defRPr/>
            </a:pPr>
            <a:r>
              <a:rPr lang="en-US" dirty="0"/>
              <a:t>Through the network, enable the market to </a:t>
            </a:r>
            <a:r>
              <a:rPr lang="en-US" u="sng" dirty="0" err="1"/>
              <a:t>optimise</a:t>
            </a:r>
            <a:r>
              <a:rPr lang="en-US" u="sng" dirty="0"/>
              <a:t> processes </a:t>
            </a:r>
            <a:r>
              <a:rPr lang="x-none" dirty="0"/>
              <a:t/>
            </a:r>
            <a:br>
              <a:rPr lang="x-none" dirty="0"/>
            </a:br>
            <a:r>
              <a:rPr lang="en-US" dirty="0"/>
              <a:t>and capital allocation and </a:t>
            </a:r>
            <a:r>
              <a:rPr lang="en-US" u="sng" dirty="0"/>
              <a:t>generate significant cost savings</a:t>
            </a:r>
            <a:r>
              <a:rPr lang="en-US" dirty="0"/>
              <a:t> </a:t>
            </a:r>
          </a:p>
          <a:p>
            <a:pPr lvl="1" defTabSz="1008000">
              <a:defRPr/>
            </a:pPr>
            <a:r>
              <a:rPr lang="en-US" dirty="0"/>
              <a:t>Offer network users a variety of integrated applications </a:t>
            </a:r>
            <a:r>
              <a:rPr lang="x-none" dirty="0"/>
              <a:t/>
            </a:r>
            <a:br>
              <a:rPr lang="x-none" dirty="0"/>
            </a:br>
            <a:r>
              <a:rPr lang="en-US" dirty="0"/>
              <a:t>from B3i and partners</a:t>
            </a:r>
            <a:r>
              <a:rPr lang="x-none" dirty="0"/>
              <a:t>, </a:t>
            </a:r>
            <a:r>
              <a:rPr lang="de-CH" dirty="0"/>
              <a:t>t</a:t>
            </a:r>
            <a:r>
              <a:rPr lang="x-none" dirty="0"/>
              <a:t>h</a:t>
            </a:r>
            <a:r>
              <a:rPr lang="de-CH" dirty="0"/>
              <a:t>r</a:t>
            </a:r>
            <a:r>
              <a:rPr lang="x-none" dirty="0"/>
              <a:t>o</a:t>
            </a:r>
            <a:r>
              <a:rPr lang="de-CH" dirty="0"/>
              <a:t>u</a:t>
            </a:r>
            <a:r>
              <a:rPr lang="x-none" dirty="0"/>
              <a:t>g</a:t>
            </a:r>
            <a:r>
              <a:rPr lang="de-CH" dirty="0"/>
              <a:t>h</a:t>
            </a:r>
            <a:r>
              <a:rPr lang="x-none" dirty="0"/>
              <a:t> </a:t>
            </a:r>
            <a:r>
              <a:rPr lang="de-CH" dirty="0"/>
              <a:t>i</a:t>
            </a:r>
            <a:r>
              <a:rPr lang="x-none" dirty="0"/>
              <a:t>t</a:t>
            </a:r>
            <a:r>
              <a:rPr lang="de-CH" dirty="0"/>
              <a:t>s</a:t>
            </a:r>
            <a:r>
              <a:rPr lang="x-none" dirty="0"/>
              <a:t> </a:t>
            </a:r>
            <a:r>
              <a:rPr lang="de-CH" dirty="0"/>
              <a:t>B</a:t>
            </a:r>
            <a:r>
              <a:rPr lang="x-none" dirty="0"/>
              <a:t>3</a:t>
            </a:r>
            <a:r>
              <a:rPr lang="de-CH" dirty="0"/>
              <a:t>i</a:t>
            </a:r>
            <a:r>
              <a:rPr lang="x-none" dirty="0"/>
              <a:t> </a:t>
            </a:r>
            <a:r>
              <a:rPr lang="de-CH" dirty="0"/>
              <a:t>F</a:t>
            </a:r>
            <a:r>
              <a:rPr lang="x-none" dirty="0"/>
              <a:t>l</a:t>
            </a:r>
            <a:r>
              <a:rPr lang="de-CH" dirty="0"/>
              <a:t>u</a:t>
            </a:r>
            <a:r>
              <a:rPr lang="x-none" dirty="0" err="1"/>
              <a:t>i</a:t>
            </a:r>
            <a:r>
              <a:rPr lang="de-CH" dirty="0"/>
              <a:t>d</a:t>
            </a:r>
            <a:r>
              <a:rPr lang="x-none" dirty="0" err="1"/>
              <a:t>i</a:t>
            </a:r>
            <a:r>
              <a:rPr lang="de-CH" dirty="0"/>
              <a:t>t</a:t>
            </a:r>
            <a:r>
              <a:rPr lang="x-none" dirty="0"/>
              <a:t>y plat</a:t>
            </a:r>
            <a:r>
              <a:rPr lang="de-CH" dirty="0"/>
              <a:t>f</a:t>
            </a:r>
            <a:r>
              <a:rPr lang="x-none" dirty="0"/>
              <a:t>o</a:t>
            </a:r>
            <a:r>
              <a:rPr lang="de-CH" dirty="0"/>
              <a:t>r</a:t>
            </a:r>
            <a:r>
              <a:rPr lang="x-none" dirty="0"/>
              <a:t>m</a:t>
            </a:r>
            <a:endParaRPr lang="x-none" sz="19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20688" indent="-2286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x-none" sz="19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9888" lvl="1" indent="0" defTabSz="100800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9888" lvl="1" indent="0" defTabSz="100800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highlight>
                <a:srgbClr val="FFFF00"/>
              </a:highligh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9B8A9-E3DE-4647-AC74-C68A75E664C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29700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el-GR" sz="2400" b="1" smtClean="0"/>
              <a:t>Legal Hot Topics DLT Pl</a:t>
            </a:r>
            <a:r>
              <a:rPr lang="de-CH" sz="2400" b="1" smtClean="0"/>
              <a:t>a</a:t>
            </a:r>
            <a:r>
              <a:rPr lang="el-GR" sz="2400" b="1" smtClean="0"/>
              <a:t>t</a:t>
            </a:r>
            <a:r>
              <a:rPr lang="de-CH" sz="2400" b="1" smtClean="0"/>
              <a:t>f</a:t>
            </a:r>
            <a:r>
              <a:rPr lang="el-GR" sz="2400" b="1" smtClean="0"/>
              <a:t>o</a:t>
            </a:r>
            <a:r>
              <a:rPr lang="de-CH" sz="2400" b="1" smtClean="0"/>
              <a:t>r</a:t>
            </a:r>
            <a:r>
              <a:rPr lang="el-GR" sz="2400" b="1" smtClean="0"/>
              <a:t>m</a:t>
            </a:r>
            <a:r>
              <a:rPr lang="de-CH" sz="2400" b="1" smtClean="0"/>
              <a:t>s</a:t>
            </a:r>
            <a:endParaRPr lang="el-GR" sz="2400" b="1" smtClean="0"/>
          </a:p>
        </p:txBody>
      </p:sp>
      <p:sp>
        <p:nvSpPr>
          <p:cNvPr id="29701" name="Content Placeholder 1"/>
          <p:cNvSpPr txBox="1">
            <a:spLocks/>
          </p:cNvSpPr>
          <p:nvPr/>
        </p:nvSpPr>
        <p:spPr bwMode="auto">
          <a:xfrm>
            <a:off x="512763" y="1066800"/>
            <a:ext cx="11160125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20688" indent="-228600" fontAlgn="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SzPct val="100000"/>
              <a:buFont typeface="Arial" charset="0"/>
              <a:buChar char="•"/>
            </a:pPr>
            <a:endParaRPr lang="el-GR" sz="1900">
              <a:latin typeface="Open sans"/>
              <a:ea typeface="Open sans"/>
              <a:cs typeface="Open sans"/>
            </a:endParaRPr>
          </a:p>
          <a:p>
            <a:pPr marL="420688" indent="-228600" fontAlgn="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SzPct val="100000"/>
              <a:buFont typeface="Arial" charset="0"/>
              <a:buChar char="•"/>
            </a:pPr>
            <a:endParaRPr lang="en-US" sz="1900">
              <a:latin typeface="Open sans"/>
              <a:ea typeface="Open sans"/>
              <a:cs typeface="Open sans"/>
            </a:endParaRPr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838" y="1822450"/>
            <a:ext cx="52006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914400"/>
            <a:ext cx="11160125" cy="5414963"/>
          </a:xfrm>
        </p:spPr>
        <p:txBody>
          <a:bodyPr/>
          <a:lstStyle/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4988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2CB28-FD60-4CF7-9217-E2099170187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30724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el-GR" sz="2400" b="1" smtClean="0"/>
              <a:t>Legal Hot Topics DLT Pl</a:t>
            </a:r>
            <a:r>
              <a:rPr lang="de-CH" sz="2400" b="1" smtClean="0"/>
              <a:t>a</a:t>
            </a:r>
            <a:r>
              <a:rPr lang="el-GR" sz="2400" b="1" smtClean="0"/>
              <a:t>t</a:t>
            </a:r>
            <a:r>
              <a:rPr lang="de-CH" sz="2400" b="1" smtClean="0"/>
              <a:t>f</a:t>
            </a:r>
            <a:r>
              <a:rPr lang="el-GR" sz="2400" b="1" smtClean="0"/>
              <a:t>o</a:t>
            </a:r>
            <a:r>
              <a:rPr lang="de-CH" sz="2400" b="1" smtClean="0"/>
              <a:t>r</a:t>
            </a:r>
            <a:r>
              <a:rPr lang="el-GR" sz="2400" b="1" smtClean="0"/>
              <a:t>m</a:t>
            </a:r>
            <a:r>
              <a:rPr lang="de-CH" sz="2400" b="1" smtClean="0"/>
              <a:t>s</a:t>
            </a:r>
            <a:endParaRPr lang="el-GR" sz="2400" b="1" smtClean="0"/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3157538" y="2108200"/>
            <a:ext cx="31765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ntitrust / competition law</a:t>
            </a:r>
          </a:p>
          <a:p>
            <a:r>
              <a:rPr lang="el-GR" sz="1400">
                <a:latin typeface="Open sans"/>
              </a:rPr>
              <a:t>- conso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t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um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9255125" y="1231900"/>
            <a:ext cx="2743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S</a:t>
            </a:r>
            <a:r>
              <a:rPr lang="el-GR">
                <a:latin typeface="Open sans"/>
              </a:rPr>
              <a:t>ecurity</a:t>
            </a:r>
          </a:p>
          <a:p>
            <a:r>
              <a:rPr lang="el-GR" sz="1400">
                <a:latin typeface="Open sans"/>
              </a:rPr>
              <a:t>- of nodes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f </a:t>
            </a:r>
            <a:r>
              <a:rPr lang="de-CH" sz="1400">
                <a:latin typeface="Open sans"/>
              </a:rPr>
              <a:t>n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t</a:t>
            </a:r>
            <a:r>
              <a:rPr lang="el-GR" sz="1400">
                <a:latin typeface="Open sans"/>
              </a:rPr>
              <a:t>w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r</a:t>
            </a:r>
            <a:r>
              <a:rPr lang="de-CH" sz="1400">
                <a:latin typeface="Open sans"/>
              </a:rPr>
              <a:t>k</a:t>
            </a:r>
            <a:r>
              <a:rPr lang="el-GR" sz="1400">
                <a:latin typeface="Open sans"/>
              </a:rPr>
              <a:t>/</a:t>
            </a:r>
            <a:r>
              <a:rPr lang="de-CH" sz="1400">
                <a:latin typeface="Open sans"/>
              </a:rPr>
              <a:t>p</a:t>
            </a:r>
            <a:r>
              <a:rPr lang="el-GR" sz="1400">
                <a:latin typeface="Open sans"/>
              </a:rPr>
              <a:t>l</a:t>
            </a:r>
            <a:r>
              <a:rPr lang="de-CH" sz="1400">
                <a:latin typeface="Open sans"/>
              </a:rPr>
              <a:t>a</a:t>
            </a:r>
            <a:r>
              <a:rPr lang="el-GR" sz="1400">
                <a:latin typeface="Open sans"/>
              </a:rPr>
              <a:t>t</a:t>
            </a:r>
            <a:r>
              <a:rPr lang="de-CH" sz="1400">
                <a:latin typeface="Open sans"/>
              </a:rPr>
              <a:t>f</a:t>
            </a:r>
            <a:r>
              <a:rPr lang="el-GR" sz="1400">
                <a:latin typeface="Open sans"/>
              </a:rPr>
              <a:t>o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m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8220075" y="3902075"/>
            <a:ext cx="18732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Open sans"/>
              </a:rPr>
              <a:t>Data Privacy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d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l</a:t>
            </a:r>
            <a:r>
              <a:rPr lang="el-GR" sz="1400">
                <a:latin typeface="Open sans"/>
              </a:rPr>
              <a:t>etion/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t</a:t>
            </a:r>
            <a:r>
              <a:rPr lang="de-CH" sz="1400">
                <a:latin typeface="Open sans"/>
              </a:rPr>
              <a:t>b</a:t>
            </a:r>
            <a:r>
              <a:rPr lang="el-GR" sz="1400">
                <a:latin typeface="Open sans"/>
              </a:rPr>
              <a:t>f</a:t>
            </a:r>
          </a:p>
          <a:p>
            <a:endParaRPr lang="el-GR" sz="1400">
              <a:latin typeface="Open sans"/>
            </a:endParaRP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220788" y="1370013"/>
            <a:ext cx="19764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S</a:t>
            </a:r>
            <a:r>
              <a:rPr lang="el-GR">
                <a:latin typeface="Open sans"/>
              </a:rPr>
              <a:t>m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r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 contracts</a:t>
            </a:r>
          </a:p>
          <a:p>
            <a:r>
              <a:rPr lang="el-GR" sz="1400">
                <a:latin typeface="Open sans"/>
              </a:rPr>
              <a:t>- enforc</a:t>
            </a:r>
            <a:r>
              <a:rPr lang="de-CH" sz="1400">
                <a:latin typeface="Open sans"/>
              </a:rPr>
              <a:t>e</a:t>
            </a:r>
            <a:r>
              <a:rPr lang="el-GR" sz="1400">
                <a:latin typeface="Open sans"/>
              </a:rPr>
              <a:t>ability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993775" y="3313113"/>
            <a:ext cx="29987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C</a:t>
            </a:r>
            <a:r>
              <a:rPr lang="el-GR">
                <a:latin typeface="Open sans"/>
              </a:rPr>
              <a:t>o</a:t>
            </a:r>
            <a:r>
              <a:rPr lang="de-CH">
                <a:latin typeface="Open sans"/>
              </a:rPr>
              <a:t>m</a:t>
            </a:r>
            <a:r>
              <a:rPr lang="el-GR">
                <a:latin typeface="Open sans"/>
              </a:rPr>
              <a:t>p</a:t>
            </a:r>
            <a:r>
              <a:rPr lang="de-CH">
                <a:latin typeface="Open sans"/>
              </a:rPr>
              <a:t>l</a:t>
            </a:r>
            <a:r>
              <a:rPr lang="el-GR">
                <a:latin typeface="Open sans"/>
              </a:rPr>
              <a:t>i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c</a:t>
            </a:r>
            <a:r>
              <a:rPr lang="el-GR">
                <a:latin typeface="Open sans"/>
              </a:rPr>
              <a:t>e </a:t>
            </a:r>
            <a:r>
              <a:rPr lang="de-CH">
                <a:latin typeface="Open sans"/>
              </a:rPr>
              <a:t>w</a:t>
            </a:r>
            <a:r>
              <a:rPr lang="el-GR">
                <a:latin typeface="Open sans"/>
              </a:rPr>
              <a:t>i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h </a:t>
            </a:r>
            <a:r>
              <a:rPr lang="de-CH">
                <a:latin typeface="Open sans"/>
              </a:rPr>
              <a:t>i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s</a:t>
            </a:r>
            <a:r>
              <a:rPr lang="el-GR">
                <a:latin typeface="Open sans"/>
              </a:rPr>
              <a:t>u</a:t>
            </a:r>
            <a:r>
              <a:rPr lang="de-CH">
                <a:latin typeface="Open sans"/>
              </a:rPr>
              <a:t>r</a:t>
            </a:r>
            <a:r>
              <a:rPr lang="el-GR">
                <a:latin typeface="Open sans"/>
              </a:rPr>
              <a:t>a</a:t>
            </a:r>
            <a:r>
              <a:rPr lang="de-CH">
                <a:latin typeface="Open sans"/>
              </a:rPr>
              <a:t>n</a:t>
            </a:r>
            <a:r>
              <a:rPr lang="el-GR">
                <a:latin typeface="Open sans"/>
              </a:rPr>
              <a:t>c</a:t>
            </a:r>
            <a:r>
              <a:rPr lang="de-CH">
                <a:latin typeface="Open sans"/>
              </a:rPr>
              <a:t>e</a:t>
            </a:r>
            <a:r>
              <a:rPr lang="el-GR">
                <a:latin typeface="Open sans"/>
              </a:rPr>
              <a:t> regul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tion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n</a:t>
            </a:r>
            <a:r>
              <a:rPr lang="de-CH" sz="1400">
                <a:latin typeface="Open sans"/>
              </a:rPr>
              <a:t>s</a:t>
            </a:r>
            <a:r>
              <a:rPr lang="el-GR" sz="1400">
                <a:latin typeface="Open sans"/>
              </a:rPr>
              <a:t>u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? IDD?</a:t>
            </a:r>
          </a:p>
          <a:p>
            <a:r>
              <a:rPr lang="el-GR" sz="1400">
                <a:latin typeface="Open sans"/>
              </a:rPr>
              <a:t>- Outsourcing?</a:t>
            </a:r>
          </a:p>
          <a:p>
            <a:r>
              <a:rPr lang="el-GR" sz="1400">
                <a:latin typeface="Open sans"/>
              </a:rPr>
              <a:t>- KYC / AML?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F</a:t>
            </a:r>
            <a:r>
              <a:rPr lang="el-GR" sz="1400">
                <a:latin typeface="Open sans"/>
              </a:rPr>
              <a:t>inancial market 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n</a:t>
            </a:r>
            <a:r>
              <a:rPr lang="de-CH" sz="1400">
                <a:latin typeface="Open sans"/>
              </a:rPr>
              <a:t>f</a:t>
            </a:r>
            <a:r>
              <a:rPr lang="el-GR" sz="1400">
                <a:latin typeface="Open sans"/>
              </a:rPr>
              <a:t>r</a:t>
            </a:r>
            <a:r>
              <a:rPr lang="de-CH" sz="1400">
                <a:latin typeface="Open sans"/>
              </a:rPr>
              <a:t>a</a:t>
            </a:r>
            <a:r>
              <a:rPr lang="el-GR" sz="1400">
                <a:latin typeface="Open sans"/>
              </a:rPr>
              <a:t>s</a:t>
            </a:r>
            <a:r>
              <a:rPr lang="de-CH" sz="1400">
                <a:latin typeface="Open sans"/>
              </a:rPr>
              <a:t>t</a:t>
            </a:r>
            <a:r>
              <a:rPr lang="el-GR" sz="1400">
                <a:latin typeface="Open sans"/>
              </a:rPr>
              <a:t>r</a:t>
            </a:r>
            <a:r>
              <a:rPr lang="de-CH" sz="1400">
                <a:latin typeface="Open sans"/>
              </a:rPr>
              <a:t>u</a:t>
            </a:r>
            <a:r>
              <a:rPr lang="el-GR" sz="1400">
                <a:latin typeface="Open sans"/>
              </a:rPr>
              <a:t>cture?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4973638" y="4957763"/>
            <a:ext cx="28654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I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e</a:t>
            </a:r>
            <a:r>
              <a:rPr lang="de-CH">
                <a:latin typeface="Open sans"/>
              </a:rPr>
              <a:t>l</a:t>
            </a:r>
            <a:r>
              <a:rPr lang="el-GR">
                <a:latin typeface="Open sans"/>
              </a:rPr>
              <a:t>l</a:t>
            </a:r>
            <a:r>
              <a:rPr lang="de-CH">
                <a:latin typeface="Open sans"/>
              </a:rPr>
              <a:t>e</a:t>
            </a:r>
            <a:r>
              <a:rPr lang="el-GR">
                <a:latin typeface="Open sans"/>
              </a:rPr>
              <a:t>c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u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l </a:t>
            </a:r>
            <a:r>
              <a:rPr lang="de-CH">
                <a:latin typeface="Open sans"/>
              </a:rPr>
              <a:t>P</a:t>
            </a:r>
            <a:r>
              <a:rPr lang="el-GR">
                <a:latin typeface="Open sans"/>
              </a:rPr>
              <a:t>r</a:t>
            </a:r>
            <a:r>
              <a:rPr lang="de-CH">
                <a:latin typeface="Open sans"/>
              </a:rPr>
              <a:t>o</a:t>
            </a:r>
            <a:r>
              <a:rPr lang="el-GR">
                <a:latin typeface="Open sans"/>
              </a:rPr>
              <a:t>p</a:t>
            </a:r>
            <a:r>
              <a:rPr lang="de-CH">
                <a:latin typeface="Open sans"/>
              </a:rPr>
              <a:t>e</a:t>
            </a:r>
            <a:r>
              <a:rPr lang="el-GR">
                <a:latin typeface="Open sans"/>
              </a:rPr>
              <a:t>r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y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P </a:t>
            </a:r>
            <a:r>
              <a:rPr lang="de-CH" sz="1400">
                <a:latin typeface="Open sans"/>
              </a:rPr>
              <a:t>s</a:t>
            </a:r>
            <a:r>
              <a:rPr lang="el-GR" sz="1400">
                <a:latin typeface="Open sans"/>
              </a:rPr>
              <a:t>o</a:t>
            </a:r>
            <a:r>
              <a:rPr lang="de-CH" sz="1400">
                <a:latin typeface="Open sans"/>
              </a:rPr>
              <a:t>f</a:t>
            </a:r>
            <a:r>
              <a:rPr lang="el-GR" sz="1400">
                <a:latin typeface="Open sans"/>
              </a:rPr>
              <a:t>t</a:t>
            </a:r>
            <a:r>
              <a:rPr lang="de-CH" sz="1400">
                <a:latin typeface="Open sans"/>
              </a:rPr>
              <a:t>w</a:t>
            </a:r>
            <a:r>
              <a:rPr lang="el-GR" sz="1400">
                <a:latin typeface="Open sans"/>
              </a:rPr>
              <a:t>a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e; </a:t>
            </a:r>
            <a:r>
              <a:rPr lang="de-CH" sz="1400">
                <a:latin typeface="Open sans"/>
              </a:rPr>
              <a:t>e</a:t>
            </a:r>
            <a:r>
              <a:rPr lang="el-GR" sz="1400">
                <a:latin typeface="Open sans"/>
              </a:rPr>
              <a:t>.</a:t>
            </a:r>
            <a:r>
              <a:rPr lang="de-CH" sz="1400">
                <a:latin typeface="Open sans"/>
              </a:rPr>
              <a:t>g</a:t>
            </a:r>
            <a:r>
              <a:rPr lang="el-GR" sz="1400">
                <a:latin typeface="Open sans"/>
              </a:rPr>
              <a:t>., 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n </a:t>
            </a:r>
            <a:r>
              <a:rPr lang="de-CH" sz="1400">
                <a:latin typeface="Open sans"/>
              </a:rPr>
              <a:t>s</a:t>
            </a:r>
            <a:r>
              <a:rPr lang="el-GR" sz="1400">
                <a:latin typeface="Open sans"/>
              </a:rPr>
              <a:t>p</a:t>
            </a:r>
            <a:r>
              <a:rPr lang="de-CH" sz="1400">
                <a:latin typeface="Open sans"/>
              </a:rPr>
              <a:t>e</a:t>
            </a:r>
            <a:r>
              <a:rPr lang="el-GR" sz="1400">
                <a:latin typeface="Open sans"/>
              </a:rPr>
              <a:t>c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f</a:t>
            </a:r>
            <a:r>
              <a:rPr lang="de-CH" sz="1400">
                <a:latin typeface="Open sans"/>
              </a:rPr>
              <a:t>i</a:t>
            </a:r>
            <a:r>
              <a:rPr lang="el-GR" sz="1400">
                <a:latin typeface="Open sans"/>
              </a:rPr>
              <a:t>c </a:t>
            </a:r>
            <a:r>
              <a:rPr lang="de-CH" sz="1400">
                <a:latin typeface="Open sans"/>
              </a:rPr>
              <a:t>d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v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l</a:t>
            </a:r>
            <a:r>
              <a:rPr lang="el-GR" sz="1400">
                <a:latin typeface="Open sans"/>
              </a:rPr>
              <a:t>o</a:t>
            </a:r>
            <a:r>
              <a:rPr lang="de-CH" sz="1400">
                <a:latin typeface="Open sans"/>
              </a:rPr>
              <a:t>p</a:t>
            </a:r>
            <a:r>
              <a:rPr lang="el-GR" sz="1400">
                <a:latin typeface="Open sans"/>
              </a:rPr>
              <a:t>m</a:t>
            </a:r>
            <a:r>
              <a:rPr lang="de-CH" sz="1400">
                <a:latin typeface="Open sans"/>
              </a:rPr>
              <a:t>e</a:t>
            </a:r>
            <a:r>
              <a:rPr lang="el-GR" sz="1400">
                <a:latin typeface="Open sans"/>
              </a:rPr>
              <a:t>n</a:t>
            </a:r>
            <a:r>
              <a:rPr lang="de-CH" sz="1400">
                <a:latin typeface="Open sans"/>
              </a:rPr>
              <a:t>t</a:t>
            </a:r>
            <a:r>
              <a:rPr lang="el-GR" sz="1400">
                <a:latin typeface="Open sans"/>
              </a:rPr>
              <a:t>s w</a:t>
            </a:r>
            <a:r>
              <a:rPr lang="de-CH" sz="1400">
                <a:latin typeface="Open sans"/>
              </a:rPr>
              <a:t>h</a:t>
            </a:r>
            <a:r>
              <a:rPr lang="el-GR" sz="1400">
                <a:latin typeface="Open sans"/>
              </a:rPr>
              <a:t>i</a:t>
            </a:r>
            <a:r>
              <a:rPr lang="de-CH" sz="1400">
                <a:latin typeface="Open sans"/>
              </a:rPr>
              <a:t>c</a:t>
            </a:r>
            <a:r>
              <a:rPr lang="el-GR" sz="1400">
                <a:latin typeface="Open sans"/>
              </a:rPr>
              <a:t>h 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v</a:t>
            </a:r>
            <a:r>
              <a:rPr lang="de-CH" sz="1400">
                <a:latin typeface="Open sans"/>
              </a:rPr>
              <a:t>e</a:t>
            </a:r>
            <a:r>
              <a:rPr lang="el-GR" sz="1400">
                <a:latin typeface="Open sans"/>
              </a:rPr>
              <a:t>rlay core</a:t>
            </a:r>
          </a:p>
          <a:p>
            <a:r>
              <a:rPr lang="el-GR" sz="1400">
                <a:latin typeface="Open sans"/>
              </a:rPr>
              <a:t>- IP in </a:t>
            </a:r>
            <a:r>
              <a:rPr lang="de-CH" sz="1400">
                <a:latin typeface="Open sans"/>
              </a:rPr>
              <a:t>d</a:t>
            </a:r>
            <a:r>
              <a:rPr lang="el-GR" sz="1400">
                <a:latin typeface="Open sans"/>
              </a:rPr>
              <a:t>a</a:t>
            </a:r>
            <a:r>
              <a:rPr lang="de-CH" sz="1400">
                <a:latin typeface="Open sans"/>
              </a:rPr>
              <a:t>t</a:t>
            </a:r>
            <a:r>
              <a:rPr lang="el-GR" sz="1400">
                <a:latin typeface="Open sans"/>
              </a:rPr>
              <a:t>a</a:t>
            </a:r>
          </a:p>
        </p:txBody>
      </p:sp>
      <p:sp>
        <p:nvSpPr>
          <p:cNvPr id="30731" name="TextBox 11"/>
          <p:cNvSpPr txBox="1">
            <a:spLocks noChangeArrowheads="1"/>
          </p:cNvSpPr>
          <p:nvPr/>
        </p:nvSpPr>
        <p:spPr bwMode="auto">
          <a:xfrm>
            <a:off x="8870950" y="3313113"/>
            <a:ext cx="1873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C</a:t>
            </a:r>
            <a:r>
              <a:rPr lang="el-GR">
                <a:latin typeface="Open sans"/>
              </a:rPr>
              <a:t>o</a:t>
            </a:r>
            <a:r>
              <a:rPr lang="de-CH">
                <a:latin typeface="Open sans"/>
              </a:rPr>
              <a:t>n</a:t>
            </a:r>
            <a:r>
              <a:rPr lang="el-GR">
                <a:latin typeface="Open sans"/>
              </a:rPr>
              <a:t>f</a:t>
            </a:r>
            <a:r>
              <a:rPr lang="de-CH">
                <a:latin typeface="Open sans"/>
              </a:rPr>
              <a:t>i</a:t>
            </a:r>
            <a:r>
              <a:rPr lang="el-GR">
                <a:latin typeface="Open sans"/>
              </a:rPr>
              <a:t>d</a:t>
            </a:r>
            <a:r>
              <a:rPr lang="de-CH">
                <a:latin typeface="Open sans"/>
              </a:rPr>
              <a:t>e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i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l</a:t>
            </a:r>
            <a:r>
              <a:rPr lang="de-CH">
                <a:latin typeface="Open sans"/>
              </a:rPr>
              <a:t>i</a:t>
            </a:r>
            <a:r>
              <a:rPr lang="el-GR">
                <a:latin typeface="Open sans"/>
              </a:rPr>
              <a:t>t</a:t>
            </a:r>
            <a:r>
              <a:rPr lang="de-CH">
                <a:latin typeface="Open sans"/>
              </a:rPr>
              <a:t>y</a:t>
            </a:r>
            <a:r>
              <a:rPr lang="el-GR">
                <a:latin typeface="Open sans"/>
              </a:rPr>
              <a:t> </a:t>
            </a:r>
          </a:p>
        </p:txBody>
      </p:sp>
      <p:sp>
        <p:nvSpPr>
          <p:cNvPr id="30732" name="TextBox 12"/>
          <p:cNvSpPr txBox="1">
            <a:spLocks noChangeArrowheads="1"/>
          </p:cNvSpPr>
          <p:nvPr/>
        </p:nvSpPr>
        <p:spPr bwMode="auto">
          <a:xfrm>
            <a:off x="2493963" y="5319713"/>
            <a:ext cx="18097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J</a:t>
            </a:r>
            <a:r>
              <a:rPr lang="el-GR">
                <a:latin typeface="Open sans"/>
              </a:rPr>
              <a:t>u</a:t>
            </a:r>
            <a:r>
              <a:rPr lang="de-CH">
                <a:latin typeface="Open sans"/>
              </a:rPr>
              <a:t>r</a:t>
            </a:r>
            <a:r>
              <a:rPr lang="el-GR">
                <a:latin typeface="Open sans"/>
              </a:rPr>
              <a:t>i</a:t>
            </a:r>
            <a:r>
              <a:rPr lang="de-CH">
                <a:latin typeface="Open sans"/>
              </a:rPr>
              <a:t>s</a:t>
            </a:r>
            <a:r>
              <a:rPr lang="el-GR">
                <a:latin typeface="Open sans"/>
              </a:rPr>
              <a:t>d</a:t>
            </a:r>
            <a:r>
              <a:rPr lang="de-CH">
                <a:latin typeface="Open sans"/>
              </a:rPr>
              <a:t>i</a:t>
            </a:r>
            <a:r>
              <a:rPr lang="el-GR">
                <a:latin typeface="Open sans"/>
              </a:rPr>
              <a:t>c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i</a:t>
            </a:r>
            <a:r>
              <a:rPr lang="de-CH">
                <a:latin typeface="Open sans"/>
              </a:rPr>
              <a:t>on</a:t>
            </a:r>
            <a:endParaRPr lang="el-GR">
              <a:latin typeface="Open sans"/>
            </a:endParaRP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6889750" y="1516063"/>
            <a:ext cx="21050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Open sans"/>
              </a:rPr>
              <a:t>Liability / </a:t>
            </a:r>
            <a:r>
              <a:rPr lang="de-CH">
                <a:latin typeface="Open sans"/>
              </a:rPr>
              <a:t>w</a:t>
            </a:r>
            <a:r>
              <a:rPr lang="el-GR">
                <a:latin typeface="Open sans"/>
              </a:rPr>
              <a:t>a</a:t>
            </a:r>
            <a:r>
              <a:rPr lang="de-CH">
                <a:latin typeface="Open sans"/>
              </a:rPr>
              <a:t>r</a:t>
            </a:r>
            <a:r>
              <a:rPr lang="el-GR">
                <a:latin typeface="Open sans"/>
              </a:rPr>
              <a:t>r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y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8921750" y="5443538"/>
            <a:ext cx="20034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.</a:t>
            </a:r>
            <a:r>
              <a:rPr lang="el-GR">
                <a:latin typeface="Open sans"/>
              </a:rPr>
              <a:t>..</a:t>
            </a:r>
          </a:p>
        </p:txBody>
      </p:sp>
      <p:sp>
        <p:nvSpPr>
          <p:cNvPr id="30735" name="TextBox 15"/>
          <p:cNvSpPr txBox="1">
            <a:spLocks noChangeArrowheads="1"/>
          </p:cNvSpPr>
          <p:nvPr/>
        </p:nvSpPr>
        <p:spPr bwMode="auto">
          <a:xfrm>
            <a:off x="5273675" y="3019425"/>
            <a:ext cx="2266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CH">
                <a:latin typeface="Open sans"/>
              </a:rPr>
              <a:t>G</a:t>
            </a:r>
            <a:r>
              <a:rPr lang="el-GR">
                <a:latin typeface="Open sans"/>
              </a:rPr>
              <a:t>o</a:t>
            </a:r>
            <a:r>
              <a:rPr lang="de-CH">
                <a:latin typeface="Open sans"/>
              </a:rPr>
              <a:t>v</a:t>
            </a:r>
            <a:r>
              <a:rPr lang="el-GR">
                <a:latin typeface="Open sans"/>
              </a:rPr>
              <a:t>e</a:t>
            </a:r>
            <a:r>
              <a:rPr lang="de-CH">
                <a:latin typeface="Open sans"/>
              </a:rPr>
              <a:t>r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a</a:t>
            </a:r>
            <a:r>
              <a:rPr lang="el-GR">
                <a:latin typeface="Open sans"/>
              </a:rPr>
              <a:t>n</a:t>
            </a:r>
            <a:r>
              <a:rPr lang="de-CH">
                <a:latin typeface="Open sans"/>
              </a:rPr>
              <a:t>c</a:t>
            </a:r>
            <a:r>
              <a:rPr lang="el-GR">
                <a:latin typeface="Open sans"/>
              </a:rPr>
              <a:t>e </a:t>
            </a:r>
            <a:r>
              <a:rPr lang="de-CH">
                <a:latin typeface="Open sans"/>
              </a:rPr>
              <a:t>o</a:t>
            </a:r>
            <a:r>
              <a:rPr lang="el-GR">
                <a:latin typeface="Open sans"/>
              </a:rPr>
              <a:t>f </a:t>
            </a:r>
            <a:r>
              <a:rPr lang="de-CH">
                <a:latin typeface="Open sans"/>
              </a:rPr>
              <a:t>D</a:t>
            </a:r>
            <a:r>
              <a:rPr lang="el-GR">
                <a:latin typeface="Open sans"/>
              </a:rPr>
              <a:t>L</a:t>
            </a:r>
            <a:r>
              <a:rPr lang="de-CH">
                <a:latin typeface="Open sans"/>
              </a:rPr>
              <a:t>T</a:t>
            </a:r>
            <a:r>
              <a:rPr lang="el-GR">
                <a:latin typeface="Open sans"/>
              </a:rPr>
              <a:t> Network</a:t>
            </a:r>
          </a:p>
          <a:p>
            <a:r>
              <a:rPr lang="el-GR" sz="1400">
                <a:latin typeface="Open sans"/>
              </a:rPr>
              <a:t>- 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w</a:t>
            </a:r>
            <a:r>
              <a:rPr lang="de-CH" sz="1400">
                <a:latin typeface="Open sans"/>
              </a:rPr>
              <a:t>n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r</a:t>
            </a:r>
            <a:r>
              <a:rPr lang="el-GR" sz="1400">
                <a:latin typeface="Open sans"/>
              </a:rPr>
              <a:t>s</a:t>
            </a:r>
            <a:r>
              <a:rPr lang="de-CH" sz="1400">
                <a:latin typeface="Open sans"/>
              </a:rPr>
              <a:t>h</a:t>
            </a:r>
            <a:r>
              <a:rPr lang="el-GR" sz="1400">
                <a:latin typeface="Open sans"/>
              </a:rPr>
              <a:t>i</a:t>
            </a:r>
            <a:r>
              <a:rPr lang="de-CH" sz="1400">
                <a:latin typeface="Open sans"/>
              </a:rPr>
              <a:t>p</a:t>
            </a:r>
            <a:r>
              <a:rPr lang="el-GR" sz="1400">
                <a:latin typeface="Open sans"/>
              </a:rPr>
              <a:t> 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f </a:t>
            </a:r>
            <a:r>
              <a:rPr lang="de-CH" sz="1400">
                <a:latin typeface="Open sans"/>
              </a:rPr>
              <a:t>n</a:t>
            </a:r>
            <a:r>
              <a:rPr lang="el-GR" sz="1400">
                <a:latin typeface="Open sans"/>
              </a:rPr>
              <a:t>e</a:t>
            </a:r>
            <a:r>
              <a:rPr lang="de-CH" sz="1400">
                <a:latin typeface="Open sans"/>
              </a:rPr>
              <a:t>t</a:t>
            </a:r>
            <a:r>
              <a:rPr lang="el-GR" sz="1400">
                <a:latin typeface="Open sans"/>
              </a:rPr>
              <a:t>w</a:t>
            </a:r>
            <a:r>
              <a:rPr lang="de-CH" sz="1400">
                <a:latin typeface="Open sans"/>
              </a:rPr>
              <a:t>o</a:t>
            </a:r>
            <a:r>
              <a:rPr lang="el-GR" sz="1400">
                <a:latin typeface="Open sans"/>
              </a:rPr>
              <a:t>r</a:t>
            </a:r>
            <a:r>
              <a:rPr lang="de-CH" sz="1400">
                <a:latin typeface="Open sans"/>
              </a:rPr>
              <a:t>k</a:t>
            </a:r>
            <a:r>
              <a:rPr lang="el-GR" sz="1400">
                <a:latin typeface="Open sans"/>
              </a:rPr>
              <a:t> </a:t>
            </a:r>
            <a:endParaRPr lang="el-GR">
              <a:latin typeface="Open sans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914400"/>
            <a:ext cx="11160125" cy="5414963"/>
          </a:xfrm>
        </p:spPr>
        <p:txBody>
          <a:bodyPr/>
          <a:lstStyle/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49288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Public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lockchain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very different from 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permi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sion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-based DLT networks</a:t>
            </a:r>
          </a:p>
          <a:p>
            <a:pPr marL="649288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challenges: </a:t>
            </a:r>
          </a:p>
          <a:p>
            <a:pPr marL="712788" lvl="1" indent="-342900" defTabSz="1008000">
              <a:lnSpc>
                <a:spcPct val="80000"/>
              </a:lnSpc>
              <a:buFontTx/>
              <a:buChar char="-"/>
              <a:defRPr/>
            </a:pP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difficult to fin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in public blockchains; </a:t>
            </a:r>
          </a:p>
          <a:p>
            <a:pPr marL="712788" lvl="1" indent="-342900" defTabSz="1008000">
              <a:lnSpc>
                <a:spcPct val="80000"/>
              </a:lnSpc>
              <a:buFontTx/>
              <a:buChar char="-"/>
              <a:defRPr/>
            </a:pP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ragmatic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solutions are 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availa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 in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n-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net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49288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 err="1">
                <a:ea typeface="Open Sans" panose="020B0606030504020204" pitchFamily="34" charset="0"/>
                <a:cs typeface="Open Sans" panose="020B0606030504020204" pitchFamily="34" charset="0"/>
              </a:rPr>
              <a:t>ollaboration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 with insurance regulators 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de-CH" sz="1900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x-none" sz="1900" dirty="0"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4988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D936C9-A4D5-4B57-92AD-44504500755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31748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el-GR" sz="2400" b="1" smtClean="0"/>
              <a:t>Legal Hot Topics DLT Pl</a:t>
            </a:r>
            <a:r>
              <a:rPr lang="de-CH" sz="2400" b="1" smtClean="0"/>
              <a:t>a</a:t>
            </a:r>
            <a:r>
              <a:rPr lang="el-GR" sz="2400" b="1" smtClean="0"/>
              <a:t>t</a:t>
            </a:r>
            <a:r>
              <a:rPr lang="de-CH" sz="2400" b="1" smtClean="0"/>
              <a:t>f</a:t>
            </a:r>
            <a:r>
              <a:rPr lang="el-GR" sz="2400" b="1" smtClean="0"/>
              <a:t>o</a:t>
            </a:r>
            <a:r>
              <a:rPr lang="de-CH" sz="2400" b="1" smtClean="0"/>
              <a:t>r</a:t>
            </a:r>
            <a:r>
              <a:rPr lang="el-GR" sz="2400" b="1" smtClean="0"/>
              <a:t>m</a:t>
            </a:r>
            <a:r>
              <a:rPr lang="de-CH" sz="2400" b="1" smtClean="0"/>
              <a:t>s</a:t>
            </a:r>
            <a:endParaRPr lang="el-GR" sz="2400" b="1" smtClean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914400"/>
            <a:ext cx="11160125" cy="5414963"/>
          </a:xfrm>
        </p:spPr>
        <p:txBody>
          <a:bodyPr/>
          <a:lstStyle/>
          <a:p>
            <a:pPr marL="185738" indent="0">
              <a:buFont typeface="Wingdings" pitchFamily="2" charset="2"/>
              <a:buNone/>
              <a:defRPr/>
            </a:pPr>
            <a:r>
              <a:rPr lang="en-US" dirty="0"/>
              <a:t>Insurance companies work with many different players and their </a:t>
            </a:r>
            <a:r>
              <a:rPr lang="en-US" b="1" dirty="0"/>
              <a:t>value chain</a:t>
            </a:r>
            <a:r>
              <a:rPr lang="en-US" dirty="0"/>
              <a:t> is long.</a:t>
            </a:r>
            <a:r>
              <a:rPr lang="en-US" b="1" dirty="0"/>
              <a:t> </a:t>
            </a:r>
            <a:r>
              <a:rPr lang="en-US" dirty="0"/>
              <a:t>Since insurers operate in increasingly complex business ecosystems, the companies concerned must find an efficient way to manage all of these relationships. The aim is to provide a seamless customer experience. It is precisely this complex network of stakeholders that blockchain can coordinate efficiently </a:t>
            </a:r>
            <a:r>
              <a:rPr lang="x-none" dirty="0"/>
              <a:t>[...]. </a:t>
            </a:r>
            <a:r>
              <a:rPr lang="en-US" dirty="0"/>
              <a:t>Thanks to blockchain, different parties find a common denominator and communicate with each other in a simple way. </a:t>
            </a:r>
            <a:br>
              <a:rPr lang="en-US" dirty="0"/>
            </a:br>
            <a:endParaRPr lang="x-none" dirty="0"/>
          </a:p>
          <a:p>
            <a:pPr marL="185738" indent="0">
              <a:buFont typeface="Wingdings" pitchFamily="2" charset="2"/>
              <a:buNone/>
              <a:defRPr/>
            </a:pPr>
            <a:r>
              <a:rPr lang="en-US" b="1" dirty="0"/>
              <a:t>The main strengths of blockchain:</a:t>
            </a:r>
            <a:endParaRPr lang="en-US" dirty="0"/>
          </a:p>
          <a:p>
            <a:pPr>
              <a:defRPr/>
            </a:pPr>
            <a:r>
              <a:rPr lang="en-US" b="1" dirty="0"/>
              <a:t>Increased efficiency in business ecosystems with many players: </a:t>
            </a:r>
            <a:r>
              <a:rPr lang="en-US" dirty="0"/>
              <a:t>Overview of the entire value chain; automated data synchronization (all players have the same up-to-date view of transactions at any time); more effective and more efficient contract handling and cooperation</a:t>
            </a:r>
          </a:p>
          <a:p>
            <a:pPr>
              <a:defRPr/>
            </a:pPr>
            <a:r>
              <a:rPr lang="en-US" b="1" dirty="0"/>
              <a:t>Support for the development of new products:</a:t>
            </a:r>
            <a:r>
              <a:rPr lang="en-US" dirty="0"/>
              <a:t> Internet of things; on-demand insurance; pay as you drive; parametric insurance; peer-to-peer insurance</a:t>
            </a:r>
          </a:p>
          <a:p>
            <a:pPr>
              <a:defRPr/>
            </a:pPr>
            <a:r>
              <a:rPr lang="en-US" b="1" dirty="0"/>
              <a:t>Greater transparency and data security for customers:</a:t>
            </a:r>
            <a:r>
              <a:rPr lang="en-US" dirty="0"/>
              <a:t> Response to the customers' genuine fears of losing control over their personal data; improving the efficiency and security in processing and sharing personal data; the customer always remains the owner of their data and decides who may view it</a:t>
            </a:r>
          </a:p>
          <a:p>
            <a:pPr>
              <a:defRPr/>
            </a:pPr>
            <a:r>
              <a:rPr lang="en-US" b="1" dirty="0"/>
              <a:t>Automated processes / simplified claims management:</a:t>
            </a:r>
            <a:r>
              <a:rPr lang="en-US" dirty="0"/>
              <a:t> Fast and efficient processing and verification of claims; automatic payments; efficiency gains by mapping multiple processes in a system (e.g. payments, conclusion of contracts, supply chain, document sharing, protection against forgery); automated accounting transactions; faster settlement of claims payments for customer</a:t>
            </a:r>
            <a:r>
              <a:rPr lang="x-none" dirty="0"/>
              <a:t>s</a:t>
            </a:r>
            <a:endParaRPr lang="x-none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x-none" sz="1600" dirty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x-none" sz="16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CH" sz="1600" dirty="0"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x-none" sz="1600" dirty="0">
                <a:ea typeface="Open Sans" panose="020B0606030504020204" pitchFamily="34" charset="0"/>
                <a:cs typeface="Open Sans" panose="020B0606030504020204" pitchFamily="34" charset="0"/>
              </a:rPr>
              <a:t>rom: </a:t>
            </a:r>
            <a:r>
              <a:rPr lang="de-CH" sz="1600" dirty="0">
                <a:hlinkClick r:id="rId2"/>
              </a:rPr>
              <a:t>https://www.axa.ch/en/unternehmenskunden/blog/start-ups-and-innovation/blockchain-insurance-switzerland.html</a:t>
            </a:r>
            <a:endParaRPr lang="x-none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2088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9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5CAD80-0EB5-42FB-9375-6D43CD6C0AF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D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| </a:t>
            </a:r>
            <a:r>
              <a:rPr lang="el-GR" smtClean="0">
                <a:cs typeface="Arial" charset="0"/>
              </a:rPr>
              <a:t>3-4 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o</a:t>
            </a:r>
            <a:r>
              <a:rPr lang="de-CH" smtClean="0">
                <a:cs typeface="Arial" charset="0"/>
              </a:rPr>
              <a:t>b</a:t>
            </a:r>
            <a:r>
              <a:rPr lang="el-GR" smtClean="0">
                <a:cs typeface="Arial" charset="0"/>
              </a:rPr>
              <a:t>e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 2019 – </a:t>
            </a:r>
            <a:r>
              <a:rPr lang="de-CH" smtClean="0">
                <a:cs typeface="Arial" charset="0"/>
              </a:rPr>
              <a:t>D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T</a:t>
            </a:r>
            <a:r>
              <a:rPr lang="el-GR" smtClean="0">
                <a:cs typeface="Arial" charset="0"/>
              </a:rPr>
              <a:t> </a:t>
            </a:r>
            <a:r>
              <a:rPr lang="de-CH" smtClean="0">
                <a:cs typeface="Arial" charset="0"/>
              </a:rPr>
              <a:t>P</a:t>
            </a:r>
            <a:r>
              <a:rPr lang="el-GR" smtClean="0">
                <a:cs typeface="Arial" charset="0"/>
              </a:rPr>
              <a:t>l</a:t>
            </a:r>
            <a:r>
              <a:rPr lang="de-CH" smtClean="0">
                <a:cs typeface="Arial" charset="0"/>
              </a:rPr>
              <a:t>a</a:t>
            </a:r>
            <a:r>
              <a:rPr lang="el-GR" smtClean="0">
                <a:cs typeface="Arial" charset="0"/>
              </a:rPr>
              <a:t>tf</a:t>
            </a:r>
            <a:r>
              <a:rPr lang="de-CH" smtClean="0">
                <a:cs typeface="Arial" charset="0"/>
              </a:rPr>
              <a:t>o</a:t>
            </a:r>
            <a:r>
              <a:rPr lang="el-GR" smtClean="0">
                <a:cs typeface="Arial" charset="0"/>
              </a:rPr>
              <a:t>r</a:t>
            </a:r>
            <a:r>
              <a:rPr lang="de-CH" smtClean="0">
                <a:cs typeface="Arial" charset="0"/>
              </a:rPr>
              <a:t>m</a:t>
            </a:r>
            <a:r>
              <a:rPr lang="el-GR" smtClean="0">
                <a:cs typeface="Arial" charset="0"/>
              </a:rPr>
              <a:t>s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 </a:t>
            </a:r>
            <a:r>
              <a:rPr lang="de-CH" smtClean="0">
                <a:cs typeface="Arial" charset="0"/>
              </a:rPr>
              <a:t>I</a:t>
            </a:r>
            <a:r>
              <a:rPr lang="el-GR" smtClean="0">
                <a:cs typeface="Arial" charset="0"/>
              </a:rPr>
              <a:t>n</a:t>
            </a:r>
            <a:r>
              <a:rPr lang="de-CH" smtClean="0">
                <a:cs typeface="Arial" charset="0"/>
              </a:rPr>
              <a:t>s</a:t>
            </a:r>
            <a:r>
              <a:rPr lang="el-GR" smtClean="0">
                <a:cs typeface="Arial" charset="0"/>
              </a:rPr>
              <a:t>u</a:t>
            </a:r>
            <a:r>
              <a:rPr lang="de-CH" smtClean="0">
                <a:cs typeface="Arial" charset="0"/>
              </a:rPr>
              <a:t>r</a:t>
            </a:r>
            <a:r>
              <a:rPr lang="el-GR" smtClean="0">
                <a:cs typeface="Arial" charset="0"/>
              </a:rPr>
              <a:t>a</a:t>
            </a:r>
            <a:r>
              <a:rPr lang="de-CH" smtClean="0">
                <a:cs typeface="Arial" charset="0"/>
              </a:rPr>
              <a:t>n</a:t>
            </a:r>
            <a:r>
              <a:rPr lang="el-GR" smtClean="0">
                <a:cs typeface="Arial" charset="0"/>
              </a:rPr>
              <a:t>c</a:t>
            </a:r>
            <a:r>
              <a:rPr lang="de-CH" smtClean="0">
                <a:cs typeface="Arial" charset="0"/>
              </a:rPr>
              <a:t>e</a:t>
            </a:r>
            <a:endParaRPr lang="en-GB" smtClean="0">
              <a:cs typeface="Arial" charset="0"/>
            </a:endParaRPr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>
          <a:xfrm>
            <a:off x="360363" y="260350"/>
            <a:ext cx="11160125" cy="479425"/>
          </a:xfrm>
        </p:spPr>
        <p:txBody>
          <a:bodyPr/>
          <a:lstStyle/>
          <a:p>
            <a:r>
              <a:rPr lang="de-CH" sz="2400" b="1" smtClean="0"/>
              <a:t>A</a:t>
            </a:r>
            <a:r>
              <a:rPr lang="el-GR" sz="2400" b="1" smtClean="0"/>
              <a:t>p</a:t>
            </a:r>
            <a:r>
              <a:rPr lang="de-CH" sz="2400" b="1" smtClean="0"/>
              <a:t>p</a:t>
            </a:r>
            <a:r>
              <a:rPr lang="el-GR" sz="2400" b="1" smtClean="0"/>
              <a:t>e</a:t>
            </a:r>
            <a:r>
              <a:rPr lang="de-CH" sz="2400" b="1" smtClean="0"/>
              <a:t>n</a:t>
            </a:r>
            <a:r>
              <a:rPr lang="el-GR" sz="2400" b="1" smtClean="0"/>
              <a:t>d</a:t>
            </a:r>
            <a:r>
              <a:rPr lang="de-CH" sz="2400" b="1" smtClean="0"/>
              <a:t>i</a:t>
            </a:r>
            <a:r>
              <a:rPr lang="el-GR" sz="2400" b="1" smtClean="0"/>
              <a:t>x: A</a:t>
            </a:r>
            <a:r>
              <a:rPr lang="en-US" sz="2400" b="1" smtClean="0"/>
              <a:t>dvantages </a:t>
            </a:r>
            <a:r>
              <a:rPr lang="el-GR" sz="2400" b="1" smtClean="0"/>
              <a:t>o</a:t>
            </a:r>
            <a:r>
              <a:rPr lang="de-CH" sz="2400" b="1" smtClean="0"/>
              <a:t>f</a:t>
            </a:r>
            <a:r>
              <a:rPr lang="el-GR" sz="2400" b="1" smtClean="0"/>
              <a:t> </a:t>
            </a:r>
            <a:r>
              <a:rPr lang="en-US" sz="2400" b="1" smtClean="0"/>
              <a:t>use of blockchain</a:t>
            </a:r>
            <a:r>
              <a:rPr lang="el-GR" sz="2400" b="1" smtClean="0"/>
              <a:t> (</a:t>
            </a:r>
            <a:r>
              <a:rPr lang="de-CH" sz="2400" b="1" smtClean="0"/>
              <a:t>i</a:t>
            </a:r>
            <a:r>
              <a:rPr lang="el-GR" sz="2400" b="1" smtClean="0"/>
              <a:t>n</a:t>
            </a:r>
            <a:r>
              <a:rPr lang="de-CH" sz="2400" b="1" smtClean="0"/>
              <a:t>c</a:t>
            </a:r>
            <a:r>
              <a:rPr lang="el-GR" sz="2400" b="1" smtClean="0"/>
              <a:t>l. </a:t>
            </a:r>
            <a:r>
              <a:rPr lang="de-CH" sz="2400" b="1" smtClean="0"/>
              <a:t>D</a:t>
            </a:r>
            <a:r>
              <a:rPr lang="el-GR" sz="2400" b="1" smtClean="0"/>
              <a:t>L</a:t>
            </a:r>
            <a:r>
              <a:rPr lang="de-CH" sz="2400" b="1" smtClean="0"/>
              <a:t>T</a:t>
            </a:r>
            <a:r>
              <a:rPr lang="el-GR" sz="2400" b="1" smtClean="0"/>
              <a:t>)</a:t>
            </a:r>
            <a:r>
              <a:rPr lang="en-US" sz="2400" b="1" smtClean="0"/>
              <a:t> </a:t>
            </a:r>
            <a:r>
              <a:rPr lang="el-GR" sz="2400" b="1" smtClean="0"/>
              <a:t>t</a:t>
            </a:r>
            <a:r>
              <a:rPr lang="de-CH" sz="2400" b="1" smtClean="0"/>
              <a:t>o</a:t>
            </a:r>
            <a:r>
              <a:rPr lang="el-GR" sz="2400" b="1" smtClean="0"/>
              <a:t> </a:t>
            </a:r>
            <a:r>
              <a:rPr lang="de-CH" sz="2400" b="1" smtClean="0"/>
              <a:t>i</a:t>
            </a:r>
            <a:r>
              <a:rPr lang="el-GR" sz="2400" b="1" smtClean="0"/>
              <a:t>n</a:t>
            </a:r>
            <a:r>
              <a:rPr lang="de-CH" sz="2400" b="1" smtClean="0"/>
              <a:t>s</a:t>
            </a:r>
            <a:r>
              <a:rPr lang="el-GR" sz="2400" b="1" smtClean="0"/>
              <a:t>u</a:t>
            </a:r>
            <a:r>
              <a:rPr lang="de-CH" sz="2400" b="1" smtClean="0"/>
              <a:t>r</a:t>
            </a:r>
            <a:r>
              <a:rPr lang="el-GR" sz="2400" b="1" smtClean="0"/>
              <a:t>ers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2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QfRYaBkGoKwSUgdTFU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X64fN2S3mOwgx_0qzxDw"/>
</p:tagLst>
</file>

<file path=ppt/theme/theme1.xml><?xml version="1.0" encoding="utf-8"?>
<a:theme xmlns:a="http://schemas.openxmlformats.org/drawingml/2006/main" name="General B3i Theme">
  <a:themeElements>
    <a:clrScheme name="B3i Color Scheme">
      <a:dk1>
        <a:srgbClr val="000000"/>
      </a:dk1>
      <a:lt1>
        <a:srgbClr val="FFFFFF"/>
      </a:lt1>
      <a:dk2>
        <a:srgbClr val="434144"/>
      </a:dk2>
      <a:lt2>
        <a:srgbClr val="E7E6E6"/>
      </a:lt2>
      <a:accent1>
        <a:srgbClr val="007F00"/>
      </a:accent1>
      <a:accent2>
        <a:srgbClr val="004400"/>
      </a:accent2>
      <a:accent3>
        <a:srgbClr val="138BE8"/>
      </a:accent3>
      <a:accent4>
        <a:srgbClr val="29B95C"/>
      </a:accent4>
      <a:accent5>
        <a:srgbClr val="E86700"/>
      </a:accent5>
      <a:accent6>
        <a:srgbClr val="FF9F00"/>
      </a:accent6>
      <a:hlink>
        <a:srgbClr val="E86700"/>
      </a:hlink>
      <a:folHlink>
        <a:srgbClr val="138BE8"/>
      </a:folHlink>
    </a:clrScheme>
    <a:fontScheme name="B3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>
        <a:spAutoFit/>
      </a:bodyPr>
      <a:lstStyle>
        <a:defPPr algn="l">
          <a:defRPr dirty="0" err="1">
            <a:latin typeface="+mn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3i Master Template Apr 2018" id="{F079E2C3-4C46-4D32-8362-6A8329C2E110}" vid="{4967DB44-E9A6-43B3-A5E8-5A4CF453C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1379</Words>
  <Application>Microsoft Office PowerPoint</Application>
  <PresentationFormat>Custom</PresentationFormat>
  <Paragraphs>89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Open sans</vt:lpstr>
      <vt:lpstr>Arial</vt:lpstr>
      <vt:lpstr>Wingdings</vt:lpstr>
      <vt:lpstr>Calibri</vt:lpstr>
      <vt:lpstr>Roboto Slab</vt:lpstr>
      <vt:lpstr>General B3i Theme</vt:lpstr>
      <vt:lpstr>General B3i Theme</vt:lpstr>
      <vt:lpstr>General B3i Theme</vt:lpstr>
      <vt:lpstr>General B3i Theme</vt:lpstr>
      <vt:lpstr>General B3i Theme</vt:lpstr>
      <vt:lpstr>General B3i Theme</vt:lpstr>
      <vt:lpstr>General B3i Theme</vt:lpstr>
      <vt:lpstr>General B3i Theme</vt:lpstr>
      <vt:lpstr>General B3i Theme</vt:lpstr>
      <vt:lpstr>General B3i Theme</vt:lpstr>
      <vt:lpstr>think-cell Slide</vt:lpstr>
      <vt:lpstr>DLT Networks / Platforms in Insurance</vt:lpstr>
      <vt:lpstr>Slide 2</vt:lpstr>
      <vt:lpstr>... but DLT is not Blockchain:</vt:lpstr>
      <vt:lpstr>Gartner Hype Cycle for Blockchain Business 2019</vt:lpstr>
      <vt:lpstr>Key Features of DLT (example B3i)</vt:lpstr>
      <vt:lpstr>Legal Hot Topics DLT Platforms</vt:lpstr>
      <vt:lpstr>Legal Hot Topics DLT Platforms</vt:lpstr>
      <vt:lpstr>Legal Hot Topics DLT Platforms</vt:lpstr>
      <vt:lpstr>Appendix: Advantages of use of blockchain (incl. DLT) to insurers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Codex1 update calls</dc:title>
  <dc:creator>Jonathan Tuplin</dc:creator>
  <cp:lastModifiedBy>AC</cp:lastModifiedBy>
  <cp:revision>38</cp:revision>
  <dcterms:created xsi:type="dcterms:W3CDTF">2019-02-12T09:36:38Z</dcterms:created>
  <dcterms:modified xsi:type="dcterms:W3CDTF">2019-10-03T15:53:06Z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0x010100F583995CE2424943BD6B42BE969531C1</vt:lpwstr>
  </property>
  <property fmtid="{D5CDD505-2E9C-101B-9397-08002B2CF9AE}" pid="3" name="AuthorIds_UIVersion_1024">
    <vt:lpwstr>100</vt:lpwstr>
  </property>
  <property fmtid="{D5CDD505-2E9C-101B-9397-08002B2CF9AE}" pid="4" name="AuthorIds_UIVersion_8704">
    <vt:lpwstr>6</vt:lpwstr>
  </property>
  <property fmtid="{D5CDD505-2E9C-101B-9397-08002B2CF9AE}" pid="5" name="AuthorIds_UIVersion_3072">
    <vt:lpwstr>31</vt:lpwstr>
  </property>
  <property fmtid="{D5CDD505-2E9C-101B-9397-08002B2CF9AE}" pid="6" name="AuthorIds_UIVersion_3584">
    <vt:lpwstr>100</vt:lpwstr>
  </property>
  <property fmtid="{D5CDD505-2E9C-101B-9397-08002B2CF9AE}" pid="7" name="AuthorIds_UIVersion_2048">
    <vt:lpwstr>100</vt:lpwstr>
  </property>
  <property fmtid="{D5CDD505-2E9C-101B-9397-08002B2CF9AE}" pid="8" name="AuthorIds_UIVersion_2560">
    <vt:lpwstr>100</vt:lpwstr>
  </property>
  <property fmtid="{D5CDD505-2E9C-101B-9397-08002B2CF9AE}" pid="9" name="AuthorIds_UIVersion_4096">
    <vt:lpwstr>100</vt:lpwstr>
  </property>
  <property fmtid="{D5CDD505-2E9C-101B-9397-08002B2CF9AE}" pid="10" name="AuthorIds_UIVersion_4608">
    <vt:lpwstr>100</vt:lpwstr>
  </property>
  <property fmtid="{D5CDD505-2E9C-101B-9397-08002B2CF9AE}" pid="11" name="AuthorIds_UIVersion_6144">
    <vt:lpwstr>139</vt:lpwstr>
  </property>
  <property fmtid="{D5CDD505-2E9C-101B-9397-08002B2CF9AE}" pid="12" name="_dlc_DocIdItemGuid">
    <vt:lpwstr>d3798f17-2ac0-4637-b02d-628c3c257608</vt:lpwstr>
  </property>
  <property fmtid="{D5CDD505-2E9C-101B-9397-08002B2CF9AE}" pid="13" name="SharedWithUsers">
    <vt:lpwstr>19;#John Carolin;#17;#Eunice Agnew</vt:lpwstr>
  </property>
  <property fmtid="{D5CDD505-2E9C-101B-9397-08002B2CF9AE}" pid="14" name="_dlc_DocId">
    <vt:lpwstr>AKTUSSATAYMW-305069800-141340</vt:lpwstr>
  </property>
  <property fmtid="{D5CDD505-2E9C-101B-9397-08002B2CF9AE}" pid="15" name="_dlc_DocIdUrl">
    <vt:lpwstr>https://b3i.sharepoint.com/sites/restricted/_layouts/15/DocIdRedir.aspx?ID=AKTUSSATAYMW-305069800-141340, AKTUSSATAYMW-305069800-141340</vt:lpwstr>
  </property>
</Properties>
</file>