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5" r:id="rId3"/>
    <p:sldId id="309" r:id="rId4"/>
    <p:sldId id="258" r:id="rId5"/>
    <p:sldId id="310" r:id="rId6"/>
    <p:sldId id="311" r:id="rId7"/>
    <p:sldId id="315" r:id="rId8"/>
    <p:sldId id="316" r:id="rId9"/>
    <p:sldId id="313" r:id="rId10"/>
    <p:sldId id="314" r:id="rId11"/>
    <p:sldId id="307" r:id="rId12"/>
    <p:sldId id="317" r:id="rId13"/>
    <p:sldId id="318" r:id="rId14"/>
    <p:sldId id="322" r:id="rId15"/>
    <p:sldId id="321" r:id="rId16"/>
    <p:sldId id="323" r:id="rId17"/>
    <p:sldId id="289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D1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notesViewPr>
    <p:cSldViewPr snapToGrid="0">
      <p:cViewPr>
        <p:scale>
          <a:sx n="95" d="100"/>
          <a:sy n="95" d="100"/>
        </p:scale>
        <p:origin x="-3800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025C-907C-479D-B7A6-F7A7B9096F7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AF51E-D9B6-439B-8D66-63E5B34A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1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4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8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9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1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Struck the “missing in action”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35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4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Hence I went about the task by rolling up my sleeves and doing some actual research.</a:t>
            </a:r>
          </a:p>
          <a:p>
            <a:endParaRPr lang="en-US" dirty="0"/>
          </a:p>
          <a:p>
            <a:r>
              <a:rPr lang="en-US" dirty="0"/>
              <a:t>The result is not any more illuminating.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0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7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AF51E-D9B6-439B-8D66-63E5B34A5C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338-DACE-46FC-9E6A-8190A249044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A2A5-3758-4E7D-AF4A-2437744374C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6336-1CAF-4657-8BC2-88706235BAE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53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6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0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F6B-CDBF-4A87-83D3-1CA16A479EC9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03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7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5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5E6B-F172-457F-83AA-BDF65C11C4BC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9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412-D653-4BB9-94C2-01AA07E3096D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B7F-0079-42D1-8E46-22BA2D9214DE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3DD8-A808-4308-B54E-7F4D897C1DCD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80AD-3F48-4D19-B6E3-4A2C7ED19576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3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ED9-594A-4DE2-9F8E-47CE98F7347E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7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99B2D-DD33-467B-9CC4-104C83F8494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0724-88D3-488C-B783-0065CD1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0DCE-C343-41E7-9DDF-90DC3689C52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CE7E8-E802-4FE2-A593-FC1806B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317813"/>
          </a:xfrm>
        </p:spPr>
        <p:txBody>
          <a:bodyPr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Landfall of the Tech Storm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15352"/>
            <a:ext cx="12192000" cy="4170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aramond" panose="02020404030301010803" pitchFamily="18" charset="0"/>
              </a:rPr>
              <a:t>Leo P. Martinez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Dean Emeritus &amp; Albert Abramson Professor of Law Emeritus 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University of California, Hastings College of the Law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600" dirty="0">
                <a:latin typeface="Garamond" panose="02020404030301010803" pitchFamily="18" charset="0"/>
              </a:rPr>
              <a:t>8th Association </a:t>
            </a:r>
            <a:r>
              <a:rPr lang="en-US" sz="3600" dirty="0" err="1">
                <a:latin typeface="Garamond" panose="02020404030301010803" pitchFamily="18" charset="0"/>
              </a:rPr>
              <a:t>Internationale</a:t>
            </a:r>
            <a:r>
              <a:rPr lang="en-US" sz="3600" dirty="0">
                <a:latin typeface="Garamond" panose="02020404030301010803" pitchFamily="18" charset="0"/>
              </a:rPr>
              <a:t> de Droit des Assurances (AIDA)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Europe Conference, Lisbon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200" dirty="0">
                <a:latin typeface="Garamond" panose="02020404030301010803" pitchFamily="18" charset="0"/>
              </a:rPr>
              <a:t>October 3,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6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7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1292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InsureTech</a:t>
            </a:r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: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484296" y="1556021"/>
            <a:ext cx="8839317" cy="914400"/>
          </a:xfrm>
          <a:prstGeom prst="roundRect">
            <a:avLst>
              <a:gd name="adj" fmla="val 2402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Business component - think Kodak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D18E2A2-618D-5449-8FD8-A18281ADB8E1}"/>
              </a:ext>
            </a:extLst>
          </p:cNvPr>
          <p:cNvSpPr/>
          <p:nvPr/>
        </p:nvSpPr>
        <p:spPr>
          <a:xfrm>
            <a:off x="1453242" y="3388659"/>
            <a:ext cx="9062357" cy="9873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Insurance regulatory component</a:t>
            </a:r>
          </a:p>
        </p:txBody>
      </p:sp>
    </p:spTree>
    <p:extLst>
      <p:ext uri="{BB962C8B-B14F-4D97-AF65-F5344CB8AC3E}">
        <p14:creationId xmlns:p14="http://schemas.microsoft.com/office/powerpoint/2010/main" val="18435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Insurance regulation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484296" y="1556021"/>
            <a:ext cx="8839317" cy="914400"/>
          </a:xfrm>
          <a:prstGeom prst="roundRect">
            <a:avLst>
              <a:gd name="adj" fmla="val 2402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Solvency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D18E2A2-618D-5449-8FD8-A18281ADB8E1}"/>
              </a:ext>
            </a:extLst>
          </p:cNvPr>
          <p:cNvSpPr/>
          <p:nvPr/>
        </p:nvSpPr>
        <p:spPr>
          <a:xfrm>
            <a:off x="1453242" y="3388659"/>
            <a:ext cx="9062357" cy="9873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6467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Insurance regulation/Solvency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484296" y="1092820"/>
            <a:ext cx="8839317" cy="2336180"/>
          </a:xfrm>
          <a:prstGeom prst="roundRect">
            <a:avLst>
              <a:gd name="adj" fmla="val 2402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</a:rPr>
              <a:t>IDD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Member states have a role in assessing “adequacy of the </a:t>
            </a:r>
            <a:r>
              <a:rPr lang="en-US" sz="2400" b="1" i="1" dirty="0">
                <a:solidFill>
                  <a:schemeClr val="tx1"/>
                </a:solidFill>
              </a:rPr>
              <a:t>. . . the financial situation of the insurance, reinsurance or ancillary insurance intermediary.”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Insurance and reinsurance intermediaries must be insured.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D18E2A2-618D-5449-8FD8-A18281ADB8E1}"/>
              </a:ext>
            </a:extLst>
          </p:cNvPr>
          <p:cNvSpPr/>
          <p:nvPr/>
        </p:nvSpPr>
        <p:spPr>
          <a:xfrm>
            <a:off x="1065159" y="3806714"/>
            <a:ext cx="9062357" cy="1958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</a:rPr>
              <a:t>US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NAIC Financial Regulation Standards/Accreditation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50 states, District of Columbia, Puerto Rico in harmony</a:t>
            </a:r>
          </a:p>
        </p:txBody>
      </p:sp>
    </p:spTree>
    <p:extLst>
      <p:ext uri="{BB962C8B-B14F-4D97-AF65-F5344CB8AC3E}">
        <p14:creationId xmlns:p14="http://schemas.microsoft.com/office/powerpoint/2010/main" val="14859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Insurance regulation/Discrimination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484296" y="1556020"/>
            <a:ext cx="8839317" cy="987397"/>
          </a:xfrm>
          <a:prstGeom prst="roundRect">
            <a:avLst>
              <a:gd name="adj" fmla="val 240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Underwriting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D18E2A2-618D-5449-8FD8-A18281ADB8E1}"/>
              </a:ext>
            </a:extLst>
          </p:cNvPr>
          <p:cNvSpPr/>
          <p:nvPr/>
        </p:nvSpPr>
        <p:spPr>
          <a:xfrm>
            <a:off x="1516784" y="3220558"/>
            <a:ext cx="9062357" cy="109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Policyholder relations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BD48BF6-997A-A04B-A6C3-6D55BB64EE94}"/>
              </a:ext>
            </a:extLst>
          </p:cNvPr>
          <p:cNvSpPr/>
          <p:nvPr/>
        </p:nvSpPr>
        <p:spPr>
          <a:xfrm>
            <a:off x="2291443" y="4958095"/>
            <a:ext cx="9062357" cy="9873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Claims</a:t>
            </a:r>
          </a:p>
        </p:txBody>
      </p:sp>
    </p:spTree>
    <p:extLst>
      <p:ext uri="{BB962C8B-B14F-4D97-AF65-F5344CB8AC3E}">
        <p14:creationId xmlns:p14="http://schemas.microsoft.com/office/powerpoint/2010/main" val="41404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Insurance regulation/Discrimination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1142883" y="2414618"/>
            <a:ext cx="8839317" cy="914400"/>
          </a:xfrm>
          <a:prstGeom prst="roundRect">
            <a:avLst>
              <a:gd name="adj" fmla="val 2402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Opaque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D18E2A2-618D-5449-8FD8-A18281ADB8E1}"/>
              </a:ext>
            </a:extLst>
          </p:cNvPr>
          <p:cNvSpPr/>
          <p:nvPr/>
        </p:nvSpPr>
        <p:spPr>
          <a:xfrm>
            <a:off x="2034944" y="3822874"/>
            <a:ext cx="9062357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Auditing ease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BD48BF6-997A-A04B-A6C3-6D55BB64EE94}"/>
              </a:ext>
            </a:extLst>
          </p:cNvPr>
          <p:cNvSpPr/>
          <p:nvPr/>
        </p:nvSpPr>
        <p:spPr>
          <a:xfrm>
            <a:off x="2790499" y="5118124"/>
            <a:ext cx="9062357" cy="8094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Electronic records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019FB4B-4482-DC45-9312-D7885D41CFB2}"/>
              </a:ext>
            </a:extLst>
          </p:cNvPr>
          <p:cNvSpPr/>
          <p:nvPr/>
        </p:nvSpPr>
        <p:spPr>
          <a:xfrm>
            <a:off x="533283" y="1098821"/>
            <a:ext cx="8839317" cy="914400"/>
          </a:xfrm>
          <a:prstGeom prst="roundRect">
            <a:avLst>
              <a:gd name="adj" fmla="val 2402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Nuanced</a:t>
            </a:r>
          </a:p>
        </p:txBody>
      </p:sp>
    </p:spTree>
    <p:extLst>
      <p:ext uri="{BB962C8B-B14F-4D97-AF65-F5344CB8AC3E}">
        <p14:creationId xmlns:p14="http://schemas.microsoft.com/office/powerpoint/2010/main" val="20264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Insurance regulation/Discrimination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499536" y="1182643"/>
            <a:ext cx="8839317" cy="2336180"/>
          </a:xfrm>
          <a:prstGeom prst="roundRect">
            <a:avLst>
              <a:gd name="adj" fmla="val 2402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</a:rPr>
              <a:t>IDD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Light treatment/focus on </a:t>
            </a:r>
            <a:r>
              <a:rPr lang="en-US" sz="2400">
                <a:solidFill>
                  <a:schemeClr val="tx1"/>
                </a:solidFill>
              </a:rPr>
              <a:t>policyholder protection</a:t>
            </a:r>
            <a:endParaRPr lang="en-US" sz="2400" dirty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Member States?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D18E2A2-618D-5449-8FD8-A18281ADB8E1}"/>
              </a:ext>
            </a:extLst>
          </p:cNvPr>
          <p:cNvSpPr/>
          <p:nvPr/>
        </p:nvSpPr>
        <p:spPr>
          <a:xfrm>
            <a:off x="1065159" y="3806714"/>
            <a:ext cx="9062357" cy="1958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</a:rPr>
              <a:t>US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Light treatment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50 states </a:t>
            </a:r>
            <a:r>
              <a:rPr lang="en-US" sz="2400">
                <a:solidFill>
                  <a:schemeClr val="tx1"/>
                </a:solidFill>
              </a:rPr>
              <a:t>and little law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76" y="242047"/>
            <a:ext cx="9090212" cy="58023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1160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8153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Siri:  What is the Future of </a:t>
            </a:r>
            <a:r>
              <a:rPr lang="en-US" b="1" dirty="0" err="1">
                <a:latin typeface="Garamond" panose="02020404030301010803" pitchFamily="18" charset="0"/>
              </a:rPr>
              <a:t>InsureTech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in EU and US Regulation?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15352"/>
            <a:ext cx="12192000" cy="4170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aramond" panose="02020404030301010803" pitchFamily="18" charset="0"/>
              </a:rPr>
              <a:t>Leo P. Martinez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Dean Emeritus &amp; Albert Abramson Professor of Law Emeritus 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University of California, Hastings College of the Law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600" dirty="0">
                <a:latin typeface="Garamond" panose="02020404030301010803" pitchFamily="18" charset="0"/>
              </a:rPr>
              <a:t>8th Association </a:t>
            </a:r>
            <a:r>
              <a:rPr lang="en-US" sz="3600" dirty="0" err="1">
                <a:latin typeface="Garamond" panose="02020404030301010803" pitchFamily="18" charset="0"/>
              </a:rPr>
              <a:t>Internationale</a:t>
            </a:r>
            <a:r>
              <a:rPr lang="en-US" sz="3600" dirty="0">
                <a:latin typeface="Garamond" panose="02020404030301010803" pitchFamily="18" charset="0"/>
              </a:rPr>
              <a:t> de Droit des Assurances (AIDA)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Europe Conference, Lisbon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200" dirty="0">
                <a:latin typeface="Garamond" panose="02020404030301010803" pitchFamily="18" charset="0"/>
              </a:rPr>
              <a:t>October 3,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6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7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314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8153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Siri:  What is the Future of </a:t>
            </a:r>
            <a:r>
              <a:rPr lang="en-US" b="1" dirty="0" err="1">
                <a:latin typeface="Garamond" panose="02020404030301010803" pitchFamily="18" charset="0"/>
              </a:rPr>
              <a:t>InsureTech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in EU and US Regulation?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15352"/>
            <a:ext cx="12192000" cy="4170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aramond" panose="02020404030301010803" pitchFamily="18" charset="0"/>
              </a:rPr>
              <a:t>Leo P. Martinez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Dean Emeritus &amp; Albert Abramson Professor of Law Emeritus 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University of California, Hastings College of the Law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600" dirty="0">
                <a:latin typeface="Garamond" panose="02020404030301010803" pitchFamily="18" charset="0"/>
              </a:rPr>
              <a:t>8th Association </a:t>
            </a:r>
            <a:r>
              <a:rPr lang="en-US" sz="3600" dirty="0" err="1">
                <a:latin typeface="Garamond" panose="02020404030301010803" pitchFamily="18" charset="0"/>
              </a:rPr>
              <a:t>Internationale</a:t>
            </a:r>
            <a:r>
              <a:rPr lang="en-US" sz="3600" dirty="0">
                <a:latin typeface="Garamond" panose="02020404030301010803" pitchFamily="18" charset="0"/>
              </a:rPr>
              <a:t> de Droit des Assurances (AIDA)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Europe Conference, Lisbon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200" dirty="0">
                <a:latin typeface="Garamond" panose="02020404030301010803" pitchFamily="18" charset="0"/>
              </a:rPr>
              <a:t>October 3,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6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7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9294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Siri:  What is </a:t>
            </a:r>
            <a:r>
              <a:rPr lang="en-US" sz="60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InsureTech</a:t>
            </a:r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537186" y="1556021"/>
            <a:ext cx="11223404" cy="4120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InsureTech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represents the intersection of insurance and technology in nearly every form.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InsureTech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useful word in the insurance industry, as like other industries, insurance becomes more reliant on digital platforms and tools.”</a:t>
            </a:r>
          </a:p>
          <a:p>
            <a:pPr lvl="4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www.techopedia.com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/definition/33220/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insuretech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</a:t>
            </a:r>
            <a:r>
              <a:rPr lang="en-US" sz="60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InsureTech</a:t>
            </a:r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537186" y="1556021"/>
            <a:ext cx="11223404" cy="4120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InsureTech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“the innovative use of technology in insurance.” </a:t>
            </a:r>
          </a:p>
          <a:p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National Association of Insurance Commissioner’s (NAIC) Center for Insurance Policy and Research (CIPR)</a:t>
            </a:r>
          </a:p>
        </p:txBody>
      </p:sp>
    </p:spTree>
    <p:extLst>
      <p:ext uri="{BB962C8B-B14F-4D97-AF65-F5344CB8AC3E}">
        <p14:creationId xmlns:p14="http://schemas.microsoft.com/office/powerpoint/2010/main" val="4796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</a:t>
            </a:r>
            <a:r>
              <a:rPr lang="en-US" sz="60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InsureTech</a:t>
            </a:r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537186" y="1556021"/>
            <a:ext cx="11223404" cy="4120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InsureTech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disruption.</a:t>
            </a:r>
          </a:p>
          <a:p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disruption?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A1B896-2D3B-F448-995C-CBB22677C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36" y="1259266"/>
            <a:ext cx="6645482" cy="47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disruption?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28CCFB-4589-0C41-889A-5225BB0CD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28" y="1602257"/>
            <a:ext cx="9184341" cy="44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disruption?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B08CEE-E73C-DB42-9F23-0EF848C47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69" y="1385047"/>
            <a:ext cx="6131859" cy="46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8504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</a:t>
            </a:r>
            <a:r>
              <a:rPr lang="en-US" sz="60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InsureTech</a:t>
            </a:r>
            <a:r>
              <a:rPr lang="en-US" sz="6000" b="1" dirty="0">
                <a:solidFill>
                  <a:schemeClr val="tx2"/>
                </a:solidFill>
                <a:latin typeface="Garamond" panose="02020404030301010803" pitchFamily="18" charset="0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724-88D3-488C-B783-0065CD182DF9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6053071"/>
            <a:ext cx="12192001" cy="809401"/>
            <a:chOff x="0" y="6009132"/>
            <a:chExt cx="12192001" cy="843566"/>
          </a:xfrm>
        </p:grpSpPr>
        <p:sp>
          <p:nvSpPr>
            <p:cNvPr id="7" name="Shape 25"/>
            <p:cNvSpPr/>
            <p:nvPr/>
          </p:nvSpPr>
          <p:spPr>
            <a:xfrm>
              <a:off x="0" y="6009132"/>
              <a:ext cx="12192001" cy="843566"/>
            </a:xfrm>
            <a:prstGeom prst="rect">
              <a:avLst/>
            </a:prstGeom>
            <a:solidFill>
              <a:srgbClr val="0095A9"/>
            </a:solidFill>
            <a:ln w="12700">
              <a:miter lim="400000"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endParaRPr>
            </a:p>
          </p:txBody>
        </p:sp>
        <p:pic>
          <p:nvPicPr>
            <p:cNvPr id="8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09707" y="6147022"/>
              <a:ext cx="2343150" cy="5677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AE6EC54-CA3D-4D4F-AF3E-98EE2A4851DF}"/>
              </a:ext>
            </a:extLst>
          </p:cNvPr>
          <p:cNvSpPr/>
          <p:nvPr/>
        </p:nvSpPr>
        <p:spPr>
          <a:xfrm>
            <a:off x="537186" y="1556021"/>
            <a:ext cx="11223404" cy="4120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InsureTech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disruption.</a:t>
            </a:r>
          </a:p>
          <a:p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9304</TotalTime>
  <Words>420</Words>
  <Application>Microsoft Office PowerPoint</Application>
  <PresentationFormat>Widescreen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Custom Design</vt:lpstr>
      <vt:lpstr>Landfall of the Tech Storm</vt:lpstr>
      <vt:lpstr>Siri:  What is the Future of InsureTech  in EU and US Regulation?</vt:lpstr>
      <vt:lpstr>Siri:  What is InsureTech?</vt:lpstr>
      <vt:lpstr>What is InsureTech?</vt:lpstr>
      <vt:lpstr>What is InsureTech?</vt:lpstr>
      <vt:lpstr>What is disruption?</vt:lpstr>
      <vt:lpstr>What is disruption?</vt:lpstr>
      <vt:lpstr>What is disruption?</vt:lpstr>
      <vt:lpstr>What is InsureTech?</vt:lpstr>
      <vt:lpstr>InsureTech:</vt:lpstr>
      <vt:lpstr>Insurance regulation</vt:lpstr>
      <vt:lpstr>Insurance regulation/Solvency</vt:lpstr>
      <vt:lpstr>Insurance regulation/Discrimination</vt:lpstr>
      <vt:lpstr>Insurance regulation/Discrimination</vt:lpstr>
      <vt:lpstr>Insurance regulation/Discrimination</vt:lpstr>
      <vt:lpstr>PowerPoint Presentation</vt:lpstr>
      <vt:lpstr>Siri:  What is the Future of InsureTech  in EU and US Regulation?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Duty to Settle Revisited</dc:title>
  <dc:creator>Dreschel, Allen</dc:creator>
  <cp:lastModifiedBy>FCG</cp:lastModifiedBy>
  <cp:revision>131</cp:revision>
  <dcterms:created xsi:type="dcterms:W3CDTF">2015-02-06T01:38:29Z</dcterms:created>
  <dcterms:modified xsi:type="dcterms:W3CDTF">2019-10-03T15:25:06Z</dcterms:modified>
</cp:coreProperties>
</file>