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1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Override2.xml" ContentType="application/vnd.openxmlformats-officedocument.themeOverride+xml"/>
  <Override PartName="/ppt/tags/tag13.xml" ContentType="application/vnd.openxmlformats-officedocument.presentationml.tags+xml"/>
  <Override PartName="/ppt/theme/themeOverride3.xml" ContentType="application/vnd.openxmlformats-officedocument.themeOverride+xml"/>
  <Override PartName="/ppt/tags/tag14.xml" ContentType="application/vnd.openxmlformats-officedocument.presentationml.tags+xml"/>
  <Override PartName="/ppt/theme/themeOverride4.xml" ContentType="application/vnd.openxmlformats-officedocument.themeOverride+xml"/>
  <Override PartName="/ppt/tags/tag15.xml" ContentType="application/vnd.openxmlformats-officedocument.presentationml.tags+xml"/>
  <Override PartName="/ppt/theme/themeOverride5.xml" ContentType="application/vnd.openxmlformats-officedocument.themeOverride+xml"/>
  <Override PartName="/ppt/tags/tag16.xml" ContentType="application/vnd.openxmlformats-officedocument.presentationml.tags+xml"/>
  <Override PartName="/ppt/theme/themeOverride6.xml" ContentType="application/vnd.openxmlformats-officedocument.themeOverride+xml"/>
  <Override PartName="/ppt/tags/tag17.xml" ContentType="application/vnd.openxmlformats-officedocument.presentationml.tags+xml"/>
  <Override PartName="/ppt/theme/themeOverride7.xml" ContentType="application/vnd.openxmlformats-officedocument.themeOverride+xml"/>
  <Override PartName="/ppt/tags/tag18.xml" ContentType="application/vnd.openxmlformats-officedocument.presentationml.tags+xml"/>
  <Override PartName="/ppt/theme/themeOverride8.xml" ContentType="application/vnd.openxmlformats-officedocument.themeOverride+xml"/>
  <Override PartName="/ppt/tags/tag19.xml" ContentType="application/vnd.openxmlformats-officedocument.presentationml.tags+xml"/>
  <Override PartName="/ppt/theme/themeOverride9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Override10.xml" ContentType="application/vnd.openxmlformats-officedocument.themeOverr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Override11.xml" ContentType="application/vnd.openxmlformats-officedocument.themeOverride+xml"/>
  <Override PartName="/ppt/tags/tag33.xml" ContentType="application/vnd.openxmlformats-officedocument.presentationml.tags+xml"/>
  <Override PartName="/ppt/theme/themeOverride12.xml" ContentType="application/vnd.openxmlformats-officedocument.themeOverr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Override13.xml" ContentType="application/vnd.openxmlformats-officedocument.themeOverride+xml"/>
  <Override PartName="/ppt/tags/tag39.xml" ContentType="application/vnd.openxmlformats-officedocument.presentationml.tags+xml"/>
  <Override PartName="/ppt/theme/themeOverride14.xml" ContentType="application/vnd.openxmlformats-officedocument.themeOverride+xml"/>
  <Override PartName="/ppt/tags/tag40.xml" ContentType="application/vnd.openxmlformats-officedocument.presentationml.tags+xml"/>
  <Override PartName="/ppt/theme/themeOverride15.xml" ContentType="application/vnd.openxmlformats-officedocument.themeOverride+xml"/>
  <Override PartName="/ppt/tags/tag41.xml" ContentType="application/vnd.openxmlformats-officedocument.presentationml.tags+xml"/>
  <Override PartName="/ppt/theme/themeOverride16.xml" ContentType="application/vnd.openxmlformats-officedocument.themeOverr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Override17.xml" ContentType="application/vnd.openxmlformats-officedocument.themeOverride+xml"/>
  <Override PartName="/ppt/tags/tag46.xml" ContentType="application/vnd.openxmlformats-officedocument.presentationml.tags+xml"/>
  <Override PartName="/ppt/theme/themeOverride18.xml" ContentType="application/vnd.openxmlformats-officedocument.themeOverride+xml"/>
  <Override PartName="/ppt/tags/tag47.xml" ContentType="application/vnd.openxmlformats-officedocument.presentationml.tags+xml"/>
  <Override PartName="/ppt/theme/themeOverride19.xml" ContentType="application/vnd.openxmlformats-officedocument.themeOverride+xml"/>
  <Override PartName="/ppt/tags/tag48.xml" ContentType="application/vnd.openxmlformats-officedocument.presentationml.tags+xml"/>
  <Override PartName="/ppt/theme/themeOverride20.xml" ContentType="application/vnd.openxmlformats-officedocument.themeOverride+xml"/>
  <Override PartName="/ppt/tags/tag49.xml" ContentType="application/vnd.openxmlformats-officedocument.presentationml.tags+xml"/>
  <Override PartName="/ppt/theme/themeOverride21.xml" ContentType="application/vnd.openxmlformats-officedocument.themeOverride+xml"/>
  <Override PartName="/ppt/tags/tag50.xml" ContentType="application/vnd.openxmlformats-officedocument.presentationml.tags+xml"/>
  <Override PartName="/ppt/theme/themeOverride22.xml" ContentType="application/vnd.openxmlformats-officedocument.themeOverr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23.xml" ContentType="application/vnd.openxmlformats-officedocument.themeOverr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  <p:sldMasterId id="2147483666" r:id="rId6"/>
  </p:sldMasterIdLst>
  <p:notesMasterIdLst>
    <p:notesMasterId r:id="rId24"/>
  </p:notesMasterIdLst>
  <p:handoutMasterIdLst>
    <p:handoutMasterId r:id="rId25"/>
  </p:handoutMasterIdLst>
  <p:sldIdLst>
    <p:sldId id="373" r:id="rId7"/>
    <p:sldId id="411" r:id="rId8"/>
    <p:sldId id="477" r:id="rId9"/>
    <p:sldId id="467" r:id="rId10"/>
    <p:sldId id="464" r:id="rId11"/>
    <p:sldId id="405" r:id="rId12"/>
    <p:sldId id="469" r:id="rId13"/>
    <p:sldId id="401" r:id="rId14"/>
    <p:sldId id="273" r:id="rId15"/>
    <p:sldId id="446" r:id="rId16"/>
    <p:sldId id="476" r:id="rId17"/>
    <p:sldId id="416" r:id="rId18"/>
    <p:sldId id="475" r:id="rId19"/>
    <p:sldId id="465" r:id="rId20"/>
    <p:sldId id="466" r:id="rId21"/>
    <p:sldId id="256" r:id="rId22"/>
    <p:sldId id="417" r:id="rId23"/>
  </p:sldIdLst>
  <p:sldSz cx="12192000" cy="6858000"/>
  <p:notesSz cx="6797675" cy="9928225"/>
  <p:embeddedFontLst>
    <p:embeddedFont>
      <p:font typeface="SwissReSans" panose="020B0604020202020204" pitchFamily="34" charset="0"/>
      <p:regular r:id="rId26"/>
      <p:bold r:id="rId27"/>
      <p:italic r:id="rId28"/>
      <p:boldItalic r:id="rId29"/>
    </p:embeddedFont>
    <p:embeddedFont>
      <p:font typeface="SwissReSans Light" panose="020B050402020202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3884" userDrawn="1">
          <p15:clr>
            <a:srgbClr val="A4A3A4"/>
          </p15:clr>
        </p15:guide>
        <p15:guide id="5" pos="438">
          <p15:clr>
            <a:srgbClr val="A4A3A4"/>
          </p15:clr>
        </p15:guide>
        <p15:guide id="6" pos="7378">
          <p15:clr>
            <a:srgbClr val="A4A3A4"/>
          </p15:clr>
        </p15:guide>
        <p15:guide id="7" pos="1345" userDrawn="1">
          <p15:clr>
            <a:srgbClr val="A4A3A4"/>
          </p15:clr>
        </p15:guide>
        <p15:guide id="8" pos="257" userDrawn="1">
          <p15:clr>
            <a:srgbClr val="A4A3A4"/>
          </p15:clr>
        </p15:guide>
        <p15:guide id="9" pos="7559" userDrawn="1">
          <p15:clr>
            <a:srgbClr val="A4A3A4"/>
          </p15:clr>
        </p15:guide>
        <p15:guide id="10" orient="horz" pos="2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Tron" initials="ST" lastIdx="2" clrIdx="0">
    <p:extLst>
      <p:ext uri="{19B8F6BF-5375-455C-9EA6-DF929625EA0E}">
        <p15:presenceInfo xmlns:p15="http://schemas.microsoft.com/office/powerpoint/2012/main" userId="Susanna Tron" providerId="None"/>
      </p:ext>
    </p:extLst>
  </p:cmAuthor>
  <p:cmAuthor id="2" name="Gabriele Donino" initials="GD" lastIdx="10" clrIdx="1">
    <p:extLst>
      <p:ext uri="{19B8F6BF-5375-455C-9EA6-DF929625EA0E}">
        <p15:presenceInfo xmlns:p15="http://schemas.microsoft.com/office/powerpoint/2012/main" userId="S-1-5-21-57989841-2025429265-839522115-1426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A9E0"/>
    <a:srgbClr val="761092"/>
    <a:srgbClr val="FFFFFF"/>
    <a:srgbClr val="F8F8FF"/>
    <a:srgbClr val="C9DD03"/>
    <a:srgbClr val="E00034"/>
    <a:srgbClr val="E84518"/>
    <a:srgbClr val="0F4DBC"/>
    <a:srgbClr val="E0E5E4"/>
    <a:srgbClr val="EF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870FC3-41F4-4639-9F92-194A608F593C}">
  <a:tblStyle styleId="{4F870FC3-41F4-4639-9F92-194A608F593C}" styleName="Swiss Re - Table 1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1">
              <a:tint val="36000"/>
            </a:schemeClr>
          </a:solidFill>
        </a:fill>
      </a:tcStyle>
    </a:band2H>
    <a:band1V>
      <a:tcStyle>
        <a:tcBdr/>
        <a:fill>
          <a:solidFill>
            <a:schemeClr val="accent1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6E6707-7832-46BE-A3A0-E36881F78559}" styleName="Swiss Re - Table 2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5">
              <a:tint val="36000"/>
            </a:schemeClr>
          </a:solidFill>
        </a:fill>
      </a:tcStyle>
    </a:band2H>
    <a:band1V>
      <a:tcStyle>
        <a:tcBdr/>
        <a:fill>
          <a:solidFill>
            <a:schemeClr val="accent5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BE75E58-984F-4F72-8EDD-5C9A88DD35F0}" styleName="Swiss Re - Table 3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3">
              <a:tint val="36000"/>
            </a:schemeClr>
          </a:solidFill>
        </a:fill>
      </a:tcStyle>
    </a:band2H>
    <a:band1V>
      <a:tcStyle>
        <a:tcBdr/>
        <a:fill>
          <a:solidFill>
            <a:schemeClr val="accent3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0DF0198-80C8-49AA-8D90-CB580F7814A3}" styleName="Swiss Re - Table 4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879B2AA-A785-4C12-A31E-098CB692474E}" styleName="Swiss Re - Table 5">
    <a:wholeTbl>
      <a:tcTxStyle>
        <a:fontRef idx="minor">
          <a:scrgbClr r="40" g="62" b="54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0" autoAdjust="0"/>
    <p:restoredTop sz="92133" autoAdjust="0"/>
  </p:normalViewPr>
  <p:slideViewPr>
    <p:cSldViewPr showGuides="1">
      <p:cViewPr varScale="1">
        <p:scale>
          <a:sx n="66" d="100"/>
          <a:sy n="66" d="100"/>
        </p:scale>
        <p:origin x="1133" y="43"/>
      </p:cViewPr>
      <p:guideLst>
        <p:guide orient="horz" pos="164"/>
        <p:guide orient="horz" pos="436"/>
        <p:guide orient="horz" pos="1026"/>
        <p:guide orient="horz" pos="3884"/>
        <p:guide pos="438"/>
        <p:guide pos="7378"/>
        <p:guide pos="1345"/>
        <p:guide pos="257"/>
        <p:guide pos="7559"/>
        <p:guide orient="horz" pos="2795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-1956"/>
    </p:cViewPr>
  </p:sorterViewPr>
  <p:notesViewPr>
    <p:cSldViewPr showGuides="1">
      <p:cViewPr varScale="1">
        <p:scale>
          <a:sx n="98" d="100"/>
          <a:sy n="98" d="100"/>
        </p:scale>
        <p:origin x="-277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wissReSan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7C786-A259-4FDD-A4C0-BD83D19C2427}" type="datetimeFigureOut">
              <a:rPr lang="en-GB" smtClean="0">
                <a:latin typeface="SwissReSans" pitchFamily="34" charset="0"/>
              </a:rPr>
              <a:pPr/>
              <a:t>15/10/2019</a:t>
            </a:fld>
            <a:endParaRPr lang="en-GB" dirty="0">
              <a:latin typeface="SwissReSan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wissReSan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DD15C-2E90-415F-B376-5831ACCDAAD0}" type="slidenum">
              <a:rPr lang="en-GB" smtClean="0">
                <a:latin typeface="SwissReSans" pitchFamily="34" charset="0"/>
              </a:rPr>
              <a:pPr/>
              <a:t>‹#›</a:t>
            </a:fld>
            <a:endParaRPr lang="en-GB" dirty="0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6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wissReSans" pitchFamily="34" charset="0"/>
              </a:defRPr>
            </a:lvl1pPr>
          </a:lstStyle>
          <a:p>
            <a:fld id="{3A1CEC75-F9BB-42F0-8E1C-193797F4D4D6}" type="datetimeFigureOut">
              <a:rPr lang="de-DE" smtClean="0"/>
              <a:pPr/>
              <a:t>15.10.2019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wissReSans" pitchFamily="34" charset="0"/>
              </a:defRPr>
            </a:lvl1pPr>
          </a:lstStyle>
          <a:p>
            <a:fld id="{CF8ED666-4372-485F-9851-ED435EF4AC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76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1pPr>
    <a:lvl2pPr marL="34925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2pPr>
    <a:lvl3pPr marL="71755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3pPr>
    <a:lvl4pPr marL="106680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4pPr>
    <a:lvl5pPr marL="143510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19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72%</a:t>
            </a:r>
            <a:r>
              <a:rPr lang="en-GB" baseline="0" dirty="0"/>
              <a:t> English</a:t>
            </a:r>
          </a:p>
          <a:p>
            <a:r>
              <a:rPr lang="en-GB" baseline="0" dirty="0"/>
              <a:t>Other languages: French, German, Dutch, Italian, Portuguese, Spanish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361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homonym (and homograph)</a:t>
            </a:r>
            <a:r>
              <a:rPr lang="en-GB" baseline="0" dirty="0"/>
              <a:t> </a:t>
            </a:r>
            <a:r>
              <a:rPr lang="en-GB" dirty="0"/>
              <a:t>“stock”</a:t>
            </a:r>
          </a:p>
          <a:p>
            <a:r>
              <a:rPr lang="en-GB" dirty="0"/>
              <a:t>1)</a:t>
            </a:r>
            <a:r>
              <a:rPr lang="en-GB" baseline="0" dirty="0"/>
              <a:t> stock on hand = inventory</a:t>
            </a:r>
          </a:p>
          <a:p>
            <a:r>
              <a:rPr lang="en-GB" baseline="0" dirty="0"/>
              <a:t>2) stock market = equity market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140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Representation of semantic  knowledge where concepts are connected through semantic relationships, e.g. hypo/</a:t>
            </a:r>
            <a:r>
              <a:rPr lang="en-GB" baseline="0" dirty="0" err="1"/>
              <a:t>hyperonymy</a:t>
            </a:r>
            <a:r>
              <a:rPr lang="en-GB" baseline="0" dirty="0"/>
              <a:t> , related terms, grammatical information,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0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534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581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418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56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themeOverride" Target="../theme/themeOverride12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hemeOverride" Target="../theme/themeOverride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hemeOverride" Target="../theme/themeOverride1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2.png"/><Relationship Id="rId2" Type="http://schemas.openxmlformats.org/officeDocument/2006/relationships/tags" Target="../tags/tag42.xml"/><Relationship Id="rId1" Type="http://schemas.openxmlformats.org/officeDocument/2006/relationships/themeOverride" Target="../theme/themeOverride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6.xml"/><Relationship Id="rId1" Type="http://schemas.openxmlformats.org/officeDocument/2006/relationships/themeOverride" Target="../theme/themeOverride1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themeOverride" Target="../theme/themeOverride1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themeOverride" Target="../theme/themeOverride1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themeOverride" Target="../theme/themeOverride2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themeOverride" Target="../theme/themeOverride2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5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1.xml"/><Relationship Id="rId1" Type="http://schemas.openxmlformats.org/officeDocument/2006/relationships/themeOverride" Target="../theme/themeOverride22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2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F05087-AEB0-4A22-9BE3-71D7528478A9}"/>
              </a:ext>
            </a:extLst>
          </p:cNvPr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95325" y="1628775"/>
            <a:ext cx="9913177" cy="132962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rgbClr val="FFFFFF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573016"/>
            <a:ext cx="9913177" cy="244837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GB" sz="1000" b="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F. Köhler, S. Tron | AIDA Europe Conference 2019 | Swiss Re</a:t>
            </a:r>
            <a:endParaRPr lang="en-GB" sz="1000" b="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285E8-9A6D-4FFC-AEC8-77EFBD64099E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95325" y="1628776"/>
            <a:ext cx="9913177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95325" y="2996952"/>
            <a:ext cx="9913177" cy="2880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4012517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781E37-22AF-4405-9ADA-539655396AEC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7" cy="324512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695325" y="1628776"/>
            <a:ext cx="11017250" cy="4392513"/>
          </a:xfr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771ED3-9894-4878-B19E-27FE5FD31398}"/>
              </a:ext>
            </a:extLst>
          </p:cNvPr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95325" y="1628775"/>
            <a:ext cx="9913177" cy="132962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rgbClr val="FFFFFF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573016"/>
            <a:ext cx="9913177" cy="244837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GB" sz="1000" b="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F. Köhler, S. Tron | AIDA Europe Conference 2019 | Swiss Re</a:t>
            </a:r>
            <a:endParaRPr lang="en-GB" sz="1000" b="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7FE66-2D60-4959-9D93-D99F7EC7D361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black">
          <a:xfrm>
            <a:off x="695326" y="1628774"/>
            <a:ext cx="5328000" cy="4392000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black">
          <a:xfrm>
            <a:off x="6384032" y="1628776"/>
            <a:ext cx="5328000" cy="4392000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" preserve="1" userDrawn="1">
  <p:cSld name="Imag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2" name="Footer"/>
          <p:cNvSpPr txBox="1">
            <a:spLocks/>
          </p:cNvSpPr>
          <p:nvPr userDrawn="1">
            <p:custDataLst>
              <p:tags r:id="rId4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GB" sz="1000" b="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F. Köhler, S. Tron | AIDA Europe Conference 2019 | Swiss Re</a:t>
            </a:r>
            <a:endParaRPr lang="en-GB" sz="1000" b="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7F2C2-83E4-4ACC-9612-BFFB85AF43C1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/>
              <a:t>Select an image from the Brandic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black">
          <a:xfrm>
            <a:off x="695325" y="1628774"/>
            <a:ext cx="4920624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5325" y="692151"/>
            <a:ext cx="4920621" cy="692647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02158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and Image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/>
              <a:t>Select an image from the Brandic menu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5325" y="1628773"/>
            <a:ext cx="4920623" cy="4392614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13842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ular Messaging Device (large)" preserve="1" userDrawn="1">
  <p:cSld name="Circular Messaging Devic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black">
          <a:xfrm>
            <a:off x="695326" y="1628774"/>
            <a:ext cx="6120754" cy="4392000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52184" y="1809000"/>
            <a:ext cx="3240000" cy="3240000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  <a:tileRect/>
          </a:gra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rgbClr val="FFFFFF"/>
                </a:solidFill>
                <a:latin typeface="SwissReSans Light" panose="020B0504020202020204" pitchFamily="34" charset="0"/>
              </a:defRPr>
            </a:lvl1pPr>
            <a:lvl2pPr marL="182562" indent="0" algn="l">
              <a:buFontTx/>
              <a:buNone/>
              <a:defRPr>
                <a:solidFill>
                  <a:srgbClr val="FFFFFF"/>
                </a:solidFill>
              </a:defRPr>
            </a:lvl2pPr>
            <a:lvl3pPr marL="444500" indent="0" algn="l">
              <a:buFontTx/>
              <a:buNone/>
              <a:defRPr>
                <a:solidFill>
                  <a:srgbClr val="FFFFFF"/>
                </a:solidFill>
              </a:defRPr>
            </a:lvl3pPr>
            <a:lvl4pPr marL="715963" indent="0" algn="l">
              <a:buFontTx/>
              <a:buNone/>
              <a:defRPr>
                <a:solidFill>
                  <a:srgbClr val="FFFFFF"/>
                </a:solidFill>
              </a:defRPr>
            </a:lvl4pPr>
            <a:lvl5pPr marL="985838" indent="0" algn="l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057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black">
          <a:xfrm>
            <a:off x="695326" y="1628774"/>
            <a:ext cx="5328000" cy="4392000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black">
          <a:xfrm>
            <a:off x="6384032" y="1628776"/>
            <a:ext cx="5328000" cy="4392000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ular Messaging Device (small)" preserve="1" userDrawn="1">
  <p:cSld name="Circular Messaging Devic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black">
          <a:xfrm>
            <a:off x="695326" y="1628774"/>
            <a:ext cx="7200874" cy="4392000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702581" y="2349000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  <a:tileRect/>
          </a:gradFill>
        </p:spPr>
        <p:txBody>
          <a:bodyPr anchor="ctr"/>
          <a:lstStyle>
            <a:lvl1pPr marL="0" indent="0" algn="ctr">
              <a:lnSpc>
                <a:spcPct val="95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SwissReSans Light" panose="020B0504020202020204" pitchFamily="34" charset="0"/>
              </a:defRPr>
            </a:lvl1pPr>
            <a:lvl2pPr marL="182562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4445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715963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985838" indent="0" algn="l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44831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wer Symbol" preserve="1" userDrawn="1">
  <p:cSld name="Power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943872" y="2564904"/>
            <a:ext cx="2304256" cy="1728192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ReSans" pitchFamily="34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656138" y="1989138"/>
            <a:ext cx="2879725" cy="2879725"/>
            <a:chOff x="3132138" y="1989138"/>
            <a:chExt cx="2879725" cy="287972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3707904" y="2564904"/>
              <a:ext cx="1728192" cy="17281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wissReSans" pitchFamily="34" charset="0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132138" y="1989138"/>
              <a:ext cx="2879725" cy="2879725"/>
            </a:xfrm>
            <a:custGeom>
              <a:avLst/>
              <a:gdLst>
                <a:gd name="T0" fmla="*/ 738 w 1476"/>
                <a:gd name="T1" fmla="*/ 0 h 1476"/>
                <a:gd name="T2" fmla="*/ 0 w 1476"/>
                <a:gd name="T3" fmla="*/ 738 h 1476"/>
                <a:gd name="T4" fmla="*/ 738 w 1476"/>
                <a:gd name="T5" fmla="*/ 1476 h 1476"/>
                <a:gd name="T6" fmla="*/ 1476 w 1476"/>
                <a:gd name="T7" fmla="*/ 738 h 1476"/>
                <a:gd name="T8" fmla="*/ 738 w 1476"/>
                <a:gd name="T9" fmla="*/ 0 h 1476"/>
                <a:gd name="T10" fmla="*/ 547 w 1476"/>
                <a:gd name="T11" fmla="*/ 1099 h 1476"/>
                <a:gd name="T12" fmla="*/ 388 w 1476"/>
                <a:gd name="T13" fmla="*/ 1099 h 1476"/>
                <a:gd name="T14" fmla="*/ 388 w 1476"/>
                <a:gd name="T15" fmla="*/ 637 h 1476"/>
                <a:gd name="T16" fmla="*/ 547 w 1476"/>
                <a:gd name="T17" fmla="*/ 637 h 1476"/>
                <a:gd name="T18" fmla="*/ 547 w 1476"/>
                <a:gd name="T19" fmla="*/ 1099 h 1476"/>
                <a:gd name="T20" fmla="*/ 817 w 1476"/>
                <a:gd name="T21" fmla="*/ 1099 h 1476"/>
                <a:gd name="T22" fmla="*/ 658 w 1476"/>
                <a:gd name="T23" fmla="*/ 1099 h 1476"/>
                <a:gd name="T24" fmla="*/ 658 w 1476"/>
                <a:gd name="T25" fmla="*/ 637 h 1476"/>
                <a:gd name="T26" fmla="*/ 817 w 1476"/>
                <a:gd name="T27" fmla="*/ 637 h 1476"/>
                <a:gd name="T28" fmla="*/ 817 w 1476"/>
                <a:gd name="T29" fmla="*/ 1099 h 1476"/>
                <a:gd name="T30" fmla="*/ 1088 w 1476"/>
                <a:gd name="T31" fmla="*/ 1099 h 1476"/>
                <a:gd name="T32" fmla="*/ 929 w 1476"/>
                <a:gd name="T33" fmla="*/ 1099 h 1476"/>
                <a:gd name="T34" fmla="*/ 929 w 1476"/>
                <a:gd name="T35" fmla="*/ 637 h 1476"/>
                <a:gd name="T36" fmla="*/ 1088 w 1476"/>
                <a:gd name="T37" fmla="*/ 637 h 1476"/>
                <a:gd name="T38" fmla="*/ 1088 w 1476"/>
                <a:gd name="T39" fmla="*/ 1099 h 1476"/>
                <a:gd name="T40" fmla="*/ 1094 w 1476"/>
                <a:gd name="T41" fmla="*/ 524 h 1476"/>
                <a:gd name="T42" fmla="*/ 382 w 1476"/>
                <a:gd name="T43" fmla="*/ 524 h 1476"/>
                <a:gd name="T44" fmla="*/ 382 w 1476"/>
                <a:gd name="T45" fmla="*/ 374 h 1476"/>
                <a:gd name="T46" fmla="*/ 1094 w 1476"/>
                <a:gd name="T47" fmla="*/ 374 h 1476"/>
                <a:gd name="T48" fmla="*/ 1094 w 1476"/>
                <a:gd name="T49" fmla="*/ 52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6" h="1476">
                  <a:moveTo>
                    <a:pt x="738" y="0"/>
                  </a:moveTo>
                  <a:cubicBezTo>
                    <a:pt x="330" y="0"/>
                    <a:pt x="0" y="331"/>
                    <a:pt x="0" y="738"/>
                  </a:cubicBezTo>
                  <a:cubicBezTo>
                    <a:pt x="0" y="1146"/>
                    <a:pt x="330" y="1476"/>
                    <a:pt x="738" y="1476"/>
                  </a:cubicBezTo>
                  <a:cubicBezTo>
                    <a:pt x="1145" y="1476"/>
                    <a:pt x="1476" y="1146"/>
                    <a:pt x="1476" y="738"/>
                  </a:cubicBezTo>
                  <a:cubicBezTo>
                    <a:pt x="1476" y="331"/>
                    <a:pt x="1145" y="0"/>
                    <a:pt x="738" y="0"/>
                  </a:cubicBezTo>
                  <a:moveTo>
                    <a:pt x="547" y="1099"/>
                  </a:moveTo>
                  <a:cubicBezTo>
                    <a:pt x="388" y="1099"/>
                    <a:pt x="388" y="1099"/>
                    <a:pt x="388" y="1099"/>
                  </a:cubicBezTo>
                  <a:cubicBezTo>
                    <a:pt x="388" y="637"/>
                    <a:pt x="388" y="637"/>
                    <a:pt x="388" y="637"/>
                  </a:cubicBezTo>
                  <a:cubicBezTo>
                    <a:pt x="547" y="637"/>
                    <a:pt x="547" y="637"/>
                    <a:pt x="547" y="637"/>
                  </a:cubicBezTo>
                  <a:lnTo>
                    <a:pt x="547" y="1099"/>
                  </a:lnTo>
                  <a:close/>
                  <a:moveTo>
                    <a:pt x="817" y="1099"/>
                  </a:moveTo>
                  <a:cubicBezTo>
                    <a:pt x="658" y="1099"/>
                    <a:pt x="658" y="1099"/>
                    <a:pt x="658" y="1099"/>
                  </a:cubicBezTo>
                  <a:cubicBezTo>
                    <a:pt x="658" y="637"/>
                    <a:pt x="658" y="637"/>
                    <a:pt x="658" y="637"/>
                  </a:cubicBezTo>
                  <a:cubicBezTo>
                    <a:pt x="817" y="637"/>
                    <a:pt x="817" y="637"/>
                    <a:pt x="817" y="637"/>
                  </a:cubicBezTo>
                  <a:lnTo>
                    <a:pt x="817" y="1099"/>
                  </a:lnTo>
                  <a:close/>
                  <a:moveTo>
                    <a:pt x="1088" y="1099"/>
                  </a:moveTo>
                  <a:cubicBezTo>
                    <a:pt x="929" y="1099"/>
                    <a:pt x="929" y="1099"/>
                    <a:pt x="929" y="1099"/>
                  </a:cubicBezTo>
                  <a:cubicBezTo>
                    <a:pt x="929" y="637"/>
                    <a:pt x="929" y="637"/>
                    <a:pt x="929" y="637"/>
                  </a:cubicBezTo>
                  <a:cubicBezTo>
                    <a:pt x="1088" y="637"/>
                    <a:pt x="1088" y="637"/>
                    <a:pt x="1088" y="637"/>
                  </a:cubicBezTo>
                  <a:lnTo>
                    <a:pt x="1088" y="1099"/>
                  </a:lnTo>
                  <a:close/>
                  <a:moveTo>
                    <a:pt x="1094" y="524"/>
                  </a:moveTo>
                  <a:cubicBezTo>
                    <a:pt x="382" y="524"/>
                    <a:pt x="382" y="524"/>
                    <a:pt x="382" y="52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1094" y="374"/>
                    <a:pt x="1094" y="374"/>
                    <a:pt x="1094" y="374"/>
                  </a:cubicBezTo>
                  <a:lnTo>
                    <a:pt x="1094" y="524"/>
                  </a:lnTo>
                  <a:close/>
                </a:path>
              </a:pathLst>
            </a:custGeom>
            <a:solidFill>
              <a:srgbClr val="62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B4E5FC-7609-47E9-A903-BF177B6B06BE}"/>
              </a:ext>
            </a:extLst>
          </p:cNvPr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695325" y="1628775"/>
            <a:ext cx="9913177" cy="132962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573016"/>
            <a:ext cx="9913177" cy="24483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3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GB" sz="1000" b="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F. Köhler, S. Tron | AIDA Europe Conference 2019 | Swiss Re</a:t>
            </a:r>
            <a:endParaRPr lang="en-GB" sz="1000" b="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6CF24C-2F85-4EAC-975B-FA57FCAA86E8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5674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DED6-75FA-4826-8980-91AE5D71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745B7-4D09-42D7-BB50-DA207F8CD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CD8B1-8BA0-4B2C-97D1-2C871888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F74-B0DA-474D-9A9E-E7BD3C0993A4}" type="datetimeFigureOut">
              <a:rPr lang="de-CH" smtClean="0"/>
              <a:t>15.10.2019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2033D-4DD9-4842-9B2E-E5903446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E181F-3C78-411A-AC12-FB6B61F8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DEED-60CD-4EF4-B888-A554891A6A4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890728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/>
              <a:t>Select an image from the Brandic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black">
          <a:xfrm>
            <a:off x="695325" y="1628774"/>
            <a:ext cx="4920624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5325" y="692151"/>
            <a:ext cx="4920621" cy="692647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02158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and Image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/>
              <a:t>Select an image from the Brandic menu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5325" y="1628773"/>
            <a:ext cx="4920623" cy="4392614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1384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ular Messaging Device (large)" preserve="1" userDrawn="1">
  <p:cSld name="Circular Messaging Devic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black">
          <a:xfrm>
            <a:off x="695326" y="1628774"/>
            <a:ext cx="6120754" cy="4392000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52184" y="1809000"/>
            <a:ext cx="3240000" cy="3240000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  <a:tileRect/>
          </a:gra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rgbClr val="FFFFFF"/>
                </a:solidFill>
                <a:latin typeface="SwissReSans Light" panose="020B0504020202020204" pitchFamily="34" charset="0"/>
              </a:defRPr>
            </a:lvl1pPr>
            <a:lvl2pPr marL="182562" indent="0" algn="l">
              <a:buFontTx/>
              <a:buNone/>
              <a:defRPr>
                <a:solidFill>
                  <a:srgbClr val="FFFFFF"/>
                </a:solidFill>
              </a:defRPr>
            </a:lvl2pPr>
            <a:lvl3pPr marL="444500" indent="0" algn="l">
              <a:buFontTx/>
              <a:buNone/>
              <a:defRPr>
                <a:solidFill>
                  <a:srgbClr val="FFFFFF"/>
                </a:solidFill>
              </a:defRPr>
            </a:lvl3pPr>
            <a:lvl4pPr marL="715963" indent="0" algn="l">
              <a:buFontTx/>
              <a:buNone/>
              <a:defRPr>
                <a:solidFill>
                  <a:srgbClr val="FFFFFF"/>
                </a:solidFill>
              </a:defRPr>
            </a:lvl4pPr>
            <a:lvl5pPr marL="985838" indent="0" algn="l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0577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ular Messaging Device (small)" preserve="1" userDrawn="1">
  <p:cSld name="Circular Messaging Devic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black">
          <a:xfrm>
            <a:off x="695326" y="1628774"/>
            <a:ext cx="7200874" cy="4392000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702581" y="2349000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  <a:tileRect/>
          </a:gradFill>
        </p:spPr>
        <p:txBody>
          <a:bodyPr anchor="ctr"/>
          <a:lstStyle>
            <a:lvl1pPr marL="0" indent="0" algn="ctr">
              <a:lnSpc>
                <a:spcPct val="95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SwissReSans Light" panose="020B0504020202020204" pitchFamily="34" charset="0"/>
              </a:defRPr>
            </a:lvl1pPr>
            <a:lvl2pPr marL="182562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4445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715963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985838" indent="0" algn="l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44831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wer Symbol" preserve="1" userDrawn="1">
  <p:cSld name="Power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943872" y="2564904"/>
            <a:ext cx="2304256" cy="1728192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ReSans" pitchFamily="34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656138" y="1989138"/>
            <a:ext cx="2879725" cy="2879725"/>
            <a:chOff x="3132138" y="1989138"/>
            <a:chExt cx="2879725" cy="287972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3707904" y="2564904"/>
              <a:ext cx="1728192" cy="17281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wissReSans" pitchFamily="34" charset="0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132138" y="1989138"/>
              <a:ext cx="2879725" cy="2879725"/>
            </a:xfrm>
            <a:custGeom>
              <a:avLst/>
              <a:gdLst>
                <a:gd name="T0" fmla="*/ 738 w 1476"/>
                <a:gd name="T1" fmla="*/ 0 h 1476"/>
                <a:gd name="T2" fmla="*/ 0 w 1476"/>
                <a:gd name="T3" fmla="*/ 738 h 1476"/>
                <a:gd name="T4" fmla="*/ 738 w 1476"/>
                <a:gd name="T5" fmla="*/ 1476 h 1476"/>
                <a:gd name="T6" fmla="*/ 1476 w 1476"/>
                <a:gd name="T7" fmla="*/ 738 h 1476"/>
                <a:gd name="T8" fmla="*/ 738 w 1476"/>
                <a:gd name="T9" fmla="*/ 0 h 1476"/>
                <a:gd name="T10" fmla="*/ 547 w 1476"/>
                <a:gd name="T11" fmla="*/ 1099 h 1476"/>
                <a:gd name="T12" fmla="*/ 388 w 1476"/>
                <a:gd name="T13" fmla="*/ 1099 h 1476"/>
                <a:gd name="T14" fmla="*/ 388 w 1476"/>
                <a:gd name="T15" fmla="*/ 637 h 1476"/>
                <a:gd name="T16" fmla="*/ 547 w 1476"/>
                <a:gd name="T17" fmla="*/ 637 h 1476"/>
                <a:gd name="T18" fmla="*/ 547 w 1476"/>
                <a:gd name="T19" fmla="*/ 1099 h 1476"/>
                <a:gd name="T20" fmla="*/ 817 w 1476"/>
                <a:gd name="T21" fmla="*/ 1099 h 1476"/>
                <a:gd name="T22" fmla="*/ 658 w 1476"/>
                <a:gd name="T23" fmla="*/ 1099 h 1476"/>
                <a:gd name="T24" fmla="*/ 658 w 1476"/>
                <a:gd name="T25" fmla="*/ 637 h 1476"/>
                <a:gd name="T26" fmla="*/ 817 w 1476"/>
                <a:gd name="T27" fmla="*/ 637 h 1476"/>
                <a:gd name="T28" fmla="*/ 817 w 1476"/>
                <a:gd name="T29" fmla="*/ 1099 h 1476"/>
                <a:gd name="T30" fmla="*/ 1088 w 1476"/>
                <a:gd name="T31" fmla="*/ 1099 h 1476"/>
                <a:gd name="T32" fmla="*/ 929 w 1476"/>
                <a:gd name="T33" fmla="*/ 1099 h 1476"/>
                <a:gd name="T34" fmla="*/ 929 w 1476"/>
                <a:gd name="T35" fmla="*/ 637 h 1476"/>
                <a:gd name="T36" fmla="*/ 1088 w 1476"/>
                <a:gd name="T37" fmla="*/ 637 h 1476"/>
                <a:gd name="T38" fmla="*/ 1088 w 1476"/>
                <a:gd name="T39" fmla="*/ 1099 h 1476"/>
                <a:gd name="T40" fmla="*/ 1094 w 1476"/>
                <a:gd name="T41" fmla="*/ 524 h 1476"/>
                <a:gd name="T42" fmla="*/ 382 w 1476"/>
                <a:gd name="T43" fmla="*/ 524 h 1476"/>
                <a:gd name="T44" fmla="*/ 382 w 1476"/>
                <a:gd name="T45" fmla="*/ 374 h 1476"/>
                <a:gd name="T46" fmla="*/ 1094 w 1476"/>
                <a:gd name="T47" fmla="*/ 374 h 1476"/>
                <a:gd name="T48" fmla="*/ 1094 w 1476"/>
                <a:gd name="T49" fmla="*/ 52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6" h="1476">
                  <a:moveTo>
                    <a:pt x="738" y="0"/>
                  </a:moveTo>
                  <a:cubicBezTo>
                    <a:pt x="330" y="0"/>
                    <a:pt x="0" y="331"/>
                    <a:pt x="0" y="738"/>
                  </a:cubicBezTo>
                  <a:cubicBezTo>
                    <a:pt x="0" y="1146"/>
                    <a:pt x="330" y="1476"/>
                    <a:pt x="738" y="1476"/>
                  </a:cubicBezTo>
                  <a:cubicBezTo>
                    <a:pt x="1145" y="1476"/>
                    <a:pt x="1476" y="1146"/>
                    <a:pt x="1476" y="738"/>
                  </a:cubicBezTo>
                  <a:cubicBezTo>
                    <a:pt x="1476" y="331"/>
                    <a:pt x="1145" y="0"/>
                    <a:pt x="738" y="0"/>
                  </a:cubicBezTo>
                  <a:moveTo>
                    <a:pt x="547" y="1099"/>
                  </a:moveTo>
                  <a:cubicBezTo>
                    <a:pt x="388" y="1099"/>
                    <a:pt x="388" y="1099"/>
                    <a:pt x="388" y="1099"/>
                  </a:cubicBezTo>
                  <a:cubicBezTo>
                    <a:pt x="388" y="637"/>
                    <a:pt x="388" y="637"/>
                    <a:pt x="388" y="637"/>
                  </a:cubicBezTo>
                  <a:cubicBezTo>
                    <a:pt x="547" y="637"/>
                    <a:pt x="547" y="637"/>
                    <a:pt x="547" y="637"/>
                  </a:cubicBezTo>
                  <a:lnTo>
                    <a:pt x="547" y="1099"/>
                  </a:lnTo>
                  <a:close/>
                  <a:moveTo>
                    <a:pt x="817" y="1099"/>
                  </a:moveTo>
                  <a:cubicBezTo>
                    <a:pt x="658" y="1099"/>
                    <a:pt x="658" y="1099"/>
                    <a:pt x="658" y="1099"/>
                  </a:cubicBezTo>
                  <a:cubicBezTo>
                    <a:pt x="658" y="637"/>
                    <a:pt x="658" y="637"/>
                    <a:pt x="658" y="637"/>
                  </a:cubicBezTo>
                  <a:cubicBezTo>
                    <a:pt x="817" y="637"/>
                    <a:pt x="817" y="637"/>
                    <a:pt x="817" y="637"/>
                  </a:cubicBezTo>
                  <a:lnTo>
                    <a:pt x="817" y="1099"/>
                  </a:lnTo>
                  <a:close/>
                  <a:moveTo>
                    <a:pt x="1088" y="1099"/>
                  </a:moveTo>
                  <a:cubicBezTo>
                    <a:pt x="929" y="1099"/>
                    <a:pt x="929" y="1099"/>
                    <a:pt x="929" y="1099"/>
                  </a:cubicBezTo>
                  <a:cubicBezTo>
                    <a:pt x="929" y="637"/>
                    <a:pt x="929" y="637"/>
                    <a:pt x="929" y="637"/>
                  </a:cubicBezTo>
                  <a:cubicBezTo>
                    <a:pt x="1088" y="637"/>
                    <a:pt x="1088" y="637"/>
                    <a:pt x="1088" y="637"/>
                  </a:cubicBezTo>
                  <a:lnTo>
                    <a:pt x="1088" y="1099"/>
                  </a:lnTo>
                  <a:close/>
                  <a:moveTo>
                    <a:pt x="1094" y="524"/>
                  </a:moveTo>
                  <a:cubicBezTo>
                    <a:pt x="382" y="524"/>
                    <a:pt x="382" y="524"/>
                    <a:pt x="382" y="52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1094" y="374"/>
                    <a:pt x="1094" y="374"/>
                    <a:pt x="1094" y="374"/>
                  </a:cubicBezTo>
                  <a:lnTo>
                    <a:pt x="1094" y="524"/>
                  </a:lnTo>
                  <a:close/>
                </a:path>
              </a:pathLst>
            </a:custGeom>
            <a:solidFill>
              <a:srgbClr val="62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4C6849-8CD7-4450-9ACA-489345DF37F3}"/>
              </a:ext>
            </a:extLst>
          </p:cNvPr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695325" y="1628775"/>
            <a:ext cx="9913177" cy="132962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573016"/>
            <a:ext cx="9913177" cy="24483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4022173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3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GB" sz="1000" b="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F. Köhler, S. Tron | AIDA Europe Conference 2019 | Swiss Re</a:t>
            </a:r>
            <a:endParaRPr lang="en-GB" sz="1000" b="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A0C99E-A68D-4D5E-9387-D31B02A18DA1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567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10" Type="http://schemas.openxmlformats.org/officeDocument/2006/relationships/theme" Target="../theme/theme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ags" Target="../tags/tag26.xml"/><Relationship Id="rId3" Type="http://schemas.openxmlformats.org/officeDocument/2006/relationships/slideLayout" Target="../slideLayouts/slideLayout12.xml"/><Relationship Id="rId21" Type="http://schemas.openxmlformats.org/officeDocument/2006/relationships/tags" Target="../tags/tag29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ags" Target="../tags/tag25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6" Type="http://schemas.openxmlformats.org/officeDocument/2006/relationships/vmlDrawing" Target="../drawings/vmlDrawing2.vml"/><Relationship Id="rId20" Type="http://schemas.openxmlformats.org/officeDocument/2006/relationships/tags" Target="../tags/tag2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23" Type="http://schemas.openxmlformats.org/officeDocument/2006/relationships/oleObject" Target="../embeddings/oleObject2.bin"/><Relationship Id="rId10" Type="http://schemas.openxmlformats.org/officeDocument/2006/relationships/slideLayout" Target="../slideLayouts/slideLayout19.xml"/><Relationship Id="rId19" Type="http://schemas.openxmlformats.org/officeDocument/2006/relationships/tags" Target="../tags/tag27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tags" Target="../tags/tag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830767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0" i="0" baseline="0" dirty="0">
              <a:latin typeface="SwissReSans" pitchFamily="34" charset="0"/>
              <a:ea typeface="+mj-ea"/>
              <a:cs typeface="+mj-cs"/>
              <a:sym typeface="SwissReSans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95325" y="692151"/>
            <a:ext cx="11017250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95325" y="1628776"/>
            <a:ext cx="11017250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black">
          <a:xfrm>
            <a:off x="4022172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15"/>
            </p:custDataLst>
          </p:nvPr>
        </p:nvSpPr>
        <p:spPr bwMode="black">
          <a:xfrm>
            <a:off x="3254847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GB" sz="1000" b="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F. Köhler, S. Tron | AIDA Europe Conference 2019 | Swiss Re</a:t>
            </a:r>
            <a:endParaRPr lang="en-GB" sz="1000" b="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9782581" y="6918846"/>
            <a:ext cx="1823939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1141719" y="6918845"/>
            <a:ext cx="8064500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1414762" y="6472512"/>
            <a:ext cx="287008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2E9C99-11E3-4E28-97A3-C9474C7EC6FD}"/>
              </a:ext>
            </a:extLst>
          </p:cNvPr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0" r:id="rId4"/>
    <p:sldLayoutId id="2147483661" r:id="rId5"/>
    <p:sldLayoutId id="2147483662" r:id="rId6"/>
    <p:sldLayoutId id="2147483663" r:id="rId7"/>
    <p:sldLayoutId id="2147483658" r:id="rId8"/>
    <p:sldLayoutId id="214748365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830767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0" i="0" baseline="0" dirty="0">
              <a:latin typeface="SwissReSans" pitchFamily="34" charset="0"/>
              <a:ea typeface="+mj-ea"/>
              <a:cs typeface="+mj-cs"/>
              <a:sym typeface="SwissReSans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95325" y="692151"/>
            <a:ext cx="11017250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95325" y="1628776"/>
            <a:ext cx="11017250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black">
          <a:xfrm>
            <a:off x="4022172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20"/>
            </p:custDataLst>
          </p:nvPr>
        </p:nvSpPr>
        <p:spPr bwMode="black">
          <a:xfrm>
            <a:off x="3254847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GB" sz="1000" b="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F. Köhler, S. Tron | AIDA Europe Conference 2019 | Swiss Re</a:t>
            </a:r>
            <a:endParaRPr lang="en-GB" sz="1000" b="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9782581" y="6918846"/>
            <a:ext cx="1823939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1141719" y="6918845"/>
            <a:ext cx="8064500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11414762" y="6472512"/>
            <a:ext cx="287008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E8082F-17DC-453B-8E79-F97A7B0B2117}"/>
              </a:ext>
            </a:extLst>
          </p:cNvPr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4.png"/><Relationship Id="rId2" Type="http://schemas.openxmlformats.org/officeDocument/2006/relationships/tags" Target="../tags/tag56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55504BA-7D3F-489C-A03E-4AB922E4DA3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F32953-086D-49F3-B128-C5733651F4B8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gray">
          <a:xfrm>
            <a:off x="0" y="1289051"/>
            <a:ext cx="12191999" cy="2136775"/>
          </a:xfrm>
          <a:prstGeom prst="rect">
            <a:avLst/>
          </a:prstGeom>
          <a:gradFill>
            <a:gsLst>
              <a:gs pos="100000">
                <a:srgbClr val="E84518"/>
              </a:gs>
              <a:gs pos="0">
                <a:srgbClr val="C00000"/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ReSans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1344" y="1571128"/>
            <a:ext cx="11593288" cy="1296168"/>
          </a:xfrm>
        </p:spPr>
        <p:txBody>
          <a:bodyPr/>
          <a:lstStyle/>
          <a:p>
            <a:r>
              <a:rPr lang="en-GB" sz="4400" dirty="0"/>
              <a:t>Challenges in automating the contract review process and how semantic technology could help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79376" y="2756776"/>
            <a:ext cx="9913177" cy="669050"/>
          </a:xfrm>
        </p:spPr>
        <p:txBody>
          <a:bodyPr/>
          <a:lstStyle/>
          <a:p>
            <a:r>
              <a:rPr lang="en-GB" dirty="0">
                <a:latin typeface="+mj-lt"/>
              </a:rPr>
              <a:t>Florian Köhler, </a:t>
            </a:r>
            <a:r>
              <a:rPr lang="en-GB" sz="1600" dirty="0">
                <a:latin typeface="+mj-lt"/>
              </a:rPr>
              <a:t>Head Contracts P&amp;C EMEA, Swiss Re</a:t>
            </a:r>
          </a:p>
          <a:p>
            <a:r>
              <a:rPr lang="en-GB" dirty="0">
                <a:latin typeface="+mj-lt"/>
              </a:rPr>
              <a:t> Susanna Tron, </a:t>
            </a:r>
            <a:r>
              <a:rPr lang="en-GB" sz="1600" dirty="0">
                <a:latin typeface="+mj-lt"/>
              </a:rPr>
              <a:t>Analytics Knowledge Engineer, Swiss Re</a:t>
            </a: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840D4-2399-424D-86E6-AD812DC1013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7" cy="3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7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latin typeface="SwissReSans Light" panose="020B0504020202020204" pitchFamily="34" charset="0"/>
              </a:rPr>
              <a:t>Advanced </a:t>
            </a:r>
            <a:r>
              <a:rPr lang="en-GB" sz="2000" dirty="0">
                <a:solidFill>
                  <a:schemeClr val="accent3"/>
                </a:solidFill>
                <a:latin typeface="SwissReSans Light" panose="020B0504020202020204" pitchFamily="34" charset="0"/>
              </a:rPr>
              <a:t>AI algorithms </a:t>
            </a:r>
            <a:r>
              <a:rPr lang="en-GB" sz="2000" dirty="0">
                <a:latin typeface="SwissReSans Light" panose="020B0504020202020204" pitchFamily="34" charset="0"/>
              </a:rPr>
              <a:t>and </a:t>
            </a:r>
            <a:r>
              <a:rPr lang="en-GB" sz="2000" dirty="0">
                <a:solidFill>
                  <a:schemeClr val="accent3"/>
                </a:solidFill>
                <a:latin typeface="SwissReSans Light" panose="020B0504020202020204" pitchFamily="34" charset="0"/>
              </a:rPr>
              <a:t>knowledge graph</a:t>
            </a:r>
            <a:r>
              <a:rPr lang="en-GB" sz="2000" dirty="0">
                <a:latin typeface="SwissReSans Light" panose="020B0504020202020204" pitchFamily="34" charset="0"/>
              </a:rPr>
              <a:t>, i.e. a rich lexical database</a:t>
            </a:r>
          </a:p>
          <a:p>
            <a:r>
              <a:rPr lang="en-GB" sz="2000" dirty="0">
                <a:latin typeface="SwissReSans Light" panose="020B0504020202020204" pitchFamily="34" charset="0"/>
              </a:rPr>
              <a:t>Complex and highly customised linguistic and/or business </a:t>
            </a:r>
            <a:r>
              <a:rPr lang="en-GB" sz="2000" dirty="0">
                <a:solidFill>
                  <a:srgbClr val="FF0000"/>
                </a:solidFill>
                <a:latin typeface="SwissReSans Light" panose="020B0504020202020204" pitchFamily="34" charset="0"/>
              </a:rPr>
              <a:t>rules</a:t>
            </a:r>
          </a:p>
          <a:p>
            <a:r>
              <a:rPr lang="en-GB" sz="2000" dirty="0">
                <a:latin typeface="SwissReSans Light" panose="020B0504020202020204" pitchFamily="34" charset="0"/>
              </a:rPr>
              <a:t>Understanding </a:t>
            </a:r>
            <a:r>
              <a:rPr lang="en-GB" sz="2000" dirty="0">
                <a:solidFill>
                  <a:schemeClr val="accent3"/>
                </a:solidFill>
                <a:latin typeface="SwissReSans Light" panose="020B0504020202020204" pitchFamily="34" charset="0"/>
              </a:rPr>
              <a:t>meaning </a:t>
            </a:r>
            <a:r>
              <a:rPr lang="en-GB" sz="2000" dirty="0">
                <a:solidFill>
                  <a:schemeClr val="tx1"/>
                </a:solidFill>
                <a:latin typeface="SwissReSans Light" panose="020B0504020202020204" pitchFamily="34" charset="0"/>
              </a:rPr>
              <a:t>and</a:t>
            </a:r>
            <a:r>
              <a:rPr lang="en-GB" sz="2000" dirty="0">
                <a:solidFill>
                  <a:schemeClr val="accent3"/>
                </a:solidFill>
                <a:latin typeface="SwissReSans Light" panose="020B0504020202020204" pitchFamily="34" charset="0"/>
              </a:rPr>
              <a:t> context </a:t>
            </a:r>
            <a:r>
              <a:rPr lang="en-GB" sz="2000" dirty="0">
                <a:latin typeface="SwissReSans Light" panose="020B0504020202020204" pitchFamily="34" charset="0"/>
              </a:rPr>
              <a:t>of language – “read the way people do”</a:t>
            </a:r>
          </a:p>
          <a:p>
            <a:endParaRPr lang="en-GB" sz="2000" dirty="0">
              <a:latin typeface="SwissReSans Light" panose="020B05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 Rule-based systems for advanced Text Analysis</a:t>
            </a:r>
            <a:br>
              <a:rPr lang="en-GB" dirty="0"/>
            </a:br>
            <a:r>
              <a:rPr lang="en-GB" sz="2000" i="1" dirty="0">
                <a:solidFill>
                  <a:srgbClr val="E00034"/>
                </a:solidFill>
              </a:rPr>
              <a:t>How Semantic Technology could help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5AA4A5-CACB-461E-A02F-F8553A32223B}"/>
              </a:ext>
            </a:extLst>
          </p:cNvPr>
          <p:cNvSpPr txBox="1"/>
          <p:nvPr/>
        </p:nvSpPr>
        <p:spPr>
          <a:xfrm>
            <a:off x="1863137" y="3019294"/>
            <a:ext cx="656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Input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573D5A-FFA2-462D-B332-B2555F1E3C4E}"/>
              </a:ext>
            </a:extLst>
          </p:cNvPr>
          <p:cNvSpPr txBox="1"/>
          <p:nvPr/>
        </p:nvSpPr>
        <p:spPr>
          <a:xfrm>
            <a:off x="3986850" y="3019294"/>
            <a:ext cx="2182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SwissReSans Light" panose="020B0504020202020204" pitchFamily="34" charset="0"/>
              </a:defRPr>
            </a:lvl1pPr>
          </a:lstStyle>
          <a:p>
            <a:pPr algn="ctr"/>
            <a:r>
              <a:rPr lang="en-GB" dirty="0">
                <a:latin typeface="+mn-lt"/>
              </a:rPr>
              <a:t>Linguistic Analysis</a:t>
            </a:r>
          </a:p>
        </p:txBody>
      </p:sp>
      <p:sp>
        <p:nvSpPr>
          <p:cNvPr id="28" name="TextBox 34">
            <a:extLst>
              <a:ext uri="{FF2B5EF4-FFF2-40B4-BE49-F238E27FC236}">
                <a16:creationId xmlns:a16="http://schemas.microsoft.com/office/drawing/2014/main" id="{3FEDB125-DC01-46E3-8262-FC82FA4301DD}"/>
              </a:ext>
            </a:extLst>
          </p:cNvPr>
          <p:cNvSpPr txBox="1"/>
          <p:nvPr/>
        </p:nvSpPr>
        <p:spPr>
          <a:xfrm>
            <a:off x="10163233" y="3013738"/>
            <a:ext cx="83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Output</a:t>
            </a:r>
          </a:p>
        </p:txBody>
      </p:sp>
      <p:pic>
        <p:nvPicPr>
          <p:cNvPr id="29" name="Picture 36">
            <a:extLst>
              <a:ext uri="{FF2B5EF4-FFF2-40B4-BE49-F238E27FC236}">
                <a16:creationId xmlns:a16="http://schemas.microsoft.com/office/drawing/2014/main" id="{B119D273-DD60-420E-9F47-1D36AD385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638113" y="4297605"/>
            <a:ext cx="1887649" cy="86724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F139AB6-7041-4518-88D5-F73DFE0530E6}"/>
              </a:ext>
            </a:extLst>
          </p:cNvPr>
          <p:cNvGrpSpPr/>
          <p:nvPr/>
        </p:nvGrpSpPr>
        <p:grpSpPr>
          <a:xfrm>
            <a:off x="4081291" y="3601826"/>
            <a:ext cx="1883635" cy="2273750"/>
            <a:chOff x="4487912" y="3384745"/>
            <a:chExt cx="1883635" cy="2273750"/>
          </a:xfrm>
        </p:grpSpPr>
        <p:sp>
          <p:nvSpPr>
            <p:cNvPr id="44" name="Rounded Rectangle 12">
              <a:extLst>
                <a:ext uri="{FF2B5EF4-FFF2-40B4-BE49-F238E27FC236}">
                  <a16:creationId xmlns:a16="http://schemas.microsoft.com/office/drawing/2014/main" id="{6F6EBF75-5874-44D3-B7DF-C11BB66107DE}"/>
                </a:ext>
              </a:extLst>
            </p:cNvPr>
            <p:cNvSpPr/>
            <p:nvPr/>
          </p:nvSpPr>
          <p:spPr>
            <a:xfrm>
              <a:off x="4487912" y="3384745"/>
              <a:ext cx="1882800" cy="263793"/>
            </a:xfrm>
            <a:prstGeom prst="roundRect">
              <a:avLst/>
            </a:prstGeom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SwissReSans Light" panose="020B0504020202020204" pitchFamily="34" charset="0"/>
                </a:rPr>
                <a:t>Pre-processing</a:t>
              </a:r>
            </a:p>
          </p:txBody>
        </p:sp>
        <p:sp>
          <p:nvSpPr>
            <p:cNvPr id="45" name="Rounded Rectangle 13">
              <a:extLst>
                <a:ext uri="{FF2B5EF4-FFF2-40B4-BE49-F238E27FC236}">
                  <a16:creationId xmlns:a16="http://schemas.microsoft.com/office/drawing/2014/main" id="{E6018B3C-1D4A-44A7-85C5-0594C46C8EDE}"/>
                </a:ext>
              </a:extLst>
            </p:cNvPr>
            <p:cNvSpPr/>
            <p:nvPr/>
          </p:nvSpPr>
          <p:spPr>
            <a:xfrm>
              <a:off x="4487912" y="3709472"/>
              <a:ext cx="1882800" cy="262408"/>
            </a:xfrm>
            <a:prstGeom prst="roundRect">
              <a:avLst/>
            </a:prstGeom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SwissReSans Light" panose="020B0504020202020204" pitchFamily="34" charset="0"/>
                </a:rPr>
                <a:t>Sentence Analysis</a:t>
              </a:r>
            </a:p>
          </p:txBody>
        </p:sp>
        <p:sp>
          <p:nvSpPr>
            <p:cNvPr id="46" name="Rounded Rectangle 14">
              <a:extLst>
                <a:ext uri="{FF2B5EF4-FFF2-40B4-BE49-F238E27FC236}">
                  <a16:creationId xmlns:a16="http://schemas.microsoft.com/office/drawing/2014/main" id="{7235F4E5-4D2A-41A5-A76E-01BE4ECCD42A}"/>
                </a:ext>
              </a:extLst>
            </p:cNvPr>
            <p:cNvSpPr/>
            <p:nvPr/>
          </p:nvSpPr>
          <p:spPr>
            <a:xfrm>
              <a:off x="4487912" y="4035666"/>
              <a:ext cx="1883635" cy="262407"/>
            </a:xfrm>
            <a:prstGeom prst="roundRect">
              <a:avLst/>
            </a:prstGeom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SwissReSans Light" panose="020B0504020202020204" pitchFamily="34" charset="0"/>
                </a:rPr>
                <a:t>Semantic Analysis</a:t>
              </a:r>
            </a:p>
          </p:txBody>
        </p:sp>
        <p:sp>
          <p:nvSpPr>
            <p:cNvPr id="47" name="Chevron 15">
              <a:extLst>
                <a:ext uri="{FF2B5EF4-FFF2-40B4-BE49-F238E27FC236}">
                  <a16:creationId xmlns:a16="http://schemas.microsoft.com/office/drawing/2014/main" id="{C3F57963-46DF-4DE8-8C8A-AABAE48E4EDB}"/>
                </a:ext>
              </a:extLst>
            </p:cNvPr>
            <p:cNvSpPr/>
            <p:nvPr/>
          </p:nvSpPr>
          <p:spPr>
            <a:xfrm rot="16200000">
              <a:off x="5423250" y="4446329"/>
              <a:ext cx="123395" cy="370331"/>
            </a:xfrm>
            <a:prstGeom prst="chevron">
              <a:avLst/>
            </a:prstGeom>
            <a:noFill/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SwissReSans" pitchFamily="34" charset="0"/>
              </a:endParaRPr>
            </a:p>
          </p:txBody>
        </p:sp>
        <p:sp>
          <p:nvSpPr>
            <p:cNvPr id="48" name="Chevron 16">
              <a:extLst>
                <a:ext uri="{FF2B5EF4-FFF2-40B4-BE49-F238E27FC236}">
                  <a16:creationId xmlns:a16="http://schemas.microsoft.com/office/drawing/2014/main" id="{709141D2-CA06-4B95-965F-9EDDDEC6C927}"/>
                </a:ext>
              </a:extLst>
            </p:cNvPr>
            <p:cNvSpPr/>
            <p:nvPr/>
          </p:nvSpPr>
          <p:spPr>
            <a:xfrm rot="5400000" flipV="1">
              <a:off x="5423250" y="4281366"/>
              <a:ext cx="123395" cy="370331"/>
            </a:xfrm>
            <a:prstGeom prst="chevron">
              <a:avLst/>
            </a:prstGeom>
            <a:noFill/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SwissReSans" pitchFamily="34" charset="0"/>
              </a:endParaRPr>
            </a:p>
          </p:txBody>
        </p:sp>
        <p:sp>
          <p:nvSpPr>
            <p:cNvPr id="49" name="Rounded Rectangle 17">
              <a:extLst>
                <a:ext uri="{FF2B5EF4-FFF2-40B4-BE49-F238E27FC236}">
                  <a16:creationId xmlns:a16="http://schemas.microsoft.com/office/drawing/2014/main" id="{6C54A7C2-D8DA-4D4B-AA08-21E1A6919BE0}"/>
                </a:ext>
              </a:extLst>
            </p:cNvPr>
            <p:cNvSpPr/>
            <p:nvPr/>
          </p:nvSpPr>
          <p:spPr>
            <a:xfrm>
              <a:off x="4487912" y="4799953"/>
              <a:ext cx="1883635" cy="858542"/>
            </a:xfrm>
            <a:prstGeom prst="roundRect">
              <a:avLst/>
            </a:prstGeom>
            <a:ln w="19050">
              <a:solidFill>
                <a:schemeClr val="bg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dirty="0">
                  <a:latin typeface="SwissReSans Light" panose="020B0504020202020204" pitchFamily="34" charset="0"/>
                </a:rPr>
                <a:t>Knowledge Graph</a:t>
              </a:r>
            </a:p>
            <a:p>
              <a:r>
                <a:rPr lang="en-GB" sz="1200" dirty="0">
                  <a:latin typeface="SwissReSans Light" panose="020B0504020202020204" pitchFamily="34" charset="0"/>
                </a:rPr>
                <a:t>concepts, domain ontologies, companies, …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FBAE202-42D3-4E55-82A2-16350857EF36}"/>
              </a:ext>
            </a:extLst>
          </p:cNvPr>
          <p:cNvGrpSpPr/>
          <p:nvPr/>
        </p:nvGrpSpPr>
        <p:grpSpPr>
          <a:xfrm>
            <a:off x="1290224" y="4023194"/>
            <a:ext cx="1711327" cy="1439921"/>
            <a:chOff x="1536007" y="3755275"/>
            <a:chExt cx="1711327" cy="1439921"/>
          </a:xfrm>
        </p:grpSpPr>
        <p:sp>
          <p:nvSpPr>
            <p:cNvPr id="41" name="Flowchart: Multidocument 38">
              <a:extLst>
                <a:ext uri="{FF2B5EF4-FFF2-40B4-BE49-F238E27FC236}">
                  <a16:creationId xmlns:a16="http://schemas.microsoft.com/office/drawing/2014/main" id="{DA36AD68-ECFC-498C-A4A8-A492F1028FF5}"/>
                </a:ext>
              </a:extLst>
            </p:cNvPr>
            <p:cNvSpPr/>
            <p:nvPr/>
          </p:nvSpPr>
          <p:spPr>
            <a:xfrm rot="16200000">
              <a:off x="1341949" y="3997682"/>
              <a:ext cx="1108954" cy="720837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wissReSans" pitchFamily="34" charset="0"/>
              </a:endParaRPr>
            </a:p>
          </p:txBody>
        </p:sp>
        <p:sp>
          <p:nvSpPr>
            <p:cNvPr id="42" name="Flowchart: Multidocument 39">
              <a:extLst>
                <a:ext uri="{FF2B5EF4-FFF2-40B4-BE49-F238E27FC236}">
                  <a16:creationId xmlns:a16="http://schemas.microsoft.com/office/drawing/2014/main" id="{B81AACAF-7872-4D4C-9CFF-C1C24D15C7A7}"/>
                </a:ext>
              </a:extLst>
            </p:cNvPr>
            <p:cNvSpPr/>
            <p:nvPr/>
          </p:nvSpPr>
          <p:spPr>
            <a:xfrm rot="16200000">
              <a:off x="1522259" y="4230835"/>
              <a:ext cx="1108954" cy="720837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wissReSans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309B0F7-C6F9-4978-8237-F3A0C5B77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089"/>
            <a:stretch/>
          </p:blipFill>
          <p:spPr>
            <a:xfrm rot="5400000">
              <a:off x="2199139" y="4147002"/>
              <a:ext cx="1439921" cy="656468"/>
            </a:xfrm>
            <a:prstGeom prst="rect">
              <a:avLst/>
            </a:prstGeom>
          </p:spPr>
        </p:pic>
      </p:grpSp>
      <p:sp>
        <p:nvSpPr>
          <p:cNvPr id="32" name="Chevron 43">
            <a:extLst>
              <a:ext uri="{FF2B5EF4-FFF2-40B4-BE49-F238E27FC236}">
                <a16:creationId xmlns:a16="http://schemas.microsoft.com/office/drawing/2014/main" id="{98689DB1-89C1-4D2A-81C3-098A2CF526F0}"/>
              </a:ext>
            </a:extLst>
          </p:cNvPr>
          <p:cNvSpPr>
            <a:spLocks noChangeAspect="1"/>
          </p:cNvSpPr>
          <p:nvPr/>
        </p:nvSpPr>
        <p:spPr>
          <a:xfrm flipV="1">
            <a:off x="3330020" y="4115310"/>
            <a:ext cx="422802" cy="1268906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SwissReSans" pitchFamily="34" charset="0"/>
            </a:endParaRPr>
          </a:p>
        </p:txBody>
      </p:sp>
      <p:sp>
        <p:nvSpPr>
          <p:cNvPr id="33" name="Chevron 44">
            <a:extLst>
              <a:ext uri="{FF2B5EF4-FFF2-40B4-BE49-F238E27FC236}">
                <a16:creationId xmlns:a16="http://schemas.microsoft.com/office/drawing/2014/main" id="{FA147116-D041-429D-9486-1B2D92279510}"/>
              </a:ext>
            </a:extLst>
          </p:cNvPr>
          <p:cNvSpPr>
            <a:spLocks noChangeAspect="1"/>
          </p:cNvSpPr>
          <p:nvPr/>
        </p:nvSpPr>
        <p:spPr>
          <a:xfrm flipV="1">
            <a:off x="6318201" y="4096775"/>
            <a:ext cx="422802" cy="1268906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SwissReSans" pitchFamily="34" charset="0"/>
            </a:endParaRPr>
          </a:p>
        </p:txBody>
      </p:sp>
      <p:sp>
        <p:nvSpPr>
          <p:cNvPr id="34" name="Rectangle 45">
            <a:extLst>
              <a:ext uri="{FF2B5EF4-FFF2-40B4-BE49-F238E27FC236}">
                <a16:creationId xmlns:a16="http://schemas.microsoft.com/office/drawing/2014/main" id="{9B28A1A4-552C-43C0-BCA5-9F05522B7FCE}"/>
              </a:ext>
            </a:extLst>
          </p:cNvPr>
          <p:cNvSpPr/>
          <p:nvPr/>
        </p:nvSpPr>
        <p:spPr>
          <a:xfrm>
            <a:off x="1026418" y="3346736"/>
            <a:ext cx="10339122" cy="308086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ReSans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9AEE963-3236-4920-B9D7-E5F3516DC8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111"/>
          <a:stretch/>
        </p:blipFill>
        <p:spPr>
          <a:xfrm>
            <a:off x="7072151" y="3776640"/>
            <a:ext cx="1945140" cy="194624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6" name="Chevron 44">
            <a:extLst>
              <a:ext uri="{FF2B5EF4-FFF2-40B4-BE49-F238E27FC236}">
                <a16:creationId xmlns:a16="http://schemas.microsoft.com/office/drawing/2014/main" id="{BC3DD9A3-D2CE-49E5-9672-A29F37457FC0}"/>
              </a:ext>
            </a:extLst>
          </p:cNvPr>
          <p:cNvSpPr>
            <a:spLocks noChangeAspect="1"/>
          </p:cNvSpPr>
          <p:nvPr/>
        </p:nvSpPr>
        <p:spPr>
          <a:xfrm flipV="1">
            <a:off x="9371401" y="4096775"/>
            <a:ext cx="422802" cy="1268906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SwissReSans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89F335-B900-472C-83A2-713370C386B2}"/>
              </a:ext>
            </a:extLst>
          </p:cNvPr>
          <p:cNvSpPr txBox="1"/>
          <p:nvPr/>
        </p:nvSpPr>
        <p:spPr>
          <a:xfrm>
            <a:off x="6953245" y="3019294"/>
            <a:ext cx="2182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SwissReSans Light" panose="020B0504020202020204" pitchFamily="34" charset="0"/>
              </a:defRPr>
            </a:lvl1pPr>
          </a:lstStyle>
          <a:p>
            <a:pPr algn="ctr"/>
            <a:r>
              <a:rPr lang="en-GB" dirty="0">
                <a:latin typeface="+mn-lt"/>
              </a:rPr>
              <a:t>Linguistic Rules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58DFC4-F975-4864-AA3A-317C0E47F128}"/>
              </a:ext>
            </a:extLst>
          </p:cNvPr>
          <p:cNvSpPr txBox="1"/>
          <p:nvPr/>
        </p:nvSpPr>
        <p:spPr>
          <a:xfrm>
            <a:off x="9718927" y="5801906"/>
            <a:ext cx="172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SwissReSans Light" panose="020B0504020202020204" pitchFamily="34" charset="0"/>
              </a:defRPr>
            </a:lvl1pPr>
          </a:lstStyle>
          <a:p>
            <a:r>
              <a:rPr lang="en-GB" sz="1200" dirty="0"/>
              <a:t>E.g. - Pre-processing,</a:t>
            </a:r>
            <a:br>
              <a:rPr lang="en-GB" sz="1200" dirty="0"/>
            </a:br>
            <a:r>
              <a:rPr lang="en-GB" sz="1200" dirty="0"/>
              <a:t>        - Entity extraction,</a:t>
            </a:r>
            <a:br>
              <a:rPr lang="en-GB" sz="1200" dirty="0"/>
            </a:br>
            <a:r>
              <a:rPr lang="en-GB" sz="1200" dirty="0"/>
              <a:t>        - Classification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B01DB1-F8BF-4FFD-A048-432DA079DBF1}"/>
              </a:ext>
            </a:extLst>
          </p:cNvPr>
          <p:cNvSpPr txBox="1"/>
          <p:nvPr/>
        </p:nvSpPr>
        <p:spPr>
          <a:xfrm>
            <a:off x="1328360" y="5805294"/>
            <a:ext cx="172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SwissReSans Light" panose="020B0504020202020204" pitchFamily="34" charset="0"/>
              </a:defRPr>
            </a:lvl1pPr>
          </a:lstStyle>
          <a:p>
            <a:r>
              <a:rPr lang="en-GB" sz="1200" dirty="0"/>
              <a:t>E.g. - Contracts,</a:t>
            </a:r>
            <a:br>
              <a:rPr lang="en-GB" sz="1200" dirty="0"/>
            </a:br>
            <a:r>
              <a:rPr lang="en-GB" sz="1200" dirty="0"/>
              <a:t>        - Claims,</a:t>
            </a:r>
            <a:br>
              <a:rPr lang="en-GB" sz="1200" dirty="0"/>
            </a:br>
            <a:r>
              <a:rPr lang="en-GB" sz="1200" dirty="0"/>
              <a:t>        - Submissions, …</a:t>
            </a:r>
          </a:p>
        </p:txBody>
      </p:sp>
    </p:spTree>
    <p:extLst>
      <p:ext uri="{BB962C8B-B14F-4D97-AF65-F5344CB8AC3E}">
        <p14:creationId xmlns:p14="http://schemas.microsoft.com/office/powerpoint/2010/main" val="5893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2" grpId="0" animBg="1"/>
      <p:bldP spid="33" grpId="0" animBg="1"/>
      <p:bldP spid="34" grpId="0" animBg="1"/>
      <p:bldP spid="36" grpId="0" animBg="1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2000" dirty="0">
                <a:solidFill>
                  <a:srgbClr val="E00034"/>
                </a:solidFill>
                <a:latin typeface="SwissReSans Light"/>
              </a:rPr>
              <a:t>Machine-learning </a:t>
            </a:r>
          </a:p>
          <a:p>
            <a:pPr lvl="1"/>
            <a:r>
              <a:rPr lang="en-GB" sz="1800" dirty="0">
                <a:latin typeface="SwissReSans Light"/>
              </a:rPr>
              <a:t>learns from previous examples</a:t>
            </a:r>
          </a:p>
          <a:p>
            <a:pPr lvl="1"/>
            <a:r>
              <a:rPr lang="en-GB" sz="1800" dirty="0">
                <a:latin typeface="SwissReSans Light"/>
              </a:rPr>
              <a:t>good at generalising</a:t>
            </a:r>
          </a:p>
          <a:p>
            <a:pPr lvl="1"/>
            <a:r>
              <a:rPr lang="en-GB" sz="1800" dirty="0">
                <a:latin typeface="SwissReSans Light"/>
              </a:rPr>
              <a:t>uses statistics, not language or business knowledge 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>
                <a:solidFill>
                  <a:srgbClr val="E00034"/>
                </a:solidFill>
                <a:latin typeface="SwissReSans Light"/>
              </a:rPr>
              <a:t>Rule-Based </a:t>
            </a:r>
          </a:p>
          <a:p>
            <a:pPr lvl="1"/>
            <a:r>
              <a:rPr lang="en-GB" sz="1800" dirty="0">
                <a:latin typeface="SwissReSans Light"/>
              </a:rPr>
              <a:t>encodes domain expertise</a:t>
            </a:r>
          </a:p>
          <a:p>
            <a:pPr lvl="1"/>
            <a:r>
              <a:rPr lang="en-GB" sz="1800" dirty="0">
                <a:latin typeface="SwissReSans Light"/>
              </a:rPr>
              <a:t>highly customisable and very precise</a:t>
            </a:r>
          </a:p>
          <a:p>
            <a:pPr lvl="1"/>
            <a:r>
              <a:rPr lang="en-GB" sz="1800" dirty="0">
                <a:latin typeface="SwissReSans Light"/>
              </a:rPr>
              <a:t>understands language and business domain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00034"/>
                </a:solidFill>
              </a:rPr>
              <a:t>Machine-learning vs. rule-based</a:t>
            </a:r>
            <a:br>
              <a:rPr lang="en-GB" dirty="0">
                <a:solidFill>
                  <a:srgbClr val="E00034"/>
                </a:solidFill>
              </a:rPr>
            </a:br>
            <a:r>
              <a:rPr lang="en-GB" sz="2000" i="1" dirty="0">
                <a:solidFill>
                  <a:srgbClr val="E00034"/>
                </a:solidFill>
              </a:rPr>
              <a:t>How Semantic Technology could help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372505-1F22-4A95-8061-34FCEDD9EEF9}"/>
              </a:ext>
            </a:extLst>
          </p:cNvPr>
          <p:cNvGrpSpPr/>
          <p:nvPr/>
        </p:nvGrpSpPr>
        <p:grpSpPr>
          <a:xfrm>
            <a:off x="7320136" y="1484784"/>
            <a:ext cx="2880320" cy="2293085"/>
            <a:chOff x="7320136" y="1484784"/>
            <a:chExt cx="2880320" cy="22930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A9F627-F2D5-4A8A-994B-C59893A2F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2" t="5604" r="7959" b="17615"/>
            <a:stretch/>
          </p:blipFill>
          <p:spPr>
            <a:xfrm>
              <a:off x="7320136" y="1484784"/>
              <a:ext cx="2304256" cy="206588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00AC60-2D55-4693-B957-69C1CCF15E2E}"/>
                </a:ext>
              </a:extLst>
            </p:cNvPr>
            <p:cNvSpPr txBox="1"/>
            <p:nvPr/>
          </p:nvSpPr>
          <p:spPr>
            <a:xfrm>
              <a:off x="7320136" y="3547037"/>
              <a:ext cx="28803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latin typeface="SwissReSans" pitchFamily="34" charset="0"/>
                </a:rPr>
                <a:t>https://vas3k.com/blog/machine_learning/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970C26D-107E-4A3D-A346-39DFCB74B5BB}"/>
              </a:ext>
            </a:extLst>
          </p:cNvPr>
          <p:cNvSpPr txBox="1"/>
          <p:nvPr/>
        </p:nvSpPr>
        <p:spPr>
          <a:xfrm>
            <a:off x="1085767" y="6050433"/>
            <a:ext cx="2880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SwissReSans" pitchFamily="34" charset="0"/>
              </a:rPr>
              <a:t>https://www.talix.com/platform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105EB49-2021-43C8-ACFF-AF1029B9D667}"/>
              </a:ext>
            </a:extLst>
          </p:cNvPr>
          <p:cNvGrpSpPr/>
          <p:nvPr/>
        </p:nvGrpSpPr>
        <p:grpSpPr>
          <a:xfrm>
            <a:off x="839417" y="3826868"/>
            <a:ext cx="5163372" cy="2258737"/>
            <a:chOff x="839417" y="3826868"/>
            <a:chExt cx="5163372" cy="225873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7AF3DF-5A2A-4985-96B5-51C76E53E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63"/>
            <a:stretch/>
          </p:blipFill>
          <p:spPr>
            <a:xfrm>
              <a:off x="839417" y="3826868"/>
              <a:ext cx="5163372" cy="225873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696020-20CC-4BDC-A50A-BB9D738005F6}"/>
                </a:ext>
              </a:extLst>
            </p:cNvPr>
            <p:cNvSpPr/>
            <p:nvPr/>
          </p:nvSpPr>
          <p:spPr>
            <a:xfrm>
              <a:off x="4870079" y="4021952"/>
              <a:ext cx="1102229" cy="205172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57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latin typeface="SwissReSans Light" panose="020B0504020202020204" pitchFamily="34" charset="0"/>
              </a:rPr>
              <a:t>Detect synonyms and related words</a:t>
            </a:r>
          </a:p>
          <a:p>
            <a:r>
              <a:rPr lang="en-GB" sz="2000" dirty="0">
                <a:latin typeface="SwissReSans Light" panose="020B0504020202020204" pitchFamily="34" charset="0"/>
              </a:rPr>
              <a:t>Define and implement legal similarity</a:t>
            </a:r>
          </a:p>
          <a:p>
            <a:r>
              <a:rPr lang="en-GB" sz="2000" dirty="0">
                <a:latin typeface="SwissReSans Light" panose="020B0504020202020204" pitchFamily="34" charset="0"/>
              </a:rPr>
              <a:t>Codify and apply business knowledge</a:t>
            </a:r>
          </a:p>
          <a:p>
            <a:endParaRPr lang="en-GB" sz="2000" dirty="0">
              <a:latin typeface="SwissReSans Light" panose="020B05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b="1" dirty="0"/>
            </a:br>
            <a:br>
              <a:rPr lang="en-GB" b="1" dirty="0"/>
            </a:b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 marL="533400" lvl="2" indent="0">
              <a:buNone/>
            </a:pPr>
            <a:endParaRPr lang="en-GB" sz="2000" dirty="0">
              <a:latin typeface="SwissReSans Light" panose="020B0504020202020204" pitchFamily="34" charset="0"/>
            </a:endParaRPr>
          </a:p>
          <a:p>
            <a:endParaRPr lang="en-GB" dirty="0">
              <a:latin typeface="SwissReSans Light" panose="020B05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Contract Reviewing tomorrow: Semantic Similarity</a:t>
            </a:r>
            <a:br>
              <a:rPr lang="en-GB" dirty="0"/>
            </a:br>
            <a:r>
              <a:rPr lang="en-GB" sz="2000" i="1" dirty="0">
                <a:solidFill>
                  <a:srgbClr val="E00034"/>
                </a:solidFill>
              </a:rPr>
              <a:t>How Semantic Technology could help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64" y="3663111"/>
            <a:ext cx="1942041" cy="12964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2344" y="3639446"/>
            <a:ext cx="832350" cy="114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4626" y="4586141"/>
            <a:ext cx="659076" cy="65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51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1">
            <a:extLst>
              <a:ext uri="{FF2B5EF4-FFF2-40B4-BE49-F238E27FC236}">
                <a16:creationId xmlns:a16="http://schemas.microsoft.com/office/drawing/2014/main" id="{130FFAAA-30F3-451E-9B30-BB12483699F3}"/>
              </a:ext>
            </a:extLst>
          </p:cNvPr>
          <p:cNvSpPr txBox="1">
            <a:spLocks/>
          </p:cNvSpPr>
          <p:nvPr/>
        </p:nvSpPr>
        <p:spPr bwMode="black">
          <a:xfrm>
            <a:off x="241389" y="1038474"/>
            <a:ext cx="11709221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itchFamily="34" charset="0"/>
              <a:buChar char="•"/>
              <a:defRPr sz="18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1pPr>
            <a:lvl2pPr marL="444500" indent="-2619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2pPr>
            <a:lvl3pPr marL="715963" indent="-2714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3pPr>
            <a:lvl4pPr marL="985838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4pPr>
            <a:lvl5pPr marL="1255713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SwissReSans Light" panose="020B0504020202020204" pitchFamily="34" charset="0"/>
              </a:rPr>
              <a:t>Guy Carpenter &amp; Company, is hereby recognized as the Intermediary negotiating this Agreement for all business hereunder.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SwissReSans Light" panose="020B0504020202020204" pitchFamily="34" charset="0"/>
              </a:rPr>
              <a:t>XXXXX is hereby </a:t>
            </a:r>
            <a:r>
              <a:rPr lang="en-US" dirty="0" err="1">
                <a:solidFill>
                  <a:schemeClr val="tx1"/>
                </a:solidFill>
                <a:latin typeface="SwissReSans Light" panose="020B0504020202020204" pitchFamily="34" charset="0"/>
              </a:rPr>
              <a:t>recognised</a:t>
            </a:r>
            <a:r>
              <a:rPr lang="en-US" dirty="0">
                <a:solidFill>
                  <a:schemeClr val="tx1"/>
                </a:solidFill>
                <a:latin typeface="SwissReSans Light" panose="020B0504020202020204" pitchFamily="34" charset="0"/>
              </a:rPr>
              <a:t> as the intermediary negotiating this Contract for all business hereunder.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537F4-7DFF-464E-9EC0-F01E49E2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Textual Similarity: matching symbols to symbols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7FCA0-4090-4939-9280-E1C5F968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7C99CD2-7DB4-4232-ABC8-9DD7ED87D710}"/>
              </a:ext>
            </a:extLst>
          </p:cNvPr>
          <p:cNvSpPr txBox="1"/>
          <p:nvPr/>
        </p:nvSpPr>
        <p:spPr>
          <a:xfrm>
            <a:off x="4295800" y="3207837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wissReSans" pitchFamily="34" charset="0"/>
              </a:rPr>
              <a:t>Textual Similarity: ~80%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A7BF99-C1C5-46C5-85A2-143651F29679}"/>
              </a:ext>
            </a:extLst>
          </p:cNvPr>
          <p:cNvGrpSpPr/>
          <p:nvPr/>
        </p:nvGrpSpPr>
        <p:grpSpPr>
          <a:xfrm>
            <a:off x="271039" y="1932998"/>
            <a:ext cx="11649922" cy="216024"/>
            <a:chOff x="271039" y="1932998"/>
            <a:chExt cx="11649922" cy="2160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24183A-341E-4D93-8DAE-962C5E6E6BB1}"/>
                </a:ext>
              </a:extLst>
            </p:cNvPr>
            <p:cNvSpPr/>
            <p:nvPr/>
          </p:nvSpPr>
          <p:spPr>
            <a:xfrm>
              <a:off x="271039" y="1932998"/>
              <a:ext cx="2524239" cy="216024"/>
            </a:xfrm>
            <a:prstGeom prst="rect">
              <a:avLst/>
            </a:prstGeom>
            <a:solidFill>
              <a:srgbClr val="C0000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EA61EC-8CAE-427F-8201-7797D15BDF13}"/>
                </a:ext>
              </a:extLst>
            </p:cNvPr>
            <p:cNvSpPr/>
            <p:nvPr/>
          </p:nvSpPr>
          <p:spPr>
            <a:xfrm>
              <a:off x="5510579" y="1932998"/>
              <a:ext cx="87510" cy="216024"/>
            </a:xfrm>
            <a:prstGeom prst="rect">
              <a:avLst/>
            </a:prstGeom>
            <a:solidFill>
              <a:srgbClr val="C0000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EE3BD7-ECA7-4E5A-A8C4-8C3632F43C38}"/>
                </a:ext>
              </a:extLst>
            </p:cNvPr>
            <p:cNvSpPr/>
            <p:nvPr/>
          </p:nvSpPr>
          <p:spPr>
            <a:xfrm>
              <a:off x="4525639" y="1932998"/>
              <a:ext cx="88385" cy="216024"/>
            </a:xfrm>
            <a:prstGeom prst="rect">
              <a:avLst/>
            </a:prstGeom>
            <a:solidFill>
              <a:srgbClr val="C0000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C12BBA-19C2-42DD-BA2F-52B6E54CA381}"/>
                </a:ext>
              </a:extLst>
            </p:cNvPr>
            <p:cNvSpPr/>
            <p:nvPr/>
          </p:nvSpPr>
          <p:spPr>
            <a:xfrm>
              <a:off x="8302215" y="1932998"/>
              <a:ext cx="1117737" cy="216024"/>
            </a:xfrm>
            <a:prstGeom prst="rect">
              <a:avLst/>
            </a:prstGeom>
            <a:solidFill>
              <a:srgbClr val="C0000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2E9D48-5001-492B-840A-AE32C12E7DB7}"/>
                </a:ext>
              </a:extLst>
            </p:cNvPr>
            <p:cNvSpPr/>
            <p:nvPr/>
          </p:nvSpPr>
          <p:spPr>
            <a:xfrm>
              <a:off x="2795278" y="1932998"/>
              <a:ext cx="1731730" cy="216024"/>
            </a:xfrm>
            <a:prstGeom prst="rect">
              <a:avLst/>
            </a:prstGeom>
            <a:solidFill>
              <a:srgbClr val="00B05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3DED9E-F866-41FD-87DE-25CCBD15BC68}"/>
                </a:ext>
              </a:extLst>
            </p:cNvPr>
            <p:cNvSpPr/>
            <p:nvPr/>
          </p:nvSpPr>
          <p:spPr>
            <a:xfrm>
              <a:off x="5596165" y="1932998"/>
              <a:ext cx="2709828" cy="216024"/>
            </a:xfrm>
            <a:prstGeom prst="rect">
              <a:avLst/>
            </a:prstGeom>
            <a:solidFill>
              <a:srgbClr val="00B05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03F829-36F3-498D-847F-B310565D2AD9}"/>
                </a:ext>
              </a:extLst>
            </p:cNvPr>
            <p:cNvSpPr/>
            <p:nvPr/>
          </p:nvSpPr>
          <p:spPr>
            <a:xfrm>
              <a:off x="9418480" y="1932998"/>
              <a:ext cx="2502481" cy="216024"/>
            </a:xfrm>
            <a:prstGeom prst="rect">
              <a:avLst/>
            </a:prstGeom>
            <a:solidFill>
              <a:srgbClr val="00B05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BD4F93-FE1C-407F-9E97-89A85F5901A1}"/>
                </a:ext>
              </a:extLst>
            </p:cNvPr>
            <p:cNvSpPr/>
            <p:nvPr/>
          </p:nvSpPr>
          <p:spPr>
            <a:xfrm>
              <a:off x="4612594" y="1932998"/>
              <a:ext cx="897985" cy="216024"/>
            </a:xfrm>
            <a:prstGeom prst="rect">
              <a:avLst/>
            </a:prstGeom>
            <a:solidFill>
              <a:srgbClr val="00B05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370A59-4936-4EDD-AF85-BEF276133852}"/>
              </a:ext>
            </a:extLst>
          </p:cNvPr>
          <p:cNvGrpSpPr/>
          <p:nvPr/>
        </p:nvGrpSpPr>
        <p:grpSpPr>
          <a:xfrm>
            <a:off x="1300164" y="4915973"/>
            <a:ext cx="9562109" cy="216024"/>
            <a:chOff x="1300164" y="4915973"/>
            <a:chExt cx="9562109" cy="21602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B3E28D4-98F9-4BFF-B512-656E2058EC9D}"/>
                </a:ext>
              </a:extLst>
            </p:cNvPr>
            <p:cNvSpPr/>
            <p:nvPr/>
          </p:nvSpPr>
          <p:spPr>
            <a:xfrm>
              <a:off x="1300164" y="4915973"/>
              <a:ext cx="773479" cy="216024"/>
            </a:xfrm>
            <a:prstGeom prst="rect">
              <a:avLst/>
            </a:prstGeom>
            <a:solidFill>
              <a:srgbClr val="C0000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E53B17-80CF-441E-8B13-35986D423BC0}"/>
                </a:ext>
              </a:extLst>
            </p:cNvPr>
            <p:cNvSpPr/>
            <p:nvPr/>
          </p:nvSpPr>
          <p:spPr>
            <a:xfrm>
              <a:off x="4698402" y="4915973"/>
              <a:ext cx="85786" cy="216024"/>
            </a:xfrm>
            <a:prstGeom prst="rect">
              <a:avLst/>
            </a:prstGeom>
            <a:solidFill>
              <a:srgbClr val="C0000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CEF593-57E3-431F-835D-87FB4DA74A87}"/>
                </a:ext>
              </a:extLst>
            </p:cNvPr>
            <p:cNvSpPr/>
            <p:nvPr/>
          </p:nvSpPr>
          <p:spPr>
            <a:xfrm>
              <a:off x="3721324" y="4915973"/>
              <a:ext cx="97200" cy="216024"/>
            </a:xfrm>
            <a:prstGeom prst="rect">
              <a:avLst/>
            </a:prstGeom>
            <a:solidFill>
              <a:srgbClr val="C0000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C7526A-066A-41FA-B1F6-0CA3969B885A}"/>
                </a:ext>
              </a:extLst>
            </p:cNvPr>
            <p:cNvSpPr/>
            <p:nvPr/>
          </p:nvSpPr>
          <p:spPr>
            <a:xfrm>
              <a:off x="7488217" y="4915973"/>
              <a:ext cx="871575" cy="216024"/>
            </a:xfrm>
            <a:prstGeom prst="rect">
              <a:avLst/>
            </a:prstGeom>
            <a:solidFill>
              <a:srgbClr val="C0000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3D520C7-ED3B-45B7-865D-5EC9AD6BE5CE}"/>
                </a:ext>
              </a:extLst>
            </p:cNvPr>
            <p:cNvSpPr/>
            <p:nvPr/>
          </p:nvSpPr>
          <p:spPr>
            <a:xfrm>
              <a:off x="8359792" y="4915973"/>
              <a:ext cx="2502481" cy="216024"/>
            </a:xfrm>
            <a:prstGeom prst="rect">
              <a:avLst/>
            </a:prstGeom>
            <a:solidFill>
              <a:srgbClr val="00B05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DB5A733-6F88-432D-B607-069EF7C0BC58}"/>
                </a:ext>
              </a:extLst>
            </p:cNvPr>
            <p:cNvSpPr/>
            <p:nvPr/>
          </p:nvSpPr>
          <p:spPr>
            <a:xfrm>
              <a:off x="2073643" y="4915973"/>
              <a:ext cx="1647681" cy="216024"/>
            </a:xfrm>
            <a:prstGeom prst="rect">
              <a:avLst/>
            </a:prstGeom>
            <a:solidFill>
              <a:srgbClr val="00B05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3BD226-A676-442D-88C1-3C8C5430A20A}"/>
                </a:ext>
              </a:extLst>
            </p:cNvPr>
            <p:cNvSpPr/>
            <p:nvPr/>
          </p:nvSpPr>
          <p:spPr>
            <a:xfrm>
              <a:off x="3818103" y="4915973"/>
              <a:ext cx="880291" cy="216024"/>
            </a:xfrm>
            <a:prstGeom prst="rect">
              <a:avLst/>
            </a:prstGeom>
            <a:solidFill>
              <a:srgbClr val="00B05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AB7719-8BE5-48EA-B3E8-4444DA3749B6}"/>
                </a:ext>
              </a:extLst>
            </p:cNvPr>
            <p:cNvSpPr/>
            <p:nvPr/>
          </p:nvSpPr>
          <p:spPr>
            <a:xfrm>
              <a:off x="4784617" y="4915973"/>
              <a:ext cx="2703600" cy="216024"/>
            </a:xfrm>
            <a:prstGeom prst="rect">
              <a:avLst/>
            </a:prstGeom>
            <a:solidFill>
              <a:srgbClr val="00B05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400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B7739F-6BB1-4688-A6BB-E7CA7169B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39" y="1038474"/>
            <a:ext cx="11709221" cy="4392513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SwissReSans Light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SwissReSans Light" panose="020B05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SwissReSans Light" panose="020B0504020202020204" pitchFamily="34" charset="0"/>
              </a:rPr>
              <a:t>Guy Carpenter &amp; Company, is hereby recognized as the Intermediary negotiating this Agreement for all business hereunder.</a:t>
            </a:r>
          </a:p>
          <a:p>
            <a:pPr marL="0" indent="0">
              <a:buNone/>
            </a:pPr>
            <a:endParaRPr lang="en-US" dirty="0">
              <a:latin typeface="SwissReSans Light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SwissReSans Light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SwissReSans Light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SwissReSans Light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SwissReSans Light" panose="020B0504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SwissReSans Light" panose="020B05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SwissReSans Light" panose="020B0504020202020204" pitchFamily="34" charset="0"/>
              </a:rPr>
              <a:t>XXXXX is hereby </a:t>
            </a:r>
            <a:r>
              <a:rPr lang="en-US" dirty="0" err="1">
                <a:latin typeface="SwissReSans Light" panose="020B0504020202020204" pitchFamily="34" charset="0"/>
              </a:rPr>
              <a:t>recognised</a:t>
            </a:r>
            <a:r>
              <a:rPr lang="en-US" dirty="0">
                <a:latin typeface="SwissReSans Light" panose="020B0504020202020204" pitchFamily="34" charset="0"/>
              </a:rPr>
              <a:t> as the intermediary negotiating this Contract for all business hereunder.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537F4-7DFF-464E-9EC0-F01E49E2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 Similarity: Aligning the meaning of words and expressions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7FCA0-4090-4939-9280-E1C5F968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3787CE8-6FEE-46A6-B123-06C1077DCD93}"/>
              </a:ext>
            </a:extLst>
          </p:cNvPr>
          <p:cNvGrpSpPr/>
          <p:nvPr/>
        </p:nvGrpSpPr>
        <p:grpSpPr>
          <a:xfrm>
            <a:off x="2761351" y="4047987"/>
            <a:ext cx="1427177" cy="1169960"/>
            <a:chOff x="2761351" y="4047987"/>
            <a:chExt cx="1427177" cy="116996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F4D0C95-0CEC-4E2D-BC7F-45758C47AA18}"/>
                </a:ext>
              </a:extLst>
            </p:cNvPr>
            <p:cNvSpPr/>
            <p:nvPr/>
          </p:nvSpPr>
          <p:spPr>
            <a:xfrm>
              <a:off x="3088229" y="4857907"/>
              <a:ext cx="1100299" cy="360040"/>
            </a:xfrm>
            <a:prstGeom prst="round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D94CA87-871C-4C2B-9D64-23A26007CD2D}"/>
                </a:ext>
              </a:extLst>
            </p:cNvPr>
            <p:cNvSpPr/>
            <p:nvPr/>
          </p:nvSpPr>
          <p:spPr>
            <a:xfrm>
              <a:off x="2761351" y="4047987"/>
              <a:ext cx="1391953" cy="360040"/>
            </a:xfrm>
            <a:prstGeom prst="round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761092"/>
                  </a:solidFill>
                  <a:latin typeface="SwissReSans Light" panose="020B0504020202020204" pitchFamily="34" charset="0"/>
                </a:rPr>
                <a:t>to recognise</a:t>
              </a:r>
            </a:p>
          </p:txBody>
        </p: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E482B612-9CF2-4AAD-9921-CDABDF21DA98}"/>
                </a:ext>
              </a:extLst>
            </p:cNvPr>
            <p:cNvCxnSpPr>
              <a:stCxn id="36" idx="2"/>
              <a:endCxn id="35" idx="0"/>
            </p:cNvCxnSpPr>
            <p:nvPr/>
          </p:nvCxnSpPr>
          <p:spPr>
            <a:xfrm rot="16200000" flipH="1">
              <a:off x="3322913" y="4542441"/>
              <a:ext cx="449880" cy="181051"/>
            </a:xfrm>
            <a:prstGeom prst="bentConnector3">
              <a:avLst/>
            </a:prstGeom>
            <a:ln>
              <a:solidFill>
                <a:srgbClr val="761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8EEF140-E2B7-4C62-AAF4-5960C5555760}"/>
              </a:ext>
            </a:extLst>
          </p:cNvPr>
          <p:cNvGrpSpPr/>
          <p:nvPr/>
        </p:nvGrpSpPr>
        <p:grpSpPr>
          <a:xfrm>
            <a:off x="4227366" y="4047987"/>
            <a:ext cx="1835542" cy="1169960"/>
            <a:chOff x="4227366" y="4047987"/>
            <a:chExt cx="1835542" cy="116996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E540E91-1845-4A2D-8A66-C0FB7D93F7DF}"/>
                </a:ext>
              </a:extLst>
            </p:cNvPr>
            <p:cNvSpPr/>
            <p:nvPr/>
          </p:nvSpPr>
          <p:spPr>
            <a:xfrm>
              <a:off x="4817008" y="4857907"/>
              <a:ext cx="1245900" cy="360040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F1A30EE-12C9-4B4D-A2B2-BCBB975752D6}"/>
                </a:ext>
              </a:extLst>
            </p:cNvPr>
            <p:cNvSpPr/>
            <p:nvPr/>
          </p:nvSpPr>
          <p:spPr>
            <a:xfrm>
              <a:off x="4227366" y="4047987"/>
              <a:ext cx="1820968" cy="360040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00B050"/>
                  </a:solidFill>
                  <a:latin typeface="SwissReSans Light" panose="020B0504020202020204" pitchFamily="34" charset="0"/>
                </a:rPr>
                <a:t>Insurance Broker</a:t>
              </a:r>
            </a:p>
          </p:txBody>
        </p: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EF94D733-5F48-4299-8128-BABB5D115FF5}"/>
                </a:ext>
              </a:extLst>
            </p:cNvPr>
            <p:cNvCxnSpPr>
              <a:stCxn id="39" idx="2"/>
            </p:cNvCxnSpPr>
            <p:nvPr/>
          </p:nvCxnSpPr>
          <p:spPr>
            <a:xfrm rot="16200000" flipH="1">
              <a:off x="5048830" y="4497046"/>
              <a:ext cx="429247" cy="251207"/>
            </a:xfrm>
            <a:prstGeom prst="bentConnector3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AA3E0B9-3A0B-41F6-AF31-C8D2F15006BC}"/>
              </a:ext>
            </a:extLst>
          </p:cNvPr>
          <p:cNvGrpSpPr/>
          <p:nvPr/>
        </p:nvGrpSpPr>
        <p:grpSpPr>
          <a:xfrm>
            <a:off x="6077601" y="4047987"/>
            <a:ext cx="1392315" cy="1169960"/>
            <a:chOff x="6077601" y="4047987"/>
            <a:chExt cx="1392315" cy="116996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BB76D72-A2AF-4F20-ABDB-E437C76ED0F5}"/>
                </a:ext>
              </a:extLst>
            </p:cNvPr>
            <p:cNvSpPr/>
            <p:nvPr/>
          </p:nvSpPr>
          <p:spPr>
            <a:xfrm>
              <a:off x="6077601" y="4857907"/>
              <a:ext cx="1115249" cy="360040"/>
            </a:xfrm>
            <a:prstGeom prst="round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0DB6C26-462E-4120-A41C-04176FBFAD00}"/>
                </a:ext>
              </a:extLst>
            </p:cNvPr>
            <p:cNvSpPr/>
            <p:nvPr/>
          </p:nvSpPr>
          <p:spPr>
            <a:xfrm>
              <a:off x="6118900" y="4047987"/>
              <a:ext cx="1351016" cy="360040"/>
            </a:xfrm>
            <a:prstGeom prst="round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SwissReSans Light" panose="020B0504020202020204" pitchFamily="34" charset="0"/>
                </a:rPr>
                <a:t>to negotiate</a:t>
              </a:r>
            </a:p>
          </p:txBody>
        </p: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27FD8C8A-712D-48BE-8EAC-F154086CCA95}"/>
                </a:ext>
              </a:extLst>
            </p:cNvPr>
            <p:cNvCxnSpPr>
              <a:cxnSpLocks/>
              <a:stCxn id="51" idx="2"/>
              <a:endCxn id="50" idx="0"/>
            </p:cNvCxnSpPr>
            <p:nvPr/>
          </p:nvCxnSpPr>
          <p:spPr>
            <a:xfrm rot="5400000">
              <a:off x="6489877" y="4553376"/>
              <a:ext cx="449880" cy="159182"/>
            </a:xfrm>
            <a:prstGeom prst="bentConnector3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2AD80ED-080B-4A10-B7ED-54310DA419C6}"/>
              </a:ext>
            </a:extLst>
          </p:cNvPr>
          <p:cNvGrpSpPr/>
          <p:nvPr/>
        </p:nvGrpSpPr>
        <p:grpSpPr>
          <a:xfrm>
            <a:off x="7537723" y="4047987"/>
            <a:ext cx="1391953" cy="1169960"/>
            <a:chOff x="7537723" y="4047987"/>
            <a:chExt cx="1391953" cy="116996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E4228BA-0958-4978-88CE-DB791FE682BF}"/>
                </a:ext>
              </a:extLst>
            </p:cNvPr>
            <p:cNvSpPr/>
            <p:nvPr/>
          </p:nvSpPr>
          <p:spPr>
            <a:xfrm>
              <a:off x="7604375" y="4857907"/>
              <a:ext cx="870789" cy="360040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D235953-094B-4379-8362-4698D8DD182A}"/>
                </a:ext>
              </a:extLst>
            </p:cNvPr>
            <p:cNvSpPr/>
            <p:nvPr/>
          </p:nvSpPr>
          <p:spPr>
            <a:xfrm>
              <a:off x="7537723" y="4047987"/>
              <a:ext cx="1391953" cy="360040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00B0F0"/>
                  </a:solidFill>
                  <a:latin typeface="SwissReSans Light" panose="020B0504020202020204" pitchFamily="34" charset="0"/>
                </a:rPr>
                <a:t>Re. Contract</a:t>
              </a:r>
            </a:p>
          </p:txBody>
        </p: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7D352B2E-C906-4410-B24A-A405CF9FD628}"/>
                </a:ext>
              </a:extLst>
            </p:cNvPr>
            <p:cNvCxnSpPr>
              <a:stCxn id="42" idx="2"/>
              <a:endCxn id="41" idx="0"/>
            </p:cNvCxnSpPr>
            <p:nvPr/>
          </p:nvCxnSpPr>
          <p:spPr>
            <a:xfrm rot="5400000">
              <a:off x="7911795" y="4536002"/>
              <a:ext cx="449880" cy="193930"/>
            </a:xfrm>
            <a:prstGeom prst="bentConnector3">
              <a:avLst/>
            </a:prstGeom>
            <a:ln>
              <a:solidFill>
                <a:srgbClr val="00A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DA11073-E691-4B84-9C89-954E6B3F0477}"/>
              </a:ext>
            </a:extLst>
          </p:cNvPr>
          <p:cNvGrpSpPr/>
          <p:nvPr/>
        </p:nvGrpSpPr>
        <p:grpSpPr>
          <a:xfrm>
            <a:off x="8997483" y="4047987"/>
            <a:ext cx="1405873" cy="1168178"/>
            <a:chOff x="8997483" y="4047987"/>
            <a:chExt cx="1405873" cy="1168178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B6B2FE9-8B43-47BF-96F8-7D6A49FC4AEB}"/>
                </a:ext>
              </a:extLst>
            </p:cNvPr>
            <p:cNvSpPr/>
            <p:nvPr/>
          </p:nvSpPr>
          <p:spPr>
            <a:xfrm>
              <a:off x="9038374" y="4859690"/>
              <a:ext cx="870789" cy="356475"/>
            </a:xfrm>
            <a:prstGeom prst="round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7D3E5EE-50BD-4245-8762-0960AD10B29A}"/>
                </a:ext>
              </a:extLst>
            </p:cNvPr>
            <p:cNvSpPr/>
            <p:nvPr/>
          </p:nvSpPr>
          <p:spPr>
            <a:xfrm>
              <a:off x="8997483" y="4047987"/>
              <a:ext cx="1405873" cy="360040"/>
            </a:xfrm>
            <a:prstGeom prst="round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2"/>
                  </a:solidFill>
                  <a:latin typeface="SwissReSans Light" panose="020B0504020202020204" pitchFamily="34" charset="0"/>
                </a:rPr>
                <a:t>Re. business</a:t>
              </a:r>
            </a:p>
          </p:txBody>
        </p: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130A3186-44CA-42D1-A797-04CA1DB79FE8}"/>
                </a:ext>
              </a:extLst>
            </p:cNvPr>
            <p:cNvCxnSpPr>
              <a:stCxn id="46" idx="2"/>
              <a:endCxn id="44" idx="0"/>
            </p:cNvCxnSpPr>
            <p:nvPr/>
          </p:nvCxnSpPr>
          <p:spPr>
            <a:xfrm rot="5400000">
              <a:off x="9361264" y="4520533"/>
              <a:ext cx="451663" cy="226651"/>
            </a:xfrm>
            <a:prstGeom prst="bentConnector3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1E68CDC-3612-4495-A512-6CE754495145}"/>
              </a:ext>
            </a:extLst>
          </p:cNvPr>
          <p:cNvGrpSpPr/>
          <p:nvPr/>
        </p:nvGrpSpPr>
        <p:grpSpPr>
          <a:xfrm>
            <a:off x="909552" y="3955385"/>
            <a:ext cx="1783941" cy="1262562"/>
            <a:chOff x="909552" y="3955385"/>
            <a:chExt cx="1783941" cy="1262562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52223A2-639C-4040-9EB5-4AAD72FB9263}"/>
                </a:ext>
              </a:extLst>
            </p:cNvPr>
            <p:cNvSpPr/>
            <p:nvPr/>
          </p:nvSpPr>
          <p:spPr>
            <a:xfrm>
              <a:off x="1432736" y="4857907"/>
              <a:ext cx="742043" cy="360040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55CC0EB-A755-4907-9CA4-151837B9ACF7}"/>
                </a:ext>
              </a:extLst>
            </p:cNvPr>
            <p:cNvSpPr/>
            <p:nvPr/>
          </p:nvSpPr>
          <p:spPr>
            <a:xfrm>
              <a:off x="909552" y="3955385"/>
              <a:ext cx="1783941" cy="54524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2"/>
                  </a:solidFill>
                  <a:latin typeface="SwissReSans Light" panose="020B0504020202020204" pitchFamily="34" charset="0"/>
                </a:rPr>
                <a:t>placeholder Broker name</a:t>
              </a:r>
            </a:p>
          </p:txBody>
        </p:sp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D5E9B4E1-8898-476D-A473-B7C8007D05BB}"/>
                </a:ext>
              </a:extLst>
            </p:cNvPr>
            <p:cNvCxnSpPr>
              <a:stCxn id="33" idx="2"/>
              <a:endCxn id="32" idx="0"/>
            </p:cNvCxnSpPr>
            <p:nvPr/>
          </p:nvCxnSpPr>
          <p:spPr>
            <a:xfrm rot="16200000" flipH="1">
              <a:off x="1624002" y="4678150"/>
              <a:ext cx="357277" cy="2235"/>
            </a:xfrm>
            <a:prstGeom prst="bentConnector3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CA90A7D-5239-4F87-8E0E-AFE2ABE140F9}"/>
              </a:ext>
            </a:extLst>
          </p:cNvPr>
          <p:cNvGrpSpPr/>
          <p:nvPr/>
        </p:nvGrpSpPr>
        <p:grpSpPr>
          <a:xfrm>
            <a:off x="375734" y="1859514"/>
            <a:ext cx="2556284" cy="1134431"/>
            <a:chOff x="375734" y="1859514"/>
            <a:chExt cx="2556284" cy="113443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A4AAD7-FAA0-4E25-9EE7-85775FE8BFCD}"/>
                </a:ext>
              </a:extLst>
            </p:cNvPr>
            <p:cNvSpPr/>
            <p:nvPr/>
          </p:nvSpPr>
          <p:spPr>
            <a:xfrm>
              <a:off x="375734" y="1859514"/>
              <a:ext cx="2556284" cy="36004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AE6F835-50DE-450B-B0E3-CFFF16F46639}"/>
                </a:ext>
              </a:extLst>
            </p:cNvPr>
            <p:cNvSpPr/>
            <p:nvPr/>
          </p:nvSpPr>
          <p:spPr>
            <a:xfrm>
              <a:off x="861788" y="2633905"/>
              <a:ext cx="1584176" cy="36004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92D050"/>
                  </a:solidFill>
                  <a:latin typeface="SwissReSans Light" panose="020B0504020202020204" pitchFamily="34" charset="0"/>
                </a:rPr>
                <a:t>Broker Name</a:t>
              </a:r>
            </a:p>
          </p:txBody>
        </p:sp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6EEF9156-78CB-4224-B6B1-2FBD320E5550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 rot="5400000">
              <a:off x="1446701" y="2426729"/>
              <a:ext cx="414351" cy="127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9FBBB58-C05E-4ACF-9BED-73BFE4FDC0D7}"/>
              </a:ext>
            </a:extLst>
          </p:cNvPr>
          <p:cNvGrpSpPr/>
          <p:nvPr/>
        </p:nvGrpSpPr>
        <p:grpSpPr>
          <a:xfrm>
            <a:off x="9820025" y="1861297"/>
            <a:ext cx="1405873" cy="1132648"/>
            <a:chOff x="9820025" y="1861297"/>
            <a:chExt cx="1405873" cy="113264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84570D4-1E33-43DC-89A8-CDCD3AFB880B}"/>
                </a:ext>
              </a:extLst>
            </p:cNvPr>
            <p:cNvSpPr/>
            <p:nvPr/>
          </p:nvSpPr>
          <p:spPr>
            <a:xfrm>
              <a:off x="10087568" y="1861297"/>
              <a:ext cx="870789" cy="356475"/>
            </a:xfrm>
            <a:prstGeom prst="round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F739457-F4A9-4173-8EE3-63F64C68D02C}"/>
                </a:ext>
              </a:extLst>
            </p:cNvPr>
            <p:cNvSpPr/>
            <p:nvPr/>
          </p:nvSpPr>
          <p:spPr>
            <a:xfrm>
              <a:off x="9820025" y="2633905"/>
              <a:ext cx="1405873" cy="360040"/>
            </a:xfrm>
            <a:prstGeom prst="round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2"/>
                  </a:solidFill>
                  <a:latin typeface="SwissReSans Light" panose="020B0504020202020204" pitchFamily="34" charset="0"/>
                </a:rPr>
                <a:t>Re. business</a:t>
              </a:r>
            </a:p>
          </p:txBody>
        </p: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C96A5A2C-0382-4311-BE2F-D6060DBA53C4}"/>
                </a:ext>
              </a:extLst>
            </p:cNvPr>
            <p:cNvCxnSpPr>
              <a:cxnSpLocks/>
              <a:stCxn id="25" idx="2"/>
              <a:endCxn id="26" idx="0"/>
            </p:cNvCxnSpPr>
            <p:nvPr/>
          </p:nvCxnSpPr>
          <p:spPr>
            <a:xfrm rot="5400000">
              <a:off x="10314897" y="2425838"/>
              <a:ext cx="416133" cy="1"/>
            </a:xfrm>
            <a:prstGeom prst="bentConnector3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D0F3E1B-24E8-4E09-87D2-CF1E1A45CCA2}"/>
              </a:ext>
            </a:extLst>
          </p:cNvPr>
          <p:cNvGrpSpPr/>
          <p:nvPr/>
        </p:nvGrpSpPr>
        <p:grpSpPr>
          <a:xfrm>
            <a:off x="8375972" y="1859514"/>
            <a:ext cx="1391953" cy="1134431"/>
            <a:chOff x="8375972" y="1859514"/>
            <a:chExt cx="1391953" cy="113443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B80BDA2-A3BC-4EE2-BB46-CA0DB3A00A00}"/>
                </a:ext>
              </a:extLst>
            </p:cNvPr>
            <p:cNvSpPr/>
            <p:nvPr/>
          </p:nvSpPr>
          <p:spPr>
            <a:xfrm>
              <a:off x="8411215" y="1859514"/>
              <a:ext cx="1105671" cy="360040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B1DBFEB-57A4-4D9E-9A23-A695A59C978B}"/>
                </a:ext>
              </a:extLst>
            </p:cNvPr>
            <p:cNvSpPr/>
            <p:nvPr/>
          </p:nvSpPr>
          <p:spPr>
            <a:xfrm>
              <a:off x="8375972" y="2633905"/>
              <a:ext cx="1391953" cy="360040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00B0F0"/>
                  </a:solidFill>
                  <a:latin typeface="SwissReSans Light" panose="020B0504020202020204" pitchFamily="34" charset="0"/>
                </a:rPr>
                <a:t>Re. Contract</a:t>
              </a:r>
            </a:p>
          </p:txBody>
        </p:sp>
        <p:cxnSp>
          <p:nvCxnSpPr>
            <p:cNvPr id="69" name="Connector: Elbow 68">
              <a:extLst>
                <a:ext uri="{FF2B5EF4-FFF2-40B4-BE49-F238E27FC236}">
                  <a16:creationId xmlns:a16="http://schemas.microsoft.com/office/drawing/2014/main" id="{5A8EC7FD-01BC-4979-BCF5-560660DDA09C}"/>
                </a:ext>
              </a:extLst>
            </p:cNvPr>
            <p:cNvCxnSpPr>
              <a:cxnSpLocks/>
              <a:stCxn id="22" idx="2"/>
              <a:endCxn id="23" idx="0"/>
            </p:cNvCxnSpPr>
            <p:nvPr/>
          </p:nvCxnSpPr>
          <p:spPr>
            <a:xfrm rot="16200000" flipH="1">
              <a:off x="8810825" y="2372780"/>
              <a:ext cx="414351" cy="107898"/>
            </a:xfrm>
            <a:prstGeom prst="bentConnector3">
              <a:avLst/>
            </a:prstGeom>
            <a:ln>
              <a:solidFill>
                <a:srgbClr val="00A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1A03DFF-E423-4EAC-9FF4-1E0ED0B09011}"/>
              </a:ext>
            </a:extLst>
          </p:cNvPr>
          <p:cNvGrpSpPr/>
          <p:nvPr/>
        </p:nvGrpSpPr>
        <p:grpSpPr>
          <a:xfrm>
            <a:off x="6886550" y="1859514"/>
            <a:ext cx="1437322" cy="1134431"/>
            <a:chOff x="6886550" y="1859514"/>
            <a:chExt cx="1437322" cy="1134431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FAFA0AF-F8E8-4D1B-9BFE-34A5BF16A433}"/>
                </a:ext>
              </a:extLst>
            </p:cNvPr>
            <p:cNvSpPr/>
            <p:nvPr/>
          </p:nvSpPr>
          <p:spPr>
            <a:xfrm>
              <a:off x="6886550" y="1859514"/>
              <a:ext cx="1137665" cy="360040"/>
            </a:xfrm>
            <a:prstGeom prst="round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3F99021-0A96-4484-9E48-1E0F20DE0F44}"/>
                </a:ext>
              </a:extLst>
            </p:cNvPr>
            <p:cNvSpPr/>
            <p:nvPr/>
          </p:nvSpPr>
          <p:spPr>
            <a:xfrm>
              <a:off x="6972856" y="2633905"/>
              <a:ext cx="1351016" cy="360040"/>
            </a:xfrm>
            <a:prstGeom prst="round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SwissReSans Light" panose="020B0504020202020204" pitchFamily="34" charset="0"/>
                </a:rPr>
                <a:t>to negotiate</a:t>
              </a:r>
            </a:p>
          </p:txBody>
        </p:sp>
        <p:cxnSp>
          <p:nvCxnSpPr>
            <p:cNvPr id="72" name="Connector: Elbow 71">
              <a:extLst>
                <a:ext uri="{FF2B5EF4-FFF2-40B4-BE49-F238E27FC236}">
                  <a16:creationId xmlns:a16="http://schemas.microsoft.com/office/drawing/2014/main" id="{AC936FEB-C570-4E45-AC5B-74BA324406BC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 rot="16200000" flipH="1">
              <a:off x="7344698" y="2330238"/>
              <a:ext cx="414351" cy="192981"/>
            </a:xfrm>
            <a:prstGeom prst="bentConnector3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381156A-3E8C-4B97-9CD6-6BDC06A9383E}"/>
              </a:ext>
            </a:extLst>
          </p:cNvPr>
          <p:cNvGrpSpPr/>
          <p:nvPr/>
        </p:nvGrpSpPr>
        <p:grpSpPr>
          <a:xfrm>
            <a:off x="5104024" y="1859514"/>
            <a:ext cx="1820968" cy="1134431"/>
            <a:chOff x="5104024" y="1859514"/>
            <a:chExt cx="1820968" cy="113443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7A8EAF5-5C37-4AC8-9A0F-0A86D95C935C}"/>
                </a:ext>
              </a:extLst>
            </p:cNvPr>
            <p:cNvSpPr/>
            <p:nvPr/>
          </p:nvSpPr>
          <p:spPr>
            <a:xfrm>
              <a:off x="5606385" y="1859514"/>
              <a:ext cx="1258359" cy="360040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C46F5D3-51BF-4FC2-B3C2-7C51EF7E034D}"/>
                </a:ext>
              </a:extLst>
            </p:cNvPr>
            <p:cNvSpPr/>
            <p:nvPr/>
          </p:nvSpPr>
          <p:spPr>
            <a:xfrm>
              <a:off x="5104024" y="2633905"/>
              <a:ext cx="1820968" cy="360040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00B050"/>
                  </a:solidFill>
                  <a:latin typeface="SwissReSans Light" panose="020B0504020202020204" pitchFamily="34" charset="0"/>
                </a:rPr>
                <a:t>Insurance Broker</a:t>
              </a:r>
            </a:p>
          </p:txBody>
        </p:sp>
        <p:cxnSp>
          <p:nvCxnSpPr>
            <p:cNvPr id="75" name="Connector: Elbow 74">
              <a:extLst>
                <a:ext uri="{FF2B5EF4-FFF2-40B4-BE49-F238E27FC236}">
                  <a16:creationId xmlns:a16="http://schemas.microsoft.com/office/drawing/2014/main" id="{D196AA0B-5F85-4082-B081-E204E3EDB8A3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 rot="5400000">
              <a:off x="5917862" y="2316201"/>
              <a:ext cx="414351" cy="22105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A4E161B-220C-4404-B3FF-A113D40ED752}"/>
              </a:ext>
            </a:extLst>
          </p:cNvPr>
          <p:cNvGrpSpPr/>
          <p:nvPr/>
        </p:nvGrpSpPr>
        <p:grpSpPr>
          <a:xfrm>
            <a:off x="3659972" y="1859514"/>
            <a:ext cx="1391953" cy="1134431"/>
            <a:chOff x="3659972" y="1859514"/>
            <a:chExt cx="1391953" cy="113443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E946D97-DE53-4A37-9AB7-168BD5034117}"/>
                </a:ext>
              </a:extLst>
            </p:cNvPr>
            <p:cNvSpPr/>
            <p:nvPr/>
          </p:nvSpPr>
          <p:spPr>
            <a:xfrm>
              <a:off x="3886697" y="1859514"/>
              <a:ext cx="1100299" cy="360040"/>
            </a:xfrm>
            <a:prstGeom prst="round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39124B6-5AA0-49DD-8D98-DC222DD362D2}"/>
                </a:ext>
              </a:extLst>
            </p:cNvPr>
            <p:cNvSpPr/>
            <p:nvPr/>
          </p:nvSpPr>
          <p:spPr>
            <a:xfrm>
              <a:off x="3659972" y="2633905"/>
              <a:ext cx="1391953" cy="360040"/>
            </a:xfrm>
            <a:prstGeom prst="round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761092"/>
                  </a:solidFill>
                  <a:latin typeface="SwissReSans Light" panose="020B0504020202020204" pitchFamily="34" charset="0"/>
                </a:rPr>
                <a:t>to recognise</a:t>
              </a:r>
            </a:p>
          </p:txBody>
        </p: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1D3E283C-DB71-4F5C-B627-24C6796BE4DE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 rot="5400000">
              <a:off x="4189223" y="2386280"/>
              <a:ext cx="414351" cy="80898"/>
            </a:xfrm>
            <a:prstGeom prst="bentConnector3">
              <a:avLst/>
            </a:prstGeom>
            <a:ln>
              <a:solidFill>
                <a:srgbClr val="761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61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1">
            <a:extLst>
              <a:ext uri="{FF2B5EF4-FFF2-40B4-BE49-F238E27FC236}">
                <a16:creationId xmlns:a16="http://schemas.microsoft.com/office/drawing/2014/main" id="{130FFAAA-30F3-451E-9B30-BB12483699F3}"/>
              </a:ext>
            </a:extLst>
          </p:cNvPr>
          <p:cNvSpPr txBox="1">
            <a:spLocks/>
          </p:cNvSpPr>
          <p:nvPr/>
        </p:nvSpPr>
        <p:spPr bwMode="black">
          <a:xfrm>
            <a:off x="241389" y="1038474"/>
            <a:ext cx="11709221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itchFamily="34" charset="0"/>
              <a:buChar char="•"/>
              <a:defRPr sz="18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1pPr>
            <a:lvl2pPr marL="444500" indent="-2619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2pPr>
            <a:lvl3pPr marL="715963" indent="-2714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3pPr>
            <a:lvl4pPr marL="985838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4pPr>
            <a:lvl5pPr marL="1255713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SwissReSans Light" panose="020B0504020202020204" pitchFamily="34" charset="0"/>
              </a:rPr>
              <a:t>Guy Carpenter &amp; Company, is hereby recognized as the Intermediary negotiating this Agreement for all business hereunder.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SwissReSans Light" panose="020B0504020202020204" pitchFamily="34" charset="0"/>
              </a:rPr>
              <a:t>XXXXX is hereby </a:t>
            </a:r>
            <a:r>
              <a:rPr lang="en-US" dirty="0" err="1">
                <a:solidFill>
                  <a:schemeClr val="tx1"/>
                </a:solidFill>
                <a:latin typeface="SwissReSans Light" panose="020B0504020202020204" pitchFamily="34" charset="0"/>
              </a:rPr>
              <a:t>recognised</a:t>
            </a:r>
            <a:r>
              <a:rPr lang="en-US" dirty="0">
                <a:solidFill>
                  <a:schemeClr val="tx1"/>
                </a:solidFill>
                <a:latin typeface="SwissReSans Light" panose="020B0504020202020204" pitchFamily="34" charset="0"/>
              </a:rPr>
              <a:t> as the intermediary negotiating this Contract for all business hereunder.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537F4-7DFF-464E-9EC0-F01E49E2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 Similarity: Aligning the meaning of words and expressions</a:t>
            </a:r>
            <a:endParaRPr lang="en-GB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7FCA0-4090-4939-9280-E1C5F968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7C99CD2-7DB4-4232-ABC8-9DD7ED87D710}"/>
              </a:ext>
            </a:extLst>
          </p:cNvPr>
          <p:cNvSpPr txBox="1"/>
          <p:nvPr/>
        </p:nvSpPr>
        <p:spPr>
          <a:xfrm>
            <a:off x="4295800" y="3207837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wissReSans" pitchFamily="34" charset="0"/>
              </a:rPr>
              <a:t>Semantic Similarity: 100%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5A6C2C-3505-41ED-9B7E-8AB6F3A30CE3}"/>
              </a:ext>
            </a:extLst>
          </p:cNvPr>
          <p:cNvSpPr/>
          <p:nvPr/>
        </p:nvSpPr>
        <p:spPr>
          <a:xfrm>
            <a:off x="243428" y="1934264"/>
            <a:ext cx="11699950" cy="216024"/>
          </a:xfrm>
          <a:prstGeom prst="rect">
            <a:avLst/>
          </a:prstGeom>
          <a:solidFill>
            <a:srgbClr val="00B050">
              <a:alpha val="36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4C7BB-42EA-4FEE-8474-503274ADF942}"/>
              </a:ext>
            </a:extLst>
          </p:cNvPr>
          <p:cNvSpPr/>
          <p:nvPr/>
        </p:nvSpPr>
        <p:spPr>
          <a:xfrm>
            <a:off x="1308218" y="4920696"/>
            <a:ext cx="9588630" cy="216024"/>
          </a:xfrm>
          <a:prstGeom prst="rect">
            <a:avLst/>
          </a:prstGeom>
          <a:solidFill>
            <a:srgbClr val="00B050">
              <a:alpha val="36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0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276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Legal notice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©2019 Swiss Re. All rights reserved. You are not permitted to create any modifications </a:t>
            </a:r>
            <a:br>
              <a:rPr lang="en-GB" dirty="0"/>
            </a:br>
            <a:r>
              <a:rPr lang="en-GB" dirty="0"/>
              <a:t>or derivative works of this presentation or to use it for commercial or other public purposes </a:t>
            </a:r>
            <a:br>
              <a:rPr lang="en-GB" dirty="0"/>
            </a:br>
            <a:r>
              <a:rPr lang="en-GB" dirty="0"/>
              <a:t>without the prior written permission of Swiss Re.</a:t>
            </a:r>
          </a:p>
          <a:p>
            <a:r>
              <a:rPr lang="en-GB" dirty="0"/>
              <a:t>The information and opinions contained in the presentation are provided as at the date of </a:t>
            </a:r>
            <a:br>
              <a:rPr lang="en-GB" dirty="0"/>
            </a:br>
            <a:r>
              <a:rPr lang="en-GB" dirty="0"/>
              <a:t>the presentation and are subject to change without notice. Although the information used </a:t>
            </a:r>
            <a:br>
              <a:rPr lang="en-GB" dirty="0"/>
            </a:br>
            <a:r>
              <a:rPr lang="en-GB" dirty="0"/>
              <a:t>was taken from reliable sources, Swiss Re does not accept any responsibility for the accuracy </a:t>
            </a:r>
            <a:br>
              <a:rPr lang="en-GB" dirty="0"/>
            </a:br>
            <a:r>
              <a:rPr lang="en-GB" dirty="0"/>
              <a:t>or comprehensiveness of the details given. All liability for the accuracy and completeness </a:t>
            </a:r>
            <a:br>
              <a:rPr lang="en-GB" dirty="0"/>
            </a:br>
            <a:r>
              <a:rPr lang="en-GB" dirty="0"/>
              <a:t>thereof or for any damage or loss resulting from the use of the information contained in this </a:t>
            </a:r>
            <a:br>
              <a:rPr lang="en-GB" dirty="0"/>
            </a:br>
            <a:r>
              <a:rPr lang="en-GB" dirty="0"/>
              <a:t>presentation is expressly excluded. Under no circumstances shall Swiss Re or its Group </a:t>
            </a:r>
            <a:br>
              <a:rPr lang="en-GB" dirty="0"/>
            </a:br>
            <a:r>
              <a:rPr lang="en-GB" dirty="0"/>
              <a:t>companies be liable for any financial or consequential loss relating to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62268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64DE1B-5FFA-4849-984B-5475AC79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200" dirty="0">
                <a:latin typeface="SwissReSans Light" panose="020B0504020202020204" pitchFamily="34" charset="0"/>
              </a:rPr>
              <a:t>Contract Review at Swiss Re</a:t>
            </a:r>
          </a:p>
          <a:p>
            <a:pPr lvl="0"/>
            <a:r>
              <a:rPr lang="en-GB" sz="2200" dirty="0">
                <a:latin typeface="SwissReSans Light" panose="020B0504020202020204" pitchFamily="34" charset="0"/>
              </a:rPr>
              <a:t>Current approach and in-house technology</a:t>
            </a:r>
          </a:p>
          <a:p>
            <a:pPr lvl="0"/>
            <a:r>
              <a:rPr lang="en-GB" sz="2200" dirty="0">
                <a:latin typeface="SwissReSans Light" panose="020B0504020202020204" pitchFamily="34" charset="0"/>
              </a:rPr>
              <a:t>How Semantic Technology could help</a:t>
            </a:r>
          </a:p>
          <a:p>
            <a:endParaRPr lang="en-GB" sz="2400" dirty="0">
              <a:latin typeface="SwissReSans Light" panose="020B05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3C89D3-6E29-45ED-ABB5-04F2D136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1271F-D519-4338-8EF0-A9F3175F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95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Goal and Mission</a:t>
            </a:r>
            <a:br>
              <a:rPr lang="en-GB" dirty="0">
                <a:solidFill>
                  <a:schemeClr val="accent3"/>
                </a:solidFill>
              </a:rPr>
            </a:br>
            <a:r>
              <a:rPr lang="en-GB" sz="2000" i="1" dirty="0">
                <a:solidFill>
                  <a:schemeClr val="accent3"/>
                </a:solidFill>
              </a:rPr>
              <a:t>Contract Review at Swiss Re</a:t>
            </a:r>
            <a:br>
              <a:rPr lang="en-GB" sz="2000" dirty="0">
                <a:latin typeface="SwissReSans Light" panose="020B0504020202020204" pitchFamily="34" charset="0"/>
              </a:rPr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983432" y="3224867"/>
            <a:ext cx="7658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Goal:</a:t>
            </a:r>
          </a:p>
          <a:p>
            <a:r>
              <a:rPr lang="en-GB" sz="2400" b="1" i="1" dirty="0">
                <a:latin typeface="+mj-lt"/>
              </a:rPr>
              <a:t>Avoid signing contracts containing clauses resulting in unintended coverage or higher exposure.</a:t>
            </a:r>
            <a:endParaRPr lang="en-GB" sz="2400" b="1" dirty="0"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6F1DDA-AFD9-4FF2-86C5-46C3567C07F0}"/>
              </a:ext>
            </a:extLst>
          </p:cNvPr>
          <p:cNvGrpSpPr/>
          <p:nvPr/>
        </p:nvGrpSpPr>
        <p:grpSpPr>
          <a:xfrm>
            <a:off x="9760000" y="4253464"/>
            <a:ext cx="1448544" cy="1714007"/>
            <a:chOff x="9120336" y="3456978"/>
            <a:chExt cx="1448544" cy="1714007"/>
          </a:xfrm>
        </p:grpSpPr>
        <p:pic>
          <p:nvPicPr>
            <p:cNvPr id="18" name="Content Placeholder 7">
              <a:extLst>
                <a:ext uri="{FF2B5EF4-FFF2-40B4-BE49-F238E27FC236}">
                  <a16:creationId xmlns:a16="http://schemas.microsoft.com/office/drawing/2014/main" id="{AA0FF241-72E2-4AD4-8929-EC0BD7F4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black">
            <a:xfrm>
              <a:off x="9120336" y="3456978"/>
              <a:ext cx="1008112" cy="127357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19" name="Content Placeholder 7">
              <a:extLst>
                <a:ext uri="{FF2B5EF4-FFF2-40B4-BE49-F238E27FC236}">
                  <a16:creationId xmlns:a16="http://schemas.microsoft.com/office/drawing/2014/main" id="{0C37EB59-88BF-4C36-8F9A-6B572F022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black">
            <a:xfrm>
              <a:off x="9264352" y="3600994"/>
              <a:ext cx="1008112" cy="127357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20" name="Content Placeholder 7">
              <a:extLst>
                <a:ext uri="{FF2B5EF4-FFF2-40B4-BE49-F238E27FC236}">
                  <a16:creationId xmlns:a16="http://schemas.microsoft.com/office/drawing/2014/main" id="{44877D3F-AE87-4EAD-B21A-21B7D4468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black">
            <a:xfrm>
              <a:off x="9408368" y="3745010"/>
              <a:ext cx="1008112" cy="127357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21" name="Content Placeholder 7">
              <a:extLst>
                <a:ext uri="{FF2B5EF4-FFF2-40B4-BE49-F238E27FC236}">
                  <a16:creationId xmlns:a16="http://schemas.microsoft.com/office/drawing/2014/main" id="{DD2083FE-C3F2-483C-89E1-958DF879A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black">
            <a:xfrm>
              <a:off x="9560768" y="3897410"/>
              <a:ext cx="1008112" cy="1273575"/>
            </a:xfrm>
            <a:prstGeom prst="rect">
              <a:avLst/>
            </a:prstGeom>
            <a:ln w="9525">
              <a:solidFill>
                <a:schemeClr val="tx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4515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CD957-2DBB-4EF7-839B-44AFD91A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817372E-A969-46B7-8F88-116F65FD1681}"/>
              </a:ext>
            </a:extLst>
          </p:cNvPr>
          <p:cNvSpPr txBox="1">
            <a:spLocks/>
          </p:cNvSpPr>
          <p:nvPr/>
        </p:nvSpPr>
        <p:spPr bwMode="black">
          <a:xfrm>
            <a:off x="695325" y="755153"/>
            <a:ext cx="11017250" cy="6926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SwissReSans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Who and Where We Are</a:t>
            </a:r>
          </a:p>
          <a:p>
            <a:r>
              <a:rPr lang="en-GB" sz="2000" i="1" dirty="0">
                <a:solidFill>
                  <a:schemeClr val="accent3"/>
                </a:solidFill>
              </a:rPr>
              <a:t>Contract Review at Swiss Re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64281-F688-4F7A-9F17-23B5D113B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95101"/>
            <a:ext cx="7086600" cy="48023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856EAC-7356-47A0-A17C-2755DA71D02F}"/>
              </a:ext>
            </a:extLst>
          </p:cNvPr>
          <p:cNvSpPr/>
          <p:nvPr/>
        </p:nvSpPr>
        <p:spPr>
          <a:xfrm>
            <a:off x="8628063" y="1495100"/>
            <a:ext cx="3073707" cy="39913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300"/>
              </a:spcAft>
            </a:pPr>
            <a:r>
              <a:rPr lang="en-GB" sz="1200" dirty="0">
                <a:solidFill>
                  <a:schemeClr val="tx1"/>
                </a:solidFill>
                <a:latin typeface="SwissReSans Light" panose="020B0504020202020204" pitchFamily="34" charset="0"/>
              </a:rPr>
              <a:t>Our </a:t>
            </a:r>
            <a:r>
              <a:rPr lang="en-GB" sz="1200" b="1" dirty="0">
                <a:solidFill>
                  <a:schemeClr val="tx1"/>
                </a:solidFill>
                <a:latin typeface="SwissReSans Light" panose="020B0504020202020204" pitchFamily="34" charset="0"/>
              </a:rPr>
              <a:t>global function </a:t>
            </a:r>
            <a:r>
              <a:rPr lang="en-GB" sz="1200" dirty="0">
                <a:solidFill>
                  <a:schemeClr val="tx1"/>
                </a:solidFill>
                <a:latin typeface="SwissReSans Light" panose="020B0504020202020204" pitchFamily="34" charset="0"/>
              </a:rPr>
              <a:t>gives Swiss Re a competitive advantage by: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SwissReSans Light" panose="020B0504020202020204" pitchFamily="34" charset="0"/>
              </a:rPr>
              <a:t>bringing together a multicultural team with </a:t>
            </a:r>
            <a:r>
              <a:rPr lang="en-GB" sz="1200" b="1" dirty="0">
                <a:solidFill>
                  <a:schemeClr val="tx1"/>
                </a:solidFill>
                <a:latin typeface="SwissReSans Light" panose="020B0504020202020204" pitchFamily="34" charset="0"/>
              </a:rPr>
              <a:t>international diversity</a:t>
            </a:r>
            <a:endParaRPr lang="en-GB" sz="1200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SwissReSans Light" panose="020B0504020202020204" pitchFamily="34" charset="0"/>
              </a:rPr>
              <a:t>providing in-depth </a:t>
            </a:r>
            <a:r>
              <a:rPr lang="en-GB" sz="1200" b="1" dirty="0">
                <a:solidFill>
                  <a:schemeClr val="tx1"/>
                </a:solidFill>
                <a:latin typeface="SwissReSans Light" panose="020B0504020202020204" pitchFamily="34" charset="0"/>
              </a:rPr>
              <a:t>knowledge of local markets </a:t>
            </a:r>
            <a:r>
              <a:rPr lang="en-GB" sz="1200" dirty="0">
                <a:solidFill>
                  <a:schemeClr val="tx1"/>
                </a:solidFill>
                <a:latin typeface="SwissReSans Light" panose="020B0504020202020204" pitchFamily="34" charset="0"/>
              </a:rPr>
              <a:t>with our team in primary locations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SwissReSans Light" panose="020B0504020202020204" pitchFamily="34" charset="0"/>
              </a:rPr>
              <a:t>offering </a:t>
            </a:r>
            <a:r>
              <a:rPr lang="en-GB" sz="1200" b="1" dirty="0">
                <a:solidFill>
                  <a:schemeClr val="tx1"/>
                </a:solidFill>
                <a:latin typeface="SwissReSans Light" panose="020B0504020202020204" pitchFamily="34" charset="0"/>
              </a:rPr>
              <a:t>multiple language skills</a:t>
            </a:r>
            <a:endParaRPr lang="en-GB" sz="1200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SwissReSans Light" panose="020B0504020202020204" pitchFamily="34" charset="0"/>
              </a:rPr>
              <a:t>enabling </a:t>
            </a:r>
            <a:r>
              <a:rPr lang="en-GB" sz="1200" b="1" dirty="0">
                <a:solidFill>
                  <a:schemeClr val="tx1"/>
                </a:solidFill>
                <a:latin typeface="SwissReSans Light" panose="020B0504020202020204" pitchFamily="34" charset="0"/>
              </a:rPr>
              <a:t>one voice </a:t>
            </a:r>
            <a:r>
              <a:rPr lang="en-GB" sz="1200" dirty="0">
                <a:solidFill>
                  <a:schemeClr val="tx1"/>
                </a:solidFill>
                <a:latin typeface="SwissReSans Light" panose="020B0504020202020204" pitchFamily="34" charset="0"/>
              </a:rPr>
              <a:t>by having consistent principles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SwissReSans Light" panose="020B0504020202020204" pitchFamily="34" charset="0"/>
              </a:rPr>
              <a:t>bringing </a:t>
            </a:r>
            <a:r>
              <a:rPr lang="en-GB" sz="1200" b="1" dirty="0">
                <a:solidFill>
                  <a:schemeClr val="tx1"/>
                </a:solidFill>
                <a:latin typeface="SwissReSans Light" panose="020B0504020202020204" pitchFamily="34" charset="0"/>
              </a:rPr>
              <a:t>diversity in management</a:t>
            </a:r>
            <a:endParaRPr lang="en-GB" sz="1200" dirty="0">
              <a:solidFill>
                <a:schemeClr val="tx1"/>
              </a:solidFill>
              <a:latin typeface="SwissReSans Light" panose="020B05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SwissReSans Light" panose="020B0504020202020204" pitchFamily="34" charset="0"/>
              </a:rPr>
              <a:t>supporting </a:t>
            </a:r>
            <a:r>
              <a:rPr lang="en-GB" sz="1200" b="1" dirty="0">
                <a:solidFill>
                  <a:schemeClr val="tx1"/>
                </a:solidFill>
                <a:latin typeface="SwissReSans Light" panose="020B0504020202020204" pitchFamily="34" charset="0"/>
              </a:rPr>
              <a:t>ease of doing business</a:t>
            </a:r>
            <a:r>
              <a:rPr lang="en-GB" sz="1200" dirty="0">
                <a:solidFill>
                  <a:schemeClr val="tx1"/>
                </a:solidFill>
                <a:latin typeface="SwissReSans Light" panose="020B0504020202020204" pitchFamily="34" charset="0"/>
              </a:rPr>
              <a:t> to leverage efficiencies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latin typeface="SwissReSans Light" panose="020B0504020202020204" pitchFamily="34" charset="0"/>
              </a:rPr>
              <a:t>using state of the art </a:t>
            </a:r>
            <a:r>
              <a:rPr lang="en-GB" sz="1200" b="1" dirty="0">
                <a:solidFill>
                  <a:schemeClr val="tx1"/>
                </a:solidFill>
                <a:latin typeface="SwissReSans Light" panose="020B0504020202020204" pitchFamily="34" charset="0"/>
              </a:rPr>
              <a:t>technology</a:t>
            </a:r>
            <a:r>
              <a:rPr lang="en-GB" sz="1200" dirty="0">
                <a:solidFill>
                  <a:schemeClr val="tx1"/>
                </a:solidFill>
                <a:latin typeface="SwissReSans Light" panose="020B0504020202020204" pitchFamily="34" charset="0"/>
              </a:rPr>
              <a:t> to increase productivity,</a:t>
            </a:r>
            <a:r>
              <a:rPr lang="en-GB" sz="1200" dirty="0"/>
              <a:t> consistency and gain efficiencies </a:t>
            </a:r>
            <a:r>
              <a:rPr lang="en-GB" sz="1200" dirty="0">
                <a:solidFill>
                  <a:schemeClr val="tx1"/>
                </a:solidFill>
                <a:latin typeface="SwissReSans Light" panose="020B05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567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3CA91AF6-CBC0-4223-BC6E-60734B416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6"/>
            <a:ext cx="11017250" cy="439251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2E488E-9709-4D33-9F13-986534DF9DFB}"/>
              </a:ext>
            </a:extLst>
          </p:cNvPr>
          <p:cNvSpPr/>
          <p:nvPr/>
        </p:nvSpPr>
        <p:spPr>
          <a:xfrm>
            <a:off x="8671556" y="1819821"/>
            <a:ext cx="3030214" cy="3228202"/>
          </a:xfrm>
          <a:prstGeom prst="rect">
            <a:avLst/>
          </a:prstGeom>
          <a:solidFill>
            <a:srgbClr val="E7E7FF"/>
          </a:solidFill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wissReSans" pitchFamily="34" charset="0"/>
                <a:ea typeface="+mn-ea"/>
                <a:cs typeface="+mn-cs"/>
              </a:rPr>
              <a:t>Contract Review Tool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6EF9B2-E0B5-49B1-9901-91B95AA0EFE2}"/>
              </a:ext>
            </a:extLst>
          </p:cNvPr>
          <p:cNvSpPr/>
          <p:nvPr/>
        </p:nvSpPr>
        <p:spPr>
          <a:xfrm>
            <a:off x="6130034" y="1819821"/>
            <a:ext cx="1422792" cy="32282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4DBC"/>
                </a:solidFill>
                <a:effectLst/>
                <a:uLnTx/>
                <a:uFillTx/>
                <a:latin typeface="SwissReSans" pitchFamily="34" charset="0"/>
                <a:ea typeface="+mn-ea"/>
                <a:cs typeface="+mn-cs"/>
              </a:rPr>
              <a:t>Workflow Tool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6DEEB-EA96-4054-A77E-0D18C0D4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3152C-4AC9-4E8B-A785-9AC4ADAAD1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83E36"/>
              </a:solidFill>
              <a:effectLst/>
              <a:uLnTx/>
              <a:uFillTx/>
              <a:latin typeface="SwissReSans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Graphic 4" descr="Office worker">
            <a:extLst>
              <a:ext uri="{FF2B5EF4-FFF2-40B4-BE49-F238E27FC236}">
                <a16:creationId xmlns:a16="http://schemas.microsoft.com/office/drawing/2014/main" id="{4D06693E-DF95-4430-A0D7-906116BC8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028" y="2976722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4E08C9-94DA-434D-AC4C-B015722D6CF4}"/>
              </a:ext>
            </a:extLst>
          </p:cNvPr>
          <p:cNvSpPr/>
          <p:nvPr/>
        </p:nvSpPr>
        <p:spPr>
          <a:xfrm>
            <a:off x="360097" y="2431509"/>
            <a:ext cx="1060290" cy="414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BROKER/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CLIENT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FDE16D6-DBEB-446B-B34A-EE6B9029BF11}"/>
              </a:ext>
            </a:extLst>
          </p:cNvPr>
          <p:cNvSpPr/>
          <p:nvPr/>
        </p:nvSpPr>
        <p:spPr>
          <a:xfrm rot="16200000">
            <a:off x="1707007" y="2976721"/>
            <a:ext cx="213880" cy="914402"/>
          </a:xfrm>
          <a:prstGeom prst="down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8" name="Graphic 7" descr="User">
            <a:extLst>
              <a:ext uri="{FF2B5EF4-FFF2-40B4-BE49-F238E27FC236}">
                <a16:creationId xmlns:a16="http://schemas.microsoft.com/office/drawing/2014/main" id="{17B7CFEA-2DD0-469E-A3C8-9E5959262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5318" y="2976722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D022E1-D8D2-4D5A-9299-7410C23A5A58}"/>
              </a:ext>
            </a:extLst>
          </p:cNvPr>
          <p:cNvSpPr/>
          <p:nvPr/>
        </p:nvSpPr>
        <p:spPr>
          <a:xfrm>
            <a:off x="2112756" y="2431509"/>
            <a:ext cx="1358461" cy="414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685800"/>
            <a:r>
              <a:rPr lang="en-GB" sz="1050" b="1" dirty="0">
                <a:solidFill>
                  <a:srgbClr val="283E36"/>
                </a:solidFill>
                <a:latin typeface="SwissReSans Light" panose="020B0504020202020204" pitchFamily="34" charset="0"/>
              </a:rPr>
              <a:t>CLIENT MARKET/</a:t>
            </a:r>
          </a:p>
          <a:p>
            <a:pPr algn="ctr" defTabSz="685800"/>
            <a:r>
              <a:rPr lang="en-GB" sz="1050" b="1" dirty="0">
                <a:solidFill>
                  <a:srgbClr val="283E36"/>
                </a:solidFill>
                <a:latin typeface="SwissReSans Light" panose="020B0504020202020204" pitchFamily="34" charset="0"/>
              </a:rPr>
              <a:t>UNDERWRITER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9F9142-D060-4199-8A50-5BD56295B349}"/>
              </a:ext>
            </a:extLst>
          </p:cNvPr>
          <p:cNvGrpSpPr/>
          <p:nvPr/>
        </p:nvGrpSpPr>
        <p:grpSpPr>
          <a:xfrm>
            <a:off x="3273924" y="3094145"/>
            <a:ext cx="914402" cy="809042"/>
            <a:chOff x="3273924" y="3200422"/>
            <a:chExt cx="914402" cy="809042"/>
          </a:xfrm>
        </p:grpSpPr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5FB6310E-3D23-490F-BA8A-4140F717160A}"/>
                </a:ext>
              </a:extLst>
            </p:cNvPr>
            <p:cNvSpPr/>
            <p:nvPr/>
          </p:nvSpPr>
          <p:spPr>
            <a:xfrm rot="14897262">
              <a:off x="3624185" y="2850161"/>
              <a:ext cx="213880" cy="914402"/>
            </a:xfrm>
            <a:prstGeom prst="downArrow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wissReSans" pitchFamily="34" charset="0"/>
                <a:ea typeface="+mn-ea"/>
                <a:cs typeface="+mn-cs"/>
              </a:endParaRPr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F6E7CAFB-9D20-4EF4-B88E-8CB50EADEE5F}"/>
                </a:ext>
              </a:extLst>
            </p:cNvPr>
            <p:cNvSpPr/>
            <p:nvPr/>
          </p:nvSpPr>
          <p:spPr>
            <a:xfrm rot="6702738" flipV="1">
              <a:off x="3624185" y="3445323"/>
              <a:ext cx="213880" cy="914402"/>
            </a:xfrm>
            <a:prstGeom prst="downArrow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wissReSans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715F831-CC1B-4C7C-B30A-1364DF3492FC}"/>
              </a:ext>
            </a:extLst>
          </p:cNvPr>
          <p:cNvSpPr/>
          <p:nvPr/>
        </p:nvSpPr>
        <p:spPr>
          <a:xfrm>
            <a:off x="3938441" y="2828964"/>
            <a:ext cx="1358461" cy="3672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YES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848A3E-C27B-43A7-A3CC-EE70799DA589}"/>
              </a:ext>
            </a:extLst>
          </p:cNvPr>
          <p:cNvSpPr/>
          <p:nvPr/>
        </p:nvSpPr>
        <p:spPr>
          <a:xfrm>
            <a:off x="3938441" y="3790066"/>
            <a:ext cx="1358461" cy="3653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NO</a:t>
            </a:r>
          </a:p>
        </p:txBody>
      </p:sp>
      <p:pic>
        <p:nvPicPr>
          <p:cNvPr id="15" name="Graphic 14" descr="Users">
            <a:extLst>
              <a:ext uri="{FF2B5EF4-FFF2-40B4-BE49-F238E27FC236}">
                <a16:creationId xmlns:a16="http://schemas.microsoft.com/office/drawing/2014/main" id="{E12C0888-012A-417E-8FDC-E4E335E44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7111" y="2971800"/>
            <a:ext cx="914400" cy="914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7645257-E3D5-4FE3-A1F5-A1CA5DA95E55}"/>
              </a:ext>
            </a:extLst>
          </p:cNvPr>
          <p:cNvSpPr/>
          <p:nvPr/>
        </p:nvSpPr>
        <p:spPr>
          <a:xfrm>
            <a:off x="6173409" y="2497244"/>
            <a:ext cx="1358461" cy="414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BUSINESS Support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70A1D8-79C6-4D7D-96A4-54A62A13DDBD}"/>
              </a:ext>
            </a:extLst>
          </p:cNvPr>
          <p:cNvGrpSpPr/>
          <p:nvPr/>
        </p:nvGrpSpPr>
        <p:grpSpPr>
          <a:xfrm>
            <a:off x="9000064" y="2204299"/>
            <a:ext cx="939159" cy="1291704"/>
            <a:chOff x="9030208" y="2204299"/>
            <a:chExt cx="939159" cy="1291704"/>
          </a:xfrm>
        </p:grpSpPr>
        <p:pic>
          <p:nvPicPr>
            <p:cNvPr id="17" name="Graphic 16" descr="Judge">
              <a:extLst>
                <a:ext uri="{FF2B5EF4-FFF2-40B4-BE49-F238E27FC236}">
                  <a16:creationId xmlns:a16="http://schemas.microsoft.com/office/drawing/2014/main" id="{2548636C-D097-40AB-AC28-E075347BF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030208" y="2581603"/>
              <a:ext cx="914400" cy="9144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F14AC3-C7BF-4AB8-8674-35D9EF4411D2}"/>
                </a:ext>
              </a:extLst>
            </p:cNvPr>
            <p:cNvSpPr/>
            <p:nvPr/>
          </p:nvSpPr>
          <p:spPr>
            <a:xfrm>
              <a:off x="9059261" y="2204299"/>
              <a:ext cx="910106" cy="4140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283E36"/>
                  </a:solidFill>
                  <a:effectLst/>
                  <a:uLnTx/>
                  <a:uFillTx/>
                  <a:latin typeface="SwissReSans Light" panose="020B0504020202020204" pitchFamily="34" charset="0"/>
                  <a:ea typeface="+mn-ea"/>
                  <a:cs typeface="+mn-cs"/>
                </a:rPr>
                <a:t>CONTRACT EXPERT</a:t>
              </a:r>
            </a:p>
          </p:txBody>
        </p:sp>
      </p:grp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8440AAF-0DF9-4CCD-838A-78A0C7CC8789}"/>
              </a:ext>
            </a:extLst>
          </p:cNvPr>
          <p:cNvSpPr/>
          <p:nvPr/>
        </p:nvSpPr>
        <p:spPr>
          <a:xfrm rot="16200000">
            <a:off x="5468735" y="2555364"/>
            <a:ext cx="213880" cy="914402"/>
          </a:xfrm>
          <a:prstGeom prst="down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91AC09D-DC3C-4A93-909C-4686F7EE7024}"/>
              </a:ext>
            </a:extLst>
          </p:cNvPr>
          <p:cNvSpPr/>
          <p:nvPr/>
        </p:nvSpPr>
        <p:spPr>
          <a:xfrm rot="16200000">
            <a:off x="5404404" y="3515540"/>
            <a:ext cx="213880" cy="914402"/>
          </a:xfrm>
          <a:prstGeom prst="down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9C69F3EE-2955-4699-8098-2B40A65DAD79}"/>
              </a:ext>
            </a:extLst>
          </p:cNvPr>
          <p:cNvSpPr/>
          <p:nvPr/>
        </p:nvSpPr>
        <p:spPr>
          <a:xfrm>
            <a:off x="7649984" y="2905624"/>
            <a:ext cx="914400" cy="213880"/>
          </a:xfrm>
          <a:prstGeom prst="leftRight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0050FE-1D9D-4856-BC72-BA7BC5EF5A6D}"/>
              </a:ext>
            </a:extLst>
          </p:cNvPr>
          <p:cNvSpPr/>
          <p:nvPr/>
        </p:nvSpPr>
        <p:spPr>
          <a:xfrm>
            <a:off x="1049155" y="4804196"/>
            <a:ext cx="3446726" cy="117601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Scenario #1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: Is this a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new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contract?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Scenario #2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: Are there any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material deviations and/or changes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in the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renewal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contract</a:t>
            </a: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Scenario #3: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Was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final wording materially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changed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 by broker/client? </a:t>
            </a:r>
          </a:p>
        </p:txBody>
      </p:sp>
      <p:sp>
        <p:nvSpPr>
          <p:cNvPr id="32" name="Arrow: Left-Right 31">
            <a:extLst>
              <a:ext uri="{FF2B5EF4-FFF2-40B4-BE49-F238E27FC236}">
                <a16:creationId xmlns:a16="http://schemas.microsoft.com/office/drawing/2014/main" id="{E1A6E806-8DBB-4C8D-A809-8ED79132FB08}"/>
              </a:ext>
            </a:extLst>
          </p:cNvPr>
          <p:cNvSpPr/>
          <p:nvPr/>
        </p:nvSpPr>
        <p:spPr>
          <a:xfrm>
            <a:off x="7649984" y="3865800"/>
            <a:ext cx="914400" cy="213880"/>
          </a:xfrm>
          <a:prstGeom prst="leftRight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B3DF86-E0C6-4AE9-8AD0-B97C964932F8}"/>
              </a:ext>
            </a:extLst>
          </p:cNvPr>
          <p:cNvSpPr/>
          <p:nvPr/>
        </p:nvSpPr>
        <p:spPr>
          <a:xfrm>
            <a:off x="9947602" y="4005019"/>
            <a:ext cx="1735552" cy="53548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Business Support performs tool-supported document comparison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DEB857-94B5-43BB-8B8E-CE5FEF6DE464}"/>
              </a:ext>
            </a:extLst>
          </p:cNvPr>
          <p:cNvSpPr/>
          <p:nvPr/>
        </p:nvSpPr>
        <p:spPr>
          <a:xfrm>
            <a:off x="9947602" y="2684999"/>
            <a:ext cx="1735552" cy="70760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283E36"/>
                </a:solidFill>
                <a:effectLst/>
                <a:uLnTx/>
                <a:uFillTx/>
                <a:latin typeface="SwissReSans Light" panose="020B0504020202020204" pitchFamily="34" charset="0"/>
                <a:ea typeface="+mn-ea"/>
                <a:cs typeface="+mn-cs"/>
              </a:rPr>
              <a:t>Contracts Expert performs tool-supported efficiency and consistency check on treaty document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283E36"/>
              </a:solidFill>
              <a:effectLst/>
              <a:uLnTx/>
              <a:uFillTx/>
              <a:latin typeface="SwissReSans Light" panose="020B0504020202020204" pitchFamily="34" charset="0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D638780-8F8B-427D-8E33-5B5B81C71662}"/>
              </a:ext>
            </a:extLst>
          </p:cNvPr>
          <p:cNvSpPr/>
          <p:nvPr/>
        </p:nvSpPr>
        <p:spPr>
          <a:xfrm>
            <a:off x="775942" y="198309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" tIns="36000" rIns="36000" bIns="432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wissReSans Light"/>
                <a:ea typeface="+mn-ea"/>
                <a:cs typeface="+mn-cs"/>
              </a:rPr>
              <a:t>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E394E8-5AD7-4CD5-94C2-3A865546DACC}"/>
              </a:ext>
            </a:extLst>
          </p:cNvPr>
          <p:cNvGrpSpPr/>
          <p:nvPr/>
        </p:nvGrpSpPr>
        <p:grpSpPr>
          <a:xfrm>
            <a:off x="9000064" y="3604630"/>
            <a:ext cx="920148" cy="1125331"/>
            <a:chOff x="9030208" y="3604630"/>
            <a:chExt cx="920148" cy="1125331"/>
          </a:xfrm>
        </p:grpSpPr>
        <p:pic>
          <p:nvPicPr>
            <p:cNvPr id="41" name="Graphic 40" descr="Users">
              <a:extLst>
                <a:ext uri="{FF2B5EF4-FFF2-40B4-BE49-F238E27FC236}">
                  <a16:creationId xmlns:a16="http://schemas.microsoft.com/office/drawing/2014/main" id="{9528E0D3-2DC8-46C3-9FB7-D24CCDE5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30208" y="3815561"/>
              <a:ext cx="914400" cy="914400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C998D11-6120-4E68-9747-1C72A42AF6D6}"/>
                </a:ext>
              </a:extLst>
            </p:cNvPr>
            <p:cNvSpPr/>
            <p:nvPr/>
          </p:nvSpPr>
          <p:spPr>
            <a:xfrm>
              <a:off x="9039556" y="3604630"/>
              <a:ext cx="910800" cy="4140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283E36"/>
                  </a:solidFill>
                  <a:effectLst/>
                  <a:uLnTx/>
                  <a:uFillTx/>
                  <a:latin typeface="SwissReSans Light" panose="020B0504020202020204" pitchFamily="34" charset="0"/>
                  <a:ea typeface="+mn-ea"/>
                  <a:cs typeface="+mn-cs"/>
                </a:rPr>
                <a:t>BUSINESS SERVICES</a:t>
              </a: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6F734C8E-16E6-4C5E-9C5D-366A067E7940}"/>
              </a:ext>
            </a:extLst>
          </p:cNvPr>
          <p:cNvSpPr/>
          <p:nvPr/>
        </p:nvSpPr>
        <p:spPr>
          <a:xfrm>
            <a:off x="2677686" y="198309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" tIns="36000" rIns="36000" bIns="432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wissReSans Light"/>
                <a:ea typeface="+mn-ea"/>
                <a:cs typeface="+mn-cs"/>
              </a:rPr>
              <a:t>2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CC87F45-A72B-4B6E-81EA-05003532EBA0}"/>
              </a:ext>
            </a:extLst>
          </p:cNvPr>
          <p:cNvSpPr/>
          <p:nvPr/>
        </p:nvSpPr>
        <p:spPr>
          <a:xfrm>
            <a:off x="9342963" y="198309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" tIns="36000" rIns="36000" bIns="432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wissReSans Light"/>
                <a:ea typeface="+mn-ea"/>
                <a:cs typeface="+mn-cs"/>
              </a:rPr>
              <a:t>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E95BFA1-0F88-4FB1-B6C4-6419514AA1A5}"/>
              </a:ext>
            </a:extLst>
          </p:cNvPr>
          <p:cNvSpPr/>
          <p:nvPr/>
        </p:nvSpPr>
        <p:spPr>
          <a:xfrm>
            <a:off x="6738339" y="198309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" tIns="36000" rIns="36000" bIns="432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wissReSans Light"/>
                <a:ea typeface="+mn-ea"/>
                <a:cs typeface="+mn-cs"/>
              </a:rPr>
              <a:t>3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ADA0DCA-CC75-4247-87E1-D8A73314F953}"/>
              </a:ext>
            </a:extLst>
          </p:cNvPr>
          <p:cNvCxnSpPr>
            <a:cxnSpLocks/>
            <a:stCxn id="8" idx="2"/>
            <a:endCxn id="27" idx="0"/>
          </p:cNvCxnSpPr>
          <p:nvPr/>
        </p:nvCxnSpPr>
        <p:spPr>
          <a:xfrm>
            <a:off x="2772518" y="3891122"/>
            <a:ext cx="0" cy="913074"/>
          </a:xfrm>
          <a:prstGeom prst="lin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Title 2">
            <a:extLst>
              <a:ext uri="{FF2B5EF4-FFF2-40B4-BE49-F238E27FC236}">
                <a16:creationId xmlns:a16="http://schemas.microsoft.com/office/drawing/2014/main" id="{24F780A2-B7EA-4838-B488-B6193E2FA6D9}"/>
              </a:ext>
            </a:extLst>
          </p:cNvPr>
          <p:cNvSpPr txBox="1">
            <a:spLocks/>
          </p:cNvSpPr>
          <p:nvPr/>
        </p:nvSpPr>
        <p:spPr bwMode="black">
          <a:xfrm>
            <a:off x="695325" y="755153"/>
            <a:ext cx="11017250" cy="6926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SwissReSans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The Process</a:t>
            </a:r>
          </a:p>
          <a:p>
            <a:r>
              <a:rPr lang="en-GB" sz="2000" i="1" dirty="0">
                <a:solidFill>
                  <a:schemeClr val="accent3"/>
                </a:solidFill>
              </a:rPr>
              <a:t>Contract Review at Swiss 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04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SwissReSans Light" panose="020B0504020202020204" pitchFamily="34" charset="0"/>
              </a:rPr>
              <a:t>Powerful in-house tool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SwissReSans Light" panose="020B0504020202020204" pitchFamily="34" charset="0"/>
              </a:rPr>
              <a:t>Based on a manually curated Clause Treasury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SwissReSans Light" panose="020B0504020202020204" pitchFamily="34" charset="0"/>
              </a:rPr>
              <a:t>Multiple review and analysis functionalities</a:t>
            </a:r>
            <a:endParaRPr lang="en-GB" dirty="0"/>
          </a:p>
          <a:p>
            <a:pPr marL="533400" lvl="2" indent="0">
              <a:buNone/>
            </a:pPr>
            <a:endParaRPr lang="en-GB" sz="2000" dirty="0">
              <a:latin typeface="SwissReSans Light" panose="020B0504020202020204" pitchFamily="34" charset="0"/>
            </a:endParaRPr>
          </a:p>
          <a:p>
            <a:endParaRPr lang="en-GB" dirty="0">
              <a:latin typeface="SwissReSans Light" panose="020B05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Contract Reviewing today</a:t>
            </a:r>
            <a:br>
              <a:rPr lang="en-GB" dirty="0"/>
            </a:br>
            <a:r>
              <a:rPr lang="en-GB" sz="2000" i="1" dirty="0">
                <a:solidFill>
                  <a:schemeClr val="accent3"/>
                </a:solidFill>
              </a:rPr>
              <a:t>Current Approach and In-house Technology</a:t>
            </a:r>
            <a:br>
              <a:rPr lang="en-GB" dirty="0">
                <a:solidFill>
                  <a:schemeClr val="accent3"/>
                </a:solidFill>
              </a:rPr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6202541" y="3841950"/>
            <a:ext cx="4462455" cy="1578814"/>
            <a:chOff x="6952307" y="1976565"/>
            <a:chExt cx="4462455" cy="1578814"/>
          </a:xfrm>
        </p:grpSpPr>
        <p:sp>
          <p:nvSpPr>
            <p:cNvPr id="9" name="Can 11"/>
            <p:cNvSpPr/>
            <p:nvPr/>
          </p:nvSpPr>
          <p:spPr>
            <a:xfrm>
              <a:off x="6952307" y="2312005"/>
              <a:ext cx="1599852" cy="925073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SwissReSans" pitchFamily="34" charset="0"/>
                </a:rPr>
                <a:t>§§§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016243" y="1976565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SwissReSans Light" panose="020B0504020202020204" pitchFamily="34" charset="0"/>
                </a:rPr>
                <a:t>ca. 45’000 clauses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051062" y="2572737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SwissReSans Light" panose="020B0504020202020204" pitchFamily="34" charset="0"/>
                </a:rPr>
                <a:t>7 languages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51062" y="3186047"/>
              <a:ext cx="2363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SwissReSans Light" panose="020B0504020202020204" pitchFamily="34" charset="0"/>
                </a:rPr>
                <a:t>Captures market view</a:t>
              </a:r>
            </a:p>
          </p:txBody>
        </p:sp>
        <p:cxnSp>
          <p:nvCxnSpPr>
            <p:cNvPr id="15" name="Straight Connector 14"/>
            <p:cNvCxnSpPr>
              <a:endCxn id="2" idx="1"/>
            </p:cNvCxnSpPr>
            <p:nvPr/>
          </p:nvCxnSpPr>
          <p:spPr>
            <a:xfrm flipV="1">
              <a:off x="8688288" y="2161231"/>
              <a:ext cx="327955" cy="2256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1"/>
            </p:cNvCxnSpPr>
            <p:nvPr/>
          </p:nvCxnSpPr>
          <p:spPr>
            <a:xfrm flipH="1">
              <a:off x="8688288" y="2757403"/>
              <a:ext cx="362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4" idx="1"/>
            </p:cNvCxnSpPr>
            <p:nvPr/>
          </p:nvCxnSpPr>
          <p:spPr>
            <a:xfrm flipH="1" flipV="1">
              <a:off x="8688288" y="3186047"/>
              <a:ext cx="362774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441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D8FB81-AB7D-4704-83C1-01A6C1C9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Strength and Weaknesses of current Technology</a:t>
            </a:r>
            <a:br>
              <a:rPr lang="en-GB" dirty="0"/>
            </a:br>
            <a:r>
              <a:rPr lang="en-GB" sz="2000" i="1" dirty="0">
                <a:solidFill>
                  <a:srgbClr val="E00034"/>
                </a:solidFill>
              </a:rPr>
              <a:t>Current Approach and In-house Technology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A7CE6-3E2B-4ACD-B04C-82F22F57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66F0A1D-10E2-4B48-9C43-8F841395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869" y="2420875"/>
            <a:ext cx="5328000" cy="2016250"/>
          </a:xfrm>
        </p:spPr>
        <p:txBody>
          <a:bodyPr/>
          <a:lstStyle/>
          <a:p>
            <a:pPr lvl="0"/>
            <a:r>
              <a:rPr lang="en-GB" sz="2000" dirty="0">
                <a:solidFill>
                  <a:srgbClr val="00B050"/>
                </a:solidFill>
                <a:latin typeface="SwissReSans Light" panose="020B0504020202020204" pitchFamily="34" charset="0"/>
              </a:rPr>
              <a:t>Strengths</a:t>
            </a:r>
          </a:p>
          <a:p>
            <a:pPr lvl="1"/>
            <a:r>
              <a:rPr lang="en-GB" sz="1800" dirty="0">
                <a:latin typeface="SwissReSans Light" panose="020B0504020202020204" pitchFamily="34" charset="0"/>
              </a:rPr>
              <a:t>Captures market and company view</a:t>
            </a:r>
          </a:p>
          <a:p>
            <a:pPr lvl="1"/>
            <a:r>
              <a:rPr lang="en-GB" sz="1800" dirty="0">
                <a:latin typeface="SwissReSans Light" panose="020B0504020202020204" pitchFamily="34" charset="0"/>
              </a:rPr>
              <a:t>Treasury is manually curated by experts</a:t>
            </a:r>
          </a:p>
          <a:p>
            <a:pPr lvl="1"/>
            <a:r>
              <a:rPr lang="en-GB" sz="1800" dirty="0">
                <a:latin typeface="SwissReSans Light" panose="020B0504020202020204" pitchFamily="34" charset="0"/>
              </a:rPr>
              <a:t>Spots all differences with respect to treasury</a:t>
            </a:r>
          </a:p>
          <a:p>
            <a:pPr lvl="1"/>
            <a:endParaRPr lang="en-GB" sz="1800" dirty="0">
              <a:latin typeface="SwissReSans Light" panose="020B05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CE10A7-C2B5-4BBA-8055-879E8C0F1B4E}"/>
              </a:ext>
            </a:extLst>
          </p:cNvPr>
          <p:cNvSpPr txBox="1">
            <a:spLocks/>
          </p:cNvSpPr>
          <p:nvPr/>
        </p:nvSpPr>
        <p:spPr>
          <a:xfrm>
            <a:off x="6384575" y="2420876"/>
            <a:ext cx="5328000" cy="2016248"/>
          </a:xfrm>
          <a:prstGeom prst="rect">
            <a:avLst/>
          </a:prstGeom>
        </p:spPr>
        <p:txBody>
          <a:bodyPr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itchFamily="34" charset="0"/>
              <a:buChar char="•"/>
              <a:defRPr sz="18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1pPr>
            <a:lvl2pPr marL="444500" indent="-2619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2pPr>
            <a:lvl3pPr marL="715963" indent="-2714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3pPr>
            <a:lvl4pPr marL="985838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4pPr>
            <a:lvl5pPr marL="1255713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wissReSans" pitchFamily="34" charset="0"/>
              <a:buChar char="–"/>
              <a:defRPr sz="160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C00000"/>
                </a:solidFill>
                <a:latin typeface="SwissReSans Light" panose="020B0504020202020204" pitchFamily="34" charset="0"/>
              </a:rPr>
              <a:t>Weaknesses</a:t>
            </a:r>
          </a:p>
          <a:p>
            <a:pPr lvl="1"/>
            <a:r>
              <a:rPr lang="en-GB" sz="1800" dirty="0">
                <a:latin typeface="SwissReSans Light" panose="020B0504020202020204" pitchFamily="34" charset="0"/>
              </a:rPr>
              <a:t>Doesn’t distinguish between type of differences</a:t>
            </a:r>
          </a:p>
          <a:p>
            <a:pPr lvl="1"/>
            <a:r>
              <a:rPr lang="en-GB" sz="1800" dirty="0">
                <a:latin typeface="SwissReSans Light" panose="020B0504020202020204" pitchFamily="34" charset="0"/>
              </a:rPr>
              <a:t>No understanding of meaning</a:t>
            </a:r>
          </a:p>
          <a:p>
            <a:pPr lvl="1"/>
            <a:r>
              <a:rPr lang="en-GB" sz="1800" dirty="0">
                <a:latin typeface="SwissReSans Light" panose="020B0504020202020204" pitchFamily="34" charset="0"/>
              </a:rPr>
              <a:t>Dependency on clause treasury</a:t>
            </a:r>
          </a:p>
          <a:p>
            <a:pPr lvl="1"/>
            <a:endParaRPr lang="en-GB" dirty="0"/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0DEAECA2-D110-413D-9291-94D0E525021A}"/>
              </a:ext>
            </a:extLst>
          </p:cNvPr>
          <p:cNvSpPr/>
          <p:nvPr/>
        </p:nvSpPr>
        <p:spPr>
          <a:xfrm>
            <a:off x="584653" y="2478951"/>
            <a:ext cx="180003" cy="180003"/>
          </a:xfrm>
          <a:prstGeom prst="plus">
            <a:avLst>
              <a:gd name="adj" fmla="val 3281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2F5006-EC30-4C4E-8F34-829A288B1755}"/>
              </a:ext>
            </a:extLst>
          </p:cNvPr>
          <p:cNvSpPr/>
          <p:nvPr/>
        </p:nvSpPr>
        <p:spPr>
          <a:xfrm>
            <a:off x="6359840" y="2577974"/>
            <a:ext cx="180003" cy="61197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rgbClr val="C41300"/>
            </a:solidFill>
            <a:prstDash val="solid"/>
            <a:round/>
            <a:headEnd type="none" w="med" len="med"/>
            <a:tailEnd type="none" w="lg" len="lg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155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Semantic</a:t>
            </a:r>
            <a:r>
              <a:rPr lang="en-GB" dirty="0"/>
              <a:t> Intelligence for Contract Reviewing</a:t>
            </a:r>
            <a:br>
              <a:rPr lang="en-GB" dirty="0"/>
            </a:br>
            <a:r>
              <a:rPr lang="en-GB" sz="2000" i="1" dirty="0"/>
              <a:t>How Semantic Technology could help</a:t>
            </a:r>
            <a:br>
              <a:rPr lang="en-GB" dirty="0">
                <a:latin typeface="SwissReSans Light" panose="020B0504020202020204" pitchFamily="34" charset="0"/>
              </a:rPr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9760000" y="4253464"/>
            <a:ext cx="1448544" cy="1714007"/>
            <a:chOff x="9120336" y="3456978"/>
            <a:chExt cx="1448544" cy="1714007"/>
          </a:xfrm>
        </p:grpSpPr>
        <p:pic>
          <p:nvPicPr>
            <p:cNvPr id="13" name="Content Placeholder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black">
            <a:xfrm>
              <a:off x="9120336" y="3456978"/>
              <a:ext cx="1008112" cy="127357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14" name="Content Placeholder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black">
            <a:xfrm>
              <a:off x="9264352" y="3600994"/>
              <a:ext cx="1008112" cy="127357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15" name="Content Placeholder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black">
            <a:xfrm>
              <a:off x="9408368" y="3745010"/>
              <a:ext cx="1008112" cy="127357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16" name="Content Placeholder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black">
            <a:xfrm>
              <a:off x="9560768" y="3897410"/>
              <a:ext cx="1008112" cy="1273575"/>
            </a:xfrm>
            <a:prstGeom prst="rect">
              <a:avLst/>
            </a:prstGeom>
            <a:ln w="9525">
              <a:solidFill>
                <a:schemeClr val="tx2"/>
              </a:solidFill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771525" y="3105626"/>
            <a:ext cx="9932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Goal: Introduce NLU (Natural Language Understanding) techniques to</a:t>
            </a:r>
          </a:p>
          <a:p>
            <a:r>
              <a:rPr lang="en-GB" sz="2000" b="1" i="1" dirty="0">
                <a:latin typeface="+mj-lt"/>
              </a:rPr>
              <a:t>	- Detect differences with high impact</a:t>
            </a:r>
          </a:p>
          <a:p>
            <a:r>
              <a:rPr lang="en-GB" sz="2000" b="1" i="1" dirty="0">
                <a:latin typeface="+mj-lt"/>
              </a:rPr>
              <a:t>	- </a:t>
            </a:r>
            <a:r>
              <a:rPr lang="en-GB" sz="2000" b="1" i="1" dirty="0"/>
              <a:t>Flag toxic wordings</a:t>
            </a:r>
            <a:endParaRPr lang="en-GB" sz="2000" b="1" i="1" dirty="0">
              <a:latin typeface="+mj-lt"/>
            </a:endParaRPr>
          </a:p>
          <a:p>
            <a:r>
              <a:rPr lang="en-GB" sz="2000" b="1" i="1" dirty="0">
                <a:latin typeface="+mj-lt"/>
              </a:rPr>
              <a:t>	- Reduce dependency on clause treasury</a:t>
            </a:r>
          </a:p>
        </p:txBody>
      </p:sp>
    </p:spTree>
    <p:extLst>
      <p:ext uri="{BB962C8B-B14F-4D97-AF65-F5344CB8AC3E}">
        <p14:creationId xmlns:p14="http://schemas.microsoft.com/office/powerpoint/2010/main" val="202786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latin typeface="SwissReSans Light" panose="020B0504020202020204" pitchFamily="34" charset="0"/>
              </a:rPr>
              <a:t>Semantics: a subfield of linguistics devoted to the </a:t>
            </a:r>
            <a:r>
              <a:rPr lang="en-GB" sz="2000" dirty="0">
                <a:solidFill>
                  <a:schemeClr val="tx2"/>
                </a:solidFill>
                <a:latin typeface="SwissReSans Light" panose="020B0504020202020204" pitchFamily="34" charset="0"/>
              </a:rPr>
              <a:t>study of </a:t>
            </a:r>
            <a:r>
              <a:rPr lang="en-GB" sz="2000" dirty="0">
                <a:solidFill>
                  <a:schemeClr val="accent3"/>
                </a:solidFill>
                <a:latin typeface="SwissReSans Light" panose="020B0504020202020204" pitchFamily="34" charset="0"/>
              </a:rPr>
              <a:t>meaning</a:t>
            </a:r>
          </a:p>
          <a:p>
            <a:r>
              <a:rPr lang="en-GB" sz="2000" dirty="0">
                <a:latin typeface="SwissReSans Light" panose="020B0504020202020204" pitchFamily="34" charset="0"/>
              </a:rPr>
              <a:t>Often also refers to the human </a:t>
            </a:r>
            <a:r>
              <a:rPr lang="en-GB" sz="2000" dirty="0">
                <a:solidFill>
                  <a:schemeClr val="accent3"/>
                </a:solidFill>
                <a:latin typeface="SwissReSans Light" panose="020B0504020202020204" pitchFamily="34" charset="0"/>
              </a:rPr>
              <a:t>ability to understand </a:t>
            </a:r>
            <a:r>
              <a:rPr lang="en-GB" sz="2000" dirty="0">
                <a:latin typeface="SwissReSans Light" panose="020B0504020202020204" pitchFamily="34" charset="0"/>
              </a:rPr>
              <a:t>the meaning of a word or expression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 Intelligence: What is semantics and why is it difficult for machines?</a:t>
            </a:r>
            <a:br>
              <a:rPr lang="en-GB" dirty="0"/>
            </a:br>
            <a:r>
              <a:rPr lang="en-GB" sz="2000" i="1" dirty="0">
                <a:solidFill>
                  <a:srgbClr val="E00034"/>
                </a:solidFill>
              </a:rPr>
              <a:t>How Semantic Technology could help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31704" y="2996952"/>
            <a:ext cx="4799839" cy="439631"/>
            <a:chOff x="3250138" y="2770592"/>
            <a:chExt cx="4799839" cy="439631"/>
          </a:xfrm>
        </p:grpSpPr>
        <p:sp>
          <p:nvSpPr>
            <p:cNvPr id="5" name="Rectangle 4"/>
            <p:cNvSpPr/>
            <p:nvPr/>
          </p:nvSpPr>
          <p:spPr>
            <a:xfrm>
              <a:off x="3250138" y="2770592"/>
              <a:ext cx="47998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i="1" dirty="0">
                  <a:latin typeface="SwissReSans Light" panose="020B0504020202020204" pitchFamily="34" charset="0"/>
                </a:rPr>
                <a:t>“The company keeps lots of stock on hand.”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274336" y="2778175"/>
              <a:ext cx="624638" cy="432048"/>
            </a:xfrm>
            <a:prstGeom prst="ellipse">
              <a:avLst/>
            </a:prstGeom>
            <a:noFill/>
            <a:ln w="38100">
              <a:solidFill>
                <a:srgbClr val="00A9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67479" y="3671782"/>
            <a:ext cx="7328288" cy="440758"/>
            <a:chOff x="2386679" y="3445422"/>
            <a:chExt cx="7328288" cy="440758"/>
          </a:xfrm>
        </p:grpSpPr>
        <p:sp>
          <p:nvSpPr>
            <p:cNvPr id="10" name="Rectangle 9"/>
            <p:cNvSpPr/>
            <p:nvPr/>
          </p:nvSpPr>
          <p:spPr>
            <a:xfrm>
              <a:off x="2386679" y="3445422"/>
              <a:ext cx="73282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i="1" dirty="0">
                  <a:latin typeface="SwissReSans Light" panose="020B0504020202020204" pitchFamily="34" charset="0"/>
                </a:rPr>
                <a:t>“</a:t>
              </a:r>
              <a:r>
                <a:rPr lang="en-US" sz="2000" i="1" dirty="0">
                  <a:latin typeface="SwissReSans Light" panose="020B0504020202020204" pitchFamily="34" charset="0"/>
                </a:rPr>
                <a:t>Transactions on the stock market closed on the positive trajectory</a:t>
              </a:r>
              <a:r>
                <a:rPr lang="en-GB" sz="2000" i="1" dirty="0">
                  <a:latin typeface="SwissReSans Light" panose="020B0504020202020204" pitchFamily="34" charset="0"/>
                </a:rPr>
                <a:t>.”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655840" y="3454132"/>
              <a:ext cx="648072" cy="432048"/>
            </a:xfrm>
            <a:prstGeom prst="ellipse">
              <a:avLst/>
            </a:prstGeom>
            <a:noFill/>
            <a:ln w="38100">
              <a:solidFill>
                <a:srgbClr val="00A9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71052" y="4647791"/>
            <a:ext cx="9721142" cy="432048"/>
            <a:chOff x="983370" y="4421431"/>
            <a:chExt cx="9721142" cy="432048"/>
          </a:xfrm>
        </p:grpSpPr>
        <p:sp>
          <p:nvSpPr>
            <p:cNvPr id="9" name="Rectangle 8"/>
            <p:cNvSpPr/>
            <p:nvPr/>
          </p:nvSpPr>
          <p:spPr>
            <a:xfrm>
              <a:off x="983370" y="4437400"/>
              <a:ext cx="97211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SwissReSans Light" panose="020B0504020202020204" pitchFamily="34" charset="0"/>
                </a:rPr>
                <a:t>“Agreement between XL Reinsurance America Inc. and Swiss Reinsurance Company Ltd.”</a:t>
              </a:r>
              <a:endParaRPr lang="en-GB" sz="2000" i="1" dirty="0">
                <a:latin typeface="SwissReSans Light" panose="020B05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324971" y="4421431"/>
              <a:ext cx="376012" cy="432048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26251" y="5319423"/>
            <a:ext cx="8810745" cy="432048"/>
            <a:chOff x="1426251" y="5319423"/>
            <a:chExt cx="8810745" cy="432048"/>
          </a:xfrm>
        </p:grpSpPr>
        <p:sp>
          <p:nvSpPr>
            <p:cNvPr id="6" name="Rectangle 5"/>
            <p:cNvSpPr/>
            <p:nvPr/>
          </p:nvSpPr>
          <p:spPr>
            <a:xfrm>
              <a:off x="1426251" y="5332293"/>
              <a:ext cx="88107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 dirty="0">
                  <a:latin typeface="SwissReSans Light" panose="020B0504020202020204" pitchFamily="34" charset="0"/>
                </a:rPr>
                <a:t>“Subject: CSS </a:t>
              </a:r>
              <a:r>
                <a:rPr lang="en-US" sz="2000" i="1" dirty="0" err="1">
                  <a:latin typeface="SwissReSans Light" panose="020B0504020202020204" pitchFamily="34" charset="0"/>
                </a:rPr>
                <a:t>Versicherung</a:t>
              </a:r>
              <a:r>
                <a:rPr lang="en-US" sz="2000" i="1" dirty="0">
                  <a:latin typeface="SwissReSans Light" panose="020B0504020202020204" pitchFamily="34" charset="0"/>
                </a:rPr>
                <a:t> AG - Personal Accident XL 2012 - Initial Loss Advice”</a:t>
              </a:r>
              <a:endParaRPr lang="en-GB" sz="2000" i="1" dirty="0">
                <a:latin typeface="SwissReSans Light" panose="020B05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961982" y="5319423"/>
              <a:ext cx="376012" cy="432048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SwissRe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75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SR1103"/>
  <p:tag name="PRESENTATIONSTYLE" val="0"/>
  <p:tag name="THINKCELLPRESENTATIONDONOTDELETE" val="&lt;?xml version=&quot;1.0&quot; encoding=&quot;UTF-16&quot; standalone=&quot;yes&quot;?&gt;&lt;root reqver=&quot;24162&quot;&gt;&lt;version val=&quot;2687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'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'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  <p:tag name="CLASSIFICATION" val="0"/>
  <p:tag name="AIPLABEL" val="Internal"/>
  <p:tag name="COLORGRADIENTBARS" val="True"/>
  <p:tag name="LANGUAGE" val="2057"/>
  <p:tag name="COLORPAI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tH3WShSRW9rOH4N59xR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tH3WShSRW9rOH4N59xR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GradientBa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heme/theme1.xml><?xml version="1.0" encoding="utf-8"?>
<a:theme xmlns:a="http://schemas.openxmlformats.org/drawingml/2006/main" name="SwissRe">
  <a:themeElements>
    <a:clrScheme name="SR - SunsetChilli">
      <a:dk1>
        <a:srgbClr val="283E36"/>
      </a:dk1>
      <a:lt1>
        <a:sysClr val="window" lastClr="FFFFFF"/>
      </a:lt1>
      <a:dk2>
        <a:srgbClr val="E00034"/>
      </a:dk2>
      <a:lt2>
        <a:srgbClr val="F87A30"/>
      </a:lt2>
      <a:accent1>
        <a:srgbClr val="627D77"/>
      </a:accent1>
      <a:accent2>
        <a:srgbClr val="A1B1AD"/>
      </a:accent2>
      <a:accent3>
        <a:srgbClr val="E00034"/>
      </a:accent3>
      <a:accent4>
        <a:srgbClr val="EC6685"/>
      </a:accent4>
      <a:accent5>
        <a:srgbClr val="FFA02F"/>
      </a:accent5>
      <a:accent6>
        <a:srgbClr val="FFC682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wissRe_169_20170301(1).potx" id="{17F7B073-8C5A-4403-BE3D-DA6D39E476FB}" vid="{FD1CE468-D6C5-4DCF-9104-B904C84E84FA}"/>
    </a:ext>
  </a:extLst>
</a:theme>
</file>

<file path=ppt/theme/theme2.xml><?xml version="1.0" encoding="utf-8"?>
<a:theme xmlns:a="http://schemas.openxmlformats.org/drawingml/2006/main" name="SwissRe">
  <a:themeElements>
    <a:clrScheme name="SR - SunsetChilli">
      <a:dk1>
        <a:srgbClr val="283E36"/>
      </a:dk1>
      <a:lt1>
        <a:sysClr val="window" lastClr="FFFFFF"/>
      </a:lt1>
      <a:dk2>
        <a:srgbClr val="E00034"/>
      </a:dk2>
      <a:lt2>
        <a:srgbClr val="F87A30"/>
      </a:lt2>
      <a:accent1>
        <a:srgbClr val="627D77"/>
      </a:accent1>
      <a:accent2>
        <a:srgbClr val="A1B1AD"/>
      </a:accent2>
      <a:accent3>
        <a:srgbClr val="E00034"/>
      </a:accent3>
      <a:accent4>
        <a:srgbClr val="EC6685"/>
      </a:accent4>
      <a:accent5>
        <a:srgbClr val="FFA02F"/>
      </a:accent5>
      <a:accent6>
        <a:srgbClr val="FFC682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wissRe_169_20170301(1).potx" id="{17F7B073-8C5A-4403-BE3D-DA6D39E476FB}" vid="{FD1CE468-D6C5-4DCF-9104-B904C84E84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6b3294d-d0ac-402f-8738-58b01d6ec124">CCC@e7fe4f3a-e512-41d6-8965-39f82df66119</_dlc_DocId>
    <_dlc_DocIdUrl xmlns="d6b3294d-d0ac-402f-8738-58b01d6ec124">
      <Url>https://shp.swissre.com/sites/guardianangel/_layouts/15/DocIdRedir.aspx?ID=CCC%40e7fe4f3a-e512-41d6-8965-39f82df66119</Url>
      <Description>CCC@e7fe4f3a-e512-41d6-8965-39f82df66119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10E498384014080CCDD0A6FE55461" ma:contentTypeVersion="4" ma:contentTypeDescription="Create a new document." ma:contentTypeScope="" ma:versionID="c69e8e0783a8b3d90a3c160484e69257">
  <xsd:schema xmlns:xsd="http://www.w3.org/2001/XMLSchema" xmlns:xs="http://www.w3.org/2001/XMLSchema" xmlns:p="http://schemas.microsoft.com/office/2006/metadata/properties" xmlns:ns2="d6b3294d-d0ac-402f-8738-58b01d6ec124" xmlns:ns3="0f011513-0450-4580-9367-1128e5f18b0d" targetNamespace="http://schemas.microsoft.com/office/2006/metadata/properties" ma:root="true" ma:fieldsID="415e453df86ee5f78dd7b0f28d071c01" ns2:_="" ns3:_="">
    <xsd:import namespace="d6b3294d-d0ac-402f-8738-58b01d6ec124"/>
    <xsd:import namespace="0f011513-0450-4580-9367-1128e5f18b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3294d-d0ac-402f-8738-58b01d6e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11513-0450-4580-9367-1128e5f18b0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103277-45A7-4FD7-AA0C-F51475E825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3E5967-236F-4C85-817B-139305485E47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0f011513-0450-4580-9367-1128e5f18b0d"/>
    <ds:schemaRef ds:uri="d6b3294d-d0ac-402f-8738-58b01d6ec124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B8E6F0C-CFA8-481E-9DDB-28303B1B5C1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E26A0C8-3EB7-4BD7-8D83-8BBF5940D0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b3294d-d0ac-402f-8738-58b01d6ec124"/>
    <ds:schemaRef ds:uri="0f011513-0450-4580-9367-1128e5f18b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SwissRe_169</Template>
  <TotalTime>455</TotalTime>
  <Words>852</Words>
  <Application>Microsoft Office PowerPoint</Application>
  <PresentationFormat>Widescreen</PresentationFormat>
  <Paragraphs>195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SwissReSans Light</vt:lpstr>
      <vt:lpstr>SwissReSans</vt:lpstr>
      <vt:lpstr>Wingdings</vt:lpstr>
      <vt:lpstr>Arial</vt:lpstr>
      <vt:lpstr>SwissRe</vt:lpstr>
      <vt:lpstr>SwissRe</vt:lpstr>
      <vt:lpstr>think-cell Slide</vt:lpstr>
      <vt:lpstr>Challenges in automating the contract review process and how semantic technology could help</vt:lpstr>
      <vt:lpstr>Agenda</vt:lpstr>
      <vt:lpstr>Goal and Mission Contract Review at Swiss Re </vt:lpstr>
      <vt:lpstr>PowerPoint Presentation</vt:lpstr>
      <vt:lpstr>PowerPoint Presentation</vt:lpstr>
      <vt:lpstr>Contract Reviewing today Current Approach and In-house Technology </vt:lpstr>
      <vt:lpstr>Strength and Weaknesses of current Technology Current Approach and In-house Technology</vt:lpstr>
      <vt:lpstr>Semantic Intelligence for Contract Reviewing How Semantic Technology could help </vt:lpstr>
      <vt:lpstr>Semantic Intelligence: What is semantics and why is it difficult for machines? How Semantic Technology could help</vt:lpstr>
      <vt:lpstr>Semantic Rule-based systems for advanced Text Analysis How Semantic Technology could help</vt:lpstr>
      <vt:lpstr>Machine-learning vs. rule-based How Semantic Technology could help</vt:lpstr>
      <vt:lpstr>Contract Reviewing tomorrow: Semantic Similarity How Semantic Technology could help</vt:lpstr>
      <vt:lpstr>Textual Similarity: matching symbols to symbols</vt:lpstr>
      <vt:lpstr>Semantic Similarity: Aligning the meaning of words and expressions</vt:lpstr>
      <vt:lpstr>Semantic Similarity: Aligning the meaning of words and expressions</vt:lpstr>
      <vt:lpstr>PowerPoint Presentation</vt:lpstr>
      <vt:lpstr>Legal notice</vt:lpstr>
    </vt:vector>
  </TitlesOfParts>
  <Company>Swiss 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S8KHWY</dc:creator>
  <cp:lastModifiedBy>Susanna Tron</cp:lastModifiedBy>
  <cp:revision>313</cp:revision>
  <cp:lastPrinted>2019-09-23T10:52:05Z</cp:lastPrinted>
  <dcterms:created xsi:type="dcterms:W3CDTF">2018-06-19T10:27:44Z</dcterms:created>
  <dcterms:modified xsi:type="dcterms:W3CDTF">2019-10-15T13:07:34Z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0c2fedb-0da6-4717-8531-d16a1b9930f4_Enabled">
    <vt:lpwstr>True</vt:lpwstr>
  </property>
  <property fmtid="{D5CDD505-2E9C-101B-9397-08002B2CF9AE}" pid="3" name="MSIP_Label_90c2fedb-0da6-4717-8531-d16a1b9930f4_SiteId">
    <vt:lpwstr>45597f60-6e37-4be7-acfb-4c9e23b261ea</vt:lpwstr>
  </property>
  <property fmtid="{D5CDD505-2E9C-101B-9397-08002B2CF9AE}" pid="4" name="MSIP_Label_90c2fedb-0da6-4717-8531-d16a1b9930f4_Ref">
    <vt:lpwstr>https://api.informationprotection.azure.com/api/45597f60-6e37-4be7-acfb-4c9e23b261ea</vt:lpwstr>
  </property>
  <property fmtid="{D5CDD505-2E9C-101B-9397-08002B2CF9AE}" pid="5" name="MSIP_Label_90c2fedb-0da6-4717-8531-d16a1b9930f4_Owner">
    <vt:lpwstr>Rainer_Baumann@swissre.com</vt:lpwstr>
  </property>
  <property fmtid="{D5CDD505-2E9C-101B-9397-08002B2CF9AE}" pid="6" name="MSIP_Label_90c2fedb-0da6-4717-8531-d16a1b9930f4_SetDate">
    <vt:lpwstr>2018-06-20T15:39:05.8303852+02:00</vt:lpwstr>
  </property>
  <property fmtid="{D5CDD505-2E9C-101B-9397-08002B2CF9AE}" pid="7" name="MSIP_Label_90c2fedb-0da6-4717-8531-d16a1b9930f4_Name">
    <vt:lpwstr>Internal</vt:lpwstr>
  </property>
  <property fmtid="{D5CDD505-2E9C-101B-9397-08002B2CF9AE}" pid="8" name="MSIP_Label_90c2fedb-0da6-4717-8531-d16a1b9930f4_Application">
    <vt:lpwstr>Microsoft Azure Information Protection</vt:lpwstr>
  </property>
  <property fmtid="{D5CDD505-2E9C-101B-9397-08002B2CF9AE}" pid="9" name="MSIP_Label_90c2fedb-0da6-4717-8531-d16a1b9930f4_Extended_MSFT_Method">
    <vt:lpwstr>Automatic</vt:lpwstr>
  </property>
  <property fmtid="{D5CDD505-2E9C-101B-9397-08002B2CF9AE}" pid="10" name="Sensitivity">
    <vt:lpwstr>Internal</vt:lpwstr>
  </property>
  <property fmtid="{D5CDD505-2E9C-101B-9397-08002B2CF9AE}" pid="11" name="ContentTypeId">
    <vt:lpwstr>0x010100E2110E498384014080CCDD0A6FE55461</vt:lpwstr>
  </property>
  <property fmtid="{D5CDD505-2E9C-101B-9397-08002B2CF9AE}" pid="12" name="_dlc_DocIdItemGuid">
    <vt:lpwstr>bd22de18-0809-4891-91e1-4e92a619ffc1</vt:lpwstr>
  </property>
  <property fmtid="{D5CDD505-2E9C-101B-9397-08002B2CF9AE}" pid="13" name="SRGlobalLOB">
    <vt:lpwstr/>
  </property>
  <property fmtid="{D5CDD505-2E9C-101B-9397-08002B2CF9AE}" pid="14" name="TaxCatchAll">
    <vt:lpwstr>2;#Not Assigned|318c67c1-b170-4dae-8074-50e96d194e3d;#1;#Not Assigned|83fc62bf-0a64-4b05-ab69-4a8bf9950dcb</vt:lpwstr>
  </property>
  <property fmtid="{D5CDD505-2E9C-101B-9397-08002B2CF9AE}" pid="15" name="mba50aed4eb8421b911694ebc8998a07">
    <vt:lpwstr/>
  </property>
  <property fmtid="{D5CDD505-2E9C-101B-9397-08002B2CF9AE}" pid="16" name="SRGlobalContentCategoryRecord">
    <vt:lpwstr>2;#Not Assigned|318c67c1-b170-4dae-8074-50e96d194e3d</vt:lpwstr>
  </property>
  <property fmtid="{D5CDD505-2E9C-101B-9397-08002B2CF9AE}" pid="17" name="SRGlobalCountry_0">
    <vt:lpwstr>Not Assigned|83fc62bf-0a64-4b05-ab69-4a8bf9950dcb</vt:lpwstr>
  </property>
  <property fmtid="{D5CDD505-2E9C-101B-9397-08002B2CF9AE}" pid="18" name="SRGlobalCountry">
    <vt:lpwstr>1;#Not Assigned|83fc62bf-0a64-4b05-ab69-4a8bf9950dcb</vt:lpwstr>
  </property>
  <property fmtid="{D5CDD505-2E9C-101B-9397-08002B2CF9AE}" pid="19" name="SRGlobalContentCategoryRecord_0">
    <vt:lpwstr>Not Assigned|318c67c1-b170-4dae-8074-50e96d194e3d</vt:lpwstr>
  </property>
</Properties>
</file>