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Lst>
  <p:notesMasterIdLst>
    <p:notesMasterId r:id="rId23"/>
  </p:notesMasterIdLst>
  <p:sldIdLst>
    <p:sldId id="281" r:id="rId2"/>
    <p:sldId id="259" r:id="rId3"/>
    <p:sldId id="260" r:id="rId4"/>
    <p:sldId id="275" r:id="rId5"/>
    <p:sldId id="296" r:id="rId6"/>
    <p:sldId id="304" r:id="rId7"/>
    <p:sldId id="305" r:id="rId8"/>
    <p:sldId id="306" r:id="rId9"/>
    <p:sldId id="307" r:id="rId10"/>
    <p:sldId id="303" r:id="rId11"/>
    <p:sldId id="294" r:id="rId12"/>
    <p:sldId id="311" r:id="rId13"/>
    <p:sldId id="268" r:id="rId14"/>
    <p:sldId id="308" r:id="rId15"/>
    <p:sldId id="269" r:id="rId16"/>
    <p:sldId id="270" r:id="rId17"/>
    <p:sldId id="271" r:id="rId18"/>
    <p:sldId id="272" r:id="rId19"/>
    <p:sldId id="274" r:id="rId20"/>
    <p:sldId id="310" r:id="rId21"/>
    <p:sldId id="28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3AD1"/>
    <a:srgbClr val="9DF1F5"/>
    <a:srgbClr val="6BF9A1"/>
    <a:srgbClr val="3453F0"/>
    <a:srgbClr val="7EE5FA"/>
    <a:srgbClr val="B0E2F6"/>
    <a:srgbClr val="D0D8E8"/>
    <a:srgbClr val="0C3F6C"/>
    <a:srgbClr val="0D40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93" d="100"/>
          <a:sy n="93" d="100"/>
        </p:scale>
        <p:origin x="664"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838447-9300-4C72-933F-CF3BD4C23524}" type="doc">
      <dgm:prSet loTypeId="urn:microsoft.com/office/officeart/2005/8/layout/hProcess9" loCatId="process" qsTypeId="urn:microsoft.com/office/officeart/2005/8/quickstyle/3d2" qsCatId="3D" csTypeId="urn:microsoft.com/office/officeart/2005/8/colors/colorful1" csCatId="colorful" phldr="1"/>
      <dgm:spPr/>
      <dgm:t>
        <a:bodyPr/>
        <a:lstStyle/>
        <a:p>
          <a:endParaRPr lang="es-ES"/>
        </a:p>
      </dgm:t>
    </dgm:pt>
    <dgm:pt modelId="{75EB6DF1-23C5-4940-91EA-44336FBC2791}">
      <dgm:prSet custT="1"/>
      <dgm:spPr/>
      <dgm:t>
        <a:bodyPr/>
        <a:lstStyle/>
        <a:p>
          <a:pPr rtl="0"/>
          <a:r>
            <a:rPr lang="es-BO" sz="1200" b="1" dirty="0">
              <a:solidFill>
                <a:schemeClr val="bg1"/>
              </a:solidFill>
            </a:rPr>
            <a:t>EFFICIENT SERVICE</a:t>
          </a:r>
        </a:p>
        <a:p>
          <a:pPr rtl="0"/>
          <a:endParaRPr lang="es-BO" sz="1200" b="1" dirty="0">
            <a:solidFill>
              <a:schemeClr val="bg1"/>
            </a:solidFill>
          </a:endParaRPr>
        </a:p>
        <a:p>
          <a:pPr rtl="0"/>
          <a:r>
            <a:rPr lang="es-BO" sz="1200" b="1" dirty="0">
              <a:solidFill>
                <a:srgbClr val="002060"/>
              </a:solidFill>
              <a:effectLst/>
            </a:rPr>
            <a:t>SERVICIO EFICIENTE</a:t>
          </a:r>
          <a:endParaRPr lang="es-ES" sz="1200" b="1" dirty="0">
            <a:solidFill>
              <a:srgbClr val="002060"/>
            </a:solidFill>
            <a:effectLst/>
          </a:endParaRPr>
        </a:p>
      </dgm:t>
    </dgm:pt>
    <dgm:pt modelId="{5676651E-896A-4373-8D36-27079B55C6D5}" type="parTrans" cxnId="{E4992E31-3A2B-4248-9933-60F4C7243371}">
      <dgm:prSet/>
      <dgm:spPr/>
      <dgm:t>
        <a:bodyPr/>
        <a:lstStyle/>
        <a:p>
          <a:endParaRPr lang="es-ES" sz="1200" b="1">
            <a:solidFill>
              <a:srgbClr val="002060"/>
            </a:solidFill>
            <a:effectLst/>
          </a:endParaRPr>
        </a:p>
      </dgm:t>
    </dgm:pt>
    <dgm:pt modelId="{B539EF99-0CAC-49E8-ADDF-FE9A09B5C83A}" type="sibTrans" cxnId="{E4992E31-3A2B-4248-9933-60F4C7243371}">
      <dgm:prSet/>
      <dgm:spPr/>
      <dgm:t>
        <a:bodyPr/>
        <a:lstStyle/>
        <a:p>
          <a:endParaRPr lang="es-ES" sz="1200" b="1">
            <a:solidFill>
              <a:srgbClr val="002060"/>
            </a:solidFill>
            <a:effectLst/>
          </a:endParaRPr>
        </a:p>
      </dgm:t>
    </dgm:pt>
    <dgm:pt modelId="{1A1EA1F6-C1F5-4B42-89F4-89D6E10DAD35}">
      <dgm:prSet custT="1"/>
      <dgm:spPr/>
      <dgm:t>
        <a:bodyPr/>
        <a:lstStyle/>
        <a:p>
          <a:pPr rtl="0"/>
          <a:r>
            <a:rPr lang="es-BO" sz="1200" b="1" dirty="0">
              <a:solidFill>
                <a:srgbClr val="002060"/>
              </a:solidFill>
              <a:effectLst/>
            </a:rPr>
            <a:t>ADEQUATE ADVICE</a:t>
          </a:r>
        </a:p>
        <a:p>
          <a:pPr rtl="0"/>
          <a:endParaRPr lang="es-BO" sz="1200" b="1" dirty="0">
            <a:solidFill>
              <a:srgbClr val="002060"/>
            </a:solidFill>
            <a:effectLst/>
          </a:endParaRPr>
        </a:p>
        <a:p>
          <a:pPr rtl="0"/>
          <a:r>
            <a:rPr lang="es-BO" sz="1200" b="1" dirty="0">
              <a:solidFill>
                <a:srgbClr val="002060"/>
              </a:solidFill>
              <a:effectLst/>
            </a:rPr>
            <a:t>ADECUADO ASESORAMIENTO</a:t>
          </a:r>
          <a:endParaRPr lang="es-ES" sz="1200" b="1" dirty="0">
            <a:solidFill>
              <a:srgbClr val="002060"/>
            </a:solidFill>
            <a:effectLst/>
          </a:endParaRPr>
        </a:p>
      </dgm:t>
    </dgm:pt>
    <dgm:pt modelId="{5111696C-D495-4718-BC14-42E0F1731705}" type="parTrans" cxnId="{97E93BF2-8795-4C28-A5F4-D113E096F300}">
      <dgm:prSet/>
      <dgm:spPr/>
      <dgm:t>
        <a:bodyPr/>
        <a:lstStyle/>
        <a:p>
          <a:endParaRPr lang="es-ES" sz="1200" b="1">
            <a:solidFill>
              <a:srgbClr val="002060"/>
            </a:solidFill>
            <a:effectLst/>
          </a:endParaRPr>
        </a:p>
      </dgm:t>
    </dgm:pt>
    <dgm:pt modelId="{C6D6215A-F928-4496-9664-CFC16AA565CC}" type="sibTrans" cxnId="{97E93BF2-8795-4C28-A5F4-D113E096F300}">
      <dgm:prSet/>
      <dgm:spPr/>
      <dgm:t>
        <a:bodyPr/>
        <a:lstStyle/>
        <a:p>
          <a:endParaRPr lang="es-ES" sz="1200" b="1">
            <a:solidFill>
              <a:srgbClr val="002060"/>
            </a:solidFill>
            <a:effectLst/>
          </a:endParaRPr>
        </a:p>
      </dgm:t>
    </dgm:pt>
    <dgm:pt modelId="{2B470312-C5C9-4012-92CC-5ED1D6193496}">
      <dgm:prSet custT="1"/>
      <dgm:spPr/>
      <dgm:t>
        <a:bodyPr/>
        <a:lstStyle/>
        <a:p>
          <a:pPr rtl="0"/>
          <a:r>
            <a:rPr lang="es-BO" sz="1200" b="1" dirty="0">
              <a:solidFill>
                <a:srgbClr val="002060"/>
              </a:solidFill>
              <a:effectLst/>
            </a:rPr>
            <a:t>COMMISSIONS</a:t>
          </a:r>
        </a:p>
        <a:p>
          <a:pPr rtl="0"/>
          <a:endParaRPr lang="es-BO" sz="1200" b="1" dirty="0">
            <a:solidFill>
              <a:srgbClr val="002060"/>
            </a:solidFill>
            <a:effectLst/>
          </a:endParaRPr>
        </a:p>
        <a:p>
          <a:pPr rtl="0"/>
          <a:endParaRPr lang="es-BO" sz="1200" b="1" dirty="0">
            <a:solidFill>
              <a:srgbClr val="002060"/>
            </a:solidFill>
            <a:effectLst/>
          </a:endParaRPr>
        </a:p>
        <a:p>
          <a:pPr rtl="0"/>
          <a:r>
            <a:rPr lang="es-BO" sz="1200" b="1" dirty="0">
              <a:solidFill>
                <a:srgbClr val="002060"/>
              </a:solidFill>
              <a:effectLst/>
            </a:rPr>
            <a:t>COMISIONES POR EL SERVICIO</a:t>
          </a:r>
          <a:endParaRPr lang="es-ES" sz="1200" b="1" dirty="0">
            <a:solidFill>
              <a:srgbClr val="002060"/>
            </a:solidFill>
            <a:effectLst/>
          </a:endParaRPr>
        </a:p>
      </dgm:t>
    </dgm:pt>
    <dgm:pt modelId="{F2AD9C7E-1F49-4FB6-8D0A-11E857247E59}" type="parTrans" cxnId="{7EE401B5-C547-43B9-876D-7138BDC7882D}">
      <dgm:prSet/>
      <dgm:spPr/>
      <dgm:t>
        <a:bodyPr/>
        <a:lstStyle/>
        <a:p>
          <a:endParaRPr lang="es-ES" sz="1200" b="1">
            <a:solidFill>
              <a:srgbClr val="002060"/>
            </a:solidFill>
            <a:effectLst/>
          </a:endParaRPr>
        </a:p>
      </dgm:t>
    </dgm:pt>
    <dgm:pt modelId="{3D3D6B98-A75B-4864-9FBD-8BF12459791C}" type="sibTrans" cxnId="{7EE401B5-C547-43B9-876D-7138BDC7882D}">
      <dgm:prSet/>
      <dgm:spPr/>
      <dgm:t>
        <a:bodyPr/>
        <a:lstStyle/>
        <a:p>
          <a:endParaRPr lang="es-ES" sz="1200" b="1">
            <a:solidFill>
              <a:srgbClr val="002060"/>
            </a:solidFill>
            <a:effectLst/>
          </a:endParaRPr>
        </a:p>
      </dgm:t>
    </dgm:pt>
    <dgm:pt modelId="{B33D7289-3A7B-48DB-B351-6E371C3BE958}">
      <dgm:prSet custT="1"/>
      <dgm:spPr/>
      <dgm:t>
        <a:bodyPr/>
        <a:lstStyle/>
        <a:p>
          <a:pPr rtl="0"/>
          <a:r>
            <a:rPr lang="es-BO" sz="1200" b="1" dirty="0">
              <a:solidFill>
                <a:srgbClr val="002060"/>
              </a:solidFill>
              <a:effectLst/>
            </a:rPr>
            <a:t>PRE CONTRACTUAL STAGE</a:t>
          </a:r>
        </a:p>
        <a:p>
          <a:pPr rtl="0"/>
          <a:endParaRPr lang="es-BO" sz="1200" b="1" dirty="0">
            <a:solidFill>
              <a:srgbClr val="002060"/>
            </a:solidFill>
            <a:effectLst/>
          </a:endParaRPr>
        </a:p>
        <a:p>
          <a:pPr rtl="0"/>
          <a:r>
            <a:rPr lang="es-BO" sz="1200" b="1" dirty="0">
              <a:solidFill>
                <a:srgbClr val="002060"/>
              </a:solidFill>
              <a:effectLst/>
            </a:rPr>
            <a:t>ETAPA </a:t>
          </a:r>
        </a:p>
        <a:p>
          <a:pPr rtl="0"/>
          <a:r>
            <a:rPr lang="es-BO" sz="1200" b="1" dirty="0">
              <a:solidFill>
                <a:srgbClr val="002060"/>
              </a:solidFill>
              <a:effectLst/>
            </a:rPr>
            <a:t>PRE CONTRACUAL </a:t>
          </a:r>
          <a:endParaRPr lang="es-ES" sz="1200" b="1" dirty="0">
            <a:solidFill>
              <a:srgbClr val="002060"/>
            </a:solidFill>
            <a:effectLst/>
          </a:endParaRPr>
        </a:p>
      </dgm:t>
    </dgm:pt>
    <dgm:pt modelId="{68481AEE-9A2D-4669-B5D1-441CDBEE7807}" type="parTrans" cxnId="{B699C1D9-9910-46E7-BF85-349B676C6C3C}">
      <dgm:prSet/>
      <dgm:spPr/>
      <dgm:t>
        <a:bodyPr/>
        <a:lstStyle/>
        <a:p>
          <a:endParaRPr lang="es-ES" sz="1200" b="1">
            <a:solidFill>
              <a:srgbClr val="002060"/>
            </a:solidFill>
            <a:effectLst/>
          </a:endParaRPr>
        </a:p>
      </dgm:t>
    </dgm:pt>
    <dgm:pt modelId="{2F68CDE9-89E4-4557-8D59-29BE9576821D}" type="sibTrans" cxnId="{B699C1D9-9910-46E7-BF85-349B676C6C3C}">
      <dgm:prSet/>
      <dgm:spPr/>
      <dgm:t>
        <a:bodyPr/>
        <a:lstStyle/>
        <a:p>
          <a:endParaRPr lang="es-ES" sz="1200" b="1">
            <a:solidFill>
              <a:srgbClr val="002060"/>
            </a:solidFill>
            <a:effectLst/>
          </a:endParaRPr>
        </a:p>
      </dgm:t>
    </dgm:pt>
    <dgm:pt modelId="{D9F7E04E-EF2C-4DC8-A4FE-F7F66BBDE2EA}">
      <dgm:prSet custT="1"/>
      <dgm:spPr/>
      <dgm:t>
        <a:bodyPr/>
        <a:lstStyle/>
        <a:p>
          <a:pPr rtl="0"/>
          <a:r>
            <a:rPr lang="es-BO" sz="1200" b="1" dirty="0">
              <a:solidFill>
                <a:srgbClr val="002060"/>
              </a:solidFill>
              <a:effectLst/>
            </a:rPr>
            <a:t>COVERAGE</a:t>
          </a:r>
        </a:p>
        <a:p>
          <a:pPr rtl="0"/>
          <a:r>
            <a:rPr lang="es-BO" sz="1200" b="1" dirty="0">
              <a:solidFill>
                <a:srgbClr val="002060"/>
              </a:solidFill>
              <a:effectLst/>
            </a:rPr>
            <a:t>, OPTIONS</a:t>
          </a:r>
        </a:p>
        <a:p>
          <a:r>
            <a:rPr lang="es-BO" sz="1200" b="1" dirty="0">
              <a:solidFill>
                <a:srgbClr val="002060"/>
              </a:solidFill>
              <a:effectLst/>
            </a:rPr>
            <a:t>EXCLUSIONS</a:t>
          </a:r>
        </a:p>
        <a:p>
          <a:endParaRPr lang="es-BO" sz="1200" b="1" dirty="0">
            <a:solidFill>
              <a:srgbClr val="002060"/>
            </a:solidFill>
            <a:effectLst/>
          </a:endParaRPr>
        </a:p>
        <a:p>
          <a:r>
            <a:rPr lang="es-BO" sz="1200" b="1" dirty="0">
              <a:solidFill>
                <a:srgbClr val="002060"/>
              </a:solidFill>
              <a:effectLst/>
            </a:rPr>
            <a:t>Coberturas</a:t>
          </a:r>
        </a:p>
        <a:p>
          <a:r>
            <a:rPr lang="es-BO" sz="1200" b="1" dirty="0">
              <a:solidFill>
                <a:srgbClr val="002060"/>
              </a:solidFill>
              <a:effectLst/>
            </a:rPr>
            <a:t>opciones, </a:t>
          </a:r>
        </a:p>
        <a:p>
          <a:r>
            <a:rPr lang="es-BO" sz="1200" b="1" dirty="0">
              <a:solidFill>
                <a:srgbClr val="002060"/>
              </a:solidFill>
              <a:effectLst/>
            </a:rPr>
            <a:t> exclusiones</a:t>
          </a:r>
          <a:endParaRPr lang="es-ES" sz="1200" b="1" dirty="0">
            <a:solidFill>
              <a:srgbClr val="002060"/>
            </a:solidFill>
            <a:effectLst/>
          </a:endParaRPr>
        </a:p>
      </dgm:t>
    </dgm:pt>
    <dgm:pt modelId="{B76D8E00-C65E-428F-B72D-1ACBF764AD63}" type="parTrans" cxnId="{F69466C6-505D-4917-8EC9-2C69937F8E20}">
      <dgm:prSet/>
      <dgm:spPr/>
      <dgm:t>
        <a:bodyPr/>
        <a:lstStyle/>
        <a:p>
          <a:endParaRPr lang="es-ES" sz="1200" b="1">
            <a:solidFill>
              <a:srgbClr val="002060"/>
            </a:solidFill>
            <a:effectLst/>
          </a:endParaRPr>
        </a:p>
      </dgm:t>
    </dgm:pt>
    <dgm:pt modelId="{8EF7FC43-FAA9-4548-8831-D776EF11D30D}" type="sibTrans" cxnId="{F69466C6-505D-4917-8EC9-2C69937F8E20}">
      <dgm:prSet/>
      <dgm:spPr/>
      <dgm:t>
        <a:bodyPr/>
        <a:lstStyle/>
        <a:p>
          <a:endParaRPr lang="es-ES" sz="1200" b="1">
            <a:solidFill>
              <a:srgbClr val="002060"/>
            </a:solidFill>
            <a:effectLst/>
          </a:endParaRPr>
        </a:p>
      </dgm:t>
    </dgm:pt>
    <dgm:pt modelId="{0F144529-56E8-4F12-AC3D-A615979902E7}">
      <dgm:prSet custT="1"/>
      <dgm:spPr/>
      <dgm:t>
        <a:bodyPr/>
        <a:lstStyle/>
        <a:p>
          <a:pPr rtl="0"/>
          <a:r>
            <a:rPr lang="es-BO" sz="1200" b="1" dirty="0">
              <a:solidFill>
                <a:srgbClr val="002060"/>
              </a:solidFill>
              <a:effectLst/>
            </a:rPr>
            <a:t>ADVICE DURING THE VALIDITY</a:t>
          </a:r>
        </a:p>
        <a:p>
          <a:pPr rtl="0"/>
          <a:endParaRPr lang="es-BO" sz="1200" b="1" dirty="0">
            <a:solidFill>
              <a:srgbClr val="002060"/>
            </a:solidFill>
            <a:effectLst/>
          </a:endParaRPr>
        </a:p>
        <a:p>
          <a:pPr rtl="0"/>
          <a:r>
            <a:rPr lang="es-BO" sz="1200" b="1" dirty="0">
              <a:solidFill>
                <a:srgbClr val="002060"/>
              </a:solidFill>
              <a:effectLst/>
            </a:rPr>
            <a:t>ASESORÍA DURANTE  TODA LA VIGENCIA</a:t>
          </a:r>
          <a:endParaRPr lang="es-ES" sz="1200" b="1" dirty="0">
            <a:solidFill>
              <a:srgbClr val="002060"/>
            </a:solidFill>
            <a:effectLst/>
          </a:endParaRPr>
        </a:p>
      </dgm:t>
    </dgm:pt>
    <dgm:pt modelId="{FE3FC1AE-88D8-4C64-BADC-076DB7582758}" type="parTrans" cxnId="{CEA3FFBA-2EA0-4158-9D17-BA2E3A9FD916}">
      <dgm:prSet/>
      <dgm:spPr/>
      <dgm:t>
        <a:bodyPr/>
        <a:lstStyle/>
        <a:p>
          <a:endParaRPr lang="es-ES" sz="1200" b="1">
            <a:solidFill>
              <a:srgbClr val="002060"/>
            </a:solidFill>
            <a:effectLst/>
          </a:endParaRPr>
        </a:p>
      </dgm:t>
    </dgm:pt>
    <dgm:pt modelId="{76292AD6-0223-4A9E-9278-841FBB9C036C}" type="sibTrans" cxnId="{CEA3FFBA-2EA0-4158-9D17-BA2E3A9FD916}">
      <dgm:prSet/>
      <dgm:spPr/>
      <dgm:t>
        <a:bodyPr/>
        <a:lstStyle/>
        <a:p>
          <a:endParaRPr lang="es-ES" sz="1200" b="1">
            <a:solidFill>
              <a:srgbClr val="002060"/>
            </a:solidFill>
            <a:effectLst/>
          </a:endParaRPr>
        </a:p>
      </dgm:t>
    </dgm:pt>
    <dgm:pt modelId="{3E420D5E-888A-4E80-BED8-4A8F78A71ABE}">
      <dgm:prSet custT="1"/>
      <dgm:spPr/>
      <dgm:t>
        <a:bodyPr/>
        <a:lstStyle/>
        <a:p>
          <a:pPr rtl="0"/>
          <a:r>
            <a:rPr lang="es-BO" sz="1200" b="1" dirty="0">
              <a:solidFill>
                <a:srgbClr val="002060"/>
              </a:solidFill>
              <a:effectLst/>
            </a:rPr>
            <a:t>IN THE CLAIM</a:t>
          </a:r>
        </a:p>
        <a:p>
          <a:pPr rtl="0"/>
          <a:endParaRPr lang="es-BO" sz="1200" b="1" dirty="0">
            <a:solidFill>
              <a:srgbClr val="002060"/>
            </a:solidFill>
            <a:effectLst/>
          </a:endParaRPr>
        </a:p>
        <a:p>
          <a:pPr rtl="0"/>
          <a:endParaRPr lang="es-BO" sz="1200" b="1" dirty="0">
            <a:solidFill>
              <a:srgbClr val="002060"/>
            </a:solidFill>
            <a:effectLst/>
          </a:endParaRPr>
        </a:p>
        <a:p>
          <a:pPr rtl="0"/>
          <a:endParaRPr lang="es-BO" sz="1200" b="1" dirty="0">
            <a:solidFill>
              <a:srgbClr val="002060"/>
            </a:solidFill>
            <a:effectLst/>
          </a:endParaRPr>
        </a:p>
        <a:p>
          <a:pPr rtl="0"/>
          <a:r>
            <a:rPr lang="es-BO" sz="1200" b="1" dirty="0">
              <a:solidFill>
                <a:srgbClr val="002060"/>
              </a:solidFill>
              <a:effectLst/>
            </a:rPr>
            <a:t>EN EL RECLAMO</a:t>
          </a:r>
          <a:endParaRPr lang="es-ES" sz="1200" b="1" dirty="0">
            <a:solidFill>
              <a:srgbClr val="002060"/>
            </a:solidFill>
            <a:effectLst/>
          </a:endParaRPr>
        </a:p>
      </dgm:t>
    </dgm:pt>
    <dgm:pt modelId="{8EF89A00-28DA-48C2-8F8F-01FE6FE3DBC2}" type="parTrans" cxnId="{3B0A3387-B2B8-4661-A1B1-70B07696964F}">
      <dgm:prSet/>
      <dgm:spPr/>
      <dgm:t>
        <a:bodyPr/>
        <a:lstStyle/>
        <a:p>
          <a:endParaRPr lang="es-ES" sz="1200" b="1">
            <a:solidFill>
              <a:srgbClr val="002060"/>
            </a:solidFill>
            <a:effectLst/>
          </a:endParaRPr>
        </a:p>
      </dgm:t>
    </dgm:pt>
    <dgm:pt modelId="{667714F2-3FBB-4AC4-A431-50040FDDA922}" type="sibTrans" cxnId="{3B0A3387-B2B8-4661-A1B1-70B07696964F}">
      <dgm:prSet/>
      <dgm:spPr/>
      <dgm:t>
        <a:bodyPr/>
        <a:lstStyle/>
        <a:p>
          <a:endParaRPr lang="es-ES" sz="1200" b="1">
            <a:solidFill>
              <a:srgbClr val="002060"/>
            </a:solidFill>
            <a:effectLst/>
          </a:endParaRPr>
        </a:p>
      </dgm:t>
    </dgm:pt>
    <dgm:pt modelId="{E7DD7837-AFF8-4B9C-87AF-8A685DA87FFE}" type="pres">
      <dgm:prSet presAssocID="{45838447-9300-4C72-933F-CF3BD4C23524}" presName="CompostProcess" presStyleCnt="0">
        <dgm:presLayoutVars>
          <dgm:dir/>
          <dgm:resizeHandles val="exact"/>
        </dgm:presLayoutVars>
      </dgm:prSet>
      <dgm:spPr/>
    </dgm:pt>
    <dgm:pt modelId="{B8C1D0E4-2BD5-476D-B9D0-E4AD9ACE73F0}" type="pres">
      <dgm:prSet presAssocID="{45838447-9300-4C72-933F-CF3BD4C23524}" presName="arrow" presStyleLbl="bgShp" presStyleIdx="0" presStyleCnt="1"/>
      <dgm:spPr/>
    </dgm:pt>
    <dgm:pt modelId="{8AB4F28C-BD8B-4BBA-83DB-82466E48AB08}" type="pres">
      <dgm:prSet presAssocID="{45838447-9300-4C72-933F-CF3BD4C23524}" presName="linearProcess" presStyleCnt="0"/>
      <dgm:spPr/>
    </dgm:pt>
    <dgm:pt modelId="{18AB6047-373C-47B6-A9B3-8278B7496AD3}" type="pres">
      <dgm:prSet presAssocID="{75EB6DF1-23C5-4940-91EA-44336FBC2791}" presName="textNode" presStyleLbl="node1" presStyleIdx="0" presStyleCnt="7" custLinFactNeighborX="6778" custLinFactNeighborY="-1355">
        <dgm:presLayoutVars>
          <dgm:bulletEnabled val="1"/>
        </dgm:presLayoutVars>
      </dgm:prSet>
      <dgm:spPr/>
    </dgm:pt>
    <dgm:pt modelId="{EC29D690-D659-4108-B203-49BF10AE18ED}" type="pres">
      <dgm:prSet presAssocID="{B539EF99-0CAC-49E8-ADDF-FE9A09B5C83A}" presName="sibTrans" presStyleCnt="0"/>
      <dgm:spPr/>
    </dgm:pt>
    <dgm:pt modelId="{5E1BFFF6-B309-4F58-B25B-7D306F4A8384}" type="pres">
      <dgm:prSet presAssocID="{1A1EA1F6-C1F5-4B42-89F4-89D6E10DAD35}" presName="textNode" presStyleLbl="node1" presStyleIdx="1" presStyleCnt="7" custScaleX="116895">
        <dgm:presLayoutVars>
          <dgm:bulletEnabled val="1"/>
        </dgm:presLayoutVars>
      </dgm:prSet>
      <dgm:spPr/>
    </dgm:pt>
    <dgm:pt modelId="{0FB15C8A-84F8-462A-A759-96C53D24A564}" type="pres">
      <dgm:prSet presAssocID="{C6D6215A-F928-4496-9664-CFC16AA565CC}" presName="sibTrans" presStyleCnt="0"/>
      <dgm:spPr/>
    </dgm:pt>
    <dgm:pt modelId="{E8ADEBAB-EEFD-4E92-A318-FFE6378789CB}" type="pres">
      <dgm:prSet presAssocID="{2B470312-C5C9-4012-92CC-5ED1D6193496}" presName="textNode" presStyleLbl="node1" presStyleIdx="2" presStyleCnt="7" custScaleX="115807">
        <dgm:presLayoutVars>
          <dgm:bulletEnabled val="1"/>
        </dgm:presLayoutVars>
      </dgm:prSet>
      <dgm:spPr/>
    </dgm:pt>
    <dgm:pt modelId="{2751665D-E354-4AE3-AD6D-F82EC8277F41}" type="pres">
      <dgm:prSet presAssocID="{3D3D6B98-A75B-4864-9FBD-8BF12459791C}" presName="sibTrans" presStyleCnt="0"/>
      <dgm:spPr/>
    </dgm:pt>
    <dgm:pt modelId="{C8A06CA3-8D37-45CD-B3AB-FD444E2B3BBD}" type="pres">
      <dgm:prSet presAssocID="{B33D7289-3A7B-48DB-B351-6E371C3BE958}" presName="textNode" presStyleLbl="node1" presStyleIdx="3" presStyleCnt="7" custScaleX="130283">
        <dgm:presLayoutVars>
          <dgm:bulletEnabled val="1"/>
        </dgm:presLayoutVars>
      </dgm:prSet>
      <dgm:spPr/>
    </dgm:pt>
    <dgm:pt modelId="{8DB71ECF-2EC0-4D33-8AF1-93E41952120C}" type="pres">
      <dgm:prSet presAssocID="{2F68CDE9-89E4-4557-8D59-29BE9576821D}" presName="sibTrans" presStyleCnt="0"/>
      <dgm:spPr/>
    </dgm:pt>
    <dgm:pt modelId="{F0F4F95B-A0A9-4C23-AF16-358DE1235EE5}" type="pres">
      <dgm:prSet presAssocID="{D9F7E04E-EF2C-4DC8-A4FE-F7F66BBDE2EA}" presName="textNode" presStyleLbl="node1" presStyleIdx="4" presStyleCnt="7" custScaleX="121113">
        <dgm:presLayoutVars>
          <dgm:bulletEnabled val="1"/>
        </dgm:presLayoutVars>
      </dgm:prSet>
      <dgm:spPr/>
    </dgm:pt>
    <dgm:pt modelId="{C11DFB6C-77D7-41B1-8361-7695FE183106}" type="pres">
      <dgm:prSet presAssocID="{8EF7FC43-FAA9-4548-8831-D776EF11D30D}" presName="sibTrans" presStyleCnt="0"/>
      <dgm:spPr/>
    </dgm:pt>
    <dgm:pt modelId="{23ED03B6-FD4E-4EE7-B794-92C1735CE417}" type="pres">
      <dgm:prSet presAssocID="{0F144529-56E8-4F12-AC3D-A615979902E7}" presName="textNode" presStyleLbl="node1" presStyleIdx="5" presStyleCnt="7">
        <dgm:presLayoutVars>
          <dgm:bulletEnabled val="1"/>
        </dgm:presLayoutVars>
      </dgm:prSet>
      <dgm:spPr/>
    </dgm:pt>
    <dgm:pt modelId="{2A7BE1C3-F7DE-462D-8F43-9FC8F3BAE99A}" type="pres">
      <dgm:prSet presAssocID="{76292AD6-0223-4A9E-9278-841FBB9C036C}" presName="sibTrans" presStyleCnt="0"/>
      <dgm:spPr/>
    </dgm:pt>
    <dgm:pt modelId="{299EABDB-DA64-426E-B275-6511285CEC89}" type="pres">
      <dgm:prSet presAssocID="{3E420D5E-888A-4E80-BED8-4A8F78A71ABE}" presName="textNode" presStyleLbl="node1" presStyleIdx="6" presStyleCnt="7">
        <dgm:presLayoutVars>
          <dgm:bulletEnabled val="1"/>
        </dgm:presLayoutVars>
      </dgm:prSet>
      <dgm:spPr/>
    </dgm:pt>
  </dgm:ptLst>
  <dgm:cxnLst>
    <dgm:cxn modelId="{5E4EA416-8275-4680-81F5-53F350C51DC2}" type="presOf" srcId="{2B470312-C5C9-4012-92CC-5ED1D6193496}" destId="{E8ADEBAB-EEFD-4E92-A318-FFE6378789CB}" srcOrd="0" destOrd="0" presId="urn:microsoft.com/office/officeart/2005/8/layout/hProcess9"/>
    <dgm:cxn modelId="{D947592A-B182-46A6-9498-BE1B2ECFCFB8}" type="presOf" srcId="{3E420D5E-888A-4E80-BED8-4A8F78A71ABE}" destId="{299EABDB-DA64-426E-B275-6511285CEC89}" srcOrd="0" destOrd="0" presId="urn:microsoft.com/office/officeart/2005/8/layout/hProcess9"/>
    <dgm:cxn modelId="{E4992E31-3A2B-4248-9933-60F4C7243371}" srcId="{45838447-9300-4C72-933F-CF3BD4C23524}" destId="{75EB6DF1-23C5-4940-91EA-44336FBC2791}" srcOrd="0" destOrd="0" parTransId="{5676651E-896A-4373-8D36-27079B55C6D5}" sibTransId="{B539EF99-0CAC-49E8-ADDF-FE9A09B5C83A}"/>
    <dgm:cxn modelId="{4E541C43-50BD-4B9C-931E-83E0BD130C21}" type="presOf" srcId="{D9F7E04E-EF2C-4DC8-A4FE-F7F66BBDE2EA}" destId="{F0F4F95B-A0A9-4C23-AF16-358DE1235EE5}" srcOrd="0" destOrd="0" presId="urn:microsoft.com/office/officeart/2005/8/layout/hProcess9"/>
    <dgm:cxn modelId="{C48D2350-0139-4249-B5B2-6C366C79186F}" type="presOf" srcId="{1A1EA1F6-C1F5-4B42-89F4-89D6E10DAD35}" destId="{5E1BFFF6-B309-4F58-B25B-7D306F4A8384}" srcOrd="0" destOrd="0" presId="urn:microsoft.com/office/officeart/2005/8/layout/hProcess9"/>
    <dgm:cxn modelId="{BF4D6072-DFED-44C8-9666-FBD4068F81E2}" type="presOf" srcId="{0F144529-56E8-4F12-AC3D-A615979902E7}" destId="{23ED03B6-FD4E-4EE7-B794-92C1735CE417}" srcOrd="0" destOrd="0" presId="urn:microsoft.com/office/officeart/2005/8/layout/hProcess9"/>
    <dgm:cxn modelId="{BD747677-C5DB-44E7-8E4B-1049A1BA0331}" type="presOf" srcId="{B33D7289-3A7B-48DB-B351-6E371C3BE958}" destId="{C8A06CA3-8D37-45CD-B3AB-FD444E2B3BBD}" srcOrd="0" destOrd="0" presId="urn:microsoft.com/office/officeart/2005/8/layout/hProcess9"/>
    <dgm:cxn modelId="{3B0A3387-B2B8-4661-A1B1-70B07696964F}" srcId="{45838447-9300-4C72-933F-CF3BD4C23524}" destId="{3E420D5E-888A-4E80-BED8-4A8F78A71ABE}" srcOrd="6" destOrd="0" parTransId="{8EF89A00-28DA-48C2-8F8F-01FE6FE3DBC2}" sibTransId="{667714F2-3FBB-4AC4-A431-50040FDDA922}"/>
    <dgm:cxn modelId="{51F90B9F-79E0-44C5-B4B3-760A84975A15}" type="presOf" srcId="{75EB6DF1-23C5-4940-91EA-44336FBC2791}" destId="{18AB6047-373C-47B6-A9B3-8278B7496AD3}" srcOrd="0" destOrd="0" presId="urn:microsoft.com/office/officeart/2005/8/layout/hProcess9"/>
    <dgm:cxn modelId="{74E90BA4-B101-437A-878B-1988C40418D5}" type="presOf" srcId="{45838447-9300-4C72-933F-CF3BD4C23524}" destId="{E7DD7837-AFF8-4B9C-87AF-8A685DA87FFE}" srcOrd="0" destOrd="0" presId="urn:microsoft.com/office/officeart/2005/8/layout/hProcess9"/>
    <dgm:cxn modelId="{7EE401B5-C547-43B9-876D-7138BDC7882D}" srcId="{45838447-9300-4C72-933F-CF3BD4C23524}" destId="{2B470312-C5C9-4012-92CC-5ED1D6193496}" srcOrd="2" destOrd="0" parTransId="{F2AD9C7E-1F49-4FB6-8D0A-11E857247E59}" sibTransId="{3D3D6B98-A75B-4864-9FBD-8BF12459791C}"/>
    <dgm:cxn modelId="{CEA3FFBA-2EA0-4158-9D17-BA2E3A9FD916}" srcId="{45838447-9300-4C72-933F-CF3BD4C23524}" destId="{0F144529-56E8-4F12-AC3D-A615979902E7}" srcOrd="5" destOrd="0" parTransId="{FE3FC1AE-88D8-4C64-BADC-076DB7582758}" sibTransId="{76292AD6-0223-4A9E-9278-841FBB9C036C}"/>
    <dgm:cxn modelId="{F69466C6-505D-4917-8EC9-2C69937F8E20}" srcId="{45838447-9300-4C72-933F-CF3BD4C23524}" destId="{D9F7E04E-EF2C-4DC8-A4FE-F7F66BBDE2EA}" srcOrd="4" destOrd="0" parTransId="{B76D8E00-C65E-428F-B72D-1ACBF764AD63}" sibTransId="{8EF7FC43-FAA9-4548-8831-D776EF11D30D}"/>
    <dgm:cxn modelId="{B699C1D9-9910-46E7-BF85-349B676C6C3C}" srcId="{45838447-9300-4C72-933F-CF3BD4C23524}" destId="{B33D7289-3A7B-48DB-B351-6E371C3BE958}" srcOrd="3" destOrd="0" parTransId="{68481AEE-9A2D-4669-B5D1-441CDBEE7807}" sibTransId="{2F68CDE9-89E4-4557-8D59-29BE9576821D}"/>
    <dgm:cxn modelId="{97E93BF2-8795-4C28-A5F4-D113E096F300}" srcId="{45838447-9300-4C72-933F-CF3BD4C23524}" destId="{1A1EA1F6-C1F5-4B42-89F4-89D6E10DAD35}" srcOrd="1" destOrd="0" parTransId="{5111696C-D495-4718-BC14-42E0F1731705}" sibTransId="{C6D6215A-F928-4496-9664-CFC16AA565CC}"/>
    <dgm:cxn modelId="{A34AB838-3B9D-4326-B5C1-F0D32F8F105B}" type="presParOf" srcId="{E7DD7837-AFF8-4B9C-87AF-8A685DA87FFE}" destId="{B8C1D0E4-2BD5-476D-B9D0-E4AD9ACE73F0}" srcOrd="0" destOrd="0" presId="urn:microsoft.com/office/officeart/2005/8/layout/hProcess9"/>
    <dgm:cxn modelId="{253D9CA4-0536-48E7-B2CB-BF3EDE8CC92C}" type="presParOf" srcId="{E7DD7837-AFF8-4B9C-87AF-8A685DA87FFE}" destId="{8AB4F28C-BD8B-4BBA-83DB-82466E48AB08}" srcOrd="1" destOrd="0" presId="urn:microsoft.com/office/officeart/2005/8/layout/hProcess9"/>
    <dgm:cxn modelId="{EC1FF919-012F-4538-BBBA-301E1719FADC}" type="presParOf" srcId="{8AB4F28C-BD8B-4BBA-83DB-82466E48AB08}" destId="{18AB6047-373C-47B6-A9B3-8278B7496AD3}" srcOrd="0" destOrd="0" presId="urn:microsoft.com/office/officeart/2005/8/layout/hProcess9"/>
    <dgm:cxn modelId="{9A70B3E1-7849-4D52-B919-74058FF84D23}" type="presParOf" srcId="{8AB4F28C-BD8B-4BBA-83DB-82466E48AB08}" destId="{EC29D690-D659-4108-B203-49BF10AE18ED}" srcOrd="1" destOrd="0" presId="urn:microsoft.com/office/officeart/2005/8/layout/hProcess9"/>
    <dgm:cxn modelId="{8A079166-5B5E-439A-9AC0-A5F4DF735458}" type="presParOf" srcId="{8AB4F28C-BD8B-4BBA-83DB-82466E48AB08}" destId="{5E1BFFF6-B309-4F58-B25B-7D306F4A8384}" srcOrd="2" destOrd="0" presId="urn:microsoft.com/office/officeart/2005/8/layout/hProcess9"/>
    <dgm:cxn modelId="{8F6405A0-7C4D-4A8D-B63C-8EEC7315B86B}" type="presParOf" srcId="{8AB4F28C-BD8B-4BBA-83DB-82466E48AB08}" destId="{0FB15C8A-84F8-462A-A759-96C53D24A564}" srcOrd="3" destOrd="0" presId="urn:microsoft.com/office/officeart/2005/8/layout/hProcess9"/>
    <dgm:cxn modelId="{F4C6581A-BE24-4820-BD18-1D9D3CE5077B}" type="presParOf" srcId="{8AB4F28C-BD8B-4BBA-83DB-82466E48AB08}" destId="{E8ADEBAB-EEFD-4E92-A318-FFE6378789CB}" srcOrd="4" destOrd="0" presId="urn:microsoft.com/office/officeart/2005/8/layout/hProcess9"/>
    <dgm:cxn modelId="{7A5DED62-4157-42B4-8751-B4C153A86BB2}" type="presParOf" srcId="{8AB4F28C-BD8B-4BBA-83DB-82466E48AB08}" destId="{2751665D-E354-4AE3-AD6D-F82EC8277F41}" srcOrd="5" destOrd="0" presId="urn:microsoft.com/office/officeart/2005/8/layout/hProcess9"/>
    <dgm:cxn modelId="{68B81641-0523-405F-927E-24868A5FF2DE}" type="presParOf" srcId="{8AB4F28C-BD8B-4BBA-83DB-82466E48AB08}" destId="{C8A06CA3-8D37-45CD-B3AB-FD444E2B3BBD}" srcOrd="6" destOrd="0" presId="urn:microsoft.com/office/officeart/2005/8/layout/hProcess9"/>
    <dgm:cxn modelId="{DEB54DA7-4ED5-4D9F-9389-6E1D79496D02}" type="presParOf" srcId="{8AB4F28C-BD8B-4BBA-83DB-82466E48AB08}" destId="{8DB71ECF-2EC0-4D33-8AF1-93E41952120C}" srcOrd="7" destOrd="0" presId="urn:microsoft.com/office/officeart/2005/8/layout/hProcess9"/>
    <dgm:cxn modelId="{4870D792-7E15-431B-A8A2-FD124E9F17B6}" type="presParOf" srcId="{8AB4F28C-BD8B-4BBA-83DB-82466E48AB08}" destId="{F0F4F95B-A0A9-4C23-AF16-358DE1235EE5}" srcOrd="8" destOrd="0" presId="urn:microsoft.com/office/officeart/2005/8/layout/hProcess9"/>
    <dgm:cxn modelId="{D36B9A30-213B-461B-A033-699F70E1A7AF}" type="presParOf" srcId="{8AB4F28C-BD8B-4BBA-83DB-82466E48AB08}" destId="{C11DFB6C-77D7-41B1-8361-7695FE183106}" srcOrd="9" destOrd="0" presId="urn:microsoft.com/office/officeart/2005/8/layout/hProcess9"/>
    <dgm:cxn modelId="{836E70C5-54A6-404D-BC51-C922CF96074B}" type="presParOf" srcId="{8AB4F28C-BD8B-4BBA-83DB-82466E48AB08}" destId="{23ED03B6-FD4E-4EE7-B794-92C1735CE417}" srcOrd="10" destOrd="0" presId="urn:microsoft.com/office/officeart/2005/8/layout/hProcess9"/>
    <dgm:cxn modelId="{2DA87E5F-3712-48AD-823F-8DFEB5FE901F}" type="presParOf" srcId="{8AB4F28C-BD8B-4BBA-83DB-82466E48AB08}" destId="{2A7BE1C3-F7DE-462D-8F43-9FC8F3BAE99A}" srcOrd="11" destOrd="0" presId="urn:microsoft.com/office/officeart/2005/8/layout/hProcess9"/>
    <dgm:cxn modelId="{53F1584C-E06A-4E9B-95CA-75DED548F603}" type="presParOf" srcId="{8AB4F28C-BD8B-4BBA-83DB-82466E48AB08}" destId="{299EABDB-DA64-426E-B275-6511285CEC89}" srcOrd="1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C1D0E4-2BD5-476D-B9D0-E4AD9ACE73F0}">
      <dsp:nvSpPr>
        <dsp:cNvPr id="0" name=""/>
        <dsp:cNvSpPr/>
      </dsp:nvSpPr>
      <dsp:spPr>
        <a:xfrm>
          <a:off x="815590" y="0"/>
          <a:ext cx="9243356" cy="5344732"/>
        </a:xfrm>
        <a:prstGeom prst="rightArrow">
          <a:avLst/>
        </a:prstGeom>
        <a:gradFill rotWithShape="0">
          <a:gsLst>
            <a:gs pos="0">
              <a:schemeClr val="accent2">
                <a:tint val="40000"/>
                <a:hueOff val="0"/>
                <a:satOff val="0"/>
                <a:lumOff val="0"/>
                <a:alphaOff val="0"/>
                <a:tint val="98000"/>
                <a:hueMod val="94000"/>
                <a:satMod val="130000"/>
                <a:lumMod val="128000"/>
              </a:schemeClr>
            </a:gs>
            <a:gs pos="100000">
              <a:schemeClr val="accent2">
                <a:tint val="40000"/>
                <a:hueOff val="0"/>
                <a:satOff val="0"/>
                <a:lumOff val="0"/>
                <a:alphaOff val="0"/>
                <a:shade val="94000"/>
                <a:lumMod val="88000"/>
              </a:scheme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18AB6047-373C-47B6-A9B3-8278B7496AD3}">
      <dsp:nvSpPr>
        <dsp:cNvPr id="0" name=""/>
        <dsp:cNvSpPr/>
      </dsp:nvSpPr>
      <dsp:spPr>
        <a:xfrm>
          <a:off x="15031" y="1574451"/>
          <a:ext cx="1229757" cy="2137892"/>
        </a:xfrm>
        <a:prstGeom prst="roundRect">
          <a:avLst/>
        </a:prstGeom>
        <a:gradFill rotWithShape="0">
          <a:gsLst>
            <a:gs pos="0">
              <a:schemeClr val="accent2">
                <a:hueOff val="0"/>
                <a:satOff val="0"/>
                <a:lumOff val="0"/>
                <a:alphaOff val="0"/>
                <a:tint val="98000"/>
                <a:hueMod val="94000"/>
                <a:satMod val="130000"/>
                <a:lumMod val="128000"/>
              </a:schemeClr>
            </a:gs>
            <a:gs pos="100000">
              <a:schemeClr val="accent2">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s-BO" sz="1200" b="1" kern="1200" dirty="0">
              <a:solidFill>
                <a:schemeClr val="bg1"/>
              </a:solidFill>
            </a:rPr>
            <a:t>EFFICIENT SERVICE</a:t>
          </a:r>
        </a:p>
        <a:p>
          <a:pPr marL="0" lvl="0" indent="0" algn="ctr" defTabSz="533400" rtl="0">
            <a:lnSpc>
              <a:spcPct val="90000"/>
            </a:lnSpc>
            <a:spcBef>
              <a:spcPct val="0"/>
            </a:spcBef>
            <a:spcAft>
              <a:spcPct val="35000"/>
            </a:spcAft>
            <a:buNone/>
          </a:pPr>
          <a:endParaRPr lang="es-BO" sz="1200" b="1" kern="1200" dirty="0">
            <a:solidFill>
              <a:schemeClr val="bg1"/>
            </a:solidFill>
          </a:endParaRPr>
        </a:p>
        <a:p>
          <a:pPr marL="0" lvl="0" indent="0" algn="ctr" defTabSz="533400" rtl="0">
            <a:lnSpc>
              <a:spcPct val="90000"/>
            </a:lnSpc>
            <a:spcBef>
              <a:spcPct val="0"/>
            </a:spcBef>
            <a:spcAft>
              <a:spcPct val="35000"/>
            </a:spcAft>
            <a:buNone/>
          </a:pPr>
          <a:r>
            <a:rPr lang="es-BO" sz="1200" b="1" kern="1200" dirty="0">
              <a:solidFill>
                <a:srgbClr val="002060"/>
              </a:solidFill>
              <a:effectLst/>
            </a:rPr>
            <a:t>SERVICIO EFICIENTE</a:t>
          </a:r>
          <a:endParaRPr lang="es-ES" sz="1200" b="1" kern="1200" dirty="0">
            <a:solidFill>
              <a:srgbClr val="002060"/>
            </a:solidFill>
            <a:effectLst/>
          </a:endParaRPr>
        </a:p>
      </dsp:txBody>
      <dsp:txXfrm>
        <a:off x="75063" y="1634483"/>
        <a:ext cx="1109693" cy="2017828"/>
      </dsp:txXfrm>
    </dsp:sp>
    <dsp:sp modelId="{5E1BFFF6-B309-4F58-B25B-7D306F4A8384}">
      <dsp:nvSpPr>
        <dsp:cNvPr id="0" name=""/>
        <dsp:cNvSpPr/>
      </dsp:nvSpPr>
      <dsp:spPr>
        <a:xfrm>
          <a:off x="1435855" y="1603419"/>
          <a:ext cx="1437524" cy="2137892"/>
        </a:xfrm>
        <a:prstGeom prst="roundRect">
          <a:avLst/>
        </a:prstGeom>
        <a:gradFill rotWithShape="0">
          <a:gsLst>
            <a:gs pos="0">
              <a:schemeClr val="accent3">
                <a:hueOff val="0"/>
                <a:satOff val="0"/>
                <a:lumOff val="0"/>
                <a:alphaOff val="0"/>
                <a:tint val="98000"/>
                <a:hueMod val="94000"/>
                <a:satMod val="130000"/>
                <a:lumMod val="128000"/>
              </a:schemeClr>
            </a:gs>
            <a:gs pos="100000">
              <a:schemeClr val="accent3">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s-BO" sz="1200" b="1" kern="1200" dirty="0">
              <a:solidFill>
                <a:srgbClr val="002060"/>
              </a:solidFill>
              <a:effectLst/>
            </a:rPr>
            <a:t>ADEQUATE ADVICE</a:t>
          </a:r>
        </a:p>
        <a:p>
          <a:pPr marL="0" lvl="0" indent="0" algn="ctr" defTabSz="533400" rtl="0">
            <a:lnSpc>
              <a:spcPct val="90000"/>
            </a:lnSpc>
            <a:spcBef>
              <a:spcPct val="0"/>
            </a:spcBef>
            <a:spcAft>
              <a:spcPct val="35000"/>
            </a:spcAft>
            <a:buNone/>
          </a:pPr>
          <a:endParaRPr lang="es-BO" sz="1200" b="1" kern="1200" dirty="0">
            <a:solidFill>
              <a:srgbClr val="002060"/>
            </a:solidFill>
            <a:effectLst/>
          </a:endParaRPr>
        </a:p>
        <a:p>
          <a:pPr marL="0" lvl="0" indent="0" algn="ctr" defTabSz="533400" rtl="0">
            <a:lnSpc>
              <a:spcPct val="90000"/>
            </a:lnSpc>
            <a:spcBef>
              <a:spcPct val="0"/>
            </a:spcBef>
            <a:spcAft>
              <a:spcPct val="35000"/>
            </a:spcAft>
            <a:buNone/>
          </a:pPr>
          <a:r>
            <a:rPr lang="es-BO" sz="1200" b="1" kern="1200" dirty="0">
              <a:solidFill>
                <a:srgbClr val="002060"/>
              </a:solidFill>
              <a:effectLst/>
            </a:rPr>
            <a:t>ADECUADO ASESORAMIENTO</a:t>
          </a:r>
          <a:endParaRPr lang="es-ES" sz="1200" b="1" kern="1200" dirty="0">
            <a:solidFill>
              <a:srgbClr val="002060"/>
            </a:solidFill>
            <a:effectLst/>
          </a:endParaRPr>
        </a:p>
      </dsp:txBody>
      <dsp:txXfrm>
        <a:off x="1506029" y="1673593"/>
        <a:ext cx="1297176" cy="1997544"/>
      </dsp:txXfrm>
    </dsp:sp>
    <dsp:sp modelId="{E8ADEBAB-EEFD-4E92-A318-FFE6378789CB}">
      <dsp:nvSpPr>
        <dsp:cNvPr id="0" name=""/>
        <dsp:cNvSpPr/>
      </dsp:nvSpPr>
      <dsp:spPr>
        <a:xfrm>
          <a:off x="3078340" y="1603419"/>
          <a:ext cx="1424144" cy="2137892"/>
        </a:xfrm>
        <a:prstGeom prst="roundRect">
          <a:avLst/>
        </a:prstGeom>
        <a:gradFill rotWithShape="0">
          <a:gsLst>
            <a:gs pos="0">
              <a:schemeClr val="accent4">
                <a:hueOff val="0"/>
                <a:satOff val="0"/>
                <a:lumOff val="0"/>
                <a:alphaOff val="0"/>
                <a:tint val="98000"/>
                <a:hueMod val="94000"/>
                <a:satMod val="130000"/>
                <a:lumMod val="128000"/>
              </a:schemeClr>
            </a:gs>
            <a:gs pos="100000">
              <a:schemeClr val="accent4">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s-BO" sz="1200" b="1" kern="1200" dirty="0">
              <a:solidFill>
                <a:srgbClr val="002060"/>
              </a:solidFill>
              <a:effectLst/>
            </a:rPr>
            <a:t>COMMISSIONS</a:t>
          </a:r>
        </a:p>
        <a:p>
          <a:pPr marL="0" lvl="0" indent="0" algn="ctr" defTabSz="533400" rtl="0">
            <a:lnSpc>
              <a:spcPct val="90000"/>
            </a:lnSpc>
            <a:spcBef>
              <a:spcPct val="0"/>
            </a:spcBef>
            <a:spcAft>
              <a:spcPct val="35000"/>
            </a:spcAft>
            <a:buNone/>
          </a:pPr>
          <a:endParaRPr lang="es-BO" sz="1200" b="1" kern="1200" dirty="0">
            <a:solidFill>
              <a:srgbClr val="002060"/>
            </a:solidFill>
            <a:effectLst/>
          </a:endParaRPr>
        </a:p>
        <a:p>
          <a:pPr marL="0" lvl="0" indent="0" algn="ctr" defTabSz="533400" rtl="0">
            <a:lnSpc>
              <a:spcPct val="90000"/>
            </a:lnSpc>
            <a:spcBef>
              <a:spcPct val="0"/>
            </a:spcBef>
            <a:spcAft>
              <a:spcPct val="35000"/>
            </a:spcAft>
            <a:buNone/>
          </a:pPr>
          <a:endParaRPr lang="es-BO" sz="1200" b="1" kern="1200" dirty="0">
            <a:solidFill>
              <a:srgbClr val="002060"/>
            </a:solidFill>
            <a:effectLst/>
          </a:endParaRPr>
        </a:p>
        <a:p>
          <a:pPr marL="0" lvl="0" indent="0" algn="ctr" defTabSz="533400" rtl="0">
            <a:lnSpc>
              <a:spcPct val="90000"/>
            </a:lnSpc>
            <a:spcBef>
              <a:spcPct val="0"/>
            </a:spcBef>
            <a:spcAft>
              <a:spcPct val="35000"/>
            </a:spcAft>
            <a:buNone/>
          </a:pPr>
          <a:r>
            <a:rPr lang="es-BO" sz="1200" b="1" kern="1200" dirty="0">
              <a:solidFill>
                <a:srgbClr val="002060"/>
              </a:solidFill>
              <a:effectLst/>
            </a:rPr>
            <a:t>COMISIONES POR EL SERVICIO</a:t>
          </a:r>
          <a:endParaRPr lang="es-ES" sz="1200" b="1" kern="1200" dirty="0">
            <a:solidFill>
              <a:srgbClr val="002060"/>
            </a:solidFill>
            <a:effectLst/>
          </a:endParaRPr>
        </a:p>
      </dsp:txBody>
      <dsp:txXfrm>
        <a:off x="3147861" y="1672940"/>
        <a:ext cx="1285102" cy="1998850"/>
      </dsp:txXfrm>
    </dsp:sp>
    <dsp:sp modelId="{C8A06CA3-8D37-45CD-B3AB-FD444E2B3BBD}">
      <dsp:nvSpPr>
        <dsp:cNvPr id="0" name=""/>
        <dsp:cNvSpPr/>
      </dsp:nvSpPr>
      <dsp:spPr>
        <a:xfrm>
          <a:off x="4707444" y="1603419"/>
          <a:ext cx="1602164" cy="2137892"/>
        </a:xfrm>
        <a:prstGeom prst="roundRect">
          <a:avLst/>
        </a:prstGeom>
        <a:gradFill rotWithShape="0">
          <a:gsLst>
            <a:gs pos="0">
              <a:schemeClr val="accent5">
                <a:hueOff val="0"/>
                <a:satOff val="0"/>
                <a:lumOff val="0"/>
                <a:alphaOff val="0"/>
                <a:tint val="98000"/>
                <a:hueMod val="94000"/>
                <a:satMod val="130000"/>
                <a:lumMod val="128000"/>
              </a:schemeClr>
            </a:gs>
            <a:gs pos="100000">
              <a:schemeClr val="accent5">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s-BO" sz="1200" b="1" kern="1200" dirty="0">
              <a:solidFill>
                <a:srgbClr val="002060"/>
              </a:solidFill>
              <a:effectLst/>
            </a:rPr>
            <a:t>PRE CONTRACTUAL STAGE</a:t>
          </a:r>
        </a:p>
        <a:p>
          <a:pPr marL="0" lvl="0" indent="0" algn="ctr" defTabSz="533400" rtl="0">
            <a:lnSpc>
              <a:spcPct val="90000"/>
            </a:lnSpc>
            <a:spcBef>
              <a:spcPct val="0"/>
            </a:spcBef>
            <a:spcAft>
              <a:spcPct val="35000"/>
            </a:spcAft>
            <a:buNone/>
          </a:pPr>
          <a:endParaRPr lang="es-BO" sz="1200" b="1" kern="1200" dirty="0">
            <a:solidFill>
              <a:srgbClr val="002060"/>
            </a:solidFill>
            <a:effectLst/>
          </a:endParaRPr>
        </a:p>
        <a:p>
          <a:pPr marL="0" lvl="0" indent="0" algn="ctr" defTabSz="533400" rtl="0">
            <a:lnSpc>
              <a:spcPct val="90000"/>
            </a:lnSpc>
            <a:spcBef>
              <a:spcPct val="0"/>
            </a:spcBef>
            <a:spcAft>
              <a:spcPct val="35000"/>
            </a:spcAft>
            <a:buNone/>
          </a:pPr>
          <a:r>
            <a:rPr lang="es-BO" sz="1200" b="1" kern="1200" dirty="0">
              <a:solidFill>
                <a:srgbClr val="002060"/>
              </a:solidFill>
              <a:effectLst/>
            </a:rPr>
            <a:t>ETAPA </a:t>
          </a:r>
        </a:p>
        <a:p>
          <a:pPr marL="0" lvl="0" indent="0" algn="ctr" defTabSz="533400" rtl="0">
            <a:lnSpc>
              <a:spcPct val="90000"/>
            </a:lnSpc>
            <a:spcBef>
              <a:spcPct val="0"/>
            </a:spcBef>
            <a:spcAft>
              <a:spcPct val="35000"/>
            </a:spcAft>
            <a:buNone/>
          </a:pPr>
          <a:r>
            <a:rPr lang="es-BO" sz="1200" b="1" kern="1200" dirty="0">
              <a:solidFill>
                <a:srgbClr val="002060"/>
              </a:solidFill>
              <a:effectLst/>
            </a:rPr>
            <a:t>PRE CONTRACUAL </a:t>
          </a:r>
          <a:endParaRPr lang="es-ES" sz="1200" b="1" kern="1200" dirty="0">
            <a:solidFill>
              <a:srgbClr val="002060"/>
            </a:solidFill>
            <a:effectLst/>
          </a:endParaRPr>
        </a:p>
      </dsp:txBody>
      <dsp:txXfrm>
        <a:off x="4785655" y="1681630"/>
        <a:ext cx="1445742" cy="1981470"/>
      </dsp:txXfrm>
    </dsp:sp>
    <dsp:sp modelId="{F0F4F95B-A0A9-4C23-AF16-358DE1235EE5}">
      <dsp:nvSpPr>
        <dsp:cNvPr id="0" name=""/>
        <dsp:cNvSpPr/>
      </dsp:nvSpPr>
      <dsp:spPr>
        <a:xfrm>
          <a:off x="6514568" y="1603419"/>
          <a:ext cx="1489395" cy="2137892"/>
        </a:xfrm>
        <a:prstGeom prst="roundRect">
          <a:avLst/>
        </a:prstGeom>
        <a:gradFill rotWithShape="0">
          <a:gsLst>
            <a:gs pos="0">
              <a:schemeClr val="accent6">
                <a:hueOff val="0"/>
                <a:satOff val="0"/>
                <a:lumOff val="0"/>
                <a:alphaOff val="0"/>
                <a:tint val="98000"/>
                <a:hueMod val="94000"/>
                <a:satMod val="130000"/>
                <a:lumMod val="128000"/>
              </a:schemeClr>
            </a:gs>
            <a:gs pos="100000">
              <a:schemeClr val="accent6">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s-BO" sz="1200" b="1" kern="1200" dirty="0">
              <a:solidFill>
                <a:srgbClr val="002060"/>
              </a:solidFill>
              <a:effectLst/>
            </a:rPr>
            <a:t>COVERAGE</a:t>
          </a:r>
        </a:p>
        <a:p>
          <a:pPr marL="0" lvl="0" indent="0" algn="ctr" defTabSz="533400" rtl="0">
            <a:lnSpc>
              <a:spcPct val="90000"/>
            </a:lnSpc>
            <a:spcBef>
              <a:spcPct val="0"/>
            </a:spcBef>
            <a:spcAft>
              <a:spcPct val="35000"/>
            </a:spcAft>
            <a:buNone/>
          </a:pPr>
          <a:r>
            <a:rPr lang="es-BO" sz="1200" b="1" kern="1200" dirty="0">
              <a:solidFill>
                <a:srgbClr val="002060"/>
              </a:solidFill>
              <a:effectLst/>
            </a:rPr>
            <a:t>, OPTIONS</a:t>
          </a:r>
        </a:p>
        <a:p>
          <a:pPr marL="0" lvl="0" indent="0" algn="ctr" defTabSz="533400">
            <a:lnSpc>
              <a:spcPct val="90000"/>
            </a:lnSpc>
            <a:spcBef>
              <a:spcPct val="0"/>
            </a:spcBef>
            <a:spcAft>
              <a:spcPct val="35000"/>
            </a:spcAft>
            <a:buNone/>
          </a:pPr>
          <a:r>
            <a:rPr lang="es-BO" sz="1200" b="1" kern="1200" dirty="0">
              <a:solidFill>
                <a:srgbClr val="002060"/>
              </a:solidFill>
              <a:effectLst/>
            </a:rPr>
            <a:t>EXCLUSIONS</a:t>
          </a:r>
        </a:p>
        <a:p>
          <a:pPr marL="0" lvl="0" indent="0" algn="ctr" defTabSz="533400">
            <a:lnSpc>
              <a:spcPct val="90000"/>
            </a:lnSpc>
            <a:spcBef>
              <a:spcPct val="0"/>
            </a:spcBef>
            <a:spcAft>
              <a:spcPct val="35000"/>
            </a:spcAft>
            <a:buNone/>
          </a:pPr>
          <a:endParaRPr lang="es-BO" sz="1200" b="1" kern="1200" dirty="0">
            <a:solidFill>
              <a:srgbClr val="002060"/>
            </a:solidFill>
            <a:effectLst/>
          </a:endParaRPr>
        </a:p>
        <a:p>
          <a:pPr marL="0" lvl="0" indent="0" algn="ctr" defTabSz="533400">
            <a:lnSpc>
              <a:spcPct val="90000"/>
            </a:lnSpc>
            <a:spcBef>
              <a:spcPct val="0"/>
            </a:spcBef>
            <a:spcAft>
              <a:spcPct val="35000"/>
            </a:spcAft>
            <a:buNone/>
          </a:pPr>
          <a:r>
            <a:rPr lang="es-BO" sz="1200" b="1" kern="1200" dirty="0">
              <a:solidFill>
                <a:srgbClr val="002060"/>
              </a:solidFill>
              <a:effectLst/>
            </a:rPr>
            <a:t>Coberturas</a:t>
          </a:r>
        </a:p>
        <a:p>
          <a:pPr marL="0" lvl="0" indent="0" algn="ctr" defTabSz="533400">
            <a:lnSpc>
              <a:spcPct val="90000"/>
            </a:lnSpc>
            <a:spcBef>
              <a:spcPct val="0"/>
            </a:spcBef>
            <a:spcAft>
              <a:spcPct val="35000"/>
            </a:spcAft>
            <a:buNone/>
          </a:pPr>
          <a:r>
            <a:rPr lang="es-BO" sz="1200" b="1" kern="1200" dirty="0">
              <a:solidFill>
                <a:srgbClr val="002060"/>
              </a:solidFill>
              <a:effectLst/>
            </a:rPr>
            <a:t>opciones, </a:t>
          </a:r>
        </a:p>
        <a:p>
          <a:pPr marL="0" lvl="0" indent="0" algn="ctr" defTabSz="533400">
            <a:lnSpc>
              <a:spcPct val="90000"/>
            </a:lnSpc>
            <a:spcBef>
              <a:spcPct val="0"/>
            </a:spcBef>
            <a:spcAft>
              <a:spcPct val="35000"/>
            </a:spcAft>
            <a:buNone/>
          </a:pPr>
          <a:r>
            <a:rPr lang="es-BO" sz="1200" b="1" kern="1200" dirty="0">
              <a:solidFill>
                <a:srgbClr val="002060"/>
              </a:solidFill>
              <a:effectLst/>
            </a:rPr>
            <a:t> exclusiones</a:t>
          </a:r>
          <a:endParaRPr lang="es-ES" sz="1200" b="1" kern="1200" dirty="0">
            <a:solidFill>
              <a:srgbClr val="002060"/>
            </a:solidFill>
            <a:effectLst/>
          </a:endParaRPr>
        </a:p>
      </dsp:txBody>
      <dsp:txXfrm>
        <a:off x="6587274" y="1676125"/>
        <a:ext cx="1343983" cy="1992480"/>
      </dsp:txXfrm>
    </dsp:sp>
    <dsp:sp modelId="{23ED03B6-FD4E-4EE7-B794-92C1735CE417}">
      <dsp:nvSpPr>
        <dsp:cNvPr id="0" name=""/>
        <dsp:cNvSpPr/>
      </dsp:nvSpPr>
      <dsp:spPr>
        <a:xfrm>
          <a:off x="8208923" y="1603419"/>
          <a:ext cx="1229757" cy="2137892"/>
        </a:xfrm>
        <a:prstGeom prst="roundRect">
          <a:avLst/>
        </a:prstGeom>
        <a:gradFill rotWithShape="0">
          <a:gsLst>
            <a:gs pos="0">
              <a:schemeClr val="accent2">
                <a:hueOff val="0"/>
                <a:satOff val="0"/>
                <a:lumOff val="0"/>
                <a:alphaOff val="0"/>
                <a:tint val="98000"/>
                <a:hueMod val="94000"/>
                <a:satMod val="130000"/>
                <a:lumMod val="128000"/>
              </a:schemeClr>
            </a:gs>
            <a:gs pos="100000">
              <a:schemeClr val="accent2">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s-BO" sz="1200" b="1" kern="1200" dirty="0">
              <a:solidFill>
                <a:srgbClr val="002060"/>
              </a:solidFill>
              <a:effectLst/>
            </a:rPr>
            <a:t>ADVICE DURING THE VALIDITY</a:t>
          </a:r>
        </a:p>
        <a:p>
          <a:pPr marL="0" lvl="0" indent="0" algn="ctr" defTabSz="533400" rtl="0">
            <a:lnSpc>
              <a:spcPct val="90000"/>
            </a:lnSpc>
            <a:spcBef>
              <a:spcPct val="0"/>
            </a:spcBef>
            <a:spcAft>
              <a:spcPct val="35000"/>
            </a:spcAft>
            <a:buNone/>
          </a:pPr>
          <a:endParaRPr lang="es-BO" sz="1200" b="1" kern="1200" dirty="0">
            <a:solidFill>
              <a:srgbClr val="002060"/>
            </a:solidFill>
            <a:effectLst/>
          </a:endParaRPr>
        </a:p>
        <a:p>
          <a:pPr marL="0" lvl="0" indent="0" algn="ctr" defTabSz="533400" rtl="0">
            <a:lnSpc>
              <a:spcPct val="90000"/>
            </a:lnSpc>
            <a:spcBef>
              <a:spcPct val="0"/>
            </a:spcBef>
            <a:spcAft>
              <a:spcPct val="35000"/>
            </a:spcAft>
            <a:buNone/>
          </a:pPr>
          <a:r>
            <a:rPr lang="es-BO" sz="1200" b="1" kern="1200" dirty="0">
              <a:solidFill>
                <a:srgbClr val="002060"/>
              </a:solidFill>
              <a:effectLst/>
            </a:rPr>
            <a:t>ASESORÍA DURANTE  TODA LA VIGENCIA</a:t>
          </a:r>
          <a:endParaRPr lang="es-ES" sz="1200" b="1" kern="1200" dirty="0">
            <a:solidFill>
              <a:srgbClr val="002060"/>
            </a:solidFill>
            <a:effectLst/>
          </a:endParaRPr>
        </a:p>
      </dsp:txBody>
      <dsp:txXfrm>
        <a:off x="8268955" y="1663451"/>
        <a:ext cx="1109693" cy="2017828"/>
      </dsp:txXfrm>
    </dsp:sp>
    <dsp:sp modelId="{299EABDB-DA64-426E-B275-6511285CEC89}">
      <dsp:nvSpPr>
        <dsp:cNvPr id="0" name=""/>
        <dsp:cNvSpPr/>
      </dsp:nvSpPr>
      <dsp:spPr>
        <a:xfrm>
          <a:off x="9643640" y="1603419"/>
          <a:ext cx="1229757" cy="2137892"/>
        </a:xfrm>
        <a:prstGeom prst="roundRect">
          <a:avLst/>
        </a:prstGeom>
        <a:gradFill rotWithShape="0">
          <a:gsLst>
            <a:gs pos="0">
              <a:schemeClr val="accent3">
                <a:hueOff val="0"/>
                <a:satOff val="0"/>
                <a:lumOff val="0"/>
                <a:alphaOff val="0"/>
                <a:tint val="98000"/>
                <a:hueMod val="94000"/>
                <a:satMod val="130000"/>
                <a:lumMod val="128000"/>
              </a:schemeClr>
            </a:gs>
            <a:gs pos="100000">
              <a:schemeClr val="accent3">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s-BO" sz="1200" b="1" kern="1200" dirty="0">
              <a:solidFill>
                <a:srgbClr val="002060"/>
              </a:solidFill>
              <a:effectLst/>
            </a:rPr>
            <a:t>IN THE CLAIM</a:t>
          </a:r>
        </a:p>
        <a:p>
          <a:pPr marL="0" lvl="0" indent="0" algn="ctr" defTabSz="533400" rtl="0">
            <a:lnSpc>
              <a:spcPct val="90000"/>
            </a:lnSpc>
            <a:spcBef>
              <a:spcPct val="0"/>
            </a:spcBef>
            <a:spcAft>
              <a:spcPct val="35000"/>
            </a:spcAft>
            <a:buNone/>
          </a:pPr>
          <a:endParaRPr lang="es-BO" sz="1200" b="1" kern="1200" dirty="0">
            <a:solidFill>
              <a:srgbClr val="002060"/>
            </a:solidFill>
            <a:effectLst/>
          </a:endParaRPr>
        </a:p>
        <a:p>
          <a:pPr marL="0" lvl="0" indent="0" algn="ctr" defTabSz="533400" rtl="0">
            <a:lnSpc>
              <a:spcPct val="90000"/>
            </a:lnSpc>
            <a:spcBef>
              <a:spcPct val="0"/>
            </a:spcBef>
            <a:spcAft>
              <a:spcPct val="35000"/>
            </a:spcAft>
            <a:buNone/>
          </a:pPr>
          <a:endParaRPr lang="es-BO" sz="1200" b="1" kern="1200" dirty="0">
            <a:solidFill>
              <a:srgbClr val="002060"/>
            </a:solidFill>
            <a:effectLst/>
          </a:endParaRPr>
        </a:p>
        <a:p>
          <a:pPr marL="0" lvl="0" indent="0" algn="ctr" defTabSz="533400" rtl="0">
            <a:lnSpc>
              <a:spcPct val="90000"/>
            </a:lnSpc>
            <a:spcBef>
              <a:spcPct val="0"/>
            </a:spcBef>
            <a:spcAft>
              <a:spcPct val="35000"/>
            </a:spcAft>
            <a:buNone/>
          </a:pPr>
          <a:endParaRPr lang="es-BO" sz="1200" b="1" kern="1200" dirty="0">
            <a:solidFill>
              <a:srgbClr val="002060"/>
            </a:solidFill>
            <a:effectLst/>
          </a:endParaRPr>
        </a:p>
        <a:p>
          <a:pPr marL="0" lvl="0" indent="0" algn="ctr" defTabSz="533400" rtl="0">
            <a:lnSpc>
              <a:spcPct val="90000"/>
            </a:lnSpc>
            <a:spcBef>
              <a:spcPct val="0"/>
            </a:spcBef>
            <a:spcAft>
              <a:spcPct val="35000"/>
            </a:spcAft>
            <a:buNone/>
          </a:pPr>
          <a:r>
            <a:rPr lang="es-BO" sz="1200" b="1" kern="1200" dirty="0">
              <a:solidFill>
                <a:srgbClr val="002060"/>
              </a:solidFill>
              <a:effectLst/>
            </a:rPr>
            <a:t>EN EL RECLAMO</a:t>
          </a:r>
          <a:endParaRPr lang="es-ES" sz="1200" b="1" kern="1200" dirty="0">
            <a:solidFill>
              <a:srgbClr val="002060"/>
            </a:solidFill>
            <a:effectLst/>
          </a:endParaRPr>
        </a:p>
      </dsp:txBody>
      <dsp:txXfrm>
        <a:off x="9703672" y="1663451"/>
        <a:ext cx="1109693" cy="201782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714EDC-82E5-4A1B-8031-28A778D6E47D}" type="datetimeFigureOut">
              <a:rPr lang="es-ES" smtClean="0"/>
              <a:t>5/9/19</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B612AE-8CF8-47FD-AC0D-5F68D96F8EB1}" type="slidenum">
              <a:rPr lang="es-ES" smtClean="0"/>
              <a:t>‹#›</a:t>
            </a:fld>
            <a:endParaRPr lang="es-ES"/>
          </a:p>
        </p:txBody>
      </p:sp>
    </p:spTree>
    <p:extLst>
      <p:ext uri="{BB962C8B-B14F-4D97-AF65-F5344CB8AC3E}">
        <p14:creationId xmlns:p14="http://schemas.microsoft.com/office/powerpoint/2010/main" val="1602182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3AB612AE-8CF8-47FD-AC0D-5F68D96F8EB1}" type="slidenum">
              <a:rPr lang="es-ES" smtClean="0"/>
              <a:t>2</a:t>
            </a:fld>
            <a:endParaRPr lang="es-ES"/>
          </a:p>
        </p:txBody>
      </p:sp>
    </p:spTree>
    <p:extLst>
      <p:ext uri="{BB962C8B-B14F-4D97-AF65-F5344CB8AC3E}">
        <p14:creationId xmlns:p14="http://schemas.microsoft.com/office/powerpoint/2010/main" val="2095133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BO" altLang="es-BO"/>
          </a:p>
        </p:txBody>
      </p:sp>
    </p:spTree>
    <p:extLst>
      <p:ext uri="{BB962C8B-B14F-4D97-AF65-F5344CB8AC3E}">
        <p14:creationId xmlns:p14="http://schemas.microsoft.com/office/powerpoint/2010/main" val="58837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BO" altLang="es-ES" dirty="0"/>
          </a:p>
        </p:txBody>
      </p:sp>
    </p:spTree>
    <p:extLst>
      <p:ext uri="{BB962C8B-B14F-4D97-AF65-F5344CB8AC3E}">
        <p14:creationId xmlns:p14="http://schemas.microsoft.com/office/powerpoint/2010/main" val="1945863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65354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Date Placeholder 2"/>
          <p:cNvSpPr>
            <a:spLocks noGrp="1"/>
          </p:cNvSpPr>
          <p:nvPr>
            <p:ph type="dt" sz="half" idx="10"/>
          </p:nvPr>
        </p:nvSpPr>
        <p:spPr/>
        <p:txBody>
          <a:bodyPr/>
          <a:lstStyle/>
          <a:p>
            <a:fld id="{B61BEF0D-F0BB-DE4B-95CE-6DB70DBA9567}" type="datetimeFigureOut">
              <a:rPr lang="en-US" dirty="0"/>
              <a:pPr/>
              <a:t>9/5/19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4019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82913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63581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28412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a:t>Haga clic para modificar el estilo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0198822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a:t>Haga clic para modificar el estilo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90503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BDB118-539F-484B-8720-C636EAFE1BFF}" type="datetimeFigureOut">
              <a:rPr lang="en-US" smtClean="0"/>
              <a:t>9/5/19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9ADCB-F1F0-412E-9B44-B47E86FE290E}" type="slidenum">
              <a:rPr lang="en-US" smtClean="0"/>
              <a:t>‹#›</a:t>
            </a:fld>
            <a:endParaRPr lang="en-US"/>
          </a:p>
        </p:txBody>
      </p:sp>
    </p:spTree>
    <p:extLst>
      <p:ext uri="{BB962C8B-B14F-4D97-AF65-F5344CB8AC3E}">
        <p14:creationId xmlns:p14="http://schemas.microsoft.com/office/powerpoint/2010/main" val="16594638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BDB118-539F-484B-8720-C636EAFE1BFF}" type="datetimeFigureOut">
              <a:rPr lang="en-US" smtClean="0"/>
              <a:t>9/5/19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9ADCB-F1F0-412E-9B44-B47E86FE290E}" type="slidenum">
              <a:rPr lang="en-US" smtClean="0"/>
              <a:t>‹#›</a:t>
            </a:fld>
            <a:endParaRPr lang="en-US"/>
          </a:p>
        </p:txBody>
      </p:sp>
    </p:spTree>
    <p:extLst>
      <p:ext uri="{BB962C8B-B14F-4D97-AF65-F5344CB8AC3E}">
        <p14:creationId xmlns:p14="http://schemas.microsoft.com/office/powerpoint/2010/main" val="819251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BDB118-539F-484B-8720-C636EAFE1BFF}" type="datetimeFigureOut">
              <a:rPr lang="en-US" smtClean="0"/>
              <a:t>9/5/19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9ADCB-F1F0-412E-9B44-B47E86FE290E}" type="slidenum">
              <a:rPr lang="en-US" smtClean="0"/>
              <a:t>‹#›</a:t>
            </a:fld>
            <a:endParaRPr lang="en-US"/>
          </a:p>
        </p:txBody>
      </p:sp>
    </p:spTree>
    <p:extLst>
      <p:ext uri="{BB962C8B-B14F-4D97-AF65-F5344CB8AC3E}">
        <p14:creationId xmlns:p14="http://schemas.microsoft.com/office/powerpoint/2010/main" val="1016387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91BDB118-539F-484B-8720-C636EAFE1BFF}" type="datetimeFigureOut">
              <a:rPr lang="en-US" smtClean="0"/>
              <a:t>9/5/19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9ADCB-F1F0-412E-9B44-B47E86FE290E}" type="slidenum">
              <a:rPr lang="en-US" smtClean="0"/>
              <a:t>‹#›</a:t>
            </a:fld>
            <a:endParaRPr lang="en-US"/>
          </a:p>
        </p:txBody>
      </p:sp>
    </p:spTree>
    <p:extLst>
      <p:ext uri="{BB962C8B-B14F-4D97-AF65-F5344CB8AC3E}">
        <p14:creationId xmlns:p14="http://schemas.microsoft.com/office/powerpoint/2010/main" val="4152321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1BDB118-539F-484B-8720-C636EAFE1BFF}" type="datetimeFigureOut">
              <a:rPr lang="en-US" smtClean="0"/>
              <a:t>9/5/19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9ADCB-F1F0-412E-9B44-B47E86FE290E}" type="slidenum">
              <a:rPr lang="en-US" smtClean="0"/>
              <a:t>‹#›</a:t>
            </a:fld>
            <a:endParaRPr lang="en-US"/>
          </a:p>
        </p:txBody>
      </p:sp>
    </p:spTree>
    <p:extLst>
      <p:ext uri="{BB962C8B-B14F-4D97-AF65-F5344CB8AC3E}">
        <p14:creationId xmlns:p14="http://schemas.microsoft.com/office/powerpoint/2010/main" val="3976500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1BDB118-539F-484B-8720-C636EAFE1BFF}" type="datetimeFigureOut">
              <a:rPr lang="en-US" smtClean="0"/>
              <a:t>9/5/19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F9ADCB-F1F0-412E-9B44-B47E86FE290E}" type="slidenum">
              <a:rPr lang="en-US" smtClean="0"/>
              <a:t>‹#›</a:t>
            </a:fld>
            <a:endParaRPr lang="en-US"/>
          </a:p>
        </p:txBody>
      </p:sp>
    </p:spTree>
    <p:extLst>
      <p:ext uri="{BB962C8B-B14F-4D97-AF65-F5344CB8AC3E}">
        <p14:creationId xmlns:p14="http://schemas.microsoft.com/office/powerpoint/2010/main" val="4067443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1BDB118-539F-484B-8720-C636EAFE1BFF}" type="datetimeFigureOut">
              <a:rPr lang="en-US" smtClean="0"/>
              <a:t>9/5/19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F9ADCB-F1F0-412E-9B44-B47E86FE290E}" type="slidenum">
              <a:rPr lang="en-US" smtClean="0"/>
              <a:t>‹#›</a:t>
            </a:fld>
            <a:endParaRPr lang="en-US"/>
          </a:p>
        </p:txBody>
      </p:sp>
    </p:spTree>
    <p:extLst>
      <p:ext uri="{BB962C8B-B14F-4D97-AF65-F5344CB8AC3E}">
        <p14:creationId xmlns:p14="http://schemas.microsoft.com/office/powerpoint/2010/main" val="2323456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BDB118-539F-484B-8720-C636EAFE1BFF}" type="datetimeFigureOut">
              <a:rPr lang="en-US" smtClean="0"/>
              <a:t>9/5/19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F9ADCB-F1F0-412E-9B44-B47E86FE290E}" type="slidenum">
              <a:rPr lang="en-US" smtClean="0"/>
              <a:t>‹#›</a:t>
            </a:fld>
            <a:endParaRPr lang="en-US"/>
          </a:p>
        </p:txBody>
      </p:sp>
    </p:spTree>
    <p:extLst>
      <p:ext uri="{BB962C8B-B14F-4D97-AF65-F5344CB8AC3E}">
        <p14:creationId xmlns:p14="http://schemas.microsoft.com/office/powerpoint/2010/main" val="3034158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91BDB118-539F-484B-8720-C636EAFE1BFF}" type="datetimeFigureOut">
              <a:rPr lang="en-US" smtClean="0"/>
              <a:t>9/5/19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9ADCB-F1F0-412E-9B44-B47E86FE290E}" type="slidenum">
              <a:rPr lang="en-US" smtClean="0"/>
              <a:t>‹#›</a:t>
            </a:fld>
            <a:endParaRPr lang="en-US"/>
          </a:p>
        </p:txBody>
      </p:sp>
    </p:spTree>
    <p:extLst>
      <p:ext uri="{BB962C8B-B14F-4D97-AF65-F5344CB8AC3E}">
        <p14:creationId xmlns:p14="http://schemas.microsoft.com/office/powerpoint/2010/main" val="3654386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91BDB118-539F-484B-8720-C636EAFE1BFF}" type="datetimeFigureOut">
              <a:rPr lang="en-US" smtClean="0"/>
              <a:t>9/5/19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9ADCB-F1F0-412E-9B44-B47E86FE290E}" type="slidenum">
              <a:rPr lang="en-US" smtClean="0"/>
              <a:t>‹#›</a:t>
            </a:fld>
            <a:endParaRPr lang="en-US"/>
          </a:p>
        </p:txBody>
      </p:sp>
    </p:spTree>
    <p:extLst>
      <p:ext uri="{BB962C8B-B14F-4D97-AF65-F5344CB8AC3E}">
        <p14:creationId xmlns:p14="http://schemas.microsoft.com/office/powerpoint/2010/main" val="3813961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9/5/19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pic>
        <p:nvPicPr>
          <p:cNvPr id="13" name="Picture 5">
            <a:extLst>
              <a:ext uri="{FF2B5EF4-FFF2-40B4-BE49-F238E27FC236}">
                <a16:creationId xmlns:a16="http://schemas.microsoft.com/office/drawing/2014/main" id="{C68F7C6E-6573-44B9-9143-32B82092CAC8}"/>
              </a:ext>
            </a:extLst>
          </p:cNvPr>
          <p:cNvPicPr>
            <a:picLocks noChangeAspect="1" noChangeArrowheads="1"/>
          </p:cNvPicPr>
          <p:nvPr userDrawn="1"/>
        </p:nvPicPr>
        <p:blipFill>
          <a:blip r:embed="rId19">
            <a:extLst>
              <a:ext uri="{28A0092B-C50C-407E-A947-70E740481C1C}">
                <a14:useLocalDpi xmlns:a14="http://schemas.microsoft.com/office/drawing/2010/main"/>
              </a:ext>
            </a:extLst>
          </a:blip>
          <a:srcRect/>
          <a:stretch>
            <a:fillRect/>
          </a:stretch>
        </p:blipFill>
        <p:spPr bwMode="auto">
          <a:xfrm>
            <a:off x="11069162" y="95771"/>
            <a:ext cx="971550" cy="523875"/>
          </a:xfrm>
          <a:prstGeom prst="rect">
            <a:avLst/>
          </a:prstGeom>
          <a:noFill/>
          <a:effectLst>
            <a:softEdge rad="12700"/>
          </a:effectLst>
          <a:extLst>
            <a:ext uri="{909E8E84-426E-40DD-AFC4-6F175D3DCCD1}">
              <a14:hiddenFill xmlns:a14="http://schemas.microsoft.com/office/drawing/2010/main">
                <a:solidFill>
                  <a:srgbClr val="FFFFFF"/>
                </a:solidFill>
              </a14:hiddenFill>
            </a:ext>
          </a:extLst>
        </p:spPr>
      </p:pic>
      <p:pic>
        <p:nvPicPr>
          <p:cNvPr id="14" name="Picture 7">
            <a:extLst>
              <a:ext uri="{FF2B5EF4-FFF2-40B4-BE49-F238E27FC236}">
                <a16:creationId xmlns:a16="http://schemas.microsoft.com/office/drawing/2014/main" id="{4E7A3259-7F30-46AF-8052-448A0A0774BF}"/>
              </a:ext>
            </a:extLst>
          </p:cNvPr>
          <p:cNvPicPr>
            <a:picLocks noChangeAspect="1" noChangeArrowheads="1"/>
          </p:cNvPicPr>
          <p:nvPr userDrawn="1"/>
        </p:nvPicPr>
        <p:blipFill>
          <a:blip r:embed="rId20">
            <a:extLst>
              <a:ext uri="{28A0092B-C50C-407E-A947-70E740481C1C}">
                <a14:useLocalDpi xmlns:a14="http://schemas.microsoft.com/office/drawing/2010/main"/>
              </a:ext>
            </a:extLst>
          </a:blip>
          <a:srcRect/>
          <a:stretch>
            <a:fillRect/>
          </a:stretch>
        </p:blipFill>
        <p:spPr bwMode="auto">
          <a:xfrm>
            <a:off x="135025" y="110059"/>
            <a:ext cx="2790825" cy="4953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ángulo 14">
            <a:extLst>
              <a:ext uri="{FF2B5EF4-FFF2-40B4-BE49-F238E27FC236}">
                <a16:creationId xmlns:a16="http://schemas.microsoft.com/office/drawing/2014/main" id="{F22B2A21-E258-4FE2-B6A4-63F72EAA9249}"/>
              </a:ext>
            </a:extLst>
          </p:cNvPr>
          <p:cNvSpPr/>
          <p:nvPr userDrawn="1"/>
        </p:nvSpPr>
        <p:spPr>
          <a:xfrm>
            <a:off x="2936808" y="138864"/>
            <a:ext cx="8132354" cy="446276"/>
          </a:xfrm>
          <a:prstGeom prst="rect">
            <a:avLst/>
          </a:prstGeom>
        </p:spPr>
        <p:txBody>
          <a:bodyPr wrap="none">
            <a:spAutoFit/>
          </a:bodyPr>
          <a:lstStyle/>
          <a:p>
            <a:r>
              <a:rPr lang="es-BO" sz="2300" dirty="0">
                <a:solidFill>
                  <a:srgbClr val="0C3F6C"/>
                </a:solidFill>
                <a:effectLst/>
                <a:latin typeface="Baskerville Old Face" panose="02020602080505020303" pitchFamily="18" charset="0"/>
                <a:ea typeface="Calibri" panose="020F0502020204030204" pitchFamily="34" charset="0"/>
                <a:cs typeface="Times New Roman" panose="02020603050405020304" pitchFamily="18" charset="0"/>
              </a:rPr>
              <a:t>GRUPO DE TRABAJO DE COMERCIALIZACION DEL CILA</a:t>
            </a:r>
            <a:endParaRPr lang="en-US" sz="2300" dirty="0">
              <a:solidFill>
                <a:srgbClr val="0C3F6C"/>
              </a:solidFill>
              <a:latin typeface="Baskerville Old Face" panose="02020602080505020303" pitchFamily="18" charset="0"/>
            </a:endParaRPr>
          </a:p>
        </p:txBody>
      </p:sp>
      <p:sp>
        <p:nvSpPr>
          <p:cNvPr id="16" name="Rectángulo 15">
            <a:extLst>
              <a:ext uri="{FF2B5EF4-FFF2-40B4-BE49-F238E27FC236}">
                <a16:creationId xmlns:a16="http://schemas.microsoft.com/office/drawing/2014/main" id="{168B7342-7083-4D7C-86C2-1660E24D79D3}"/>
              </a:ext>
            </a:extLst>
          </p:cNvPr>
          <p:cNvSpPr/>
          <p:nvPr userDrawn="1"/>
        </p:nvSpPr>
        <p:spPr>
          <a:xfrm>
            <a:off x="3761651" y="6426174"/>
            <a:ext cx="4668697" cy="442750"/>
          </a:xfrm>
          <a:prstGeom prst="rect">
            <a:avLst/>
          </a:prstGeom>
        </p:spPr>
        <p:txBody>
          <a:bodyPr wrap="square">
            <a:spAutoFit/>
          </a:bodyPr>
          <a:lstStyle/>
          <a:p>
            <a:pPr marL="0" marR="0">
              <a:lnSpc>
                <a:spcPct val="107000"/>
              </a:lnSpc>
              <a:spcBef>
                <a:spcPts val="0"/>
              </a:spcBef>
              <a:spcAft>
                <a:spcPts val="0"/>
              </a:spcAft>
            </a:pPr>
            <a:r>
              <a:rPr lang="es-BO" sz="1100" dirty="0">
                <a:solidFill>
                  <a:srgbClr val="0C3F6C"/>
                </a:solidFill>
                <a:effectLst/>
                <a:latin typeface="Calibri" panose="020F0502020204030204" pitchFamily="34" charset="0"/>
                <a:ea typeface="Calibri" panose="020F0502020204030204" pitchFamily="34" charset="0"/>
                <a:cs typeface="Times New Roman" panose="02020603050405020304" pitchFamily="18" charset="0"/>
              </a:rPr>
              <a:t>Sandra Ramírez		</a:t>
            </a:r>
            <a:r>
              <a:rPr lang="es-BO" sz="1100" dirty="0" err="1">
                <a:solidFill>
                  <a:srgbClr val="0C3F6C"/>
                </a:solidFill>
                <a:effectLst/>
                <a:latin typeface="Calibri" panose="020F0502020204030204" pitchFamily="34" charset="0"/>
                <a:ea typeface="Calibri" panose="020F0502020204030204" pitchFamily="34" charset="0"/>
                <a:cs typeface="Times New Roman" panose="02020603050405020304" pitchFamily="18" charset="0"/>
              </a:rPr>
              <a:t>Neftali</a:t>
            </a:r>
            <a:r>
              <a:rPr lang="es-BO" sz="1100" dirty="0">
                <a:solidFill>
                  <a:srgbClr val="0C3F6C"/>
                </a:solidFill>
                <a:effectLst/>
                <a:latin typeface="Calibri" panose="020F0502020204030204" pitchFamily="34" charset="0"/>
                <a:ea typeface="Calibri" panose="020F0502020204030204" pitchFamily="34" charset="0"/>
                <a:cs typeface="Times New Roman" panose="02020603050405020304" pitchFamily="18" charset="0"/>
              </a:rPr>
              <a:t> Garro		Carola Hidalgo</a:t>
            </a:r>
            <a:endParaRPr lang="en-US" sz="1100" dirty="0">
              <a:solidFill>
                <a:srgbClr val="0C3F6C"/>
              </a:solidFill>
              <a:effectLst/>
              <a:latin typeface="Calibri" panose="020F0502020204030204" pitchFamily="34" charset="0"/>
              <a:ea typeface="Calibri" panose="020F0502020204030204" pitchFamily="34" charset="0"/>
              <a:cs typeface="Times New Roman" panose="02020603050405020304" pitchFamily="18" charset="0"/>
            </a:endParaRPr>
          </a:p>
          <a:p>
            <a:r>
              <a:rPr lang="es-BO" sz="1100" dirty="0">
                <a:solidFill>
                  <a:srgbClr val="0C3F6C"/>
                </a:solidFill>
                <a:effectLst/>
                <a:latin typeface="Calibri" panose="020F0502020204030204" pitchFamily="34" charset="0"/>
                <a:ea typeface="Calibri" panose="020F0502020204030204" pitchFamily="34" charset="0"/>
                <a:cs typeface="Times New Roman" panose="02020603050405020304" pitchFamily="18" charset="0"/>
              </a:rPr>
              <a:t>PRESIDENTE		VICEPRESIDENTE	SECRETARIA</a:t>
            </a:r>
            <a:endParaRPr lang="en-US" dirty="0">
              <a:solidFill>
                <a:srgbClr val="0C3F6C"/>
              </a:solidFill>
            </a:endParaRPr>
          </a:p>
        </p:txBody>
      </p:sp>
      <p:cxnSp>
        <p:nvCxnSpPr>
          <p:cNvPr id="17" name="Conector recto 16">
            <a:extLst>
              <a:ext uri="{FF2B5EF4-FFF2-40B4-BE49-F238E27FC236}">
                <a16:creationId xmlns:a16="http://schemas.microsoft.com/office/drawing/2014/main" id="{35D089EB-DB6A-4697-8935-7822D6127B91}"/>
              </a:ext>
            </a:extLst>
          </p:cNvPr>
          <p:cNvCxnSpPr/>
          <p:nvPr userDrawn="1"/>
        </p:nvCxnSpPr>
        <p:spPr>
          <a:xfrm>
            <a:off x="1392858" y="6416113"/>
            <a:ext cx="9239416" cy="0"/>
          </a:xfrm>
          <a:prstGeom prst="line">
            <a:avLst/>
          </a:prstGeom>
          <a:ln>
            <a:solidFill>
              <a:srgbClr val="0C3F6C"/>
            </a:solidFill>
          </a:ln>
          <a:scene3d>
            <a:camera prst="orthographicFront"/>
            <a:lightRig rig="threePt" dir="t"/>
          </a:scene3d>
          <a:sp3d>
            <a:bevelT w="127000" h="127000" prst="relaxedInset"/>
          </a:sp3d>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95214643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7.JPG"/><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ES" b="1" dirty="0">
                <a:effectLst>
                  <a:outerShdw blurRad="38100" dist="38100" dir="2700000" algn="tl">
                    <a:srgbClr val="000000">
                      <a:alpha val="43137"/>
                    </a:srgbClr>
                  </a:outerShdw>
                </a:effectLst>
                <a:latin typeface="Bodoni MT Black" panose="02070A03080606020203" pitchFamily="18" charset="0"/>
              </a:rPr>
              <a:t>GRUPO DE TRABAJO DE COMERCIALIZACIÓN </a:t>
            </a:r>
            <a:br>
              <a:rPr lang="es-ES" b="1" dirty="0">
                <a:effectLst>
                  <a:outerShdw blurRad="38100" dist="38100" dir="2700000" algn="tl">
                    <a:srgbClr val="000000">
                      <a:alpha val="43137"/>
                    </a:srgbClr>
                  </a:outerShdw>
                </a:effectLst>
                <a:latin typeface="Bodoni MT Black" panose="02070A03080606020203" pitchFamily="18" charset="0"/>
              </a:rPr>
            </a:br>
            <a:r>
              <a:rPr lang="es-ES" sz="6700" b="1" dirty="0">
                <a:solidFill>
                  <a:srgbClr val="B0E2F6"/>
                </a:solidFill>
                <a:effectLst>
                  <a:outerShdw blurRad="38100" dist="38100" dir="2700000" algn="tl">
                    <a:srgbClr val="000000">
                      <a:alpha val="43137"/>
                    </a:srgbClr>
                  </a:outerShdw>
                </a:effectLst>
                <a:latin typeface="Bodoni MT Black" panose="02070A03080606020203" pitchFamily="18" charset="0"/>
              </a:rPr>
              <a:t>CILA</a:t>
            </a:r>
          </a:p>
        </p:txBody>
      </p:sp>
      <p:sp>
        <p:nvSpPr>
          <p:cNvPr id="3" name="Subtítulo 2"/>
          <p:cNvSpPr>
            <a:spLocks noGrp="1"/>
          </p:cNvSpPr>
          <p:nvPr>
            <p:ph type="subTitle" idx="1"/>
          </p:nvPr>
        </p:nvSpPr>
        <p:spPr>
          <a:xfrm>
            <a:off x="684212" y="4307506"/>
            <a:ext cx="7030233" cy="1299633"/>
          </a:xfrm>
          <a:ln>
            <a:solidFill>
              <a:schemeClr val="tx1"/>
            </a:solidFill>
          </a:ln>
        </p:spPr>
        <p:txBody>
          <a:bodyPr>
            <a:normAutofit fontScale="47500" lnSpcReduction="20000"/>
          </a:bodyPr>
          <a:lstStyle/>
          <a:p>
            <a:r>
              <a:rPr lang="en-US" sz="4000" b="1" dirty="0">
                <a:latin typeface="Bodoni MT Black" panose="02070A03080606020203" pitchFamily="18" charset="0"/>
              </a:rPr>
              <a:t>BUSINESS CONDUCT RULES OF INSURANCE INTERMEDIARIES IN BOLIVIA</a:t>
            </a:r>
          </a:p>
          <a:p>
            <a:r>
              <a:rPr lang="es-ES" sz="4000" dirty="0">
                <a:solidFill>
                  <a:srgbClr val="9DF1F5"/>
                </a:solidFill>
                <a:effectLst>
                  <a:outerShdw blurRad="38100" dist="38100" dir="2700000" algn="tl">
                    <a:srgbClr val="000000">
                      <a:alpha val="43137"/>
                    </a:srgbClr>
                  </a:outerShdw>
                </a:effectLst>
                <a:latin typeface="Bodoni MT Black" panose="02070A03080606020203" pitchFamily="18" charset="0"/>
              </a:rPr>
              <a:t>La función del Intermediario de Seguros en Bolivia</a:t>
            </a:r>
          </a:p>
        </p:txBody>
      </p:sp>
      <p:pic>
        <p:nvPicPr>
          <p:cNvPr id="4" name="Imagen 3"/>
          <p:cNvPicPr>
            <a:picLocks noChangeAspect="1"/>
          </p:cNvPicPr>
          <p:nvPr/>
        </p:nvPicPr>
        <p:blipFill>
          <a:blip r:embed="rId2"/>
          <a:stretch>
            <a:fillRect/>
          </a:stretch>
        </p:blipFill>
        <p:spPr>
          <a:xfrm>
            <a:off x="6988131" y="233361"/>
            <a:ext cx="5067300" cy="904875"/>
          </a:xfrm>
          <a:prstGeom prst="rect">
            <a:avLst/>
          </a:prstGeom>
        </p:spPr>
      </p:pic>
      <p:pic>
        <p:nvPicPr>
          <p:cNvPr id="5" name="Imagen 4"/>
          <p:cNvPicPr>
            <a:picLocks noChangeAspect="1"/>
          </p:cNvPicPr>
          <p:nvPr/>
        </p:nvPicPr>
        <p:blipFill>
          <a:blip r:embed="rId3"/>
          <a:stretch>
            <a:fillRect/>
          </a:stretch>
        </p:blipFill>
        <p:spPr>
          <a:xfrm>
            <a:off x="8240936" y="5143500"/>
            <a:ext cx="3514725" cy="1295400"/>
          </a:xfrm>
          <a:prstGeom prst="rect">
            <a:avLst/>
          </a:prstGeom>
        </p:spPr>
      </p:pic>
    </p:spTree>
    <p:extLst>
      <p:ext uri="{BB962C8B-B14F-4D97-AF65-F5344CB8AC3E}">
        <p14:creationId xmlns:p14="http://schemas.microsoft.com/office/powerpoint/2010/main" val="2256965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AutoShape 2"/>
          <p:cNvSpPr>
            <a:spLocks noGrp="1" noChangeArrowheads="1"/>
          </p:cNvSpPr>
          <p:nvPr>
            <p:ph type="title" idx="4294967295"/>
          </p:nvPr>
        </p:nvSpPr>
        <p:spPr>
          <a:xfrm>
            <a:off x="1539875" y="1214102"/>
            <a:ext cx="8197850" cy="660400"/>
          </a:xfrm>
        </p:spPr>
        <p:txBody>
          <a:bodyPr>
            <a:noAutofit/>
          </a:bodyPr>
          <a:lstStyle/>
          <a:p>
            <a:pPr algn="r">
              <a:defRPr/>
            </a:pPr>
            <a:r>
              <a:rPr lang="es-ES" sz="3200" dirty="0">
                <a:effectLst>
                  <a:outerShdw blurRad="38100" dist="38100" dir="2700000" algn="tl">
                    <a:srgbClr val="C0C0C0"/>
                  </a:outerShdw>
                </a:effectLst>
                <a:latin typeface="Bodoni MT Black" pitchFamily="18" charset="0"/>
              </a:rPr>
              <a:t>prohibiciones - </a:t>
            </a:r>
            <a:r>
              <a:rPr lang="es-ES" sz="3200" dirty="0" err="1">
                <a:effectLst>
                  <a:outerShdw blurRad="38100" dist="38100" dir="2700000" algn="tl">
                    <a:srgbClr val="C0C0C0"/>
                  </a:outerShdw>
                </a:effectLst>
                <a:latin typeface="Bodoni MT Black" pitchFamily="18" charset="0"/>
              </a:rPr>
              <a:t>prohibitionS</a:t>
            </a:r>
            <a:r>
              <a:rPr lang="es-ES" sz="3200" dirty="0">
                <a:effectLst>
                  <a:outerShdw blurRad="38100" dist="38100" dir="2700000" algn="tl">
                    <a:srgbClr val="C0C0C0"/>
                  </a:outerShdw>
                </a:effectLst>
                <a:latin typeface="Bodoni MT Black" pitchFamily="18" charset="0"/>
              </a:rPr>
              <a:t> </a:t>
            </a:r>
          </a:p>
        </p:txBody>
      </p:sp>
      <p:graphicFrame>
        <p:nvGraphicFramePr>
          <p:cNvPr id="2" name="Tabla 1">
            <a:extLst>
              <a:ext uri="{FF2B5EF4-FFF2-40B4-BE49-F238E27FC236}">
                <a16:creationId xmlns:a16="http://schemas.microsoft.com/office/drawing/2014/main" id="{2B49CDD7-0AA4-420C-A6D9-84C455AEBCFC}"/>
              </a:ext>
            </a:extLst>
          </p:cNvPr>
          <p:cNvGraphicFramePr>
            <a:graphicFrameLocks noGrp="1"/>
          </p:cNvGraphicFramePr>
          <p:nvPr>
            <p:extLst>
              <p:ext uri="{D42A27DB-BD31-4B8C-83A1-F6EECF244321}">
                <p14:modId xmlns:p14="http://schemas.microsoft.com/office/powerpoint/2010/main" val="3904357181"/>
              </p:ext>
            </p:extLst>
          </p:nvPr>
        </p:nvGraphicFramePr>
        <p:xfrm>
          <a:off x="1247775" y="2286000"/>
          <a:ext cx="9696450" cy="2286000"/>
        </p:xfrm>
        <a:graphic>
          <a:graphicData uri="http://schemas.openxmlformats.org/drawingml/2006/table">
            <a:tbl>
              <a:tblPr firstRow="1" bandRow="1">
                <a:tableStyleId>{5C22544A-7EE6-4342-B048-85BDC9FD1C3A}</a:tableStyleId>
              </a:tblPr>
              <a:tblGrid>
                <a:gridCol w="4848225">
                  <a:extLst>
                    <a:ext uri="{9D8B030D-6E8A-4147-A177-3AD203B41FA5}">
                      <a16:colId xmlns:a16="http://schemas.microsoft.com/office/drawing/2014/main" val="2236542441"/>
                    </a:ext>
                  </a:extLst>
                </a:gridCol>
                <a:gridCol w="4848225">
                  <a:extLst>
                    <a:ext uri="{9D8B030D-6E8A-4147-A177-3AD203B41FA5}">
                      <a16:colId xmlns:a16="http://schemas.microsoft.com/office/drawing/2014/main" val="2106840098"/>
                    </a:ext>
                  </a:extLst>
                </a:gridCol>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BO" dirty="0">
                          <a:solidFill>
                            <a:schemeClr val="tx1"/>
                          </a:solidFill>
                          <a:effectLst/>
                        </a:rPr>
                        <a:t>ARTICULO 24.- PROHIBICIÓN.- Los corredores de seguros y reaseguros están prohibidos de asumir riesgos por cuenta propia o cobrar primas. Podrán cobrar primas solamente cuando se encuentren autorizados mediante disposición expresa del asegurador o del reasegurador en su caso.</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solidFill>
                            <a:schemeClr val="tx1"/>
                          </a:solidFill>
                          <a:effectLst/>
                        </a:rPr>
                        <a:t>PROHIBITION.- Insurance and reinsurance brokers are prohibited from taking risks on their own account or collecting premiums. They may collect premiums only when they are authorized by express provision of the insurer or the reinsurer, as the case may be.</a:t>
                      </a:r>
                      <a:endParaRPr lang="es-BO" dirty="0">
                        <a:solidFill>
                          <a:schemeClr val="tx1"/>
                        </a:solidFill>
                        <a:effectLst/>
                      </a:endParaRPr>
                    </a:p>
                    <a:p>
                      <a:endParaRPr lang="en-US" dirty="0">
                        <a:solidFill>
                          <a:schemeClr val="tx1"/>
                        </a:solidFill>
                        <a:effectLst/>
                      </a:endParaRPr>
                    </a:p>
                  </a:txBody>
                  <a:tcPr/>
                </a:tc>
                <a:extLst>
                  <a:ext uri="{0D108BD9-81ED-4DB2-BD59-A6C34878D82A}">
                    <a16:rowId xmlns:a16="http://schemas.microsoft.com/office/drawing/2014/main" val="487223696"/>
                  </a:ext>
                </a:extLst>
              </a:tr>
            </a:tbl>
          </a:graphicData>
        </a:graphic>
      </p:graphicFrame>
    </p:spTree>
    <p:extLst>
      <p:ext uri="{BB962C8B-B14F-4D97-AF65-F5344CB8AC3E}">
        <p14:creationId xmlns:p14="http://schemas.microsoft.com/office/powerpoint/2010/main" val="2693007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3"/>
          <p:cNvSpPr>
            <a:spLocks noGrp="1" noChangeArrowheads="1"/>
          </p:cNvSpPr>
          <p:nvPr>
            <p:ph type="body" idx="4294967295"/>
          </p:nvPr>
        </p:nvSpPr>
        <p:spPr>
          <a:xfrm>
            <a:off x="965915" y="2133601"/>
            <a:ext cx="10522040" cy="2951163"/>
          </a:xfrm>
          <a:solidFill>
            <a:schemeClr val="tx1"/>
          </a:solidFill>
          <a:ln>
            <a:solidFill>
              <a:srgbClr val="7030A0"/>
            </a:solidFill>
          </a:ln>
        </p:spPr>
        <p:txBody>
          <a:bodyPr>
            <a:normAutofit/>
          </a:bodyPr>
          <a:lstStyle/>
          <a:p>
            <a:pPr marL="548640" indent="-411480" algn="just">
              <a:spcAft>
                <a:spcPts val="0"/>
              </a:spcAft>
              <a:buClr>
                <a:srgbClr val="A50021"/>
              </a:buClr>
              <a:buFont typeface="Wingdings" pitchFamily="2" charset="2"/>
              <a:buChar char="ü"/>
              <a:defRPr/>
            </a:pPr>
            <a:r>
              <a:rPr lang="es-ES" dirty="0">
                <a:solidFill>
                  <a:srgbClr val="000066"/>
                </a:solidFill>
                <a:effectLst>
                  <a:outerShdw blurRad="38100" dist="38100" dir="2700000" algn="tl">
                    <a:srgbClr val="C0C0C0"/>
                  </a:outerShdw>
                </a:effectLst>
              </a:rPr>
              <a:t>Para Corredores de Seguros</a:t>
            </a:r>
          </a:p>
          <a:p>
            <a:pPr marL="548640" indent="-411480" algn="just">
              <a:spcAft>
                <a:spcPts val="0"/>
              </a:spcAft>
              <a:buClr>
                <a:srgbClr val="A50021"/>
              </a:buClr>
              <a:buFont typeface="Wingdings" pitchFamily="2" charset="2"/>
              <a:buChar char="ü"/>
              <a:defRPr/>
            </a:pPr>
            <a:r>
              <a:rPr lang="es-ES" dirty="0">
                <a:solidFill>
                  <a:srgbClr val="000066"/>
                </a:solidFill>
                <a:effectLst>
                  <a:outerShdw blurRad="38100" dist="38100" dir="2700000" algn="tl">
                    <a:srgbClr val="C0C0C0"/>
                  </a:outerShdw>
                </a:effectLst>
              </a:rPr>
              <a:t>INSURANCE BROKERS				          </a:t>
            </a:r>
            <a:r>
              <a:rPr lang="es-ES" sz="3200" b="1" dirty="0">
                <a:solidFill>
                  <a:srgbClr val="EA3AD1"/>
                </a:solidFill>
                <a:effectLst>
                  <a:outerShdw blurRad="38100" dist="38100" dir="2700000" algn="tl">
                    <a:srgbClr val="C0C0C0"/>
                  </a:outerShdw>
                </a:effectLst>
              </a:rPr>
              <a:t>Usd.  1’000.000,00</a:t>
            </a:r>
          </a:p>
          <a:p>
            <a:pPr marL="548640" indent="-411480" algn="just">
              <a:spcAft>
                <a:spcPts val="0"/>
              </a:spcAft>
              <a:buClr>
                <a:srgbClr val="A50021"/>
              </a:buClr>
              <a:buFont typeface="Wingdings" pitchFamily="2" charset="2"/>
              <a:buChar char="ü"/>
              <a:defRPr/>
            </a:pPr>
            <a:endParaRPr lang="es-ES" sz="3200" b="1" dirty="0">
              <a:solidFill>
                <a:srgbClr val="EA3AD1"/>
              </a:solidFill>
              <a:effectLst>
                <a:outerShdw blurRad="38100" dist="38100" dir="2700000" algn="tl">
                  <a:srgbClr val="C0C0C0"/>
                </a:outerShdw>
              </a:effectLst>
            </a:endParaRPr>
          </a:p>
          <a:p>
            <a:pPr marL="548640" indent="-411480" algn="just">
              <a:spcAft>
                <a:spcPts val="0"/>
              </a:spcAft>
              <a:buClr>
                <a:srgbClr val="A50021"/>
              </a:buClr>
              <a:buFont typeface="Wingdings" pitchFamily="2" charset="2"/>
              <a:buChar char="ü"/>
              <a:defRPr/>
            </a:pPr>
            <a:r>
              <a:rPr lang="es-ES" dirty="0">
                <a:solidFill>
                  <a:srgbClr val="000066"/>
                </a:solidFill>
                <a:effectLst>
                  <a:outerShdw blurRad="38100" dist="38100" dir="2700000" algn="tl">
                    <a:srgbClr val="C0C0C0"/>
                  </a:outerShdw>
                </a:effectLst>
              </a:rPr>
              <a:t>Para Corredores  de Seguros </a:t>
            </a:r>
          </a:p>
          <a:p>
            <a:pPr marL="548640" indent="-411480" algn="just">
              <a:spcAft>
                <a:spcPts val="0"/>
              </a:spcAft>
              <a:buClr>
                <a:srgbClr val="A50021"/>
              </a:buClr>
              <a:buFont typeface="Wingdings" pitchFamily="2" charset="2"/>
              <a:buChar char="ü"/>
              <a:defRPr/>
            </a:pPr>
            <a:r>
              <a:rPr lang="es-ES" dirty="0">
                <a:solidFill>
                  <a:srgbClr val="000066"/>
                </a:solidFill>
                <a:effectLst>
                  <a:outerShdw blurRad="38100" dist="38100" dir="2700000" algn="tl">
                    <a:srgbClr val="C0C0C0"/>
                  </a:outerShdw>
                </a:effectLst>
              </a:rPr>
              <a:t>REINSURANCE BROKERS					 </a:t>
            </a:r>
            <a:r>
              <a:rPr lang="es-ES" sz="3200" b="1" dirty="0">
                <a:solidFill>
                  <a:srgbClr val="00B050"/>
                </a:solidFill>
                <a:effectLst>
                  <a:outerShdw blurRad="38100" dist="38100" dir="2700000" algn="tl">
                    <a:srgbClr val="C0C0C0"/>
                  </a:outerShdw>
                </a:effectLst>
              </a:rPr>
              <a:t>Usd.  2’000.000,00</a:t>
            </a:r>
          </a:p>
          <a:p>
            <a:pPr marL="548640" indent="-411480" algn="just">
              <a:spcAft>
                <a:spcPts val="0"/>
              </a:spcAft>
              <a:buClr>
                <a:srgbClr val="A50021"/>
              </a:buClr>
              <a:buFont typeface="Wingdings" pitchFamily="2" charset="2"/>
              <a:buChar char="ü"/>
              <a:defRPr/>
            </a:pPr>
            <a:endParaRPr lang="es-ES" sz="3200" b="1" dirty="0">
              <a:solidFill>
                <a:srgbClr val="00B050"/>
              </a:solidFill>
              <a:effectLst>
                <a:outerShdw blurRad="38100" dist="38100" dir="2700000" algn="tl">
                  <a:srgbClr val="C0C0C0"/>
                </a:outerShdw>
              </a:effectLst>
            </a:endParaRPr>
          </a:p>
        </p:txBody>
      </p:sp>
      <p:sp>
        <p:nvSpPr>
          <p:cNvPr id="22536" name="AutoShape 2"/>
          <p:cNvSpPr>
            <a:spLocks noChangeArrowheads="1"/>
          </p:cNvSpPr>
          <p:nvPr/>
        </p:nvSpPr>
        <p:spPr bwMode="auto">
          <a:xfrm>
            <a:off x="2312453" y="1196483"/>
            <a:ext cx="8569325" cy="711200"/>
          </a:xfrm>
          <a:prstGeom prst="rect">
            <a:avLst/>
          </a:prstGeom>
          <a:noFill/>
          <a:ln w="9525">
            <a:noFill/>
            <a:miter lim="800000"/>
            <a:headEnd/>
            <a:tailEnd/>
          </a:ln>
          <a:effectLst/>
        </p:spPr>
        <p:txBody>
          <a:bodyPr anchor="b"/>
          <a:lstStyle/>
          <a:p>
            <a:pPr eaLnBrk="1" hangingPunct="1">
              <a:defRPr/>
            </a:pPr>
            <a:r>
              <a:rPr lang="es-BO" sz="3200" dirty="0">
                <a:effectLst>
                  <a:outerShdw blurRad="38100" dist="38100" dir="2700000" algn="tl">
                    <a:srgbClr val="C0C0C0"/>
                  </a:outerShdw>
                </a:effectLst>
                <a:latin typeface="Bodoni MT Black" panose="02070A03080606020203" pitchFamily="18" charset="0"/>
              </a:rPr>
              <a:t>PÓLIZA DE ERRORES Y OMISIONES</a:t>
            </a:r>
          </a:p>
          <a:p>
            <a:pPr>
              <a:defRPr/>
            </a:pPr>
            <a:r>
              <a:rPr lang="es-ES" sz="3200" dirty="0">
                <a:effectLst>
                  <a:outerShdw blurRad="38100" dist="38100" dir="2700000" algn="tl">
                    <a:srgbClr val="C0C0C0"/>
                  </a:outerShdw>
                </a:effectLst>
                <a:latin typeface="Bodoni MT Black" panose="02070A03080606020203" pitchFamily="18" charset="0"/>
              </a:rPr>
              <a:t>ERRORS AND OMISSIONS POLICY</a:t>
            </a:r>
          </a:p>
        </p:txBody>
      </p:sp>
    </p:spTree>
    <p:extLst>
      <p:ext uri="{BB962C8B-B14F-4D97-AF65-F5344CB8AC3E}">
        <p14:creationId xmlns:p14="http://schemas.microsoft.com/office/powerpoint/2010/main" val="483264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533380" y="1955410"/>
            <a:ext cx="8194872" cy="1323439"/>
          </a:xfrm>
          <a:prstGeom prst="rect">
            <a:avLst/>
          </a:prstGeom>
          <a:noFill/>
        </p:spPr>
        <p:txBody>
          <a:bodyPr wrap="none" rtlCol="0">
            <a:spAutoFit/>
          </a:bodyPr>
          <a:lstStyle/>
          <a:p>
            <a:r>
              <a:rPr lang="es-ES" sz="4000" dirty="0"/>
              <a:t>Mientras tanto en otros países …</a:t>
            </a:r>
          </a:p>
          <a:p>
            <a:r>
              <a:rPr lang="es-ES" sz="4000" dirty="0" err="1">
                <a:solidFill>
                  <a:srgbClr val="FFFF00"/>
                </a:solidFill>
              </a:rPr>
              <a:t>Meanwhile</a:t>
            </a:r>
            <a:r>
              <a:rPr lang="es-ES" sz="4000" dirty="0">
                <a:solidFill>
                  <a:srgbClr val="FFFF00"/>
                </a:solidFill>
              </a:rPr>
              <a:t> in other </a:t>
            </a:r>
            <a:r>
              <a:rPr lang="es-ES" sz="4000" dirty="0" err="1">
                <a:solidFill>
                  <a:srgbClr val="FFFF00"/>
                </a:solidFill>
              </a:rPr>
              <a:t>countries</a:t>
            </a:r>
            <a:r>
              <a:rPr lang="es-ES" sz="4000" dirty="0">
                <a:solidFill>
                  <a:srgbClr val="FFFF00"/>
                </a:solidFill>
              </a:rPr>
              <a:t> . . .</a:t>
            </a:r>
          </a:p>
        </p:txBody>
      </p:sp>
      <p:pic>
        <p:nvPicPr>
          <p:cNvPr id="3" name="Imagen 2"/>
          <p:cNvPicPr>
            <a:picLocks noChangeAspect="1"/>
          </p:cNvPicPr>
          <p:nvPr/>
        </p:nvPicPr>
        <p:blipFill>
          <a:blip r:embed="rId2"/>
          <a:stretch>
            <a:fillRect/>
          </a:stretch>
        </p:blipFill>
        <p:spPr>
          <a:xfrm>
            <a:off x="7976381" y="3778273"/>
            <a:ext cx="4051496" cy="2566256"/>
          </a:xfrm>
          <a:prstGeom prst="rect">
            <a:avLst/>
          </a:prstGeom>
        </p:spPr>
      </p:pic>
    </p:spTree>
    <p:extLst>
      <p:ext uri="{BB962C8B-B14F-4D97-AF65-F5344CB8AC3E}">
        <p14:creationId xmlns:p14="http://schemas.microsoft.com/office/powerpoint/2010/main" val="1735900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66019393-5AAF-4941-A2ED-7A500B596467}"/>
              </a:ext>
            </a:extLst>
          </p:cNvPr>
          <p:cNvSpPr>
            <a:spLocks noChangeArrowheads="1"/>
          </p:cNvSpPr>
          <p:nvPr/>
        </p:nvSpPr>
        <p:spPr bwMode="auto">
          <a:xfrm>
            <a:off x="830848" y="-234204"/>
            <a:ext cx="10914684" cy="7632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 FOLLOW COUNTRIES CONTRIBUTED WITH INFORMATION: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tx1"/>
              </a:solidFill>
              <a:effectLst/>
              <a:latin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chemeClr val="tx1"/>
                </a:solidFill>
                <a:effectLst/>
                <a:latin typeface="Arial" panose="020B0604020202020204" pitchFamily="34" charset="0"/>
              </a:rPr>
              <a:t>ARGENTINA,  Dr. Patricio </a:t>
            </a:r>
            <a:r>
              <a:rPr kumimoji="0" lang="en-US" altLang="en-US" sz="1400" b="1" i="0" u="none" strike="noStrike" cap="none" normalizeH="0" baseline="0" dirty="0" err="1">
                <a:ln>
                  <a:noFill/>
                </a:ln>
                <a:solidFill>
                  <a:schemeClr val="tx1"/>
                </a:solidFill>
                <a:effectLst/>
                <a:latin typeface="Arial" panose="020B0604020202020204" pitchFamily="34" charset="0"/>
              </a:rPr>
              <a:t>Magialardi</a:t>
            </a:r>
            <a:endParaRPr kumimoji="0" lang="en-US" altLang="en-US" sz="1400" b="1" i="0" u="none" strike="noStrike" cap="none" normalizeH="0" baseline="0" dirty="0">
              <a:ln>
                <a:noFill/>
              </a:ln>
              <a:solidFill>
                <a:schemeClr val="tx1"/>
              </a:solidFill>
              <a:effectLst/>
              <a:latin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tabLst/>
            </a:pPr>
            <a:endParaRPr kumimoji="0" lang="en-US" altLang="en-US" sz="1400" b="1" i="0" u="none" strike="noStrike" cap="none" normalizeH="0" baseline="0" dirty="0">
              <a:ln>
                <a:noFill/>
              </a:ln>
              <a:solidFill>
                <a:schemeClr val="tx1"/>
              </a:solidFill>
              <a:effectLst/>
              <a:latin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err="1">
                <a:ln>
                  <a:noFill/>
                </a:ln>
                <a:solidFill>
                  <a:schemeClr val="tx1"/>
                </a:solidFill>
                <a:effectLst/>
                <a:latin typeface="Arial" panose="020B0604020202020204" pitchFamily="34" charset="0"/>
              </a:rPr>
              <a:t>BRASIL</a:t>
            </a:r>
            <a:r>
              <a:rPr kumimoji="0" lang="en-US" altLang="en-US" sz="1400" b="1" i="0" u="none" strike="noStrike" cap="none" normalizeH="0" baseline="0" dirty="0">
                <a:ln>
                  <a:noFill/>
                </a:ln>
                <a:solidFill>
                  <a:schemeClr val="tx1"/>
                </a:solidFill>
                <a:effectLst/>
                <a:latin typeface="Arial" panose="020B0604020202020204" pitchFamily="34" charset="0"/>
              </a:rPr>
              <a:t>,  Dra.</a:t>
            </a:r>
            <a:r>
              <a:rPr kumimoji="0" lang="en-US" altLang="en-US" sz="1400" b="1" i="0" u="none" strike="noStrike" cap="none" normalizeH="0" dirty="0">
                <a:ln>
                  <a:noFill/>
                </a:ln>
                <a:solidFill>
                  <a:schemeClr val="tx1"/>
                </a:solidFill>
                <a:effectLst/>
                <a:latin typeface="Arial" panose="020B0604020202020204" pitchFamily="34" charset="0"/>
              </a:rPr>
              <a:t> </a:t>
            </a:r>
            <a:r>
              <a:rPr kumimoji="0" lang="en-US" altLang="en-US" sz="1400" b="1" i="0" u="none" strike="noStrike" cap="none" normalizeH="0" dirty="0" err="1">
                <a:ln>
                  <a:noFill/>
                </a:ln>
                <a:solidFill>
                  <a:schemeClr val="tx1"/>
                </a:solidFill>
                <a:effectLst/>
                <a:latin typeface="Arial" panose="020B0604020202020204" pitchFamily="34" charset="0"/>
              </a:rPr>
              <a:t>Ivvy</a:t>
            </a:r>
            <a:r>
              <a:rPr kumimoji="0" lang="en-US" altLang="en-US" sz="1400" b="1" i="0" u="none" strike="noStrike" cap="none" normalizeH="0" dirty="0">
                <a:ln>
                  <a:noFill/>
                </a:ln>
                <a:solidFill>
                  <a:schemeClr val="tx1"/>
                </a:solidFill>
                <a:effectLst/>
                <a:latin typeface="Arial" panose="020B0604020202020204" pitchFamily="34" charset="0"/>
              </a:rPr>
              <a:t> Casa</a:t>
            </a:r>
          </a:p>
          <a:p>
            <a:pPr marR="0" lvl="0" algn="l" defTabSz="914400" rtl="0" eaLnBrk="0" fontAlgn="base" latinLnBrk="0" hangingPunct="0">
              <a:lnSpc>
                <a:spcPct val="100000"/>
              </a:lnSpc>
              <a:spcBef>
                <a:spcPct val="0"/>
              </a:spcBef>
              <a:spcAft>
                <a:spcPct val="0"/>
              </a:spcAft>
              <a:buClrTx/>
              <a:buSzTx/>
              <a:tabLst/>
            </a:pPr>
            <a:endParaRPr kumimoji="0" lang="en-US" altLang="en-US" sz="1400" b="1" i="0" u="none" strike="noStrike" cap="none" normalizeH="0" baseline="0" dirty="0">
              <a:ln>
                <a:noFill/>
              </a:ln>
              <a:solidFill>
                <a:schemeClr val="tx1"/>
              </a:solidFill>
              <a:effectLst/>
              <a:latin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chemeClr val="tx1"/>
                </a:solidFill>
                <a:effectLst/>
                <a:latin typeface="Arial" panose="020B0604020202020204" pitchFamily="34" charset="0"/>
              </a:rPr>
              <a:t>BOLIVIA,  Dra. Carola Hidalgo</a:t>
            </a:r>
          </a:p>
          <a:p>
            <a:pPr marR="0" lvl="0" algn="l" defTabSz="914400" rtl="0" eaLnBrk="0" fontAlgn="base" latinLnBrk="0" hangingPunct="0">
              <a:lnSpc>
                <a:spcPct val="100000"/>
              </a:lnSpc>
              <a:spcBef>
                <a:spcPct val="0"/>
              </a:spcBef>
              <a:spcAft>
                <a:spcPct val="0"/>
              </a:spcAft>
              <a:buClrTx/>
              <a:buSzTx/>
              <a:tabLst/>
            </a:pPr>
            <a:endParaRPr kumimoji="0" lang="en-US" altLang="en-US" sz="1400" b="1" i="0" u="none" strike="noStrike" cap="none" normalizeH="0" baseline="0" dirty="0">
              <a:ln>
                <a:noFill/>
              </a:ln>
              <a:solidFill>
                <a:schemeClr val="tx1"/>
              </a:solidFill>
              <a:effectLst/>
              <a:latin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chemeClr val="tx1"/>
                </a:solidFill>
                <a:effectLst/>
                <a:latin typeface="Arial" panose="020B0604020202020204" pitchFamily="34" charset="0"/>
              </a:rPr>
              <a:t>CHILE,  Dr. Guillermo Valenzuela,  </a:t>
            </a:r>
          </a:p>
          <a:p>
            <a:pPr marR="0" lvl="0" algn="l" defTabSz="914400" rtl="0" eaLnBrk="0" fontAlgn="base" latinLnBrk="0" hangingPunct="0">
              <a:lnSpc>
                <a:spcPct val="100000"/>
              </a:lnSpc>
              <a:spcBef>
                <a:spcPct val="0"/>
              </a:spcBef>
              <a:spcAft>
                <a:spcPct val="0"/>
              </a:spcAft>
              <a:buClrTx/>
              <a:buSzTx/>
              <a:tabLst/>
            </a:pPr>
            <a:r>
              <a:rPr lang="en-US" altLang="en-US" sz="1400" b="1" dirty="0">
                <a:latin typeface="Arial" panose="020B0604020202020204" pitchFamily="34" charset="0"/>
              </a:rPr>
              <a:t>      </a:t>
            </a:r>
            <a:r>
              <a:rPr kumimoji="0" lang="en-US" altLang="en-US" sz="1400" b="1" i="0" u="none" strike="noStrike" cap="none" normalizeH="0" baseline="0" dirty="0">
                <a:ln>
                  <a:noFill/>
                </a:ln>
                <a:solidFill>
                  <a:schemeClr val="tx1"/>
                </a:solidFill>
                <a:effectLst/>
                <a:latin typeface="Arial" panose="020B0604020202020204" pitchFamily="34" charset="0"/>
              </a:rPr>
              <a:t>Dr. Luis Sandoval, Dra. Daniela Carrasco</a:t>
            </a:r>
          </a:p>
          <a:p>
            <a:pPr marR="0" lvl="0" algn="l" defTabSz="914400" rtl="0" eaLnBrk="0" fontAlgn="base" latinLnBrk="0" hangingPunct="0">
              <a:lnSpc>
                <a:spcPct val="100000"/>
              </a:lnSpc>
              <a:spcBef>
                <a:spcPct val="0"/>
              </a:spcBef>
              <a:spcAft>
                <a:spcPct val="0"/>
              </a:spcAft>
              <a:buClrTx/>
              <a:buSzTx/>
              <a:tabLst/>
            </a:pPr>
            <a:endParaRPr kumimoji="0" lang="en-US" altLang="en-US" sz="1400" b="1" i="0" u="none" strike="noStrike" cap="none" normalizeH="0" baseline="0" dirty="0">
              <a:ln>
                <a:noFill/>
              </a:ln>
              <a:solidFill>
                <a:schemeClr val="tx1"/>
              </a:solidFill>
              <a:effectLst/>
              <a:latin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chemeClr val="tx1"/>
                </a:solidFill>
                <a:effectLst/>
                <a:latin typeface="Arial" panose="020B0604020202020204" pitchFamily="34" charset="0"/>
              </a:rPr>
              <a:t>COLOMBIA, Dr. Juan Manuel </a:t>
            </a:r>
            <a:r>
              <a:rPr kumimoji="0" lang="en-US" altLang="en-US" sz="1400" b="1" i="0" u="none" strike="noStrike" cap="none" normalizeH="0" baseline="0" dirty="0" err="1">
                <a:ln>
                  <a:noFill/>
                </a:ln>
                <a:solidFill>
                  <a:schemeClr val="tx1"/>
                </a:solidFill>
                <a:effectLst/>
                <a:latin typeface="Arial" panose="020B0604020202020204" pitchFamily="34" charset="0"/>
              </a:rPr>
              <a:t>Díaz</a:t>
            </a:r>
            <a:r>
              <a:rPr kumimoji="0" lang="en-US" altLang="en-US" sz="1400" b="1" i="0" u="none" strike="noStrike" cap="none" normalizeH="0" baseline="0" dirty="0">
                <a:ln>
                  <a:noFill/>
                </a:ln>
                <a:solidFill>
                  <a:schemeClr val="tx1"/>
                </a:solidFill>
                <a:effectLst/>
                <a:latin typeface="Arial" panose="020B0604020202020204" pitchFamily="34" charset="0"/>
              </a:rPr>
              <a:t> Granados</a:t>
            </a:r>
          </a:p>
          <a:p>
            <a:pPr marR="0" lvl="0" algn="l" defTabSz="914400" rtl="0" eaLnBrk="0" fontAlgn="base" latinLnBrk="0" hangingPunct="0">
              <a:lnSpc>
                <a:spcPct val="100000"/>
              </a:lnSpc>
              <a:spcBef>
                <a:spcPct val="0"/>
              </a:spcBef>
              <a:spcAft>
                <a:spcPct val="0"/>
              </a:spcAft>
              <a:buClrTx/>
              <a:buSzTx/>
              <a:tabLst/>
            </a:pPr>
            <a:endParaRPr kumimoji="0" lang="en-US" altLang="en-US" sz="1400" b="1" i="0" u="none" strike="noStrike" cap="none" normalizeH="0" baseline="0" dirty="0">
              <a:ln>
                <a:noFill/>
              </a:ln>
              <a:solidFill>
                <a:schemeClr val="tx1"/>
              </a:solidFill>
              <a:effectLst/>
              <a:latin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chemeClr val="tx1"/>
                </a:solidFill>
                <a:effectLst/>
                <a:latin typeface="Arial" panose="020B0604020202020204" pitchFamily="34" charset="0"/>
              </a:rPr>
              <a:t>COSTA RICA,  Dr. Neftali Garro</a:t>
            </a:r>
          </a:p>
          <a:p>
            <a:pPr marR="0" lvl="0" algn="l" defTabSz="914400" rtl="0" eaLnBrk="0" fontAlgn="base" latinLnBrk="0" hangingPunct="0">
              <a:lnSpc>
                <a:spcPct val="100000"/>
              </a:lnSpc>
              <a:spcBef>
                <a:spcPct val="0"/>
              </a:spcBef>
              <a:spcAft>
                <a:spcPct val="0"/>
              </a:spcAft>
              <a:buClrTx/>
              <a:buSzTx/>
              <a:tabLst/>
            </a:pPr>
            <a:endParaRPr kumimoji="0" lang="en-US" altLang="en-US" sz="1400" b="1" i="0" u="none" strike="noStrike" cap="none" normalizeH="0" baseline="0" dirty="0">
              <a:ln>
                <a:noFill/>
              </a:ln>
              <a:solidFill>
                <a:schemeClr val="tx1"/>
              </a:solidFill>
              <a:effectLst/>
              <a:latin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chemeClr val="tx1"/>
                </a:solidFill>
                <a:effectLst/>
                <a:latin typeface="Arial" panose="020B0604020202020204" pitchFamily="34" charset="0"/>
              </a:rPr>
              <a:t>MEXICO</a:t>
            </a:r>
            <a:r>
              <a:rPr lang="en-US" altLang="en-US" sz="1400" b="1" dirty="0">
                <a:latin typeface="Arial" panose="020B0604020202020204" pitchFamily="34" charset="0"/>
              </a:rPr>
              <a:t>,  Dr. Pablo Medina</a:t>
            </a:r>
          </a:p>
          <a:p>
            <a:pPr marR="0" lvl="0" algn="l" defTabSz="914400" rtl="0" eaLnBrk="0" fontAlgn="base" latinLnBrk="0" hangingPunct="0">
              <a:lnSpc>
                <a:spcPct val="100000"/>
              </a:lnSpc>
              <a:spcBef>
                <a:spcPct val="0"/>
              </a:spcBef>
              <a:spcAft>
                <a:spcPct val="0"/>
              </a:spcAft>
              <a:buClrTx/>
              <a:buSzTx/>
              <a:tabLst/>
            </a:pPr>
            <a:endParaRPr lang="en-US" altLang="en-US" sz="1400" b="1" dirty="0">
              <a:latin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chemeClr val="tx1"/>
                </a:solidFill>
                <a:effectLst/>
                <a:latin typeface="Arial" panose="020B0604020202020204" pitchFamily="34" charset="0"/>
              </a:rPr>
              <a:t>PERU, Dr. Carlos Behr </a:t>
            </a:r>
          </a:p>
          <a:p>
            <a:pPr marR="0" lvl="0" algn="l" defTabSz="914400" rtl="0" eaLnBrk="0" fontAlgn="base" latinLnBrk="0" hangingPunct="0">
              <a:lnSpc>
                <a:spcPct val="100000"/>
              </a:lnSpc>
              <a:spcBef>
                <a:spcPct val="0"/>
              </a:spcBef>
              <a:spcAft>
                <a:spcPct val="0"/>
              </a:spcAft>
              <a:buClrTx/>
              <a:buSzTx/>
              <a:tabLst/>
            </a:pPr>
            <a:endParaRPr kumimoji="0" lang="en-US" altLang="en-US" sz="1400" b="1" i="0" u="none" strike="noStrike" cap="none" normalizeH="0" baseline="0" dirty="0">
              <a:ln>
                <a:noFill/>
              </a:ln>
              <a:solidFill>
                <a:schemeClr val="tx1"/>
              </a:solidFill>
              <a:effectLst/>
              <a:latin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chemeClr val="tx1"/>
                </a:solidFill>
                <a:effectLst/>
                <a:latin typeface="Arial" panose="020B0604020202020204" pitchFamily="34" charset="0"/>
              </a:rPr>
              <a:t>URUGUAY,</a:t>
            </a:r>
            <a:r>
              <a:rPr kumimoji="0" lang="en-US" altLang="en-US" sz="1400" b="1" i="0" u="none" strike="noStrike" cap="none" normalizeH="0" dirty="0">
                <a:ln>
                  <a:noFill/>
                </a:ln>
                <a:solidFill>
                  <a:schemeClr val="tx1"/>
                </a:solidFill>
                <a:effectLst/>
                <a:latin typeface="Arial" panose="020B0604020202020204" pitchFamily="34" charset="0"/>
              </a:rPr>
              <a:t>  Dr. Antonio </a:t>
            </a:r>
            <a:r>
              <a:rPr kumimoji="0" lang="en-US" altLang="en-US" sz="1400" b="1" i="0" u="none" strike="noStrike" cap="none" normalizeH="0" dirty="0" err="1">
                <a:ln>
                  <a:noFill/>
                </a:ln>
                <a:solidFill>
                  <a:schemeClr val="tx1"/>
                </a:solidFill>
                <a:effectLst/>
                <a:latin typeface="Arial" panose="020B0604020202020204" pitchFamily="34" charset="0"/>
              </a:rPr>
              <a:t>Rabosto</a:t>
            </a:r>
            <a:r>
              <a:rPr lang="en-US" altLang="en-US" sz="1400" b="1" dirty="0">
                <a:latin typeface="Arial" panose="020B0604020202020204" pitchFamily="34" charset="0"/>
              </a:rPr>
              <a:t>.</a:t>
            </a:r>
            <a:endParaRPr kumimoji="0" lang="en-US" altLang="en-US" sz="14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FF00"/>
                </a:solidFill>
                <a:effectLst/>
                <a:latin typeface="Bodoni MT Black" panose="02070A03080606020203" pitchFamily="18" charset="0"/>
              </a:rPr>
              <a:t>ALL THE COUNTRIES HAVE SPECIAL INSURANCE  LAW, IT CONTAINS RIGHTS</a:t>
            </a:r>
            <a:r>
              <a:rPr kumimoji="0" lang="en-US" altLang="en-US" sz="1400" b="1" i="0" u="none" strike="noStrike" cap="none" normalizeH="0" dirty="0">
                <a:ln>
                  <a:noFill/>
                </a:ln>
                <a:solidFill>
                  <a:srgbClr val="FFFF00"/>
                </a:solidFill>
                <a:effectLst/>
                <a:latin typeface="Bodoni MT Black" panose="02070A03080606020203" pitchFamily="18" charset="0"/>
              </a:rPr>
              <a:t> AND OBLIGATIONS OF ALL  ACTORS IN THE INSURANCE MARKET AND ALSO A SPECIAL AUTHORITY.</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b="1" baseline="0" dirty="0">
              <a:solidFill>
                <a:srgbClr val="002060"/>
              </a:solidFill>
              <a:latin typeface="Bodoni MT Black" panose="02070A030806060202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tx1"/>
              </a:solidFill>
              <a:effectLst/>
              <a:latin typeface="Arial" panose="020B0604020202020204" pitchFamily="34" charset="0"/>
            </a:endParaRPr>
          </a:p>
        </p:txBody>
      </p:sp>
      <p:pic>
        <p:nvPicPr>
          <p:cNvPr id="4" name="Imagen 3"/>
          <p:cNvPicPr>
            <a:picLocks noChangeAspect="1"/>
          </p:cNvPicPr>
          <p:nvPr/>
        </p:nvPicPr>
        <p:blipFill>
          <a:blip r:embed="rId2"/>
          <a:stretch>
            <a:fillRect/>
          </a:stretch>
        </p:blipFill>
        <p:spPr>
          <a:xfrm>
            <a:off x="6414868" y="641837"/>
            <a:ext cx="1841811" cy="1186963"/>
          </a:xfrm>
          <a:prstGeom prst="rect">
            <a:avLst/>
          </a:prstGeom>
        </p:spPr>
      </p:pic>
      <p:pic>
        <p:nvPicPr>
          <p:cNvPr id="5" name="Imagen 4"/>
          <p:cNvPicPr>
            <a:picLocks noChangeAspect="1"/>
          </p:cNvPicPr>
          <p:nvPr/>
        </p:nvPicPr>
        <p:blipFill>
          <a:blip r:embed="rId3"/>
          <a:stretch>
            <a:fillRect/>
          </a:stretch>
        </p:blipFill>
        <p:spPr>
          <a:xfrm>
            <a:off x="8414179" y="766376"/>
            <a:ext cx="1913064" cy="1304047"/>
          </a:xfrm>
          <a:prstGeom prst="rect">
            <a:avLst/>
          </a:prstGeom>
        </p:spPr>
      </p:pic>
      <p:pic>
        <p:nvPicPr>
          <p:cNvPr id="6" name="Imagen 5"/>
          <p:cNvPicPr>
            <a:picLocks noChangeAspect="1"/>
          </p:cNvPicPr>
          <p:nvPr/>
        </p:nvPicPr>
        <p:blipFill>
          <a:blip r:embed="rId4"/>
          <a:stretch>
            <a:fillRect/>
          </a:stretch>
        </p:blipFill>
        <p:spPr>
          <a:xfrm>
            <a:off x="10437055" y="1235318"/>
            <a:ext cx="1754945" cy="1317326"/>
          </a:xfrm>
          <a:prstGeom prst="rect">
            <a:avLst/>
          </a:prstGeom>
        </p:spPr>
      </p:pic>
      <p:pic>
        <p:nvPicPr>
          <p:cNvPr id="7" name="Imagen 6"/>
          <p:cNvPicPr>
            <a:picLocks noChangeAspect="1"/>
          </p:cNvPicPr>
          <p:nvPr/>
        </p:nvPicPr>
        <p:blipFill>
          <a:blip r:embed="rId5"/>
          <a:stretch>
            <a:fillRect/>
          </a:stretch>
        </p:blipFill>
        <p:spPr>
          <a:xfrm>
            <a:off x="4677547" y="1970880"/>
            <a:ext cx="1802998" cy="1278757"/>
          </a:xfrm>
          <a:prstGeom prst="rect">
            <a:avLst/>
          </a:prstGeom>
        </p:spPr>
      </p:pic>
      <p:pic>
        <p:nvPicPr>
          <p:cNvPr id="8" name="Imagen 7"/>
          <p:cNvPicPr>
            <a:picLocks noChangeAspect="1"/>
          </p:cNvPicPr>
          <p:nvPr/>
        </p:nvPicPr>
        <p:blipFill>
          <a:blip r:embed="rId6"/>
          <a:stretch>
            <a:fillRect/>
          </a:stretch>
        </p:blipFill>
        <p:spPr>
          <a:xfrm>
            <a:off x="6835865" y="2251090"/>
            <a:ext cx="1884592" cy="1254110"/>
          </a:xfrm>
          <a:prstGeom prst="rect">
            <a:avLst/>
          </a:prstGeom>
        </p:spPr>
      </p:pic>
      <p:pic>
        <p:nvPicPr>
          <p:cNvPr id="9" name="Imagen 8"/>
          <p:cNvPicPr>
            <a:picLocks noChangeAspect="1"/>
          </p:cNvPicPr>
          <p:nvPr/>
        </p:nvPicPr>
        <p:blipFill>
          <a:blip r:embed="rId7"/>
          <a:stretch>
            <a:fillRect/>
          </a:stretch>
        </p:blipFill>
        <p:spPr>
          <a:xfrm>
            <a:off x="9175289" y="2631856"/>
            <a:ext cx="2029426" cy="1293960"/>
          </a:xfrm>
          <a:prstGeom prst="rect">
            <a:avLst/>
          </a:prstGeom>
        </p:spPr>
      </p:pic>
      <p:pic>
        <p:nvPicPr>
          <p:cNvPr id="10" name="Imagen 9"/>
          <p:cNvPicPr>
            <a:picLocks noChangeAspect="1"/>
          </p:cNvPicPr>
          <p:nvPr/>
        </p:nvPicPr>
        <p:blipFill>
          <a:blip r:embed="rId8"/>
          <a:stretch>
            <a:fillRect/>
          </a:stretch>
        </p:blipFill>
        <p:spPr>
          <a:xfrm>
            <a:off x="4240254" y="4160074"/>
            <a:ext cx="1970424" cy="1294647"/>
          </a:xfrm>
          <a:prstGeom prst="rect">
            <a:avLst/>
          </a:prstGeom>
        </p:spPr>
      </p:pic>
      <p:pic>
        <p:nvPicPr>
          <p:cNvPr id="11" name="Imagen 10"/>
          <p:cNvPicPr>
            <a:picLocks noChangeAspect="1"/>
          </p:cNvPicPr>
          <p:nvPr/>
        </p:nvPicPr>
        <p:blipFill>
          <a:blip r:embed="rId9"/>
          <a:stretch>
            <a:fillRect/>
          </a:stretch>
        </p:blipFill>
        <p:spPr>
          <a:xfrm>
            <a:off x="6645563" y="3889008"/>
            <a:ext cx="1809119" cy="1359690"/>
          </a:xfrm>
          <a:prstGeom prst="rect">
            <a:avLst/>
          </a:prstGeom>
        </p:spPr>
      </p:pic>
      <p:pic>
        <p:nvPicPr>
          <p:cNvPr id="12" name="Imagen 11"/>
          <p:cNvPicPr>
            <a:picLocks noChangeAspect="1"/>
          </p:cNvPicPr>
          <p:nvPr/>
        </p:nvPicPr>
        <p:blipFill>
          <a:blip r:embed="rId10"/>
          <a:stretch>
            <a:fillRect/>
          </a:stretch>
        </p:blipFill>
        <p:spPr>
          <a:xfrm>
            <a:off x="8889567" y="4375051"/>
            <a:ext cx="1901789" cy="1265555"/>
          </a:xfrm>
          <a:prstGeom prst="rect">
            <a:avLst/>
          </a:prstGeom>
        </p:spPr>
      </p:pic>
    </p:spTree>
    <p:extLst>
      <p:ext uri="{BB962C8B-B14F-4D97-AF65-F5344CB8AC3E}">
        <p14:creationId xmlns:p14="http://schemas.microsoft.com/office/powerpoint/2010/main" val="3626750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11435BF5-BBFD-49D0-91B4-169ACF66DAD3}"/>
              </a:ext>
            </a:extLst>
          </p:cNvPr>
          <p:cNvGraphicFramePr>
            <a:graphicFrameLocks noGrp="1"/>
          </p:cNvGraphicFramePr>
          <p:nvPr>
            <p:extLst>
              <p:ext uri="{D42A27DB-BD31-4B8C-83A1-F6EECF244321}">
                <p14:modId xmlns:p14="http://schemas.microsoft.com/office/powerpoint/2010/main" val="2102298322"/>
              </p:ext>
            </p:extLst>
          </p:nvPr>
        </p:nvGraphicFramePr>
        <p:xfrm>
          <a:off x="270454" y="1622739"/>
          <a:ext cx="11590984" cy="4433278"/>
        </p:xfrm>
        <a:graphic>
          <a:graphicData uri="http://schemas.openxmlformats.org/drawingml/2006/table">
            <a:tbl>
              <a:tblPr firstRow="1" firstCol="1" bandRow="1">
                <a:tableStyleId>{C4B1156A-380E-4F78-BDF5-A606A8083BF9}</a:tableStyleId>
              </a:tblPr>
              <a:tblGrid>
                <a:gridCol w="1287584">
                  <a:extLst>
                    <a:ext uri="{9D8B030D-6E8A-4147-A177-3AD203B41FA5}">
                      <a16:colId xmlns:a16="http://schemas.microsoft.com/office/drawing/2014/main" val="3411593084"/>
                    </a:ext>
                  </a:extLst>
                </a:gridCol>
                <a:gridCol w="1082131">
                  <a:extLst>
                    <a:ext uri="{9D8B030D-6E8A-4147-A177-3AD203B41FA5}">
                      <a16:colId xmlns:a16="http://schemas.microsoft.com/office/drawing/2014/main" val="2943727974"/>
                    </a:ext>
                  </a:extLst>
                </a:gridCol>
                <a:gridCol w="1493719">
                  <a:extLst>
                    <a:ext uri="{9D8B030D-6E8A-4147-A177-3AD203B41FA5}">
                      <a16:colId xmlns:a16="http://schemas.microsoft.com/office/drawing/2014/main" val="4025080664"/>
                    </a:ext>
                  </a:extLst>
                </a:gridCol>
                <a:gridCol w="1287584">
                  <a:extLst>
                    <a:ext uri="{9D8B030D-6E8A-4147-A177-3AD203B41FA5}">
                      <a16:colId xmlns:a16="http://schemas.microsoft.com/office/drawing/2014/main" val="2719794972"/>
                    </a:ext>
                  </a:extLst>
                </a:gridCol>
                <a:gridCol w="1288266">
                  <a:extLst>
                    <a:ext uri="{9D8B030D-6E8A-4147-A177-3AD203B41FA5}">
                      <a16:colId xmlns:a16="http://schemas.microsoft.com/office/drawing/2014/main" val="3143933313"/>
                    </a:ext>
                  </a:extLst>
                </a:gridCol>
                <a:gridCol w="1287584">
                  <a:extLst>
                    <a:ext uri="{9D8B030D-6E8A-4147-A177-3AD203B41FA5}">
                      <a16:colId xmlns:a16="http://schemas.microsoft.com/office/drawing/2014/main" val="670293912"/>
                    </a:ext>
                  </a:extLst>
                </a:gridCol>
                <a:gridCol w="1288266">
                  <a:extLst>
                    <a:ext uri="{9D8B030D-6E8A-4147-A177-3AD203B41FA5}">
                      <a16:colId xmlns:a16="http://schemas.microsoft.com/office/drawing/2014/main" val="4125912902"/>
                    </a:ext>
                  </a:extLst>
                </a:gridCol>
                <a:gridCol w="1287584">
                  <a:extLst>
                    <a:ext uri="{9D8B030D-6E8A-4147-A177-3AD203B41FA5}">
                      <a16:colId xmlns:a16="http://schemas.microsoft.com/office/drawing/2014/main" val="3294856350"/>
                    </a:ext>
                  </a:extLst>
                </a:gridCol>
                <a:gridCol w="1288266">
                  <a:extLst>
                    <a:ext uri="{9D8B030D-6E8A-4147-A177-3AD203B41FA5}">
                      <a16:colId xmlns:a16="http://schemas.microsoft.com/office/drawing/2014/main" val="2033760926"/>
                    </a:ext>
                  </a:extLst>
                </a:gridCol>
              </a:tblGrid>
              <a:tr h="1053492">
                <a:tc>
                  <a:txBody>
                    <a:bodyPr/>
                    <a:lstStyle/>
                    <a:p>
                      <a:pPr marL="0" marR="0" algn="ctr">
                        <a:spcBef>
                          <a:spcPts val="0"/>
                        </a:spcBef>
                        <a:spcAft>
                          <a:spcPts val="0"/>
                        </a:spcAft>
                      </a:pPr>
                      <a:endParaRPr lang="es-ES" sz="1600" cap="all" dirty="0">
                        <a:solidFill>
                          <a:srgbClr val="3453F0"/>
                        </a:solidFill>
                        <a:effectLst/>
                      </a:endParaRPr>
                    </a:p>
                    <a:p>
                      <a:pPr marL="0" marR="0" algn="ctr">
                        <a:spcBef>
                          <a:spcPts val="0"/>
                        </a:spcBef>
                        <a:spcAft>
                          <a:spcPts val="0"/>
                        </a:spcAft>
                      </a:pPr>
                      <a:r>
                        <a:rPr lang="es-ES" sz="1600" cap="all" dirty="0">
                          <a:solidFill>
                            <a:srgbClr val="3453F0"/>
                          </a:solidFill>
                          <a:effectLst/>
                        </a:rPr>
                        <a:t>argentina</a:t>
                      </a:r>
                      <a:endParaRPr lang="en-US" sz="1600" dirty="0">
                        <a:solidFill>
                          <a:srgbClr val="3453F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4332" marR="64332" marT="0" marB="0">
                    <a:solidFill>
                      <a:schemeClr val="tx1"/>
                    </a:solidFill>
                  </a:tcPr>
                </a:tc>
                <a:tc>
                  <a:txBody>
                    <a:bodyPr/>
                    <a:lstStyle/>
                    <a:p>
                      <a:pPr marL="0" marR="0" algn="ctr">
                        <a:spcBef>
                          <a:spcPts val="0"/>
                        </a:spcBef>
                        <a:spcAft>
                          <a:spcPts val="0"/>
                        </a:spcAft>
                      </a:pPr>
                      <a:endParaRPr lang="es-ES" sz="1600" cap="all" dirty="0">
                        <a:solidFill>
                          <a:srgbClr val="3453F0"/>
                        </a:solidFill>
                        <a:effectLst/>
                      </a:endParaRPr>
                    </a:p>
                    <a:p>
                      <a:pPr marL="0" marR="0" algn="ctr">
                        <a:spcBef>
                          <a:spcPts val="0"/>
                        </a:spcBef>
                        <a:spcAft>
                          <a:spcPts val="0"/>
                        </a:spcAft>
                      </a:pPr>
                      <a:r>
                        <a:rPr lang="es-ES" sz="1600" cap="all" dirty="0">
                          <a:solidFill>
                            <a:srgbClr val="3453F0"/>
                          </a:solidFill>
                          <a:effectLst/>
                        </a:rPr>
                        <a:t>BRASIL</a:t>
                      </a:r>
                      <a:endParaRPr lang="en-US" sz="1600" dirty="0">
                        <a:solidFill>
                          <a:srgbClr val="3453F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4332" marR="64332" marT="0" marB="0">
                    <a:solidFill>
                      <a:schemeClr val="tx1"/>
                    </a:solidFill>
                  </a:tcPr>
                </a:tc>
                <a:tc>
                  <a:txBody>
                    <a:bodyPr/>
                    <a:lstStyle/>
                    <a:p>
                      <a:pPr marL="0" marR="0" algn="ctr">
                        <a:spcBef>
                          <a:spcPts val="0"/>
                        </a:spcBef>
                        <a:spcAft>
                          <a:spcPts val="0"/>
                        </a:spcAft>
                      </a:pPr>
                      <a:endParaRPr lang="es-ES" sz="1600" cap="all" dirty="0">
                        <a:solidFill>
                          <a:srgbClr val="3453F0"/>
                        </a:solidFill>
                        <a:effectLst/>
                      </a:endParaRPr>
                    </a:p>
                    <a:p>
                      <a:pPr marL="0" marR="0" algn="ctr">
                        <a:spcBef>
                          <a:spcPts val="0"/>
                        </a:spcBef>
                        <a:spcAft>
                          <a:spcPts val="0"/>
                        </a:spcAft>
                      </a:pPr>
                      <a:r>
                        <a:rPr lang="es-ES" sz="1600" cap="all" dirty="0">
                          <a:solidFill>
                            <a:srgbClr val="3453F0"/>
                          </a:solidFill>
                          <a:effectLst/>
                        </a:rPr>
                        <a:t>BOLIVIA</a:t>
                      </a:r>
                      <a:endParaRPr lang="en-US" sz="1600" dirty="0">
                        <a:solidFill>
                          <a:srgbClr val="3453F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4332" marR="64332" marT="0" marB="0">
                    <a:solidFill>
                      <a:schemeClr val="tx1"/>
                    </a:solidFill>
                  </a:tcPr>
                </a:tc>
                <a:tc>
                  <a:txBody>
                    <a:bodyPr/>
                    <a:lstStyle/>
                    <a:p>
                      <a:pPr marL="0" marR="0" algn="ctr">
                        <a:spcBef>
                          <a:spcPts val="0"/>
                        </a:spcBef>
                        <a:spcAft>
                          <a:spcPts val="0"/>
                        </a:spcAft>
                      </a:pPr>
                      <a:endParaRPr lang="es-ES" sz="1600" cap="all" dirty="0">
                        <a:solidFill>
                          <a:srgbClr val="3453F0"/>
                        </a:solidFill>
                        <a:effectLst/>
                      </a:endParaRPr>
                    </a:p>
                    <a:p>
                      <a:pPr marL="0" marR="0" algn="ctr">
                        <a:spcBef>
                          <a:spcPts val="0"/>
                        </a:spcBef>
                        <a:spcAft>
                          <a:spcPts val="0"/>
                        </a:spcAft>
                      </a:pPr>
                      <a:r>
                        <a:rPr lang="es-ES" sz="1600" cap="all" dirty="0">
                          <a:solidFill>
                            <a:srgbClr val="3453F0"/>
                          </a:solidFill>
                          <a:effectLst/>
                        </a:rPr>
                        <a:t>CHILE</a:t>
                      </a:r>
                      <a:endParaRPr lang="en-US" sz="1600" dirty="0">
                        <a:solidFill>
                          <a:srgbClr val="3453F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4332" marR="64332" marT="0" marB="0">
                    <a:solidFill>
                      <a:schemeClr val="tx1"/>
                    </a:solidFill>
                  </a:tcPr>
                </a:tc>
                <a:tc>
                  <a:txBody>
                    <a:bodyPr/>
                    <a:lstStyle/>
                    <a:p>
                      <a:pPr marL="0" marR="0" algn="ctr">
                        <a:spcBef>
                          <a:spcPts val="0"/>
                        </a:spcBef>
                        <a:spcAft>
                          <a:spcPts val="0"/>
                        </a:spcAft>
                      </a:pPr>
                      <a:endParaRPr lang="es-ES" sz="1600" cap="all" dirty="0">
                        <a:solidFill>
                          <a:srgbClr val="3453F0"/>
                        </a:solidFill>
                        <a:effectLst/>
                      </a:endParaRPr>
                    </a:p>
                    <a:p>
                      <a:pPr marL="0" marR="0" algn="ctr">
                        <a:spcBef>
                          <a:spcPts val="0"/>
                        </a:spcBef>
                        <a:spcAft>
                          <a:spcPts val="0"/>
                        </a:spcAft>
                      </a:pPr>
                      <a:r>
                        <a:rPr lang="es-ES" sz="1600" cap="all" dirty="0">
                          <a:solidFill>
                            <a:srgbClr val="3453F0"/>
                          </a:solidFill>
                          <a:effectLst/>
                        </a:rPr>
                        <a:t>COLOMBIA</a:t>
                      </a:r>
                      <a:endParaRPr lang="en-US" sz="1600" dirty="0">
                        <a:solidFill>
                          <a:srgbClr val="3453F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4332" marR="64332" marT="0" marB="0">
                    <a:solidFill>
                      <a:schemeClr val="tx1"/>
                    </a:solidFill>
                  </a:tcPr>
                </a:tc>
                <a:tc>
                  <a:txBody>
                    <a:bodyPr/>
                    <a:lstStyle/>
                    <a:p>
                      <a:pPr marL="0" marR="0" algn="ctr">
                        <a:spcBef>
                          <a:spcPts val="0"/>
                        </a:spcBef>
                        <a:spcAft>
                          <a:spcPts val="0"/>
                        </a:spcAft>
                      </a:pPr>
                      <a:endParaRPr lang="es-ES" sz="1600" cap="all" dirty="0">
                        <a:solidFill>
                          <a:srgbClr val="3453F0"/>
                        </a:solidFill>
                        <a:effectLst/>
                      </a:endParaRPr>
                    </a:p>
                    <a:p>
                      <a:pPr marL="0" marR="0" algn="ctr">
                        <a:spcBef>
                          <a:spcPts val="0"/>
                        </a:spcBef>
                        <a:spcAft>
                          <a:spcPts val="0"/>
                        </a:spcAft>
                      </a:pPr>
                      <a:r>
                        <a:rPr lang="es-ES" sz="1600" cap="all" dirty="0">
                          <a:solidFill>
                            <a:srgbClr val="3453F0"/>
                          </a:solidFill>
                          <a:effectLst/>
                        </a:rPr>
                        <a:t>COSTA RICA</a:t>
                      </a:r>
                      <a:endParaRPr lang="en-US" sz="1600" dirty="0">
                        <a:solidFill>
                          <a:srgbClr val="3453F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4332" marR="64332" marT="0" marB="0">
                    <a:solidFill>
                      <a:schemeClr val="tx1"/>
                    </a:solidFill>
                  </a:tcPr>
                </a:tc>
                <a:tc>
                  <a:txBody>
                    <a:bodyPr/>
                    <a:lstStyle/>
                    <a:p>
                      <a:pPr marL="0" marR="0" algn="ctr">
                        <a:spcBef>
                          <a:spcPts val="0"/>
                        </a:spcBef>
                        <a:spcAft>
                          <a:spcPts val="0"/>
                        </a:spcAft>
                      </a:pPr>
                      <a:endParaRPr lang="es-ES" sz="1600" cap="all" dirty="0">
                        <a:solidFill>
                          <a:srgbClr val="3453F0"/>
                        </a:solidFill>
                        <a:effectLst/>
                      </a:endParaRPr>
                    </a:p>
                    <a:p>
                      <a:pPr marL="0" marR="0" algn="ctr">
                        <a:spcBef>
                          <a:spcPts val="0"/>
                        </a:spcBef>
                        <a:spcAft>
                          <a:spcPts val="0"/>
                        </a:spcAft>
                      </a:pPr>
                      <a:r>
                        <a:rPr lang="es-ES" sz="1600" cap="all" dirty="0">
                          <a:solidFill>
                            <a:srgbClr val="3453F0"/>
                          </a:solidFill>
                          <a:effectLst/>
                        </a:rPr>
                        <a:t>MÉXICO</a:t>
                      </a:r>
                      <a:endParaRPr lang="en-US" sz="1600" dirty="0">
                        <a:solidFill>
                          <a:srgbClr val="3453F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4332" marR="64332" marT="0" marB="0">
                    <a:solidFill>
                      <a:schemeClr val="tx1"/>
                    </a:solidFill>
                  </a:tcPr>
                </a:tc>
                <a:tc>
                  <a:txBody>
                    <a:bodyPr/>
                    <a:lstStyle/>
                    <a:p>
                      <a:pPr marL="0" marR="0" algn="ctr">
                        <a:spcBef>
                          <a:spcPts val="0"/>
                        </a:spcBef>
                        <a:spcAft>
                          <a:spcPts val="0"/>
                        </a:spcAft>
                      </a:pPr>
                      <a:endParaRPr lang="es-ES" sz="1600" cap="all" dirty="0">
                        <a:solidFill>
                          <a:srgbClr val="3453F0"/>
                        </a:solidFill>
                        <a:effectLst/>
                      </a:endParaRPr>
                    </a:p>
                    <a:p>
                      <a:pPr marL="0" marR="0" algn="ctr">
                        <a:spcBef>
                          <a:spcPts val="0"/>
                        </a:spcBef>
                        <a:spcAft>
                          <a:spcPts val="0"/>
                        </a:spcAft>
                      </a:pPr>
                      <a:r>
                        <a:rPr lang="es-ES" sz="1600" cap="all" dirty="0">
                          <a:solidFill>
                            <a:srgbClr val="3453F0"/>
                          </a:solidFill>
                          <a:effectLst/>
                        </a:rPr>
                        <a:t>PERÚ</a:t>
                      </a:r>
                      <a:endParaRPr lang="en-US" sz="1600" dirty="0">
                        <a:solidFill>
                          <a:srgbClr val="3453F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4332" marR="64332" marT="0" marB="0">
                    <a:solidFill>
                      <a:schemeClr val="tx1"/>
                    </a:solidFill>
                  </a:tcPr>
                </a:tc>
                <a:tc>
                  <a:txBody>
                    <a:bodyPr/>
                    <a:lstStyle/>
                    <a:p>
                      <a:pPr marL="0" marR="0" algn="ctr">
                        <a:spcBef>
                          <a:spcPts val="0"/>
                        </a:spcBef>
                        <a:spcAft>
                          <a:spcPts val="0"/>
                        </a:spcAft>
                      </a:pPr>
                      <a:endParaRPr lang="es-ES" sz="1600" cap="all" dirty="0">
                        <a:solidFill>
                          <a:srgbClr val="3453F0"/>
                        </a:solidFill>
                        <a:effectLst/>
                      </a:endParaRPr>
                    </a:p>
                    <a:p>
                      <a:pPr marL="0" marR="0" algn="ctr">
                        <a:spcBef>
                          <a:spcPts val="0"/>
                        </a:spcBef>
                        <a:spcAft>
                          <a:spcPts val="0"/>
                        </a:spcAft>
                      </a:pPr>
                      <a:r>
                        <a:rPr lang="es-ES" sz="1600" cap="all" dirty="0">
                          <a:solidFill>
                            <a:srgbClr val="3453F0"/>
                          </a:solidFill>
                          <a:effectLst/>
                        </a:rPr>
                        <a:t>URUGUAY</a:t>
                      </a:r>
                      <a:endParaRPr lang="en-US" sz="1600" dirty="0">
                        <a:solidFill>
                          <a:srgbClr val="3453F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4332" marR="64332" marT="0" marB="0">
                    <a:solidFill>
                      <a:schemeClr val="tx1"/>
                    </a:solidFill>
                  </a:tcPr>
                </a:tc>
                <a:extLst>
                  <a:ext uri="{0D108BD9-81ED-4DB2-BD59-A6C34878D82A}">
                    <a16:rowId xmlns:a16="http://schemas.microsoft.com/office/drawing/2014/main" val="3581911582"/>
                  </a:ext>
                </a:extLst>
              </a:tr>
              <a:tr h="3379786">
                <a:tc>
                  <a:txBody>
                    <a:bodyPr/>
                    <a:lstStyle/>
                    <a:p>
                      <a:pPr marL="0" marR="0" algn="just">
                        <a:spcBef>
                          <a:spcPts val="0"/>
                        </a:spcBef>
                        <a:spcAft>
                          <a:spcPts val="0"/>
                        </a:spcAft>
                      </a:pPr>
                      <a:r>
                        <a:rPr lang="es-ES_tradnl" sz="1100" cap="all" dirty="0">
                          <a:effectLst/>
                        </a:rPr>
                        <a:t>LEY 17.418 DEL </a:t>
                      </a:r>
                      <a:r>
                        <a:rPr lang="es-ES_tradnl" sz="1100" kern="1200" cap="all" dirty="0">
                          <a:effectLst/>
                        </a:rPr>
                        <a:t>AÑO</a:t>
                      </a:r>
                      <a:r>
                        <a:rPr lang="es-ES_tradnl" sz="1100" cap="all" dirty="0">
                          <a:effectLst/>
                        </a:rPr>
                        <a:t> 67</a:t>
                      </a:r>
                      <a:endParaRPr lang="en-US" sz="11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4332" marR="64332" marT="0" marB="0"/>
                </a:tc>
                <a:tc>
                  <a:txBody>
                    <a:bodyPr/>
                    <a:lstStyle/>
                    <a:p>
                      <a:pPr marL="0" marR="0" algn="just">
                        <a:spcBef>
                          <a:spcPts val="0"/>
                        </a:spcBef>
                        <a:spcAft>
                          <a:spcPts val="0"/>
                        </a:spcAft>
                      </a:pPr>
                      <a:r>
                        <a:rPr lang="es-ES_tradnl" sz="900" dirty="0">
                          <a:effectLst/>
                        </a:rPr>
                        <a:t>Código Civil de 2002 Decreto Ley</a:t>
                      </a:r>
                      <a:r>
                        <a:rPr lang="es-ES_tradnl" sz="900" baseline="0" dirty="0">
                          <a:effectLst/>
                        </a:rPr>
                        <a:t> </a:t>
                      </a:r>
                      <a:r>
                        <a:rPr lang="es-ES_tradnl" sz="900" dirty="0">
                          <a:effectLst/>
                        </a:rPr>
                        <a:t>73 de 1966 </a:t>
                      </a:r>
                      <a:endParaRPr lang="en-US"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332" marR="64332" marT="0" marB="0"/>
                </a:tc>
                <a:tc>
                  <a:txBody>
                    <a:bodyPr/>
                    <a:lstStyle/>
                    <a:p>
                      <a:pPr marL="0" marR="0" algn="just">
                        <a:spcBef>
                          <a:spcPts val="0"/>
                        </a:spcBef>
                        <a:spcAft>
                          <a:spcPts val="0"/>
                        </a:spcAft>
                      </a:pPr>
                      <a:r>
                        <a:rPr lang="es-ES" sz="900" dirty="0">
                          <a:effectLst/>
                        </a:rPr>
                        <a:t>Código </a:t>
                      </a:r>
                      <a:r>
                        <a:rPr lang="es-ES_tradnl" sz="900" dirty="0">
                          <a:effectLst/>
                        </a:rPr>
                        <a:t>CÓDIGO</a:t>
                      </a:r>
                      <a:r>
                        <a:rPr lang="es-ES" sz="900" dirty="0">
                          <a:effectLst/>
                        </a:rPr>
                        <a:t> DE COMERCIO</a:t>
                      </a:r>
                      <a:endParaRPr lang="en-US" sz="1100" dirty="0">
                        <a:effectLst/>
                      </a:endParaRPr>
                    </a:p>
                    <a:p>
                      <a:pPr marL="0" marR="0" algn="just">
                        <a:spcBef>
                          <a:spcPts val="0"/>
                        </a:spcBef>
                        <a:spcAft>
                          <a:spcPts val="0"/>
                        </a:spcAft>
                      </a:pPr>
                      <a:r>
                        <a:rPr lang="es-BO" sz="900" dirty="0">
                          <a:effectLst/>
                        </a:rPr>
                        <a:t>DECRETO LEY Nº 14379</a:t>
                      </a:r>
                      <a:endParaRPr lang="en-US" sz="1100" dirty="0">
                        <a:effectLst/>
                      </a:endParaRPr>
                    </a:p>
                    <a:p>
                      <a:pPr marL="0" marR="0" algn="just">
                        <a:spcBef>
                          <a:spcPts val="0"/>
                        </a:spcBef>
                        <a:spcAft>
                          <a:spcPts val="0"/>
                        </a:spcAft>
                      </a:pPr>
                      <a:r>
                        <a:rPr lang="es-BO" sz="900" dirty="0">
                          <a:effectLst/>
                        </a:rPr>
                        <a:t>ART 979 Y </a:t>
                      </a:r>
                      <a:r>
                        <a:rPr lang="es-BO" sz="900" dirty="0" err="1">
                          <a:effectLst/>
                        </a:rPr>
                        <a:t>Sgts</a:t>
                      </a:r>
                      <a:endParaRPr lang="en-US" sz="1100" dirty="0">
                        <a:effectLst/>
                      </a:endParaRPr>
                    </a:p>
                    <a:p>
                      <a:pPr marL="0" marR="0" algn="just">
                        <a:spcBef>
                          <a:spcPts val="0"/>
                        </a:spcBef>
                        <a:spcAft>
                          <a:spcPts val="0"/>
                        </a:spcAft>
                      </a:pPr>
                      <a:r>
                        <a:rPr lang="es-ES" sz="900" dirty="0">
                          <a:effectLst/>
                        </a:rPr>
                        <a:t>LEY 365 de 2013</a:t>
                      </a:r>
                    </a:p>
                    <a:p>
                      <a:pPr marL="0" marR="0" algn="just">
                        <a:spcBef>
                          <a:spcPts val="0"/>
                        </a:spcBef>
                        <a:spcAft>
                          <a:spcPts val="0"/>
                        </a:spcAft>
                      </a:pPr>
                      <a:r>
                        <a:rPr lang="es-ES" sz="900" dirty="0">
                          <a:effectLst/>
                        </a:rPr>
                        <a:t>LEY DE SEGUROS 1883 –</a:t>
                      </a:r>
                      <a:r>
                        <a:rPr lang="es-ES" sz="900" baseline="0" dirty="0">
                          <a:effectLst/>
                        </a:rPr>
                        <a:t> año 1998.</a:t>
                      </a:r>
                    </a:p>
                    <a:p>
                      <a:pPr marL="0" marR="0" algn="just">
                        <a:spcBef>
                          <a:spcPts val="0"/>
                        </a:spcBef>
                        <a:spcAft>
                          <a:spcPts val="0"/>
                        </a:spcAft>
                      </a:pPr>
                      <a:r>
                        <a:rPr lang="es-ES" sz="900" baseline="0" dirty="0">
                          <a:effectLst/>
                        </a:rPr>
                        <a:t>Decretos supremos,</a:t>
                      </a:r>
                      <a:endParaRPr lang="es-ES" sz="900"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332" marR="64332" marT="0" marB="0"/>
                </a:tc>
                <a:tc>
                  <a:txBody>
                    <a:bodyPr/>
                    <a:lstStyle/>
                    <a:p>
                      <a:pPr marL="457200" marR="0" algn="just">
                        <a:spcBef>
                          <a:spcPts val="0"/>
                        </a:spcBef>
                        <a:spcAft>
                          <a:spcPts val="0"/>
                        </a:spcAft>
                      </a:pPr>
                      <a:r>
                        <a:rPr lang="es-ES_tradnl" sz="900" dirty="0">
                          <a:effectLst/>
                        </a:rPr>
                        <a:t> </a:t>
                      </a:r>
                      <a:endParaRPr lang="en-US" sz="1100" dirty="0">
                        <a:effectLst/>
                      </a:endParaRPr>
                    </a:p>
                    <a:p>
                      <a:pPr marL="0" marR="0" algn="just">
                        <a:spcBef>
                          <a:spcPts val="0"/>
                        </a:spcBef>
                        <a:spcAft>
                          <a:spcPts val="0"/>
                        </a:spcAft>
                      </a:pPr>
                      <a:r>
                        <a:rPr lang="es-ES_tradnl" sz="900" dirty="0">
                          <a:effectLst/>
                        </a:rPr>
                        <a:t>- Decreto con Fuerza de Ley 251, de 1931. Última versión es de 06-11-2014; </a:t>
                      </a:r>
                      <a:endParaRPr lang="en-US" sz="1100" dirty="0">
                        <a:effectLst/>
                      </a:endParaRPr>
                    </a:p>
                    <a:p>
                      <a:pPr marL="0" marR="0" algn="just">
                        <a:spcBef>
                          <a:spcPts val="0"/>
                        </a:spcBef>
                        <a:spcAft>
                          <a:spcPts val="0"/>
                        </a:spcAft>
                      </a:pPr>
                      <a:r>
                        <a:rPr lang="es-ES_tradnl" sz="900" dirty="0">
                          <a:effectLst/>
                        </a:rPr>
                        <a:t>- Código de Comercio, de 1865. Última versión es de 10-10-2014. Contrato de Seguro tratado en el TITULO VIII, arts. 512 y siguientes, modificado por la Ley 20.667 de 09-05-2013).</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332" marR="64332" marT="0" marB="0"/>
                </a:tc>
                <a:tc>
                  <a:txBody>
                    <a:bodyPr/>
                    <a:lstStyle/>
                    <a:p>
                      <a:pPr marL="14605" marR="0" algn="just">
                        <a:spcBef>
                          <a:spcPts val="0"/>
                        </a:spcBef>
                        <a:spcAft>
                          <a:spcPts val="0"/>
                        </a:spcAft>
                      </a:pPr>
                      <a:r>
                        <a:rPr lang="es-ES_tradnl" sz="900" dirty="0">
                          <a:effectLst/>
                        </a:rPr>
                        <a:t>Código de Comercio (Decreto 410 de 1971). artículos 1036 a 1162</a:t>
                      </a:r>
                      <a:endParaRPr lang="en-US" sz="1100" dirty="0">
                        <a:effectLst/>
                      </a:endParaRPr>
                    </a:p>
                    <a:p>
                      <a:pPr marL="14605" marR="0" algn="just">
                        <a:spcBef>
                          <a:spcPts val="0"/>
                        </a:spcBef>
                        <a:spcAft>
                          <a:spcPts val="0"/>
                        </a:spcAft>
                      </a:pPr>
                      <a:r>
                        <a:rPr lang="es-ES_tradnl" sz="900" dirty="0">
                          <a:effectLst/>
                        </a:rPr>
                        <a:t> Ley 1328 de 2009 protección al consumidor financiero y de seguros y la Ley 389 de 1997 </a:t>
                      </a:r>
                      <a:r>
                        <a:rPr lang="es-ES_tradnl" sz="900" dirty="0" err="1">
                          <a:effectLst/>
                        </a:rPr>
                        <a:t>rc</a:t>
                      </a:r>
                      <a:r>
                        <a:rPr lang="es-ES_tradnl" sz="900" dirty="0">
                          <a:effectLst/>
                        </a:rPr>
                        <a:t> </a:t>
                      </a:r>
                      <a:r>
                        <a:rPr lang="es-ES_tradnl" sz="900" dirty="0" err="1">
                          <a:effectLst/>
                        </a:rPr>
                        <a:t>claims</a:t>
                      </a:r>
                      <a:r>
                        <a:rPr lang="es-ES_tradnl" sz="900" dirty="0">
                          <a:effectLst/>
                        </a:rPr>
                        <a:t> </a:t>
                      </a:r>
                      <a:r>
                        <a:rPr lang="es-ES_tradnl" sz="900" dirty="0" err="1">
                          <a:effectLst/>
                        </a:rPr>
                        <a:t>made</a:t>
                      </a:r>
                      <a:r>
                        <a:rPr lang="es-ES_tradnl" sz="900" dirty="0">
                          <a:effectLst/>
                        </a:rPr>
                        <a:t> y seguros de infidelidad y riesgos financieros modalidad por descubrimiento.</a:t>
                      </a:r>
                      <a:endParaRPr lang="en-US" sz="1100" dirty="0">
                        <a:effectLst/>
                      </a:endParaRPr>
                    </a:p>
                    <a:p>
                      <a:pPr marL="0" marR="0" algn="just">
                        <a:spcBef>
                          <a:spcPts val="0"/>
                        </a:spcBef>
                        <a:spcAft>
                          <a:spcPts val="0"/>
                        </a:spcAft>
                      </a:pPr>
                      <a:r>
                        <a:rPr lang="es-ES_tradnl" sz="900" dirty="0">
                          <a:effectLst/>
                        </a:rPr>
                        <a:t>Estatuto Orgánico del Sistema Financiero (Decreto 663 de 1993) y en el Decreto 2255 de 2010 (</a:t>
                      </a:r>
                      <a:r>
                        <a:rPr lang="es-ES_tradnl" sz="900" dirty="0" err="1">
                          <a:effectLst/>
                        </a:rPr>
                        <a:t>DUF</a:t>
                      </a:r>
                      <a:r>
                        <a:rPr lang="es-ES_tradnl" sz="900" dirty="0">
                          <a:effectLst/>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332" marR="64332" marT="0" marB="0"/>
                </a:tc>
                <a:tc>
                  <a:txBody>
                    <a:bodyPr/>
                    <a:lstStyle/>
                    <a:p>
                      <a:pPr marL="0" marR="0" algn="just">
                        <a:spcBef>
                          <a:spcPts val="0"/>
                        </a:spcBef>
                        <a:spcAft>
                          <a:spcPts val="0"/>
                        </a:spcAft>
                      </a:pPr>
                      <a:r>
                        <a:rPr lang="es-ES_tradnl" sz="900" dirty="0">
                          <a:effectLst/>
                        </a:rPr>
                        <a:t>Ley Reguladora del Contrato de Seguro (Ley 8956 de 2011).  Reguladora del Mercado de Seguro (Ley 8653 de 2008).  Supletoriamente, aplican el Código de Comercio y el Código Civil.</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332" marR="64332" marT="0" marB="0"/>
                </a:tc>
                <a:tc>
                  <a:txBody>
                    <a:bodyPr/>
                    <a:lstStyle/>
                    <a:p>
                      <a:pPr marL="27305" marR="0" algn="just">
                        <a:spcBef>
                          <a:spcPts val="0"/>
                        </a:spcBef>
                        <a:spcAft>
                          <a:spcPts val="0"/>
                        </a:spcAft>
                      </a:pPr>
                      <a:r>
                        <a:rPr lang="es-ES_tradnl" sz="900" dirty="0">
                          <a:effectLst/>
                        </a:rPr>
                        <a:t>Ley sobre el contrato de seguro (1935); Ley de instituciones de seguros y fianzas (2013); Reglamento de agentes de seguros y fianzas (2001); Reglamento del seguro de grupo para la operación de vida y del seguro colectivo para la operación de accidentes y enfermedades (2009).</a:t>
                      </a:r>
                      <a:endParaRPr lang="en-US" sz="1100" dirty="0">
                        <a:effectLst/>
                      </a:endParaRPr>
                    </a:p>
                    <a:p>
                      <a:pPr marL="0" marR="0" algn="just">
                        <a:spcBef>
                          <a:spcPts val="0"/>
                        </a:spcBef>
                        <a:spcAft>
                          <a:spcPts val="0"/>
                        </a:spcAft>
                      </a:pPr>
                      <a:r>
                        <a:rPr lang="es-ES_tradnl" sz="900" dirty="0">
                          <a:effectLst/>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332" marR="64332" marT="0" marB="0"/>
                </a:tc>
                <a:tc>
                  <a:txBody>
                    <a:bodyPr/>
                    <a:lstStyle/>
                    <a:p>
                      <a:pPr marL="0" marR="0" algn="just">
                        <a:spcBef>
                          <a:spcPts val="0"/>
                        </a:spcBef>
                        <a:spcAft>
                          <a:spcPts val="0"/>
                        </a:spcAft>
                      </a:pPr>
                      <a:r>
                        <a:rPr lang="es-ES_tradnl" sz="900" dirty="0">
                          <a:effectLst/>
                        </a:rPr>
                        <a:t> Ley del Contrato de Seguro, Ley N° 29946, del 6 de noviembre del 2012 </a:t>
                      </a:r>
                      <a:r>
                        <a:rPr lang="es-VE" sz="900" dirty="0">
                          <a:effectLst/>
                        </a:rPr>
                        <a:t>Ley General del Sistema Financiero y del Sistema de Seguros y Orgánica de la Superintendencia de Banca, Seguros y AFP,1996</a:t>
                      </a:r>
                      <a:endParaRPr lang="en-US" sz="1100" dirty="0">
                        <a:effectLst/>
                      </a:endParaRPr>
                    </a:p>
                    <a:p>
                      <a:pPr marL="0" marR="0" algn="just">
                        <a:spcBef>
                          <a:spcPts val="0"/>
                        </a:spcBef>
                        <a:spcAft>
                          <a:spcPts val="0"/>
                        </a:spcAft>
                      </a:pPr>
                      <a:r>
                        <a:rPr lang="es-VE" sz="900" dirty="0" err="1">
                          <a:effectLst/>
                        </a:rPr>
                        <a:t>Regmto</a:t>
                      </a:r>
                      <a:r>
                        <a:rPr lang="es-VE" sz="900" dirty="0">
                          <a:effectLst/>
                        </a:rPr>
                        <a:t> de Transparencia de Información y Contratación de Seguros Resolución SBS N° 3199-2013,</a:t>
                      </a:r>
                      <a:endParaRPr lang="en-US" sz="1100" dirty="0">
                        <a:effectLst/>
                      </a:endParaRPr>
                    </a:p>
                    <a:p>
                      <a:pPr marL="0" marR="0" algn="just">
                        <a:spcBef>
                          <a:spcPts val="0"/>
                        </a:spcBef>
                        <a:spcAft>
                          <a:spcPts val="0"/>
                        </a:spcAft>
                      </a:pPr>
                      <a:r>
                        <a:rPr lang="es-ES_tradnl" sz="900" dirty="0">
                          <a:effectLst/>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332" marR="64332" marT="0" marB="0"/>
                </a:tc>
                <a:tc>
                  <a:txBody>
                    <a:bodyPr/>
                    <a:lstStyle/>
                    <a:p>
                      <a:pPr marL="0" marR="0" algn="just">
                        <a:spcBef>
                          <a:spcPts val="0"/>
                        </a:spcBef>
                        <a:spcAft>
                          <a:spcPts val="0"/>
                        </a:spcAft>
                      </a:pPr>
                      <a:r>
                        <a:rPr lang="es-ES_tradnl" sz="900" dirty="0">
                          <a:effectLst/>
                        </a:rPr>
                        <a:t>Código de Comercio ( arts. 634 a 699   de 1865 , Ley 17.250 de Relaciones de Consumo y normas administrativas de Superintendencia del Banco Central del Uruguay.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332" marR="64332" marT="0" marB="0"/>
                </a:tc>
                <a:extLst>
                  <a:ext uri="{0D108BD9-81ED-4DB2-BD59-A6C34878D82A}">
                    <a16:rowId xmlns:a16="http://schemas.microsoft.com/office/drawing/2014/main" val="805244101"/>
                  </a:ext>
                </a:extLst>
              </a:tr>
            </a:tbl>
          </a:graphicData>
        </a:graphic>
      </p:graphicFrame>
      <p:sp>
        <p:nvSpPr>
          <p:cNvPr id="4" name="CuadroTexto 3"/>
          <p:cNvSpPr txBox="1"/>
          <p:nvPr/>
        </p:nvSpPr>
        <p:spPr>
          <a:xfrm>
            <a:off x="643944" y="940158"/>
            <a:ext cx="4122026" cy="584775"/>
          </a:xfrm>
          <a:prstGeom prst="rect">
            <a:avLst/>
          </a:prstGeom>
          <a:noFill/>
        </p:spPr>
        <p:txBody>
          <a:bodyPr wrap="none" rtlCol="0">
            <a:spAutoFit/>
          </a:bodyPr>
          <a:lstStyle/>
          <a:p>
            <a:r>
              <a:rPr lang="es-ES" sz="3200" dirty="0">
                <a:solidFill>
                  <a:schemeClr val="accent3">
                    <a:lumMod val="40000"/>
                    <a:lumOff val="60000"/>
                  </a:schemeClr>
                </a:solidFill>
                <a:effectLst>
                  <a:outerShdw blurRad="38100" dist="38100" dir="2700000" algn="tl">
                    <a:srgbClr val="000000">
                      <a:alpha val="43137"/>
                    </a:srgbClr>
                  </a:outerShdw>
                </a:effectLst>
                <a:latin typeface="Bodoni MT Black" panose="02070A03080606020203" pitchFamily="18" charset="0"/>
              </a:rPr>
              <a:t>PRINCIPAL  </a:t>
            </a:r>
            <a:r>
              <a:rPr lang="es-ES" sz="3200" dirty="0" err="1">
                <a:solidFill>
                  <a:schemeClr val="accent3">
                    <a:lumMod val="40000"/>
                    <a:lumOff val="60000"/>
                  </a:schemeClr>
                </a:solidFill>
                <a:effectLst>
                  <a:outerShdw blurRad="38100" dist="38100" dir="2700000" algn="tl">
                    <a:srgbClr val="000000">
                      <a:alpha val="43137"/>
                    </a:srgbClr>
                  </a:outerShdw>
                </a:effectLst>
                <a:latin typeface="Bodoni MT Black" panose="02070A03080606020203" pitchFamily="18" charset="0"/>
              </a:rPr>
              <a:t>LAW</a:t>
            </a:r>
            <a:endParaRPr lang="es-ES" sz="3200" dirty="0">
              <a:solidFill>
                <a:schemeClr val="accent3">
                  <a:lumMod val="40000"/>
                  <a:lumOff val="60000"/>
                </a:schemeClr>
              </a:solidFill>
              <a:effectLst>
                <a:outerShdw blurRad="38100" dist="38100" dir="2700000" algn="tl">
                  <a:srgbClr val="000000">
                    <a:alpha val="43137"/>
                  </a:srgbClr>
                </a:outerShdw>
              </a:effectLst>
              <a:latin typeface="Bodoni MT Black" panose="02070A03080606020203" pitchFamily="18" charset="0"/>
            </a:endParaRPr>
          </a:p>
        </p:txBody>
      </p:sp>
    </p:spTree>
    <p:extLst>
      <p:ext uri="{BB962C8B-B14F-4D97-AF65-F5344CB8AC3E}">
        <p14:creationId xmlns:p14="http://schemas.microsoft.com/office/powerpoint/2010/main" val="2346315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C6215D92-CD76-492E-A7D1-30E16ED6443D}"/>
              </a:ext>
            </a:extLst>
          </p:cNvPr>
          <p:cNvGraphicFramePr>
            <a:graphicFrameLocks noGrp="1"/>
          </p:cNvGraphicFramePr>
          <p:nvPr>
            <p:extLst>
              <p:ext uri="{D42A27DB-BD31-4B8C-83A1-F6EECF244321}">
                <p14:modId xmlns:p14="http://schemas.microsoft.com/office/powerpoint/2010/main" val="3495618627"/>
              </p:ext>
            </p:extLst>
          </p:nvPr>
        </p:nvGraphicFramePr>
        <p:xfrm>
          <a:off x="373489" y="1484795"/>
          <a:ext cx="11655378" cy="4697917"/>
        </p:xfrm>
        <a:graphic>
          <a:graphicData uri="http://schemas.openxmlformats.org/drawingml/2006/table">
            <a:tbl>
              <a:tblPr firstRow="1" firstCol="1" bandRow="1">
                <a:tableStyleId>{5C22544A-7EE6-4342-B048-85BDC9FD1C3A}</a:tableStyleId>
              </a:tblPr>
              <a:tblGrid>
                <a:gridCol w="1294738">
                  <a:extLst>
                    <a:ext uri="{9D8B030D-6E8A-4147-A177-3AD203B41FA5}">
                      <a16:colId xmlns:a16="http://schemas.microsoft.com/office/drawing/2014/main" val="990378844"/>
                    </a:ext>
                  </a:extLst>
                </a:gridCol>
                <a:gridCol w="1294738">
                  <a:extLst>
                    <a:ext uri="{9D8B030D-6E8A-4147-A177-3AD203B41FA5}">
                      <a16:colId xmlns:a16="http://schemas.microsoft.com/office/drawing/2014/main" val="640700986"/>
                    </a:ext>
                  </a:extLst>
                </a:gridCol>
                <a:gridCol w="1295422">
                  <a:extLst>
                    <a:ext uri="{9D8B030D-6E8A-4147-A177-3AD203B41FA5}">
                      <a16:colId xmlns:a16="http://schemas.microsoft.com/office/drawing/2014/main" val="827233697"/>
                    </a:ext>
                  </a:extLst>
                </a:gridCol>
                <a:gridCol w="893162">
                  <a:extLst>
                    <a:ext uri="{9D8B030D-6E8A-4147-A177-3AD203B41FA5}">
                      <a16:colId xmlns:a16="http://schemas.microsoft.com/office/drawing/2014/main" val="1914915302"/>
                    </a:ext>
                  </a:extLst>
                </a:gridCol>
                <a:gridCol w="1275009">
                  <a:extLst>
                    <a:ext uri="{9D8B030D-6E8A-4147-A177-3AD203B41FA5}">
                      <a16:colId xmlns:a16="http://schemas.microsoft.com/office/drawing/2014/main" val="2723639879"/>
                    </a:ext>
                  </a:extLst>
                </a:gridCol>
                <a:gridCol w="1352281">
                  <a:extLst>
                    <a:ext uri="{9D8B030D-6E8A-4147-A177-3AD203B41FA5}">
                      <a16:colId xmlns:a16="http://schemas.microsoft.com/office/drawing/2014/main" val="2952704520"/>
                    </a:ext>
                  </a:extLst>
                </a:gridCol>
                <a:gridCol w="1275009">
                  <a:extLst>
                    <a:ext uri="{9D8B030D-6E8A-4147-A177-3AD203B41FA5}">
                      <a16:colId xmlns:a16="http://schemas.microsoft.com/office/drawing/2014/main" val="4155839156"/>
                    </a:ext>
                  </a:extLst>
                </a:gridCol>
                <a:gridCol w="1679597">
                  <a:extLst>
                    <a:ext uri="{9D8B030D-6E8A-4147-A177-3AD203B41FA5}">
                      <a16:colId xmlns:a16="http://schemas.microsoft.com/office/drawing/2014/main" val="2812228951"/>
                    </a:ext>
                  </a:extLst>
                </a:gridCol>
                <a:gridCol w="1295422">
                  <a:extLst>
                    <a:ext uri="{9D8B030D-6E8A-4147-A177-3AD203B41FA5}">
                      <a16:colId xmlns:a16="http://schemas.microsoft.com/office/drawing/2014/main" val="2051486781"/>
                    </a:ext>
                  </a:extLst>
                </a:gridCol>
              </a:tblGrid>
              <a:tr h="820523">
                <a:tc>
                  <a:txBody>
                    <a:bodyPr/>
                    <a:lstStyle/>
                    <a:p>
                      <a:pPr marL="0" marR="0" algn="ctr">
                        <a:spcBef>
                          <a:spcPts val="0"/>
                        </a:spcBef>
                        <a:spcAft>
                          <a:spcPts val="0"/>
                        </a:spcAft>
                      </a:pPr>
                      <a:endParaRPr lang="es-ES" sz="1400" cap="all" dirty="0">
                        <a:solidFill>
                          <a:srgbClr val="0070C0"/>
                        </a:solidFill>
                        <a:effectLst/>
                      </a:endParaRPr>
                    </a:p>
                    <a:p>
                      <a:pPr marL="0" marR="0" algn="ctr">
                        <a:spcBef>
                          <a:spcPts val="0"/>
                        </a:spcBef>
                        <a:spcAft>
                          <a:spcPts val="0"/>
                        </a:spcAft>
                      </a:pPr>
                      <a:r>
                        <a:rPr lang="es-ES" sz="1400" cap="all" dirty="0">
                          <a:solidFill>
                            <a:srgbClr val="0070C0"/>
                          </a:solidFill>
                          <a:effectLst/>
                        </a:rPr>
                        <a:t>argentina</a:t>
                      </a:r>
                      <a:endParaRPr lang="en-US" sz="14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5270" marR="65270" marT="0" marB="0">
                    <a:solidFill>
                      <a:schemeClr val="tx1">
                        <a:lumMod val="95000"/>
                      </a:schemeClr>
                    </a:solidFill>
                  </a:tcPr>
                </a:tc>
                <a:tc>
                  <a:txBody>
                    <a:bodyPr/>
                    <a:lstStyle/>
                    <a:p>
                      <a:pPr marL="0" marR="0" algn="ctr">
                        <a:spcBef>
                          <a:spcPts val="0"/>
                        </a:spcBef>
                        <a:spcAft>
                          <a:spcPts val="0"/>
                        </a:spcAft>
                      </a:pPr>
                      <a:endParaRPr lang="es-ES" sz="1400" cap="all" dirty="0">
                        <a:solidFill>
                          <a:srgbClr val="0070C0"/>
                        </a:solidFill>
                        <a:effectLst/>
                      </a:endParaRPr>
                    </a:p>
                    <a:p>
                      <a:pPr marL="0" marR="0" algn="ctr">
                        <a:spcBef>
                          <a:spcPts val="0"/>
                        </a:spcBef>
                        <a:spcAft>
                          <a:spcPts val="0"/>
                        </a:spcAft>
                      </a:pPr>
                      <a:r>
                        <a:rPr lang="es-ES" sz="1400" cap="all" dirty="0">
                          <a:solidFill>
                            <a:srgbClr val="0070C0"/>
                          </a:solidFill>
                          <a:effectLst/>
                        </a:rPr>
                        <a:t>BRASIL</a:t>
                      </a:r>
                      <a:endParaRPr lang="en-US" sz="14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5270" marR="65270" marT="0" marB="0">
                    <a:solidFill>
                      <a:schemeClr val="tx1">
                        <a:lumMod val="95000"/>
                      </a:schemeClr>
                    </a:solidFill>
                  </a:tcPr>
                </a:tc>
                <a:tc>
                  <a:txBody>
                    <a:bodyPr/>
                    <a:lstStyle/>
                    <a:p>
                      <a:pPr marL="0" marR="0" algn="ctr">
                        <a:spcBef>
                          <a:spcPts val="0"/>
                        </a:spcBef>
                        <a:spcAft>
                          <a:spcPts val="0"/>
                        </a:spcAft>
                      </a:pPr>
                      <a:endParaRPr lang="es-ES" sz="1400" cap="all" dirty="0">
                        <a:solidFill>
                          <a:srgbClr val="0070C0"/>
                        </a:solidFill>
                        <a:effectLst/>
                      </a:endParaRPr>
                    </a:p>
                    <a:p>
                      <a:pPr marL="0" marR="0" algn="ctr">
                        <a:spcBef>
                          <a:spcPts val="0"/>
                        </a:spcBef>
                        <a:spcAft>
                          <a:spcPts val="0"/>
                        </a:spcAft>
                      </a:pPr>
                      <a:r>
                        <a:rPr lang="es-ES" sz="1400" cap="all" dirty="0">
                          <a:solidFill>
                            <a:srgbClr val="0070C0"/>
                          </a:solidFill>
                          <a:effectLst/>
                        </a:rPr>
                        <a:t>BOLIVIA</a:t>
                      </a:r>
                      <a:endParaRPr lang="en-US" sz="14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5270" marR="65270" marT="0" marB="0">
                    <a:solidFill>
                      <a:schemeClr val="tx1">
                        <a:lumMod val="95000"/>
                      </a:schemeClr>
                    </a:solidFill>
                  </a:tcPr>
                </a:tc>
                <a:tc>
                  <a:txBody>
                    <a:bodyPr/>
                    <a:lstStyle/>
                    <a:p>
                      <a:pPr marL="0" marR="0" algn="ctr">
                        <a:spcBef>
                          <a:spcPts val="0"/>
                        </a:spcBef>
                        <a:spcAft>
                          <a:spcPts val="0"/>
                        </a:spcAft>
                      </a:pPr>
                      <a:endParaRPr lang="es-ES" sz="1400" cap="all" dirty="0">
                        <a:solidFill>
                          <a:srgbClr val="0070C0"/>
                        </a:solidFill>
                        <a:effectLst/>
                      </a:endParaRPr>
                    </a:p>
                    <a:p>
                      <a:pPr marL="0" marR="0" algn="ctr">
                        <a:spcBef>
                          <a:spcPts val="0"/>
                        </a:spcBef>
                        <a:spcAft>
                          <a:spcPts val="0"/>
                        </a:spcAft>
                      </a:pPr>
                      <a:r>
                        <a:rPr lang="es-ES" sz="1400" cap="all" dirty="0">
                          <a:solidFill>
                            <a:srgbClr val="0070C0"/>
                          </a:solidFill>
                          <a:effectLst/>
                        </a:rPr>
                        <a:t>CHILE</a:t>
                      </a:r>
                      <a:endParaRPr lang="en-US" sz="14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5270" marR="65270" marT="0" marB="0">
                    <a:solidFill>
                      <a:schemeClr val="tx1">
                        <a:lumMod val="95000"/>
                      </a:schemeClr>
                    </a:solidFill>
                  </a:tcPr>
                </a:tc>
                <a:tc>
                  <a:txBody>
                    <a:bodyPr/>
                    <a:lstStyle/>
                    <a:p>
                      <a:pPr marL="0" marR="0" algn="ctr">
                        <a:spcBef>
                          <a:spcPts val="0"/>
                        </a:spcBef>
                        <a:spcAft>
                          <a:spcPts val="0"/>
                        </a:spcAft>
                      </a:pPr>
                      <a:endParaRPr lang="es-ES" sz="1400" cap="all" dirty="0">
                        <a:solidFill>
                          <a:srgbClr val="0070C0"/>
                        </a:solidFill>
                        <a:effectLst/>
                      </a:endParaRPr>
                    </a:p>
                    <a:p>
                      <a:pPr marL="0" marR="0" algn="ctr">
                        <a:spcBef>
                          <a:spcPts val="0"/>
                        </a:spcBef>
                        <a:spcAft>
                          <a:spcPts val="0"/>
                        </a:spcAft>
                      </a:pPr>
                      <a:r>
                        <a:rPr lang="es-ES" sz="1400" cap="all" dirty="0">
                          <a:solidFill>
                            <a:srgbClr val="0070C0"/>
                          </a:solidFill>
                          <a:effectLst/>
                        </a:rPr>
                        <a:t>COLOMBIA</a:t>
                      </a:r>
                      <a:endParaRPr lang="en-US" sz="14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5270" marR="65270" marT="0" marB="0">
                    <a:solidFill>
                      <a:schemeClr val="tx1">
                        <a:lumMod val="95000"/>
                      </a:schemeClr>
                    </a:solidFill>
                  </a:tcPr>
                </a:tc>
                <a:tc>
                  <a:txBody>
                    <a:bodyPr/>
                    <a:lstStyle/>
                    <a:p>
                      <a:pPr marL="0" marR="0" algn="ctr">
                        <a:spcBef>
                          <a:spcPts val="0"/>
                        </a:spcBef>
                        <a:spcAft>
                          <a:spcPts val="0"/>
                        </a:spcAft>
                      </a:pPr>
                      <a:endParaRPr lang="es-ES" sz="1400" cap="all" dirty="0">
                        <a:solidFill>
                          <a:srgbClr val="0070C0"/>
                        </a:solidFill>
                        <a:effectLst/>
                      </a:endParaRPr>
                    </a:p>
                    <a:p>
                      <a:pPr marL="0" marR="0" algn="ctr">
                        <a:spcBef>
                          <a:spcPts val="0"/>
                        </a:spcBef>
                        <a:spcAft>
                          <a:spcPts val="0"/>
                        </a:spcAft>
                      </a:pPr>
                      <a:r>
                        <a:rPr lang="es-ES" sz="1400" cap="all" dirty="0">
                          <a:solidFill>
                            <a:srgbClr val="0070C0"/>
                          </a:solidFill>
                          <a:effectLst/>
                        </a:rPr>
                        <a:t>COSTA RICA</a:t>
                      </a:r>
                      <a:endParaRPr lang="en-US" sz="14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5270" marR="65270" marT="0" marB="0">
                    <a:solidFill>
                      <a:schemeClr val="tx1">
                        <a:lumMod val="95000"/>
                      </a:schemeClr>
                    </a:solidFill>
                  </a:tcPr>
                </a:tc>
                <a:tc>
                  <a:txBody>
                    <a:bodyPr/>
                    <a:lstStyle/>
                    <a:p>
                      <a:pPr marL="0" marR="0" algn="ctr">
                        <a:spcBef>
                          <a:spcPts val="0"/>
                        </a:spcBef>
                        <a:spcAft>
                          <a:spcPts val="0"/>
                        </a:spcAft>
                      </a:pPr>
                      <a:endParaRPr lang="es-ES" sz="1400" cap="all" dirty="0">
                        <a:solidFill>
                          <a:srgbClr val="0070C0"/>
                        </a:solidFill>
                        <a:effectLst/>
                      </a:endParaRPr>
                    </a:p>
                    <a:p>
                      <a:pPr marL="0" marR="0" algn="ctr">
                        <a:spcBef>
                          <a:spcPts val="0"/>
                        </a:spcBef>
                        <a:spcAft>
                          <a:spcPts val="0"/>
                        </a:spcAft>
                      </a:pPr>
                      <a:r>
                        <a:rPr lang="es-ES" sz="1400" cap="all" dirty="0">
                          <a:solidFill>
                            <a:srgbClr val="0070C0"/>
                          </a:solidFill>
                          <a:effectLst/>
                        </a:rPr>
                        <a:t>MÉXICO</a:t>
                      </a:r>
                      <a:endParaRPr lang="en-US" sz="14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5270" marR="65270" marT="0" marB="0">
                    <a:solidFill>
                      <a:schemeClr val="tx1">
                        <a:lumMod val="95000"/>
                      </a:schemeClr>
                    </a:solidFill>
                  </a:tcPr>
                </a:tc>
                <a:tc>
                  <a:txBody>
                    <a:bodyPr/>
                    <a:lstStyle/>
                    <a:p>
                      <a:pPr marL="0" marR="0" algn="ctr">
                        <a:spcBef>
                          <a:spcPts val="0"/>
                        </a:spcBef>
                        <a:spcAft>
                          <a:spcPts val="0"/>
                        </a:spcAft>
                      </a:pPr>
                      <a:endParaRPr lang="es-ES" sz="1400" cap="all" dirty="0">
                        <a:solidFill>
                          <a:srgbClr val="0070C0"/>
                        </a:solidFill>
                        <a:effectLst/>
                      </a:endParaRPr>
                    </a:p>
                    <a:p>
                      <a:pPr marL="0" marR="0" algn="ctr">
                        <a:spcBef>
                          <a:spcPts val="0"/>
                        </a:spcBef>
                        <a:spcAft>
                          <a:spcPts val="0"/>
                        </a:spcAft>
                      </a:pPr>
                      <a:r>
                        <a:rPr lang="es-ES" sz="1400" cap="all" dirty="0">
                          <a:solidFill>
                            <a:srgbClr val="0070C0"/>
                          </a:solidFill>
                          <a:effectLst/>
                        </a:rPr>
                        <a:t>PERÚ</a:t>
                      </a:r>
                      <a:endParaRPr lang="en-US" sz="14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5270" marR="65270" marT="0" marB="0">
                    <a:solidFill>
                      <a:schemeClr val="tx1">
                        <a:lumMod val="95000"/>
                      </a:schemeClr>
                    </a:solidFill>
                  </a:tcPr>
                </a:tc>
                <a:tc>
                  <a:txBody>
                    <a:bodyPr/>
                    <a:lstStyle/>
                    <a:p>
                      <a:pPr marL="0" marR="0" algn="ctr">
                        <a:spcBef>
                          <a:spcPts val="0"/>
                        </a:spcBef>
                        <a:spcAft>
                          <a:spcPts val="0"/>
                        </a:spcAft>
                      </a:pPr>
                      <a:endParaRPr lang="es-ES" sz="1400" cap="all" dirty="0">
                        <a:solidFill>
                          <a:srgbClr val="0070C0"/>
                        </a:solidFill>
                        <a:effectLst/>
                      </a:endParaRPr>
                    </a:p>
                    <a:p>
                      <a:pPr marL="0" marR="0" algn="ctr">
                        <a:spcBef>
                          <a:spcPts val="0"/>
                        </a:spcBef>
                        <a:spcAft>
                          <a:spcPts val="0"/>
                        </a:spcAft>
                      </a:pPr>
                      <a:r>
                        <a:rPr lang="es-ES" sz="1400" cap="all" dirty="0">
                          <a:solidFill>
                            <a:srgbClr val="0070C0"/>
                          </a:solidFill>
                          <a:effectLst/>
                        </a:rPr>
                        <a:t>URUGUAY</a:t>
                      </a:r>
                      <a:endParaRPr lang="en-US" sz="14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5270" marR="65270" marT="0" marB="0">
                    <a:solidFill>
                      <a:schemeClr val="tx1">
                        <a:lumMod val="95000"/>
                      </a:schemeClr>
                    </a:solidFill>
                  </a:tcPr>
                </a:tc>
                <a:extLst>
                  <a:ext uri="{0D108BD9-81ED-4DB2-BD59-A6C34878D82A}">
                    <a16:rowId xmlns:a16="http://schemas.microsoft.com/office/drawing/2014/main" val="4143979382"/>
                  </a:ext>
                </a:extLst>
              </a:tr>
              <a:tr h="3877394">
                <a:tc>
                  <a:txBody>
                    <a:bodyPr/>
                    <a:lstStyle/>
                    <a:p>
                      <a:pPr marL="0" marR="0" algn="just">
                        <a:spcBef>
                          <a:spcPts val="0"/>
                        </a:spcBef>
                        <a:spcAft>
                          <a:spcPts val="0"/>
                        </a:spcAft>
                      </a:pPr>
                      <a:r>
                        <a:rPr lang="es-ES" sz="1100" b="0" dirty="0">
                          <a:solidFill>
                            <a:schemeClr val="bg1"/>
                          </a:solidFill>
                          <a:effectLst/>
                        </a:rPr>
                        <a:t>Ley 22.400 año </a:t>
                      </a:r>
                      <a:r>
                        <a:rPr lang="es-ES" sz="1100" b="0" cap="all" dirty="0">
                          <a:solidFill>
                            <a:schemeClr val="bg1"/>
                          </a:solidFill>
                          <a:effectLst/>
                        </a:rPr>
                        <a:t>81 </a:t>
                      </a:r>
                      <a:r>
                        <a:rPr lang="es-ES" sz="1100" b="0" dirty="0">
                          <a:solidFill>
                            <a:schemeClr val="bg1"/>
                          </a:solidFill>
                          <a:effectLst/>
                        </a:rPr>
                        <a:t>productores y asesores de seguros</a:t>
                      </a:r>
                      <a:endParaRPr lang="en-US" sz="1100" b="0" dirty="0">
                        <a:solidFill>
                          <a:schemeClr val="bg1"/>
                        </a:solidFill>
                        <a:effectLst/>
                      </a:endParaRPr>
                    </a:p>
                    <a:p>
                      <a:pPr marL="0" marR="0" algn="just">
                        <a:spcBef>
                          <a:spcPts val="0"/>
                        </a:spcBef>
                        <a:spcAft>
                          <a:spcPts val="0"/>
                        </a:spcAft>
                      </a:pPr>
                      <a:r>
                        <a:rPr lang="es-ES" sz="1100" b="0" dirty="0">
                          <a:solidFill>
                            <a:schemeClr val="bg1"/>
                          </a:solidFill>
                          <a:effectLst/>
                        </a:rPr>
                        <a:t>Las compañías de seguros en su constitución y funcionamiento se rigen por la ley</a:t>
                      </a:r>
                      <a:r>
                        <a:rPr lang="es-ES" sz="1100" b="0" cap="all" dirty="0">
                          <a:solidFill>
                            <a:schemeClr val="bg1"/>
                          </a:solidFill>
                          <a:effectLst/>
                        </a:rPr>
                        <a:t> </a:t>
                      </a:r>
                      <a:r>
                        <a:rPr lang="es-ES" sz="1100" b="0" dirty="0">
                          <a:solidFill>
                            <a:schemeClr val="bg1"/>
                          </a:solidFill>
                          <a:effectLst/>
                        </a:rPr>
                        <a:t>20.091 </a:t>
                      </a:r>
                      <a:r>
                        <a:rPr lang="es-ES" sz="1100" dirty="0">
                          <a:solidFill>
                            <a:schemeClr val="bg1"/>
                          </a:solidFill>
                          <a:effectLst/>
                        </a:rPr>
                        <a:t>del año 73</a:t>
                      </a:r>
                      <a:endParaRPr lang="en-US" sz="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5270" marR="65270" marT="0" marB="0">
                    <a:solidFill>
                      <a:srgbClr val="D0D8E8"/>
                    </a:solidFill>
                  </a:tcPr>
                </a:tc>
                <a:tc>
                  <a:txBody>
                    <a:bodyPr/>
                    <a:lstStyle/>
                    <a:p>
                      <a:pPr marL="0" marR="0" algn="just">
                        <a:spcBef>
                          <a:spcPts val="0"/>
                        </a:spcBef>
                        <a:spcAft>
                          <a:spcPts val="0"/>
                        </a:spcAft>
                      </a:pPr>
                      <a:r>
                        <a:rPr lang="es-ES" sz="1100" dirty="0">
                          <a:solidFill>
                            <a:schemeClr val="bg1"/>
                          </a:solidFill>
                          <a:effectLst/>
                        </a:rPr>
                        <a:t>Decreto </a:t>
                      </a:r>
                      <a:r>
                        <a:rPr lang="es-ES" sz="1100" dirty="0" err="1">
                          <a:solidFill>
                            <a:schemeClr val="bg1"/>
                          </a:solidFill>
                          <a:effectLst/>
                        </a:rPr>
                        <a:t>Lei</a:t>
                      </a:r>
                      <a:r>
                        <a:rPr lang="es-ES" sz="1100" dirty="0">
                          <a:solidFill>
                            <a:schemeClr val="bg1"/>
                          </a:solidFill>
                          <a:effectLst/>
                        </a:rPr>
                        <a:t> 73 de 1966 (http://www.planalto.gov.br/ccivil_03/decreto-lei/Del0073.htm)</a:t>
                      </a:r>
                      <a:endParaRPr lang="en-US" sz="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5270" marR="65270" marT="0" marB="0"/>
                </a:tc>
                <a:tc>
                  <a:txBody>
                    <a:bodyPr/>
                    <a:lstStyle/>
                    <a:p>
                      <a:pPr marL="0" marR="0" algn="just">
                        <a:spcBef>
                          <a:spcPts val="0"/>
                        </a:spcBef>
                        <a:spcAft>
                          <a:spcPts val="0"/>
                        </a:spcAft>
                      </a:pPr>
                      <a:r>
                        <a:rPr lang="es-ES" sz="1100" dirty="0">
                          <a:solidFill>
                            <a:schemeClr val="bg1"/>
                          </a:solidFill>
                          <a:effectLst/>
                        </a:rPr>
                        <a:t>Ley de seguros 1883 de 1998</a:t>
                      </a:r>
                      <a:endParaRPr lang="en-US" sz="1100" dirty="0">
                        <a:solidFill>
                          <a:schemeClr val="bg1"/>
                        </a:solidFill>
                        <a:effectLst/>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s-ES" sz="1100" dirty="0">
                          <a:solidFill>
                            <a:schemeClr val="bg1"/>
                          </a:solidFill>
                          <a:effectLst/>
                        </a:rPr>
                        <a:t> </a:t>
                      </a:r>
                    </a:p>
                    <a:p>
                      <a:pPr marL="0" marR="0" lvl="0" indent="0" algn="just" defTabSz="457200" rtl="0" eaLnBrk="1" fontAlgn="auto" latinLnBrk="0" hangingPunct="1">
                        <a:lnSpc>
                          <a:spcPct val="100000"/>
                        </a:lnSpc>
                        <a:spcBef>
                          <a:spcPts val="0"/>
                        </a:spcBef>
                        <a:spcAft>
                          <a:spcPts val="0"/>
                        </a:spcAft>
                        <a:buClrTx/>
                        <a:buSzTx/>
                        <a:buFontTx/>
                        <a:buNone/>
                        <a:tabLst/>
                        <a:defRPr/>
                      </a:pPr>
                      <a:r>
                        <a:rPr lang="es-ES" sz="1100" baseline="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Resoluciones Administrativas, Circulares  y otros</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endParaRPr lang="en-US" sz="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5270" marR="65270" marT="0" marB="0"/>
                </a:tc>
                <a:tc>
                  <a:txBody>
                    <a:bodyPr/>
                    <a:lstStyle/>
                    <a:p>
                      <a:pPr marL="0" marR="0" algn="just">
                        <a:spcBef>
                          <a:spcPts val="0"/>
                        </a:spcBef>
                        <a:spcAft>
                          <a:spcPts val="0"/>
                        </a:spcAft>
                      </a:pPr>
                      <a:r>
                        <a:rPr lang="es-ES" sz="1100" dirty="0" err="1">
                          <a:solidFill>
                            <a:schemeClr val="bg1"/>
                          </a:solidFill>
                          <a:effectLst/>
                        </a:rPr>
                        <a:t>DFL</a:t>
                      </a:r>
                      <a:r>
                        <a:rPr lang="es-ES" sz="1100" dirty="0">
                          <a:solidFill>
                            <a:schemeClr val="bg1"/>
                          </a:solidFill>
                          <a:effectLst/>
                        </a:rPr>
                        <a:t> 251</a:t>
                      </a:r>
                      <a:endParaRPr lang="en-US" sz="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5270" marR="65270" marT="0" marB="0"/>
                </a:tc>
                <a:tc>
                  <a:txBody>
                    <a:bodyPr/>
                    <a:lstStyle/>
                    <a:p>
                      <a:pPr marL="0" marR="0" algn="just">
                        <a:spcBef>
                          <a:spcPts val="0"/>
                        </a:spcBef>
                        <a:spcAft>
                          <a:spcPts val="0"/>
                        </a:spcAft>
                      </a:pPr>
                      <a:r>
                        <a:rPr lang="es-ES" sz="1100" dirty="0">
                          <a:solidFill>
                            <a:schemeClr val="bg1"/>
                          </a:solidFill>
                          <a:effectLst/>
                        </a:rPr>
                        <a:t>disposiciones en el Estatuto Orgánico del Sistema Financiero tomadas de la Ley 45 de 1990) y el Decreto 2555 de 2010 </a:t>
                      </a:r>
                      <a:endParaRPr lang="en-US" sz="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5270" marR="65270" marT="0" marB="0"/>
                </a:tc>
                <a:tc>
                  <a:txBody>
                    <a:bodyPr/>
                    <a:lstStyle/>
                    <a:p>
                      <a:pPr marL="0" marR="0" algn="just">
                        <a:spcBef>
                          <a:spcPts val="0"/>
                        </a:spcBef>
                        <a:spcAft>
                          <a:spcPts val="0"/>
                        </a:spcAft>
                      </a:pPr>
                      <a:r>
                        <a:rPr lang="es-ES" sz="1100" dirty="0">
                          <a:solidFill>
                            <a:schemeClr val="bg1"/>
                          </a:solidFill>
                          <a:effectLst/>
                        </a:rPr>
                        <a:t>La Ley Reguladora del Mercado de Seguro (Ley 8653 de 2008) </a:t>
                      </a:r>
                      <a:endParaRPr lang="en-US" sz="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5270" marR="65270" marT="0" marB="0"/>
                </a:tc>
                <a:tc>
                  <a:txBody>
                    <a:bodyPr/>
                    <a:lstStyle/>
                    <a:p>
                      <a:pPr marL="0" marR="0" algn="just">
                        <a:spcBef>
                          <a:spcPts val="0"/>
                        </a:spcBef>
                        <a:spcAft>
                          <a:spcPts val="0"/>
                        </a:spcAft>
                      </a:pPr>
                      <a:r>
                        <a:rPr lang="es-ES" sz="1100" dirty="0">
                          <a:solidFill>
                            <a:schemeClr val="bg1"/>
                          </a:solidFill>
                          <a:effectLst/>
                        </a:rPr>
                        <a:t>En parte en la Ley de instituciones de seguros y fianzas y por la otra en el Reglamento de agentes de seguros y fianzas.  </a:t>
                      </a:r>
                      <a:endParaRPr lang="en-US" sz="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5270" marR="65270" marT="0" marB="0"/>
                </a:tc>
                <a:tc>
                  <a:txBody>
                    <a:bodyPr/>
                    <a:lstStyle/>
                    <a:p>
                      <a:pPr marL="0" marR="0" algn="just">
                        <a:spcBef>
                          <a:spcPts val="0"/>
                        </a:spcBef>
                        <a:spcAft>
                          <a:spcPts val="0"/>
                        </a:spcAft>
                      </a:pPr>
                      <a:r>
                        <a:rPr lang="es-ES" sz="1100" dirty="0">
                          <a:solidFill>
                            <a:schemeClr val="bg1"/>
                          </a:solidFill>
                          <a:effectLst/>
                        </a:rPr>
                        <a:t>Reglamento para la Constitución, Reorganización y Establecimiento de Empresas y Representantes de los Sistemas Financieros y de Seguros, aprobada por la Resolución SBS N° 10440-2008, la Ley General y el Reglamento del Registro de Intermediarios y Auxiliares de Seguros, Resolución SBS N° 1797-2011 (en adelante, "Reglamento de Intermediarios y Auxiliares).</a:t>
                      </a:r>
                      <a:endParaRPr lang="en-US" sz="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5270" marR="65270" marT="0" marB="0"/>
                </a:tc>
                <a:tc>
                  <a:txBody>
                    <a:bodyPr/>
                    <a:lstStyle/>
                    <a:p>
                      <a:pPr marL="0" marR="0" algn="just">
                        <a:spcBef>
                          <a:spcPts val="0"/>
                        </a:spcBef>
                        <a:spcAft>
                          <a:spcPts val="0"/>
                        </a:spcAft>
                      </a:pPr>
                      <a:r>
                        <a:rPr lang="es-ES" sz="1100" dirty="0">
                          <a:solidFill>
                            <a:schemeClr val="bg1"/>
                          </a:solidFill>
                          <a:effectLst/>
                        </a:rPr>
                        <a:t>Ley 16.426 , Decreto 354/1994 y la  normativa del Banco Central del Uruguay</a:t>
                      </a:r>
                      <a:endParaRPr lang="en-US" sz="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5270" marR="65270" marT="0" marB="0"/>
                </a:tc>
                <a:extLst>
                  <a:ext uri="{0D108BD9-81ED-4DB2-BD59-A6C34878D82A}">
                    <a16:rowId xmlns:a16="http://schemas.microsoft.com/office/drawing/2014/main" val="2835557121"/>
                  </a:ext>
                </a:extLst>
              </a:tr>
            </a:tbl>
          </a:graphicData>
        </a:graphic>
      </p:graphicFrame>
      <p:sp>
        <p:nvSpPr>
          <p:cNvPr id="3" name="Rectangle 1">
            <a:extLst>
              <a:ext uri="{FF2B5EF4-FFF2-40B4-BE49-F238E27FC236}">
                <a16:creationId xmlns:a16="http://schemas.microsoft.com/office/drawing/2014/main" id="{2AFF8BD1-917C-4FFE-B66B-D8B0E54E36C2}"/>
              </a:ext>
            </a:extLst>
          </p:cNvPr>
          <p:cNvSpPr>
            <a:spLocks noChangeArrowheads="1"/>
          </p:cNvSpPr>
          <p:nvPr/>
        </p:nvSpPr>
        <p:spPr bwMode="auto">
          <a:xfrm>
            <a:off x="1095732" y="-1422675"/>
            <a:ext cx="10210891"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BO" altLang="en-US" sz="2400" b="1" i="0" u="none" strike="noStrike" cap="none" normalizeH="0" baseline="0" dirty="0">
              <a:ln>
                <a:noFill/>
              </a:ln>
              <a:solidFill>
                <a:schemeClr val="tx1"/>
              </a:solidFill>
              <a:effectLst/>
              <a:latin typeface="Bodoni MT Black" panose="02070A03080606020203"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VE" altLang="en-US" sz="2400" dirty="0">
              <a:solidFill>
                <a:srgbClr val="FFFF00"/>
              </a:solidFill>
              <a:latin typeface="Bodoni MT Black" panose="02070A03080606020203" pitchFamily="18"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VE" altLang="en-US" sz="2400" dirty="0">
              <a:solidFill>
                <a:srgbClr val="FFFF00"/>
              </a:solidFill>
              <a:latin typeface="Bodoni MT Black" panose="02070A03080606020203" pitchFamily="18"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VE" altLang="en-US" sz="2400" dirty="0">
              <a:solidFill>
                <a:srgbClr val="FFFF00"/>
              </a:solidFill>
              <a:latin typeface="Bodoni MT Black" panose="02070A03080606020203" pitchFamily="18"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VE" altLang="en-US" sz="2400" dirty="0">
              <a:solidFill>
                <a:srgbClr val="FFFF00"/>
              </a:solidFill>
              <a:latin typeface="Bodoni MT Black" panose="02070A03080606020203" pitchFamily="18"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VE" altLang="en-US" sz="2400" dirty="0">
              <a:solidFill>
                <a:srgbClr val="FFFF00"/>
              </a:solidFill>
              <a:latin typeface="Bodoni MT Black" panose="02070A03080606020203" pitchFamily="18"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s-VE" altLang="en-US" sz="2400" dirty="0" err="1">
                <a:solidFill>
                  <a:srgbClr val="FFFF00"/>
                </a:solidFill>
                <a:latin typeface="Bodoni MT Black" panose="02070A03080606020203" pitchFamily="18" charset="0"/>
                <a:ea typeface="Times New Roman" panose="02020603050405020304" pitchFamily="18" charset="0"/>
                <a:cs typeface="Calibri" panose="020F0502020204030204" pitchFamily="34" charset="0"/>
              </a:rPr>
              <a:t>SPECIAL</a:t>
            </a:r>
            <a:r>
              <a:rPr lang="es-VE" altLang="en-US" sz="2400" dirty="0">
                <a:solidFill>
                  <a:srgbClr val="FFFF00"/>
                </a:solidFill>
                <a:latin typeface="Bodoni MT Black" panose="02070A03080606020203" pitchFamily="18" charset="0"/>
                <a:ea typeface="Times New Roman" panose="02020603050405020304" pitchFamily="18" charset="0"/>
                <a:cs typeface="Calibri" panose="020F0502020204030204" pitchFamily="34" charset="0"/>
              </a:rPr>
              <a:t> INSURANCE </a:t>
            </a:r>
            <a:r>
              <a:rPr lang="es-VE" altLang="en-US" sz="2400" dirty="0" err="1">
                <a:solidFill>
                  <a:srgbClr val="FFFF00"/>
                </a:solidFill>
                <a:latin typeface="Bodoni MT Black" panose="02070A03080606020203" pitchFamily="18" charset="0"/>
                <a:ea typeface="Times New Roman" panose="02020603050405020304" pitchFamily="18" charset="0"/>
                <a:cs typeface="Calibri" panose="020F0502020204030204" pitchFamily="34" charset="0"/>
              </a:rPr>
              <a:t>LAW</a:t>
            </a:r>
            <a:r>
              <a:rPr lang="es-VE" altLang="en-US" sz="2400" i="1" dirty="0">
                <a:latin typeface="Bodoni MT Black" panose="02070A03080606020203" pitchFamily="18" charset="0"/>
                <a:ea typeface="Times New Roman" panose="02020603050405020304" pitchFamily="18" charset="0"/>
                <a:cs typeface="Calibri" panose="020F0502020204030204" pitchFamily="34" charset="0"/>
              </a:rPr>
              <a:t> </a:t>
            </a:r>
            <a:r>
              <a:rPr lang="es-VE" altLang="en-US" sz="2400" dirty="0">
                <a:latin typeface="Bodoni MT Black" panose="02070A03080606020203" pitchFamily="18" charset="0"/>
                <a:ea typeface="Times New Roman" panose="02020603050405020304" pitchFamily="18" charset="0"/>
                <a:cs typeface="Calibri" panose="020F0502020204030204" pitchFamily="34" charset="0"/>
              </a:rPr>
              <a:t> </a:t>
            </a:r>
            <a:endParaRPr lang="en-US" altLang="en-US" sz="2400" dirty="0">
              <a:latin typeface="Bodoni MT Black" panose="02070A03080606020203" pitchFamily="18" charset="0"/>
            </a:endParaRPr>
          </a:p>
          <a:p>
            <a:pPr lvl="0" eaLnBrk="0" fontAlgn="base" hangingPunct="0">
              <a:spcBef>
                <a:spcPct val="0"/>
              </a:spcBef>
              <a:spcAft>
                <a:spcPct val="0"/>
              </a:spcAft>
            </a:pPr>
            <a:endParaRPr lang="en-US" altLang="en-US" sz="2400" dirty="0">
              <a:latin typeface="Bodoni MT Black" panose="02070A030806060202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VE" altLang="en-US" sz="2400" b="0" i="0" u="none" strike="noStrike" cap="none" normalizeH="0" baseline="0" dirty="0">
                <a:ln>
                  <a:noFill/>
                </a:ln>
                <a:solidFill>
                  <a:schemeClr val="tx1"/>
                </a:solidFill>
                <a:effectLst/>
                <a:latin typeface="Bodoni MT Black" panose="02070A03080606020203" pitchFamily="18" charset="0"/>
                <a:ea typeface="Times New Roman" panose="02020603050405020304" pitchFamily="18" charset="0"/>
                <a:cs typeface="Calibri" panose="020F0502020204030204" pitchFamily="34" charset="0"/>
              </a:rPr>
              <a:t> </a:t>
            </a:r>
            <a:endParaRPr kumimoji="0" lang="en-US" altLang="en-US" sz="2400" b="0" i="0" u="none" strike="noStrike" cap="none" normalizeH="0" baseline="0" dirty="0">
              <a:ln>
                <a:noFill/>
              </a:ln>
              <a:solidFill>
                <a:schemeClr val="tx1"/>
              </a:solidFill>
              <a:effectLst/>
              <a:latin typeface="Bodoni MT Black" panose="02070A030806060202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Bodoni MT Black" panose="02070A03080606020203" pitchFamily="18" charset="0"/>
            </a:endParaRPr>
          </a:p>
        </p:txBody>
      </p:sp>
    </p:spTree>
    <p:extLst>
      <p:ext uri="{BB962C8B-B14F-4D97-AF65-F5344CB8AC3E}">
        <p14:creationId xmlns:p14="http://schemas.microsoft.com/office/powerpoint/2010/main" val="3336154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80A68B30-3ACA-465A-A0D6-965633D057E0}"/>
              </a:ext>
            </a:extLst>
          </p:cNvPr>
          <p:cNvGraphicFramePr>
            <a:graphicFrameLocks noGrp="1"/>
          </p:cNvGraphicFramePr>
          <p:nvPr>
            <p:extLst>
              <p:ext uri="{D42A27DB-BD31-4B8C-83A1-F6EECF244321}">
                <p14:modId xmlns:p14="http://schemas.microsoft.com/office/powerpoint/2010/main" val="82285209"/>
              </p:ext>
            </p:extLst>
          </p:nvPr>
        </p:nvGraphicFramePr>
        <p:xfrm>
          <a:off x="425001" y="2358259"/>
          <a:ext cx="11513713" cy="2973596"/>
        </p:xfrm>
        <a:graphic>
          <a:graphicData uri="http://schemas.openxmlformats.org/drawingml/2006/table">
            <a:tbl>
              <a:tblPr firstRow="1" firstCol="1" bandRow="1">
                <a:tableStyleId>{5C22544A-7EE6-4342-B048-85BDC9FD1C3A}</a:tableStyleId>
              </a:tblPr>
              <a:tblGrid>
                <a:gridCol w="1277185">
                  <a:extLst>
                    <a:ext uri="{9D8B030D-6E8A-4147-A177-3AD203B41FA5}">
                      <a16:colId xmlns:a16="http://schemas.microsoft.com/office/drawing/2014/main" val="3482758734"/>
                    </a:ext>
                  </a:extLst>
                </a:gridCol>
                <a:gridCol w="1337228">
                  <a:extLst>
                    <a:ext uri="{9D8B030D-6E8A-4147-A177-3AD203B41FA5}">
                      <a16:colId xmlns:a16="http://schemas.microsoft.com/office/drawing/2014/main" val="3058050601"/>
                    </a:ext>
                  </a:extLst>
                </a:gridCol>
                <a:gridCol w="1221904">
                  <a:extLst>
                    <a:ext uri="{9D8B030D-6E8A-4147-A177-3AD203B41FA5}">
                      <a16:colId xmlns:a16="http://schemas.microsoft.com/office/drawing/2014/main" val="1865073021"/>
                    </a:ext>
                  </a:extLst>
                </a:gridCol>
                <a:gridCol w="1279566">
                  <a:extLst>
                    <a:ext uri="{9D8B030D-6E8A-4147-A177-3AD203B41FA5}">
                      <a16:colId xmlns:a16="http://schemas.microsoft.com/office/drawing/2014/main" val="982312524"/>
                    </a:ext>
                  </a:extLst>
                </a:gridCol>
                <a:gridCol w="1279566">
                  <a:extLst>
                    <a:ext uri="{9D8B030D-6E8A-4147-A177-3AD203B41FA5}">
                      <a16:colId xmlns:a16="http://schemas.microsoft.com/office/drawing/2014/main" val="4228363525"/>
                    </a:ext>
                  </a:extLst>
                </a:gridCol>
                <a:gridCol w="1279566">
                  <a:extLst>
                    <a:ext uri="{9D8B030D-6E8A-4147-A177-3AD203B41FA5}">
                      <a16:colId xmlns:a16="http://schemas.microsoft.com/office/drawing/2014/main" val="3663744165"/>
                    </a:ext>
                  </a:extLst>
                </a:gridCol>
                <a:gridCol w="1279566">
                  <a:extLst>
                    <a:ext uri="{9D8B030D-6E8A-4147-A177-3AD203B41FA5}">
                      <a16:colId xmlns:a16="http://schemas.microsoft.com/office/drawing/2014/main" val="2682534673"/>
                    </a:ext>
                  </a:extLst>
                </a:gridCol>
                <a:gridCol w="1279566">
                  <a:extLst>
                    <a:ext uri="{9D8B030D-6E8A-4147-A177-3AD203B41FA5}">
                      <a16:colId xmlns:a16="http://schemas.microsoft.com/office/drawing/2014/main" val="2871153728"/>
                    </a:ext>
                  </a:extLst>
                </a:gridCol>
                <a:gridCol w="1279566">
                  <a:extLst>
                    <a:ext uri="{9D8B030D-6E8A-4147-A177-3AD203B41FA5}">
                      <a16:colId xmlns:a16="http://schemas.microsoft.com/office/drawing/2014/main" val="2978342170"/>
                    </a:ext>
                  </a:extLst>
                </a:gridCol>
              </a:tblGrid>
              <a:tr h="623754">
                <a:tc>
                  <a:txBody>
                    <a:bodyPr/>
                    <a:lstStyle/>
                    <a:p>
                      <a:pPr marL="0" marR="0" algn="ctr">
                        <a:spcBef>
                          <a:spcPts val="0"/>
                        </a:spcBef>
                        <a:spcAft>
                          <a:spcPts val="0"/>
                        </a:spcAft>
                      </a:pPr>
                      <a:endParaRPr lang="es-ES" sz="1200" cap="all" dirty="0">
                        <a:effectLst/>
                      </a:endParaRPr>
                    </a:p>
                    <a:p>
                      <a:pPr marL="0" marR="0" algn="ctr">
                        <a:spcBef>
                          <a:spcPts val="0"/>
                        </a:spcBef>
                        <a:spcAft>
                          <a:spcPts val="0"/>
                        </a:spcAft>
                      </a:pPr>
                      <a:r>
                        <a:rPr lang="es-ES" sz="1200" cap="all" dirty="0">
                          <a:effectLst/>
                        </a:rPr>
                        <a:t>argentina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805" marR="66805" marT="0" marB="0"/>
                </a:tc>
                <a:tc>
                  <a:txBody>
                    <a:bodyPr/>
                    <a:lstStyle/>
                    <a:p>
                      <a:pPr marL="0" marR="0" algn="ctr">
                        <a:spcBef>
                          <a:spcPts val="0"/>
                        </a:spcBef>
                        <a:spcAft>
                          <a:spcPts val="0"/>
                        </a:spcAft>
                      </a:pPr>
                      <a:endParaRPr lang="es-ES" sz="1200" cap="all" dirty="0">
                        <a:effectLst/>
                      </a:endParaRPr>
                    </a:p>
                    <a:p>
                      <a:pPr marL="0" marR="0" algn="ctr">
                        <a:spcBef>
                          <a:spcPts val="0"/>
                        </a:spcBef>
                        <a:spcAft>
                          <a:spcPts val="0"/>
                        </a:spcAft>
                      </a:pPr>
                      <a:r>
                        <a:rPr lang="es-ES" sz="1200" cap="all" dirty="0">
                          <a:effectLst/>
                        </a:rPr>
                        <a:t>BRASIL</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805" marR="66805" marT="0" marB="0"/>
                </a:tc>
                <a:tc>
                  <a:txBody>
                    <a:bodyPr/>
                    <a:lstStyle/>
                    <a:p>
                      <a:pPr marL="0" marR="0" algn="ctr">
                        <a:spcBef>
                          <a:spcPts val="0"/>
                        </a:spcBef>
                        <a:spcAft>
                          <a:spcPts val="0"/>
                        </a:spcAft>
                      </a:pPr>
                      <a:endParaRPr lang="es-ES" sz="1200" cap="all" dirty="0">
                        <a:effectLst/>
                      </a:endParaRPr>
                    </a:p>
                    <a:p>
                      <a:pPr marL="0" marR="0" algn="ctr">
                        <a:spcBef>
                          <a:spcPts val="0"/>
                        </a:spcBef>
                        <a:spcAft>
                          <a:spcPts val="0"/>
                        </a:spcAft>
                      </a:pPr>
                      <a:r>
                        <a:rPr lang="es-ES" sz="1200" cap="all" dirty="0">
                          <a:effectLst/>
                        </a:rPr>
                        <a:t>BOLIVIA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805" marR="66805" marT="0" marB="0"/>
                </a:tc>
                <a:tc>
                  <a:txBody>
                    <a:bodyPr/>
                    <a:lstStyle/>
                    <a:p>
                      <a:pPr marL="0" marR="0" algn="ctr">
                        <a:spcBef>
                          <a:spcPts val="0"/>
                        </a:spcBef>
                        <a:spcAft>
                          <a:spcPts val="0"/>
                        </a:spcAft>
                      </a:pPr>
                      <a:endParaRPr lang="es-ES" sz="1200" cap="all" dirty="0">
                        <a:effectLst/>
                      </a:endParaRPr>
                    </a:p>
                    <a:p>
                      <a:pPr marL="0" marR="0" algn="ctr">
                        <a:spcBef>
                          <a:spcPts val="0"/>
                        </a:spcBef>
                        <a:spcAft>
                          <a:spcPts val="0"/>
                        </a:spcAft>
                      </a:pPr>
                      <a:r>
                        <a:rPr lang="es-ES" sz="1200" cap="all" dirty="0">
                          <a:effectLst/>
                        </a:rPr>
                        <a:t>CHILE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805" marR="66805" marT="0" marB="0"/>
                </a:tc>
                <a:tc>
                  <a:txBody>
                    <a:bodyPr/>
                    <a:lstStyle/>
                    <a:p>
                      <a:pPr marL="0" marR="0" algn="ctr">
                        <a:spcBef>
                          <a:spcPts val="0"/>
                        </a:spcBef>
                        <a:spcAft>
                          <a:spcPts val="0"/>
                        </a:spcAft>
                      </a:pPr>
                      <a:endParaRPr lang="es-ES" sz="1200" cap="all" dirty="0">
                        <a:effectLst/>
                      </a:endParaRPr>
                    </a:p>
                    <a:p>
                      <a:pPr marL="0" marR="0" algn="ctr">
                        <a:spcBef>
                          <a:spcPts val="0"/>
                        </a:spcBef>
                        <a:spcAft>
                          <a:spcPts val="0"/>
                        </a:spcAft>
                      </a:pPr>
                      <a:r>
                        <a:rPr lang="es-ES" sz="1200" cap="all" dirty="0">
                          <a:effectLst/>
                        </a:rPr>
                        <a:t>COLOMBIA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805" marR="66805" marT="0" marB="0"/>
                </a:tc>
                <a:tc>
                  <a:txBody>
                    <a:bodyPr/>
                    <a:lstStyle/>
                    <a:p>
                      <a:pPr marL="0" marR="0" algn="ctr">
                        <a:spcBef>
                          <a:spcPts val="0"/>
                        </a:spcBef>
                        <a:spcAft>
                          <a:spcPts val="0"/>
                        </a:spcAft>
                      </a:pPr>
                      <a:endParaRPr lang="es-ES" sz="1200" cap="all" dirty="0">
                        <a:effectLst/>
                      </a:endParaRPr>
                    </a:p>
                    <a:p>
                      <a:pPr marL="0" marR="0" algn="ctr">
                        <a:spcBef>
                          <a:spcPts val="0"/>
                        </a:spcBef>
                        <a:spcAft>
                          <a:spcPts val="0"/>
                        </a:spcAft>
                      </a:pPr>
                      <a:r>
                        <a:rPr lang="es-ES" sz="1200" cap="all" dirty="0">
                          <a:effectLst/>
                        </a:rPr>
                        <a:t>COSTA RICA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805" marR="66805" marT="0" marB="0"/>
                </a:tc>
                <a:tc>
                  <a:txBody>
                    <a:bodyPr/>
                    <a:lstStyle/>
                    <a:p>
                      <a:pPr marL="0" marR="0" algn="ctr">
                        <a:spcBef>
                          <a:spcPts val="0"/>
                        </a:spcBef>
                        <a:spcAft>
                          <a:spcPts val="0"/>
                        </a:spcAft>
                      </a:pPr>
                      <a:endParaRPr lang="es-ES" sz="1200" cap="all" dirty="0">
                        <a:effectLst/>
                      </a:endParaRPr>
                    </a:p>
                    <a:p>
                      <a:pPr marL="0" marR="0" algn="ctr">
                        <a:spcBef>
                          <a:spcPts val="0"/>
                        </a:spcBef>
                        <a:spcAft>
                          <a:spcPts val="0"/>
                        </a:spcAft>
                      </a:pPr>
                      <a:r>
                        <a:rPr lang="es-ES" sz="1200" cap="all" dirty="0">
                          <a:effectLst/>
                        </a:rPr>
                        <a:t>MÉXICO</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805" marR="66805" marT="0" marB="0"/>
                </a:tc>
                <a:tc>
                  <a:txBody>
                    <a:bodyPr/>
                    <a:lstStyle/>
                    <a:p>
                      <a:pPr marL="0" marR="0" algn="ctr">
                        <a:spcBef>
                          <a:spcPts val="0"/>
                        </a:spcBef>
                        <a:spcAft>
                          <a:spcPts val="0"/>
                        </a:spcAft>
                      </a:pPr>
                      <a:endParaRPr lang="es-ES" sz="1200" cap="all" dirty="0">
                        <a:effectLst/>
                      </a:endParaRPr>
                    </a:p>
                    <a:p>
                      <a:pPr marL="0" marR="0" algn="ctr">
                        <a:spcBef>
                          <a:spcPts val="0"/>
                        </a:spcBef>
                        <a:spcAft>
                          <a:spcPts val="0"/>
                        </a:spcAft>
                      </a:pPr>
                      <a:r>
                        <a:rPr lang="es-ES" sz="1200" cap="all" dirty="0">
                          <a:effectLst/>
                        </a:rPr>
                        <a:t>PERÚ</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805" marR="66805" marT="0" marB="0"/>
                </a:tc>
                <a:tc>
                  <a:txBody>
                    <a:bodyPr/>
                    <a:lstStyle/>
                    <a:p>
                      <a:pPr marL="0" marR="0" algn="ctr">
                        <a:spcBef>
                          <a:spcPts val="0"/>
                        </a:spcBef>
                        <a:spcAft>
                          <a:spcPts val="0"/>
                        </a:spcAft>
                      </a:pPr>
                      <a:r>
                        <a:rPr lang="es-ES" sz="1200" cap="all">
                          <a:effectLst/>
                        </a:rPr>
                        <a:t>URUGUAY</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805" marR="66805" marT="0" marB="0"/>
                </a:tc>
                <a:extLst>
                  <a:ext uri="{0D108BD9-81ED-4DB2-BD59-A6C34878D82A}">
                    <a16:rowId xmlns:a16="http://schemas.microsoft.com/office/drawing/2014/main" val="1916397167"/>
                  </a:ext>
                </a:extLst>
              </a:tr>
              <a:tr h="2349842">
                <a:tc>
                  <a:txBody>
                    <a:bodyPr/>
                    <a:lstStyle/>
                    <a:p>
                      <a:pPr marL="0" marR="0" algn="just">
                        <a:spcBef>
                          <a:spcPts val="0"/>
                        </a:spcBef>
                        <a:spcAft>
                          <a:spcPts val="0"/>
                        </a:spcAft>
                      </a:pPr>
                      <a:r>
                        <a:rPr lang="es-ES_tradnl" sz="1200" b="0" dirty="0" err="1">
                          <a:solidFill>
                            <a:srgbClr val="002060"/>
                          </a:solidFill>
                          <a:effectLst/>
                        </a:rPr>
                        <a:t>Superintendenca</a:t>
                      </a:r>
                      <a:r>
                        <a:rPr lang="es-ES_tradnl" sz="1200" b="0" dirty="0">
                          <a:solidFill>
                            <a:srgbClr val="002060"/>
                          </a:solidFill>
                          <a:effectLst/>
                        </a:rPr>
                        <a:t> de seguros de la </a:t>
                      </a:r>
                      <a:r>
                        <a:rPr lang="es-ES_tradnl" sz="1200" b="0" dirty="0" err="1">
                          <a:solidFill>
                            <a:srgbClr val="002060"/>
                          </a:solidFill>
                          <a:effectLst/>
                        </a:rPr>
                        <a:t>nacion</a:t>
                      </a:r>
                      <a:br>
                        <a:rPr lang="es-ES_tradnl" sz="1200" b="0" dirty="0">
                          <a:solidFill>
                            <a:srgbClr val="002060"/>
                          </a:solidFill>
                          <a:effectLst/>
                        </a:rPr>
                      </a:br>
                      <a:r>
                        <a:rPr lang="es-ES_tradnl" sz="1200" b="0" dirty="0">
                          <a:solidFill>
                            <a:srgbClr val="002060"/>
                          </a:solidFill>
                          <a:effectLst/>
                        </a:rPr>
                        <a:t>https://www.argentina.gob.ar/superintendencia-de-seguros</a:t>
                      </a:r>
                      <a:endParaRPr lang="en-US" sz="1200" b="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805" marR="66805" marT="0" marB="0">
                    <a:solidFill>
                      <a:srgbClr val="D0D8E8"/>
                    </a:solidFill>
                  </a:tcPr>
                </a:tc>
                <a:tc>
                  <a:txBody>
                    <a:bodyPr/>
                    <a:lstStyle/>
                    <a:p>
                      <a:pPr marL="0" marR="0" algn="just">
                        <a:spcBef>
                          <a:spcPts val="0"/>
                        </a:spcBef>
                        <a:spcAft>
                          <a:spcPts val="0"/>
                        </a:spcAft>
                      </a:pPr>
                      <a:r>
                        <a:rPr lang="es-ES_tradnl" sz="1200" b="1" cap="all" dirty="0" err="1">
                          <a:effectLst>
                            <a:outerShdw blurRad="38100" dist="38100" dir="2700000" algn="tl">
                              <a:srgbClr val="000000">
                                <a:alpha val="43137"/>
                              </a:srgbClr>
                            </a:outerShdw>
                          </a:effectLst>
                        </a:rPr>
                        <a:t>Susep</a:t>
                      </a:r>
                      <a:r>
                        <a:rPr lang="es-ES_tradnl" sz="1200" cap="all" dirty="0">
                          <a:effectLst/>
                        </a:rPr>
                        <a:t> - </a:t>
                      </a:r>
                      <a:r>
                        <a:rPr lang="es-ES_tradnl" sz="1200" cap="all" dirty="0" err="1">
                          <a:effectLst/>
                        </a:rPr>
                        <a:t>Superintendência</a:t>
                      </a:r>
                      <a:r>
                        <a:rPr lang="es-ES_tradnl" sz="1200" cap="all" dirty="0">
                          <a:effectLst/>
                        </a:rPr>
                        <a:t> de Seguros Privados </a:t>
                      </a:r>
                      <a:r>
                        <a:rPr lang="es-ES_tradnl" sz="1200" dirty="0">
                          <a:effectLst/>
                        </a:rPr>
                        <a:t>(http://www.susep.gov.br/)</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805" marR="66805" marT="0" marB="0"/>
                </a:tc>
                <a:tc>
                  <a:txBody>
                    <a:bodyPr/>
                    <a:lstStyle/>
                    <a:p>
                      <a:pPr marL="0" marR="0" algn="just">
                        <a:spcBef>
                          <a:spcPts val="0"/>
                        </a:spcBef>
                        <a:spcAft>
                          <a:spcPts val="0"/>
                        </a:spcAft>
                      </a:pPr>
                      <a:r>
                        <a:rPr lang="es-ES" sz="1200" dirty="0">
                          <a:effectLst/>
                        </a:rPr>
                        <a:t>Autoridad De </a:t>
                      </a:r>
                      <a:r>
                        <a:rPr lang="es-ES" sz="1200" dirty="0" err="1">
                          <a:effectLst/>
                        </a:rPr>
                        <a:t>Fiscalizacón</a:t>
                      </a:r>
                      <a:r>
                        <a:rPr lang="es-ES" sz="1200" dirty="0">
                          <a:effectLst/>
                        </a:rPr>
                        <a:t> de Pensiones Y Seguros </a:t>
                      </a:r>
                      <a:r>
                        <a:rPr lang="es-ES" sz="1200" baseline="0" dirty="0">
                          <a:effectLst/>
                        </a:rPr>
                        <a:t>  </a:t>
                      </a:r>
                    </a:p>
                    <a:p>
                      <a:pPr marL="0" marR="0" algn="just">
                        <a:spcBef>
                          <a:spcPts val="0"/>
                        </a:spcBef>
                        <a:spcAft>
                          <a:spcPts val="0"/>
                        </a:spcAft>
                      </a:pPr>
                      <a:r>
                        <a:rPr lang="es-ES" sz="1200" b="1" baseline="0" dirty="0" err="1">
                          <a:effectLst>
                            <a:outerShdw blurRad="38100" dist="38100" dir="2700000" algn="tl">
                              <a:srgbClr val="000000">
                                <a:alpha val="43137"/>
                              </a:srgbClr>
                            </a:outerShdw>
                          </a:effectLst>
                        </a:rPr>
                        <a:t>APS</a:t>
                      </a:r>
                      <a:r>
                        <a:rPr lang="es-ES" sz="1200" b="1" dirty="0">
                          <a:effectLst>
                            <a:outerShdw blurRad="38100" dist="38100" dir="2700000" algn="tl">
                              <a:srgbClr val="000000">
                                <a:alpha val="43137"/>
                              </a:srgbClr>
                            </a:outerShdw>
                          </a:effectLst>
                        </a:rPr>
                        <a:t> </a:t>
                      </a:r>
                      <a:r>
                        <a:rPr lang="es-ES" sz="1200" dirty="0">
                          <a:effectLst/>
                        </a:rPr>
                        <a:t>http://www.aps.gob.bo/</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805" marR="66805" marT="0" marB="0"/>
                </a:tc>
                <a:tc>
                  <a:txBody>
                    <a:bodyPr/>
                    <a:lstStyle/>
                    <a:p>
                      <a:pPr marL="0" marR="0" algn="just">
                        <a:spcBef>
                          <a:spcPts val="0"/>
                        </a:spcBef>
                        <a:spcAft>
                          <a:spcPts val="0"/>
                        </a:spcAft>
                      </a:pPr>
                      <a:r>
                        <a:rPr lang="es-ES_tradnl" sz="1200" dirty="0">
                          <a:effectLst/>
                        </a:rPr>
                        <a:t>Comisión para el Mercado Financiero http://www.cmfchile.cl</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805" marR="66805" marT="0" marB="0"/>
                </a:tc>
                <a:tc>
                  <a:txBody>
                    <a:bodyPr/>
                    <a:lstStyle/>
                    <a:p>
                      <a:pPr marL="0" marR="0" algn="just">
                        <a:spcBef>
                          <a:spcPts val="0"/>
                        </a:spcBef>
                        <a:spcAft>
                          <a:spcPts val="0"/>
                        </a:spcAft>
                      </a:pPr>
                      <a:r>
                        <a:rPr lang="es-ES_tradnl" sz="1200">
                          <a:effectLst/>
                        </a:rPr>
                        <a:t>Superintendencia Financiera de Colombia. https://www.superfinanciera.gov.co/jsp/index.jsf</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805" marR="66805" marT="0" marB="0"/>
                </a:tc>
                <a:tc>
                  <a:txBody>
                    <a:bodyPr/>
                    <a:lstStyle/>
                    <a:p>
                      <a:pPr marL="0" marR="0" algn="just">
                        <a:spcBef>
                          <a:spcPts val="0"/>
                        </a:spcBef>
                        <a:spcAft>
                          <a:spcPts val="0"/>
                        </a:spcAft>
                      </a:pPr>
                      <a:r>
                        <a:rPr lang="es-ES_tradnl" sz="1200" dirty="0">
                          <a:effectLst/>
                        </a:rPr>
                        <a:t>Superintendencia General de Seguros.  http://www.sugese.fi.cr</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805" marR="66805" marT="0" marB="0"/>
                </a:tc>
                <a:tc>
                  <a:txBody>
                    <a:bodyPr/>
                    <a:lstStyle/>
                    <a:p>
                      <a:pPr marL="0" marR="0" algn="just">
                        <a:spcBef>
                          <a:spcPts val="0"/>
                        </a:spcBef>
                        <a:spcAft>
                          <a:spcPts val="0"/>
                        </a:spcAft>
                      </a:pPr>
                      <a:r>
                        <a:rPr lang="es-ES_tradnl" sz="1200">
                          <a:effectLst/>
                        </a:rPr>
                        <a:t>Comisión Nacional de Seguros y Fianzas. https://www.gob.mx/cnsf</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805" marR="66805" marT="0" marB="0"/>
                </a:tc>
                <a:tc>
                  <a:txBody>
                    <a:bodyPr/>
                    <a:lstStyle/>
                    <a:p>
                      <a:pPr marL="0" marR="0" algn="just">
                        <a:spcBef>
                          <a:spcPts val="0"/>
                        </a:spcBef>
                        <a:spcAft>
                          <a:spcPts val="0"/>
                        </a:spcAft>
                      </a:pPr>
                      <a:r>
                        <a:rPr lang="es-ES_tradnl" sz="1200">
                          <a:effectLst/>
                        </a:rPr>
                        <a:t>Superintendencia de Banca, Seguros y Administradora de Fondos de Inversiones "SBS"). </a:t>
                      </a:r>
                      <a:r>
                        <a:rPr lang="es-VE" sz="1200">
                          <a:effectLst/>
                        </a:rPr>
                        <a:t>www.sbs.gob.pe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805" marR="66805" marT="0" marB="0"/>
                </a:tc>
                <a:tc>
                  <a:txBody>
                    <a:bodyPr/>
                    <a:lstStyle/>
                    <a:p>
                      <a:pPr marL="0" marR="0" algn="just">
                        <a:spcBef>
                          <a:spcPts val="0"/>
                        </a:spcBef>
                        <a:spcAft>
                          <a:spcPts val="0"/>
                        </a:spcAft>
                      </a:pPr>
                      <a:r>
                        <a:rPr lang="es-ES_tradnl" sz="1200" dirty="0">
                          <a:effectLst/>
                        </a:rPr>
                        <a:t>Superintendencia de Servicios Financieros, área de Seguros, Banco Central del Uruguay- www.bcu.gub.uy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805" marR="66805" marT="0" marB="0"/>
                </a:tc>
                <a:extLst>
                  <a:ext uri="{0D108BD9-81ED-4DB2-BD59-A6C34878D82A}">
                    <a16:rowId xmlns:a16="http://schemas.microsoft.com/office/drawing/2014/main" val="2581623597"/>
                  </a:ext>
                </a:extLst>
              </a:tr>
            </a:tbl>
          </a:graphicData>
        </a:graphic>
      </p:graphicFrame>
      <p:sp>
        <p:nvSpPr>
          <p:cNvPr id="3" name="Rectangle 1">
            <a:extLst>
              <a:ext uri="{FF2B5EF4-FFF2-40B4-BE49-F238E27FC236}">
                <a16:creationId xmlns:a16="http://schemas.microsoft.com/office/drawing/2014/main" id="{C292E2A0-8F08-4933-BCC6-C5211F845776}"/>
              </a:ext>
            </a:extLst>
          </p:cNvPr>
          <p:cNvSpPr>
            <a:spLocks noChangeArrowheads="1"/>
          </p:cNvSpPr>
          <p:nvPr/>
        </p:nvSpPr>
        <p:spPr bwMode="auto">
          <a:xfrm>
            <a:off x="903514" y="1323915"/>
            <a:ext cx="1018519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VE" altLang="en-US" sz="3200" b="0" i="0" u="none" strike="noStrike" cap="none" normalizeH="0" baseline="0" dirty="0" err="1">
                <a:ln>
                  <a:noFill/>
                </a:ln>
                <a:solidFill>
                  <a:srgbClr val="FFC000"/>
                </a:solidFill>
                <a:effectLst>
                  <a:outerShdw blurRad="38100" dist="38100" dir="2700000" algn="tl">
                    <a:srgbClr val="000000">
                      <a:alpha val="43137"/>
                    </a:srgbClr>
                  </a:outerShdw>
                </a:effectLst>
                <a:latin typeface="Bodoni MT Black" panose="02070A03080606020203" pitchFamily="18" charset="0"/>
              </a:rPr>
              <a:t>SPECIAL</a:t>
            </a:r>
            <a:r>
              <a:rPr kumimoji="0" lang="es-VE" altLang="en-US" sz="3200" b="0" i="0" u="none" strike="noStrike" cap="none" normalizeH="0" baseline="0" dirty="0">
                <a:ln>
                  <a:noFill/>
                </a:ln>
                <a:solidFill>
                  <a:srgbClr val="FFC000"/>
                </a:solidFill>
                <a:effectLst>
                  <a:outerShdw blurRad="38100" dist="38100" dir="2700000" algn="tl">
                    <a:srgbClr val="000000">
                      <a:alpha val="43137"/>
                    </a:srgbClr>
                  </a:outerShdw>
                </a:effectLst>
                <a:latin typeface="Bodoni MT Black" panose="02070A03080606020203" pitchFamily="18" charset="0"/>
              </a:rPr>
              <a:t>  </a:t>
            </a:r>
            <a:r>
              <a:rPr kumimoji="0" lang="es-VE" altLang="en-US" sz="3200" b="0" i="0" u="none" strike="noStrike" cap="none" normalizeH="0" baseline="0" dirty="0" err="1">
                <a:ln>
                  <a:noFill/>
                </a:ln>
                <a:solidFill>
                  <a:srgbClr val="FFC000"/>
                </a:solidFill>
                <a:effectLst>
                  <a:outerShdw blurRad="38100" dist="38100" dir="2700000" algn="tl">
                    <a:srgbClr val="000000">
                      <a:alpha val="43137"/>
                    </a:srgbClr>
                  </a:outerShdw>
                </a:effectLst>
                <a:latin typeface="Bodoni MT Black" panose="02070A03080606020203" pitchFamily="18" charset="0"/>
              </a:rPr>
              <a:t>AUTHORITY</a:t>
            </a:r>
            <a:endParaRPr kumimoji="0" lang="es-VE" altLang="en-US" sz="3200" b="0" i="0" u="none" strike="noStrike" cap="none" normalizeH="0" baseline="0" dirty="0">
              <a:ln>
                <a:noFill/>
              </a:ln>
              <a:solidFill>
                <a:srgbClr val="FFC000"/>
              </a:solidFill>
              <a:effectLst>
                <a:outerShdw blurRad="38100" dist="38100" dir="2700000" algn="tl">
                  <a:srgbClr val="000000">
                    <a:alpha val="43137"/>
                  </a:srgbClr>
                </a:outerShdw>
              </a:effectLst>
              <a:latin typeface="Bodoni MT Black" panose="02070A03080606020203" pitchFamily="18" charset="0"/>
            </a:endParaRPr>
          </a:p>
        </p:txBody>
      </p:sp>
    </p:spTree>
    <p:extLst>
      <p:ext uri="{BB962C8B-B14F-4D97-AF65-F5344CB8AC3E}">
        <p14:creationId xmlns:p14="http://schemas.microsoft.com/office/powerpoint/2010/main" val="4093130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6184398E-778C-4635-AF80-542D63936270}"/>
              </a:ext>
            </a:extLst>
          </p:cNvPr>
          <p:cNvGraphicFramePr>
            <a:graphicFrameLocks noGrp="1"/>
          </p:cNvGraphicFramePr>
          <p:nvPr>
            <p:extLst>
              <p:ext uri="{D42A27DB-BD31-4B8C-83A1-F6EECF244321}">
                <p14:modId xmlns:p14="http://schemas.microsoft.com/office/powerpoint/2010/main" val="2831577667"/>
              </p:ext>
            </p:extLst>
          </p:nvPr>
        </p:nvGraphicFramePr>
        <p:xfrm>
          <a:off x="528037" y="2331076"/>
          <a:ext cx="11256129" cy="3854506"/>
        </p:xfrm>
        <a:graphic>
          <a:graphicData uri="http://schemas.openxmlformats.org/drawingml/2006/table">
            <a:tbl>
              <a:tblPr firstRow="1" firstCol="1" bandRow="1">
                <a:tableStyleId>{5C22544A-7EE6-4342-B048-85BDC9FD1C3A}</a:tableStyleId>
              </a:tblPr>
              <a:tblGrid>
                <a:gridCol w="1250097">
                  <a:extLst>
                    <a:ext uri="{9D8B030D-6E8A-4147-A177-3AD203B41FA5}">
                      <a16:colId xmlns:a16="http://schemas.microsoft.com/office/drawing/2014/main" val="1343169887"/>
                    </a:ext>
                  </a:extLst>
                </a:gridCol>
                <a:gridCol w="1250754">
                  <a:extLst>
                    <a:ext uri="{9D8B030D-6E8A-4147-A177-3AD203B41FA5}">
                      <a16:colId xmlns:a16="http://schemas.microsoft.com/office/drawing/2014/main" val="3076884858"/>
                    </a:ext>
                  </a:extLst>
                </a:gridCol>
                <a:gridCol w="1250754">
                  <a:extLst>
                    <a:ext uri="{9D8B030D-6E8A-4147-A177-3AD203B41FA5}">
                      <a16:colId xmlns:a16="http://schemas.microsoft.com/office/drawing/2014/main" val="4052175393"/>
                    </a:ext>
                  </a:extLst>
                </a:gridCol>
                <a:gridCol w="1129485">
                  <a:extLst>
                    <a:ext uri="{9D8B030D-6E8A-4147-A177-3AD203B41FA5}">
                      <a16:colId xmlns:a16="http://schemas.microsoft.com/office/drawing/2014/main" val="177537124"/>
                    </a:ext>
                  </a:extLst>
                </a:gridCol>
                <a:gridCol w="1372023">
                  <a:extLst>
                    <a:ext uri="{9D8B030D-6E8A-4147-A177-3AD203B41FA5}">
                      <a16:colId xmlns:a16="http://schemas.microsoft.com/office/drawing/2014/main" val="2940566893"/>
                    </a:ext>
                  </a:extLst>
                </a:gridCol>
                <a:gridCol w="1250754">
                  <a:extLst>
                    <a:ext uri="{9D8B030D-6E8A-4147-A177-3AD203B41FA5}">
                      <a16:colId xmlns:a16="http://schemas.microsoft.com/office/drawing/2014/main" val="1994916590"/>
                    </a:ext>
                  </a:extLst>
                </a:gridCol>
                <a:gridCol w="1250754">
                  <a:extLst>
                    <a:ext uri="{9D8B030D-6E8A-4147-A177-3AD203B41FA5}">
                      <a16:colId xmlns:a16="http://schemas.microsoft.com/office/drawing/2014/main" val="522710537"/>
                    </a:ext>
                  </a:extLst>
                </a:gridCol>
                <a:gridCol w="1250754">
                  <a:extLst>
                    <a:ext uri="{9D8B030D-6E8A-4147-A177-3AD203B41FA5}">
                      <a16:colId xmlns:a16="http://schemas.microsoft.com/office/drawing/2014/main" val="1116217505"/>
                    </a:ext>
                  </a:extLst>
                </a:gridCol>
                <a:gridCol w="1250754">
                  <a:extLst>
                    <a:ext uri="{9D8B030D-6E8A-4147-A177-3AD203B41FA5}">
                      <a16:colId xmlns:a16="http://schemas.microsoft.com/office/drawing/2014/main" val="2385788380"/>
                    </a:ext>
                  </a:extLst>
                </a:gridCol>
              </a:tblGrid>
              <a:tr h="669701">
                <a:tc>
                  <a:txBody>
                    <a:bodyPr/>
                    <a:lstStyle/>
                    <a:p>
                      <a:pPr marL="0" marR="0" algn="ctr">
                        <a:spcBef>
                          <a:spcPts val="0"/>
                        </a:spcBef>
                        <a:spcAft>
                          <a:spcPts val="0"/>
                        </a:spcAft>
                      </a:pPr>
                      <a:endParaRPr lang="es-ES" sz="1200" b="1" cap="all" dirty="0">
                        <a:solidFill>
                          <a:schemeClr val="bg1"/>
                        </a:solidFill>
                        <a:effectLst/>
                      </a:endParaRPr>
                    </a:p>
                    <a:p>
                      <a:pPr marL="0" marR="0" algn="ctr">
                        <a:spcBef>
                          <a:spcPts val="0"/>
                        </a:spcBef>
                        <a:spcAft>
                          <a:spcPts val="0"/>
                        </a:spcAft>
                      </a:pPr>
                      <a:r>
                        <a:rPr lang="es-ES" sz="1200" b="1" cap="all" dirty="0">
                          <a:solidFill>
                            <a:schemeClr val="tx1"/>
                          </a:solidFill>
                          <a:effectLst/>
                        </a:rPr>
                        <a:t>argentina</a:t>
                      </a:r>
                      <a:endParaRPr lang="en-US" sz="12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453" marR="66453" marT="0" marB="0"/>
                </a:tc>
                <a:tc>
                  <a:txBody>
                    <a:bodyPr/>
                    <a:lstStyle/>
                    <a:p>
                      <a:pPr marL="0" marR="0" algn="ctr">
                        <a:spcBef>
                          <a:spcPts val="0"/>
                        </a:spcBef>
                        <a:spcAft>
                          <a:spcPts val="0"/>
                        </a:spcAft>
                      </a:pPr>
                      <a:endParaRPr lang="es-ES" sz="1200" b="1" cap="all" dirty="0">
                        <a:effectLst/>
                      </a:endParaRPr>
                    </a:p>
                    <a:p>
                      <a:pPr marL="0" marR="0" algn="ctr">
                        <a:spcBef>
                          <a:spcPts val="0"/>
                        </a:spcBef>
                        <a:spcAft>
                          <a:spcPts val="0"/>
                        </a:spcAft>
                      </a:pPr>
                      <a:r>
                        <a:rPr lang="es-ES" sz="1200" b="1" cap="all" dirty="0">
                          <a:effectLst/>
                        </a:rPr>
                        <a:t>BRASIL</a:t>
                      </a:r>
                      <a:endParaRPr lang="en-US" sz="1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453" marR="66453" marT="0" marB="0"/>
                </a:tc>
                <a:tc>
                  <a:txBody>
                    <a:bodyPr/>
                    <a:lstStyle/>
                    <a:p>
                      <a:pPr marL="0" marR="0" algn="ctr">
                        <a:spcBef>
                          <a:spcPts val="0"/>
                        </a:spcBef>
                        <a:spcAft>
                          <a:spcPts val="0"/>
                        </a:spcAft>
                      </a:pPr>
                      <a:endParaRPr lang="es-ES" sz="1200" b="1" cap="all" dirty="0">
                        <a:effectLst/>
                      </a:endParaRPr>
                    </a:p>
                    <a:p>
                      <a:pPr marL="0" marR="0" algn="ctr">
                        <a:spcBef>
                          <a:spcPts val="0"/>
                        </a:spcBef>
                        <a:spcAft>
                          <a:spcPts val="0"/>
                        </a:spcAft>
                      </a:pPr>
                      <a:r>
                        <a:rPr lang="es-ES" sz="1200" b="1" cap="all" dirty="0">
                          <a:effectLst/>
                        </a:rPr>
                        <a:t>BOLIVIA</a:t>
                      </a:r>
                      <a:endParaRPr lang="en-US" sz="1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453" marR="66453" marT="0" marB="0"/>
                </a:tc>
                <a:tc>
                  <a:txBody>
                    <a:bodyPr/>
                    <a:lstStyle/>
                    <a:p>
                      <a:pPr marL="0" marR="0" algn="ctr">
                        <a:spcBef>
                          <a:spcPts val="0"/>
                        </a:spcBef>
                        <a:spcAft>
                          <a:spcPts val="0"/>
                        </a:spcAft>
                      </a:pPr>
                      <a:endParaRPr lang="es-ES" sz="1200" b="1" cap="all" dirty="0">
                        <a:effectLst/>
                      </a:endParaRPr>
                    </a:p>
                    <a:p>
                      <a:pPr marL="0" marR="0" algn="ctr">
                        <a:spcBef>
                          <a:spcPts val="0"/>
                        </a:spcBef>
                        <a:spcAft>
                          <a:spcPts val="0"/>
                        </a:spcAft>
                      </a:pPr>
                      <a:r>
                        <a:rPr lang="es-ES" sz="1200" b="1" cap="all" dirty="0">
                          <a:effectLst/>
                        </a:rPr>
                        <a:t>CHILE</a:t>
                      </a:r>
                      <a:endParaRPr lang="en-US" sz="1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453" marR="66453" marT="0" marB="0"/>
                </a:tc>
                <a:tc>
                  <a:txBody>
                    <a:bodyPr/>
                    <a:lstStyle/>
                    <a:p>
                      <a:pPr marL="0" marR="0" algn="ctr">
                        <a:spcBef>
                          <a:spcPts val="0"/>
                        </a:spcBef>
                        <a:spcAft>
                          <a:spcPts val="0"/>
                        </a:spcAft>
                      </a:pPr>
                      <a:endParaRPr lang="es-ES" sz="1200" b="1" cap="all" dirty="0">
                        <a:effectLst/>
                      </a:endParaRPr>
                    </a:p>
                    <a:p>
                      <a:pPr marL="0" marR="0" algn="ctr">
                        <a:spcBef>
                          <a:spcPts val="0"/>
                        </a:spcBef>
                        <a:spcAft>
                          <a:spcPts val="0"/>
                        </a:spcAft>
                      </a:pPr>
                      <a:r>
                        <a:rPr lang="es-ES" sz="1200" b="1" cap="all" dirty="0">
                          <a:effectLst/>
                        </a:rPr>
                        <a:t>COLOMBIA</a:t>
                      </a:r>
                      <a:endParaRPr lang="en-US" sz="1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453" marR="66453" marT="0" marB="0"/>
                </a:tc>
                <a:tc>
                  <a:txBody>
                    <a:bodyPr/>
                    <a:lstStyle/>
                    <a:p>
                      <a:pPr marL="0" marR="0" algn="ctr">
                        <a:spcBef>
                          <a:spcPts val="0"/>
                        </a:spcBef>
                        <a:spcAft>
                          <a:spcPts val="0"/>
                        </a:spcAft>
                      </a:pPr>
                      <a:endParaRPr lang="es-ES" sz="1200" b="1" cap="all" dirty="0">
                        <a:effectLst/>
                      </a:endParaRPr>
                    </a:p>
                    <a:p>
                      <a:pPr marL="0" marR="0" algn="ctr">
                        <a:spcBef>
                          <a:spcPts val="0"/>
                        </a:spcBef>
                        <a:spcAft>
                          <a:spcPts val="0"/>
                        </a:spcAft>
                      </a:pPr>
                      <a:r>
                        <a:rPr lang="es-ES" sz="1200" b="1" cap="all" dirty="0">
                          <a:effectLst/>
                        </a:rPr>
                        <a:t>COSTA RICA</a:t>
                      </a:r>
                      <a:endParaRPr lang="en-US" sz="1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453" marR="66453" marT="0" marB="0"/>
                </a:tc>
                <a:tc>
                  <a:txBody>
                    <a:bodyPr/>
                    <a:lstStyle/>
                    <a:p>
                      <a:pPr marL="0" marR="0" algn="ctr">
                        <a:spcBef>
                          <a:spcPts val="0"/>
                        </a:spcBef>
                        <a:spcAft>
                          <a:spcPts val="0"/>
                        </a:spcAft>
                      </a:pPr>
                      <a:endParaRPr lang="es-ES" sz="1200" b="1" cap="all" dirty="0">
                        <a:effectLst/>
                      </a:endParaRPr>
                    </a:p>
                    <a:p>
                      <a:pPr marL="0" marR="0" algn="ctr">
                        <a:spcBef>
                          <a:spcPts val="0"/>
                        </a:spcBef>
                        <a:spcAft>
                          <a:spcPts val="0"/>
                        </a:spcAft>
                      </a:pPr>
                      <a:r>
                        <a:rPr lang="es-ES" sz="1200" b="1" cap="all" dirty="0">
                          <a:effectLst/>
                        </a:rPr>
                        <a:t>MÉXICO</a:t>
                      </a:r>
                      <a:endParaRPr lang="en-US" sz="1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453" marR="66453" marT="0" marB="0"/>
                </a:tc>
                <a:tc>
                  <a:txBody>
                    <a:bodyPr/>
                    <a:lstStyle/>
                    <a:p>
                      <a:pPr marL="0" marR="0" algn="ctr">
                        <a:spcBef>
                          <a:spcPts val="0"/>
                        </a:spcBef>
                        <a:spcAft>
                          <a:spcPts val="0"/>
                        </a:spcAft>
                      </a:pPr>
                      <a:endParaRPr lang="es-ES" sz="1200" b="1" cap="all" dirty="0">
                        <a:effectLst/>
                      </a:endParaRPr>
                    </a:p>
                    <a:p>
                      <a:pPr marL="0" marR="0" algn="ctr">
                        <a:spcBef>
                          <a:spcPts val="0"/>
                        </a:spcBef>
                        <a:spcAft>
                          <a:spcPts val="0"/>
                        </a:spcAft>
                      </a:pPr>
                      <a:r>
                        <a:rPr lang="es-ES" sz="1200" b="1" cap="all" dirty="0">
                          <a:effectLst/>
                        </a:rPr>
                        <a:t>PERÚ</a:t>
                      </a:r>
                      <a:endParaRPr lang="en-US" sz="1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453" marR="66453" marT="0" marB="0"/>
                </a:tc>
                <a:tc>
                  <a:txBody>
                    <a:bodyPr/>
                    <a:lstStyle/>
                    <a:p>
                      <a:pPr marL="0" marR="0" algn="ctr">
                        <a:spcBef>
                          <a:spcPts val="0"/>
                        </a:spcBef>
                        <a:spcAft>
                          <a:spcPts val="0"/>
                        </a:spcAft>
                      </a:pPr>
                      <a:endParaRPr lang="es-ES" sz="1200" b="1" cap="all" dirty="0">
                        <a:effectLst/>
                      </a:endParaRPr>
                    </a:p>
                    <a:p>
                      <a:pPr marL="0" marR="0" algn="ctr">
                        <a:spcBef>
                          <a:spcPts val="0"/>
                        </a:spcBef>
                        <a:spcAft>
                          <a:spcPts val="0"/>
                        </a:spcAft>
                      </a:pPr>
                      <a:r>
                        <a:rPr lang="es-ES" sz="1200" b="1" cap="all" dirty="0">
                          <a:effectLst/>
                        </a:rPr>
                        <a:t>URUGUAY</a:t>
                      </a:r>
                      <a:endParaRPr lang="en-US" sz="1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453" marR="66453" marT="0" marB="0"/>
                </a:tc>
                <a:extLst>
                  <a:ext uri="{0D108BD9-81ED-4DB2-BD59-A6C34878D82A}">
                    <a16:rowId xmlns:a16="http://schemas.microsoft.com/office/drawing/2014/main" val="2196281918"/>
                  </a:ext>
                </a:extLst>
              </a:tr>
              <a:tr h="3184805">
                <a:tc>
                  <a:txBody>
                    <a:bodyPr/>
                    <a:lstStyle/>
                    <a:p>
                      <a:pPr marL="0" marR="0" algn="just">
                        <a:spcBef>
                          <a:spcPts val="0"/>
                        </a:spcBef>
                        <a:spcAft>
                          <a:spcPts val="0"/>
                        </a:spcAft>
                      </a:pPr>
                      <a:r>
                        <a:rPr lang="es-ES_tradnl" sz="1000" b="0" dirty="0">
                          <a:solidFill>
                            <a:srgbClr val="002060"/>
                          </a:solidFill>
                          <a:effectLst/>
                        </a:rPr>
                        <a:t>Hay separación entre </a:t>
                      </a:r>
                      <a:r>
                        <a:rPr lang="es-ES_tradnl" sz="1000" b="0" dirty="0" err="1">
                          <a:solidFill>
                            <a:srgbClr val="002060"/>
                          </a:solidFill>
                          <a:effectLst/>
                        </a:rPr>
                        <a:t>brokers</a:t>
                      </a:r>
                      <a:r>
                        <a:rPr lang="es-ES_tradnl" sz="1000" b="0" dirty="0">
                          <a:solidFill>
                            <a:srgbClr val="002060"/>
                          </a:solidFill>
                          <a:effectLst/>
                        </a:rPr>
                        <a:t> de seguros y reaseguros. Ambos deben estar inscriptos en la superintendencia de seguros de la nación, con autorización expresa para intermediar en su campo de acción, hay listado diferentes y diferentes requisitos</a:t>
                      </a:r>
                      <a:endParaRPr lang="en-US" sz="1200" b="0" dirty="0">
                        <a:solidFill>
                          <a:srgbClr val="002060"/>
                        </a:solidFill>
                        <a:effectLst/>
                      </a:endParaRPr>
                    </a:p>
                  </a:txBody>
                  <a:tcPr marL="66453" marR="66453" marT="0" marB="0">
                    <a:solidFill>
                      <a:srgbClr val="D0D8E8"/>
                    </a:solidFill>
                  </a:tcPr>
                </a:tc>
                <a:tc>
                  <a:txBody>
                    <a:bodyPr/>
                    <a:lstStyle/>
                    <a:p>
                      <a:pPr marL="0" marR="0" algn="just">
                        <a:spcBef>
                          <a:spcPts val="0"/>
                        </a:spcBef>
                        <a:spcAft>
                          <a:spcPts val="0"/>
                        </a:spcAft>
                      </a:pPr>
                      <a:r>
                        <a:rPr lang="es-ES_tradnl" sz="1000" b="0">
                          <a:effectLst/>
                        </a:rPr>
                        <a:t>As atividades dos corretores de resseguros estão disciplinadas pela resolução cnsp nº 173/2007 as diferenciam da corretagem de seguros, como, por exemplo, a obrigatoriedade da contratação de uma apólice de seguro de responsabilidade civil profissional, com limite mínimo de r$ 10 milhões de reais.</a:t>
                      </a:r>
                      <a:endParaRPr lang="en-US"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6453" marR="66453" marT="0" marB="0"/>
                </a:tc>
                <a:tc>
                  <a:txBody>
                    <a:bodyPr/>
                    <a:lstStyle/>
                    <a:p>
                      <a:pPr marL="0" marR="0" algn="just">
                        <a:spcBef>
                          <a:spcPts val="0"/>
                        </a:spcBef>
                        <a:spcAft>
                          <a:spcPts val="0"/>
                        </a:spcAft>
                      </a:pPr>
                      <a:r>
                        <a:rPr lang="es-ES" sz="1000" b="0" dirty="0">
                          <a:effectLst/>
                        </a:rPr>
                        <a:t>En Bolivia los corredores de seguros y de reaseguros tienen objeto único y son diferentes.</a:t>
                      </a:r>
                    </a:p>
                    <a:p>
                      <a:pPr marL="0" marR="0" algn="just">
                        <a:spcBef>
                          <a:spcPts val="0"/>
                        </a:spcBef>
                        <a:spcAft>
                          <a:spcPts val="0"/>
                        </a:spcAft>
                      </a:pPr>
                      <a:r>
                        <a:rPr lang="es-ES" sz="1000" b="0" dirty="0">
                          <a:effectLst/>
                        </a:rPr>
                        <a:t>Son Corredores de seguros o </a:t>
                      </a:r>
                    </a:p>
                    <a:p>
                      <a:pPr marL="0" marR="0" algn="just">
                        <a:spcBef>
                          <a:spcPts val="0"/>
                        </a:spcBef>
                        <a:spcAft>
                          <a:spcPts val="0"/>
                        </a:spcAft>
                      </a:pPr>
                      <a:r>
                        <a:rPr lang="es-ES" sz="1000" b="0" dirty="0">
                          <a:effectLst/>
                        </a:rPr>
                        <a:t>de Reaseguros</a:t>
                      </a:r>
                      <a:endParaRPr lang="en-US"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453" marR="66453" marT="0" marB="0"/>
                </a:tc>
                <a:tc>
                  <a:txBody>
                    <a:bodyPr/>
                    <a:lstStyle/>
                    <a:p>
                      <a:pPr marL="0" marR="0" algn="just">
                        <a:spcBef>
                          <a:spcPts val="0"/>
                        </a:spcBef>
                        <a:spcAft>
                          <a:spcPts val="0"/>
                        </a:spcAft>
                      </a:pPr>
                      <a:r>
                        <a:rPr lang="es-ES_tradnl" sz="1000" b="0">
                          <a:effectLst/>
                        </a:rPr>
                        <a:t>En Chile deben constituirse en forma independiente, son empresas con giros distintos.</a:t>
                      </a:r>
                      <a:endParaRPr lang="en-US" sz="1200" b="0">
                        <a:effectLst/>
                      </a:endParaRPr>
                    </a:p>
                    <a:p>
                      <a:pPr marL="0" marR="0" algn="just">
                        <a:spcBef>
                          <a:spcPts val="0"/>
                        </a:spcBef>
                        <a:spcAft>
                          <a:spcPts val="0"/>
                        </a:spcAft>
                      </a:pPr>
                      <a:r>
                        <a:rPr lang="es-ES_tradnl" sz="1000" b="0">
                          <a:effectLst/>
                        </a:rPr>
                        <a:t>http://www.cmfchile.cl/portal/principal/605/w3-propertyvalue-18497.html</a:t>
                      </a:r>
                      <a:endParaRPr lang="en-US" sz="1200" b="0">
                        <a:effectLst/>
                      </a:endParaRPr>
                    </a:p>
                    <a:p>
                      <a:pPr marL="453390" marR="0" algn="just">
                        <a:spcBef>
                          <a:spcPts val="0"/>
                        </a:spcBef>
                        <a:spcAft>
                          <a:spcPts val="0"/>
                        </a:spcAft>
                      </a:pPr>
                      <a:r>
                        <a:rPr lang="es-ES_tradnl" sz="1000" b="0">
                          <a:effectLst/>
                        </a:rPr>
                        <a:t> </a:t>
                      </a:r>
                      <a:endParaRPr lang="en-US" sz="1200" b="0">
                        <a:effectLst/>
                      </a:endParaRPr>
                    </a:p>
                    <a:p>
                      <a:pPr marL="0" marR="0" algn="just">
                        <a:spcBef>
                          <a:spcPts val="0"/>
                        </a:spcBef>
                        <a:spcAft>
                          <a:spcPts val="0"/>
                        </a:spcAft>
                      </a:pPr>
                      <a:r>
                        <a:rPr lang="es-ES_tradnl" sz="1000" b="0">
                          <a:effectLst/>
                        </a:rPr>
                        <a:t> </a:t>
                      </a:r>
                      <a:endParaRPr lang="en-US"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6453" marR="66453" marT="0" marB="0"/>
                </a:tc>
                <a:tc>
                  <a:txBody>
                    <a:bodyPr/>
                    <a:lstStyle/>
                    <a:p>
                      <a:pPr marL="0" marR="0" algn="just">
                        <a:spcBef>
                          <a:spcPts val="0"/>
                        </a:spcBef>
                        <a:spcAft>
                          <a:spcPts val="0"/>
                        </a:spcAft>
                      </a:pPr>
                      <a:r>
                        <a:rPr lang="es-ES_tradnl" sz="1000" b="0" dirty="0">
                          <a:effectLst/>
                        </a:rPr>
                        <a:t>Distingue entre los intermediarios de seguros y los intermediarios de reaseguros. </a:t>
                      </a:r>
                    </a:p>
                    <a:p>
                      <a:pPr marL="0" marR="0" algn="just">
                        <a:spcBef>
                          <a:spcPts val="0"/>
                        </a:spcBef>
                        <a:spcAft>
                          <a:spcPts val="0"/>
                        </a:spcAft>
                      </a:pPr>
                      <a:r>
                        <a:rPr lang="es-ES_tradnl" sz="1000" b="0" dirty="0">
                          <a:effectLst/>
                        </a:rPr>
                        <a:t>No es posible cumplir ambas funciones  </a:t>
                      </a:r>
                      <a:endParaRPr lang="en-US" sz="1200" b="0" dirty="0">
                        <a:effectLst/>
                      </a:endParaRPr>
                    </a:p>
                    <a:p>
                      <a:pPr marL="453390" marR="0" algn="just">
                        <a:spcBef>
                          <a:spcPts val="0"/>
                        </a:spcBef>
                        <a:spcAft>
                          <a:spcPts val="0"/>
                        </a:spcAft>
                      </a:pPr>
                      <a:r>
                        <a:rPr lang="es-ES_tradnl" sz="1000" b="0" dirty="0">
                          <a:effectLst/>
                        </a:rPr>
                        <a:t> </a:t>
                      </a:r>
                      <a:endParaRPr lang="en-US" sz="1200" b="0" dirty="0">
                        <a:effectLst/>
                      </a:endParaRPr>
                    </a:p>
                    <a:p>
                      <a:pPr marL="0" marR="0" algn="just">
                        <a:spcBef>
                          <a:spcPts val="0"/>
                        </a:spcBef>
                        <a:spcAft>
                          <a:spcPts val="0"/>
                        </a:spcAft>
                      </a:pPr>
                      <a:r>
                        <a:rPr lang="es-ES" sz="1000" b="0" dirty="0">
                          <a:effectLst/>
                        </a:rPr>
                        <a:t> </a:t>
                      </a:r>
                      <a:endParaRPr lang="en-US"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453" marR="66453" marT="0" marB="0"/>
                </a:tc>
                <a:tc>
                  <a:txBody>
                    <a:bodyPr/>
                    <a:lstStyle/>
                    <a:p>
                      <a:pPr marL="0" marR="0" algn="just">
                        <a:spcBef>
                          <a:spcPts val="0"/>
                        </a:spcBef>
                        <a:spcAft>
                          <a:spcPts val="0"/>
                        </a:spcAft>
                      </a:pPr>
                      <a:r>
                        <a:rPr lang="es-ES_tradnl" sz="1000" b="0" dirty="0">
                          <a:effectLst/>
                        </a:rPr>
                        <a:t>Los corredores de seguros solo puede realizar intermediación de seguros directos.  </a:t>
                      </a:r>
                    </a:p>
                    <a:p>
                      <a:pPr marL="0" marR="0" algn="just">
                        <a:spcBef>
                          <a:spcPts val="0"/>
                        </a:spcBef>
                        <a:spcAft>
                          <a:spcPts val="0"/>
                        </a:spcAft>
                      </a:pPr>
                      <a:r>
                        <a:rPr lang="es-ES_tradnl" sz="1000" b="0" dirty="0">
                          <a:effectLst/>
                        </a:rPr>
                        <a:t>Los corredores de reaseguro no tienen regulación y no requieren licencia para poder operar en el país.  </a:t>
                      </a:r>
                    </a:p>
                    <a:p>
                      <a:pPr marL="0" marR="0" algn="just">
                        <a:spcBef>
                          <a:spcPts val="0"/>
                        </a:spcBef>
                        <a:spcAft>
                          <a:spcPts val="0"/>
                        </a:spcAft>
                      </a:pPr>
                      <a:r>
                        <a:rPr lang="es-ES_tradnl" sz="1000" b="0" dirty="0">
                          <a:effectLst/>
                        </a:rPr>
                        <a:t>Esto es considerado una omisión de la ley actual.</a:t>
                      </a:r>
                      <a:endParaRPr lang="en-US" sz="12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453" marR="66453" marT="0" marB="0">
                    <a:solidFill>
                      <a:srgbClr val="FFFF00"/>
                    </a:solidFill>
                  </a:tcPr>
                </a:tc>
                <a:tc>
                  <a:txBody>
                    <a:bodyPr/>
                    <a:lstStyle/>
                    <a:p>
                      <a:pPr marL="0" marR="0" algn="just">
                        <a:spcBef>
                          <a:spcPts val="0"/>
                        </a:spcBef>
                        <a:spcAft>
                          <a:spcPts val="0"/>
                        </a:spcAft>
                      </a:pPr>
                      <a:r>
                        <a:rPr lang="es-ES_tradnl" sz="1000" b="0">
                          <a:effectLst/>
                        </a:rPr>
                        <a:t>Sí existe diferencia: (artículo 106, 256, 352, 385 de la Ley de instituciones de seguros y fianzas), y no pueden cumplir las mismas funciones.</a:t>
                      </a:r>
                      <a:endParaRPr lang="en-US"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6453" marR="66453" marT="0" marB="0"/>
                </a:tc>
                <a:tc>
                  <a:txBody>
                    <a:bodyPr/>
                    <a:lstStyle/>
                    <a:p>
                      <a:pPr marL="0" marR="0" algn="just">
                        <a:spcBef>
                          <a:spcPts val="0"/>
                        </a:spcBef>
                        <a:spcAft>
                          <a:spcPts val="0"/>
                        </a:spcAft>
                      </a:pPr>
                      <a:r>
                        <a:rPr lang="es-ES_tradnl" sz="1000" b="0">
                          <a:effectLst/>
                        </a:rPr>
                        <a:t>El Reglamento del Registro de Intermediarios y Auxiliares, ha establecido situaciones que los corredores de seguros y corredores reaseguros deben tener en consideración de manera particular y diferenciada</a:t>
                      </a:r>
                      <a:endParaRPr lang="en-US" sz="12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6453" marR="66453" marT="0" marB="0"/>
                </a:tc>
                <a:tc>
                  <a:txBody>
                    <a:bodyPr/>
                    <a:lstStyle/>
                    <a:p>
                      <a:pPr marL="0" marR="0" algn="just">
                        <a:spcBef>
                          <a:spcPts val="0"/>
                        </a:spcBef>
                        <a:spcAft>
                          <a:spcPts val="0"/>
                        </a:spcAft>
                      </a:pPr>
                      <a:r>
                        <a:rPr lang="es-ES_tradnl" sz="1000" b="1" dirty="0">
                          <a:effectLst/>
                        </a:rPr>
                        <a:t>Pueden cumplir ambas funciones</a:t>
                      </a:r>
                      <a:endParaRPr lang="en-US" sz="1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453" marR="66453" marT="0" marB="0">
                    <a:solidFill>
                      <a:srgbClr val="FFC000"/>
                    </a:solidFill>
                  </a:tcPr>
                </a:tc>
                <a:extLst>
                  <a:ext uri="{0D108BD9-81ED-4DB2-BD59-A6C34878D82A}">
                    <a16:rowId xmlns:a16="http://schemas.microsoft.com/office/drawing/2014/main" val="1142095881"/>
                  </a:ext>
                </a:extLst>
              </a:tr>
            </a:tbl>
          </a:graphicData>
        </a:graphic>
      </p:graphicFrame>
      <p:sp>
        <p:nvSpPr>
          <p:cNvPr id="3" name="Rectangle 1">
            <a:extLst>
              <a:ext uri="{FF2B5EF4-FFF2-40B4-BE49-F238E27FC236}">
                <a16:creationId xmlns:a16="http://schemas.microsoft.com/office/drawing/2014/main" id="{F9D54542-BE82-4182-AC30-4C99F6E49DA0}"/>
              </a:ext>
            </a:extLst>
          </p:cNvPr>
          <p:cNvSpPr>
            <a:spLocks noChangeArrowheads="1"/>
          </p:cNvSpPr>
          <p:nvPr/>
        </p:nvSpPr>
        <p:spPr bwMode="auto">
          <a:xfrm>
            <a:off x="1007466" y="377510"/>
            <a:ext cx="10609277"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VE" altLang="en-US" sz="1600" b="0" i="0" u="none" strike="noStrike" cap="none" normalizeH="0" baseline="0" dirty="0">
              <a:ln>
                <a:noFill/>
              </a:ln>
              <a:solidFill>
                <a:schemeClr val="tx1"/>
              </a:solidFill>
              <a:effectLst/>
              <a:latin typeface="Arial Rounded MT Bold" panose="020F07040305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VE" altLang="en-US" sz="1600" b="0" i="0" u="none" strike="noStrike" cap="none" normalizeH="0" baseline="0" dirty="0">
                <a:ln>
                  <a:noFill/>
                </a:ln>
                <a:solidFill>
                  <a:schemeClr val="tx1"/>
                </a:solidFill>
                <a:effectLst/>
                <a:latin typeface="Arial Rounded MT Bold" panose="020F0704030504030204" pitchFamily="34" charset="0"/>
                <a:ea typeface="Times New Roman" panose="02020603050405020304" pitchFamily="18" charset="0"/>
                <a:cs typeface="Calibri" panose="020F0502020204030204" pitchFamily="34" charset="0"/>
              </a:rPr>
              <a:t>4 En la regulac</a:t>
            </a:r>
            <a:r>
              <a:rPr lang="es-VE" altLang="en-US" sz="1600" dirty="0">
                <a:latin typeface="Arial Rounded MT Bold" panose="020F0704030504030204" pitchFamily="34" charset="0"/>
                <a:cs typeface="Calibri" panose="020F0502020204030204" pitchFamily="34" charset="0"/>
              </a:rPr>
              <a:t>ión</a:t>
            </a:r>
            <a:r>
              <a:rPr kumimoji="0" lang="es-VE" altLang="en-US" sz="1600" b="0" i="0" u="none" strike="noStrike" cap="none" normalizeH="0" baseline="0" dirty="0">
                <a:ln>
                  <a:noFill/>
                </a:ln>
                <a:solidFill>
                  <a:schemeClr val="tx1"/>
                </a:solidFill>
                <a:effectLst/>
                <a:latin typeface="Arial Rounded MT Bold" panose="020F0704030504030204" pitchFamily="34" charset="0"/>
                <a:ea typeface="Times New Roman" panose="02020603050405020304" pitchFamily="18" charset="0"/>
                <a:cs typeface="Calibri" panose="020F0502020204030204" pitchFamily="34" charset="0"/>
              </a:rPr>
              <a:t> de su pa</a:t>
            </a:r>
            <a:r>
              <a:rPr kumimoji="0" lang="es-VE" altLang="en-US"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í</a:t>
            </a:r>
            <a:r>
              <a:rPr kumimoji="0" lang="es-VE" altLang="en-US" sz="1600" b="0" i="0" u="none" strike="noStrike" cap="none" normalizeH="0" baseline="0" dirty="0">
                <a:ln>
                  <a:noFill/>
                </a:ln>
                <a:solidFill>
                  <a:schemeClr val="tx1"/>
                </a:solidFill>
                <a:effectLst/>
                <a:latin typeface="Arial Rounded MT Bold" panose="020F0704030504030204" pitchFamily="34" charset="0"/>
                <a:ea typeface="Times New Roman" panose="02020603050405020304" pitchFamily="18" charset="0"/>
                <a:cs typeface="Calibri" panose="020F0502020204030204" pitchFamily="34" charset="0"/>
              </a:rPr>
              <a:t>s, </a:t>
            </a:r>
            <a:r>
              <a:rPr kumimoji="0" lang="es-VE" altLang="en-US"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
            </a:r>
            <a:r>
              <a:rPr kumimoji="0" lang="es-VE" altLang="en-US" sz="1600" b="0" i="0" u="none" strike="noStrike" cap="none" normalizeH="0" baseline="0" dirty="0">
                <a:ln>
                  <a:noFill/>
                </a:ln>
                <a:solidFill>
                  <a:schemeClr val="tx1"/>
                </a:solidFill>
                <a:effectLst/>
                <a:latin typeface="Arial Rounded MT Bold" panose="020F0704030504030204" pitchFamily="34" charset="0"/>
                <a:ea typeface="Times New Roman" panose="02020603050405020304" pitchFamily="18" charset="0"/>
                <a:cs typeface="Calibri" panose="020F0502020204030204" pitchFamily="34" charset="0"/>
              </a:rPr>
              <a:t>Hay una separaci</a:t>
            </a:r>
            <a:r>
              <a:rPr kumimoji="0" lang="es-VE" altLang="en-US"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ó</a:t>
            </a:r>
            <a:r>
              <a:rPr kumimoji="0" lang="es-VE" altLang="en-US" sz="1600" b="0" i="0" u="none" strike="noStrike" cap="none" normalizeH="0" baseline="0" dirty="0">
                <a:ln>
                  <a:noFill/>
                </a:ln>
                <a:solidFill>
                  <a:schemeClr val="tx1"/>
                </a:solidFill>
                <a:effectLst/>
                <a:latin typeface="Arial Rounded MT Bold" panose="020F0704030504030204" pitchFamily="34" charset="0"/>
                <a:ea typeface="Times New Roman" panose="02020603050405020304" pitchFamily="18" charset="0"/>
                <a:cs typeface="Calibri" panose="020F0502020204030204" pitchFamily="34" charset="0"/>
              </a:rPr>
              <a:t>n entre los Corredores o </a:t>
            </a:r>
            <a:r>
              <a:rPr kumimoji="0" lang="es-VE" altLang="en-US" sz="1600" b="0" i="0" u="none" strike="noStrike" cap="none" normalizeH="0" baseline="0" dirty="0" err="1">
                <a:ln>
                  <a:noFill/>
                </a:ln>
                <a:solidFill>
                  <a:schemeClr val="tx1"/>
                </a:solidFill>
                <a:effectLst/>
                <a:latin typeface="Arial Rounded MT Bold" panose="020F0704030504030204" pitchFamily="34" charset="0"/>
                <a:ea typeface="Times New Roman" panose="02020603050405020304" pitchFamily="18" charset="0"/>
                <a:cs typeface="Calibri" panose="020F0502020204030204" pitchFamily="34" charset="0"/>
              </a:rPr>
              <a:t>Brokers</a:t>
            </a:r>
            <a:r>
              <a:rPr kumimoji="0" lang="es-VE" altLang="en-US" sz="1600" b="0" i="0" u="none" strike="noStrike" cap="none" normalizeH="0" baseline="0" dirty="0">
                <a:ln>
                  <a:noFill/>
                </a:ln>
                <a:solidFill>
                  <a:schemeClr val="tx1"/>
                </a:solidFill>
                <a:effectLst/>
                <a:latin typeface="Arial Rounded MT Bold" panose="020F0704030504030204" pitchFamily="34" charset="0"/>
                <a:ea typeface="Times New Roman" panose="02020603050405020304" pitchFamily="18" charset="0"/>
                <a:cs typeface="Calibri" panose="020F0502020204030204" pitchFamily="34" charset="0"/>
              </a:rPr>
              <a:t> de Seguros y los Corredores  o </a:t>
            </a:r>
            <a:r>
              <a:rPr kumimoji="0" lang="es-VE" altLang="en-US" sz="1600" b="0" i="0" u="none" strike="noStrike" cap="none" normalizeH="0" baseline="0" dirty="0" err="1">
                <a:ln>
                  <a:noFill/>
                </a:ln>
                <a:solidFill>
                  <a:schemeClr val="tx1"/>
                </a:solidFill>
                <a:effectLst/>
                <a:latin typeface="Arial Rounded MT Bold" panose="020F0704030504030204" pitchFamily="34" charset="0"/>
                <a:ea typeface="Times New Roman" panose="02020603050405020304" pitchFamily="18" charset="0"/>
                <a:cs typeface="Calibri" panose="020F0502020204030204" pitchFamily="34" charset="0"/>
              </a:rPr>
              <a:t>Brokers</a:t>
            </a:r>
            <a:r>
              <a:rPr kumimoji="0" lang="es-VE" altLang="en-US" sz="1600" b="0" i="0" u="none" strike="noStrike" cap="none" normalizeH="0" baseline="0" dirty="0">
                <a:ln>
                  <a:noFill/>
                </a:ln>
                <a:solidFill>
                  <a:schemeClr val="tx1"/>
                </a:solidFill>
                <a:effectLst/>
                <a:latin typeface="Arial Rounded MT Bold" panose="020F0704030504030204" pitchFamily="34" charset="0"/>
                <a:ea typeface="Times New Roman" panose="02020603050405020304" pitchFamily="18" charset="0"/>
                <a:cs typeface="Calibri" panose="020F0502020204030204" pitchFamily="34" charset="0"/>
              </a:rPr>
              <a:t> de Reaseguros? </a:t>
            </a:r>
            <a:r>
              <a:rPr kumimoji="0" lang="es-VE" altLang="en-US"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
            </a:r>
            <a:r>
              <a:rPr kumimoji="0" lang="es-VE" altLang="en-US" sz="1600" b="0" i="0" u="none" strike="noStrike" cap="none" normalizeH="0" baseline="0" dirty="0">
                <a:ln>
                  <a:noFill/>
                </a:ln>
                <a:solidFill>
                  <a:schemeClr val="tx1"/>
                </a:solidFill>
                <a:effectLst/>
                <a:latin typeface="Arial Rounded MT Bold" panose="020F0704030504030204" pitchFamily="34" charset="0"/>
                <a:ea typeface="Times New Roman" panose="02020603050405020304" pitchFamily="18" charset="0"/>
                <a:cs typeface="Calibri" panose="020F0502020204030204" pitchFamily="34" charset="0"/>
              </a:rPr>
              <a:t>O los intermediarios mencionados pueden cumplir ambas funciones?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VE" altLang="en-US" sz="1600" b="0" i="0" u="none" strike="noStrike" cap="none" normalizeH="0" baseline="0" dirty="0">
              <a:ln>
                <a:noFill/>
              </a:ln>
              <a:solidFill>
                <a:schemeClr val="tx1"/>
              </a:solidFill>
              <a:effectLst/>
              <a:latin typeface="Arial Rounded MT Bold" panose="020F07040305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s-VE" altLang="en-US" dirty="0">
                <a:solidFill>
                  <a:srgbClr val="FFFF00"/>
                </a:solidFill>
                <a:effectLst>
                  <a:outerShdw blurRad="38100" dist="38100" dir="2700000" algn="tl">
                    <a:srgbClr val="000000">
                      <a:alpha val="43137"/>
                    </a:srgbClr>
                  </a:outerShdw>
                </a:effectLst>
                <a:latin typeface="Arial Rounded MT Bold" panose="020F0704030504030204" pitchFamily="34" charset="0"/>
                <a:cs typeface="Calibri" panose="020F0502020204030204" pitchFamily="34" charset="0"/>
              </a:rPr>
              <a:t>4 In your Insurance </a:t>
            </a:r>
            <a:r>
              <a:rPr lang="es-VE" altLang="en-US" dirty="0" err="1">
                <a:solidFill>
                  <a:srgbClr val="FFFF00"/>
                </a:solidFill>
                <a:effectLst>
                  <a:outerShdw blurRad="38100" dist="38100" dir="2700000" algn="tl">
                    <a:srgbClr val="000000">
                      <a:alpha val="43137"/>
                    </a:srgbClr>
                  </a:outerShdw>
                </a:effectLst>
                <a:latin typeface="Arial Rounded MT Bold" panose="020F0704030504030204" pitchFamily="34" charset="0"/>
                <a:cs typeface="Calibri" panose="020F0502020204030204" pitchFamily="34" charset="0"/>
              </a:rPr>
              <a:t>Law</a:t>
            </a:r>
            <a:r>
              <a:rPr lang="es-VE" altLang="en-US" dirty="0">
                <a:solidFill>
                  <a:srgbClr val="FFFF00"/>
                </a:solidFill>
                <a:effectLst>
                  <a:outerShdw blurRad="38100" dist="38100" dir="2700000" algn="tl">
                    <a:srgbClr val="000000">
                      <a:alpha val="43137"/>
                    </a:srgbClr>
                  </a:outerShdw>
                </a:effectLst>
                <a:latin typeface="Arial Rounded MT Bold" panose="020F0704030504030204" pitchFamily="34" charset="0"/>
                <a:cs typeface="Calibri" panose="020F0502020204030204" pitchFamily="34" charset="0"/>
              </a:rPr>
              <a:t> is </a:t>
            </a:r>
            <a:r>
              <a:rPr lang="es-VE" altLang="en-US" dirty="0" err="1">
                <a:solidFill>
                  <a:srgbClr val="FFFF00"/>
                </a:solidFill>
                <a:effectLst>
                  <a:outerShdw blurRad="38100" dist="38100" dir="2700000" algn="tl">
                    <a:srgbClr val="000000">
                      <a:alpha val="43137"/>
                    </a:srgbClr>
                  </a:outerShdw>
                </a:effectLst>
                <a:latin typeface="Arial Rounded MT Bold" panose="020F0704030504030204" pitchFamily="34" charset="0"/>
                <a:cs typeface="Calibri" panose="020F0502020204030204" pitchFamily="34" charset="0"/>
              </a:rPr>
              <a:t>there</a:t>
            </a:r>
            <a:r>
              <a:rPr lang="es-VE" altLang="en-US" dirty="0">
                <a:solidFill>
                  <a:srgbClr val="FFFF00"/>
                </a:solidFill>
                <a:effectLst>
                  <a:outerShdw blurRad="38100" dist="38100" dir="2700000" algn="tl">
                    <a:srgbClr val="000000">
                      <a:alpha val="43137"/>
                    </a:srgbClr>
                  </a:outerShdw>
                </a:effectLst>
                <a:latin typeface="Arial Rounded MT Bold" panose="020F0704030504030204" pitchFamily="34" charset="0"/>
                <a:cs typeface="Calibri" panose="020F0502020204030204" pitchFamily="34" charset="0"/>
              </a:rPr>
              <a:t> any </a:t>
            </a:r>
            <a:r>
              <a:rPr lang="es-VE" altLang="en-US" dirty="0" err="1">
                <a:solidFill>
                  <a:srgbClr val="FFFF00"/>
                </a:solidFill>
                <a:effectLst>
                  <a:outerShdw blurRad="38100" dist="38100" dir="2700000" algn="tl">
                    <a:srgbClr val="000000">
                      <a:alpha val="43137"/>
                    </a:srgbClr>
                  </a:outerShdw>
                </a:effectLst>
                <a:latin typeface="Arial Rounded MT Bold" panose="020F0704030504030204" pitchFamily="34" charset="0"/>
                <a:cs typeface="Calibri" panose="020F0502020204030204" pitchFamily="34" charset="0"/>
              </a:rPr>
              <a:t>differences</a:t>
            </a:r>
            <a:r>
              <a:rPr lang="es-VE" altLang="en-US" dirty="0">
                <a:solidFill>
                  <a:srgbClr val="FFFF00"/>
                </a:solidFill>
                <a:effectLst>
                  <a:outerShdw blurRad="38100" dist="38100" dir="2700000" algn="tl">
                    <a:srgbClr val="000000">
                      <a:alpha val="43137"/>
                    </a:srgbClr>
                  </a:outerShdw>
                </a:effectLst>
                <a:latin typeface="Arial Rounded MT Bold" panose="020F0704030504030204" pitchFamily="34" charset="0"/>
                <a:cs typeface="Calibri" panose="020F0502020204030204" pitchFamily="34" charset="0"/>
              </a:rPr>
              <a:t> </a:t>
            </a:r>
            <a:r>
              <a:rPr lang="es-VE" altLang="en-US" dirty="0" err="1">
                <a:solidFill>
                  <a:srgbClr val="FFFF00"/>
                </a:solidFill>
                <a:effectLst>
                  <a:outerShdw blurRad="38100" dist="38100" dir="2700000" algn="tl">
                    <a:srgbClr val="000000">
                      <a:alpha val="43137"/>
                    </a:srgbClr>
                  </a:outerShdw>
                </a:effectLst>
                <a:latin typeface="Arial Rounded MT Bold" panose="020F0704030504030204" pitchFamily="34" charset="0"/>
                <a:cs typeface="Calibri" panose="020F0502020204030204" pitchFamily="34" charset="0"/>
              </a:rPr>
              <a:t>betwen</a:t>
            </a:r>
            <a:r>
              <a:rPr lang="es-VE" altLang="en-US" dirty="0">
                <a:solidFill>
                  <a:srgbClr val="FFFF00"/>
                </a:solidFill>
                <a:effectLst>
                  <a:outerShdw blurRad="38100" dist="38100" dir="2700000" algn="tl">
                    <a:srgbClr val="000000">
                      <a:alpha val="43137"/>
                    </a:srgbClr>
                  </a:outerShdw>
                </a:effectLst>
                <a:latin typeface="Arial Rounded MT Bold" panose="020F0704030504030204" pitchFamily="34" charset="0"/>
                <a:cs typeface="Calibri" panose="020F0502020204030204" pitchFamily="34" charset="0"/>
              </a:rPr>
              <a:t> </a:t>
            </a:r>
            <a:r>
              <a:rPr lang="es-VE" altLang="en-US" dirty="0" err="1">
                <a:solidFill>
                  <a:srgbClr val="FFFF00"/>
                </a:solidFill>
                <a:effectLst>
                  <a:outerShdw blurRad="38100" dist="38100" dir="2700000" algn="tl">
                    <a:srgbClr val="000000">
                      <a:alpha val="43137"/>
                    </a:srgbClr>
                  </a:outerShdw>
                </a:effectLst>
                <a:latin typeface="Arial Rounded MT Bold" panose="020F0704030504030204" pitchFamily="34" charset="0"/>
                <a:cs typeface="Calibri" panose="020F0502020204030204" pitchFamily="34" charset="0"/>
              </a:rPr>
              <a:t>Insurances</a:t>
            </a:r>
            <a:r>
              <a:rPr lang="es-VE" altLang="en-US" dirty="0">
                <a:solidFill>
                  <a:srgbClr val="FFFF00"/>
                </a:solidFill>
                <a:effectLst>
                  <a:outerShdw blurRad="38100" dist="38100" dir="2700000" algn="tl">
                    <a:srgbClr val="000000">
                      <a:alpha val="43137"/>
                    </a:srgbClr>
                  </a:outerShdw>
                </a:effectLst>
                <a:latin typeface="Arial Rounded MT Bold" panose="020F0704030504030204" pitchFamily="34" charset="0"/>
                <a:cs typeface="Calibri" panose="020F0502020204030204" pitchFamily="34" charset="0"/>
              </a:rPr>
              <a:t> and </a:t>
            </a:r>
            <a:r>
              <a:rPr lang="es-VE" altLang="en-US" dirty="0" err="1">
                <a:solidFill>
                  <a:srgbClr val="FFFF00"/>
                </a:solidFill>
                <a:effectLst>
                  <a:outerShdw blurRad="38100" dist="38100" dir="2700000" algn="tl">
                    <a:srgbClr val="000000">
                      <a:alpha val="43137"/>
                    </a:srgbClr>
                  </a:outerShdw>
                </a:effectLst>
                <a:latin typeface="Arial Rounded MT Bold" panose="020F0704030504030204" pitchFamily="34" charset="0"/>
                <a:cs typeface="Calibri" panose="020F0502020204030204" pitchFamily="34" charset="0"/>
              </a:rPr>
              <a:t>Reinsurance</a:t>
            </a:r>
            <a:r>
              <a:rPr lang="es-VE" altLang="en-US" dirty="0">
                <a:solidFill>
                  <a:srgbClr val="FFFF00"/>
                </a:solidFill>
                <a:effectLst>
                  <a:outerShdw blurRad="38100" dist="38100" dir="2700000" algn="tl">
                    <a:srgbClr val="000000">
                      <a:alpha val="43137"/>
                    </a:srgbClr>
                  </a:outerShdw>
                </a:effectLst>
                <a:latin typeface="Arial Rounded MT Bold" panose="020F0704030504030204" pitchFamily="34" charset="0"/>
                <a:cs typeface="Calibri" panose="020F0502020204030204" pitchFamily="34" charset="0"/>
              </a:rPr>
              <a:t> </a:t>
            </a:r>
            <a:r>
              <a:rPr lang="es-VE" altLang="en-US" dirty="0" err="1">
                <a:solidFill>
                  <a:srgbClr val="FFFF00"/>
                </a:solidFill>
                <a:effectLst>
                  <a:outerShdw blurRad="38100" dist="38100" dir="2700000" algn="tl">
                    <a:srgbClr val="000000">
                      <a:alpha val="43137"/>
                    </a:srgbClr>
                  </a:outerShdw>
                </a:effectLst>
                <a:latin typeface="Arial Rounded MT Bold" panose="020F0704030504030204" pitchFamily="34" charset="0"/>
                <a:cs typeface="Calibri" panose="020F0502020204030204" pitchFamily="34" charset="0"/>
              </a:rPr>
              <a:t>Brokers</a:t>
            </a:r>
            <a:r>
              <a:rPr lang="es-VE" altLang="en-US" dirty="0">
                <a:solidFill>
                  <a:srgbClr val="FFFF00"/>
                </a:solidFill>
                <a:effectLst>
                  <a:outerShdw blurRad="38100" dist="38100" dir="2700000" algn="tl">
                    <a:srgbClr val="000000">
                      <a:alpha val="43137"/>
                    </a:srgbClr>
                  </a:outerShdw>
                </a:effectLst>
                <a:latin typeface="Arial Rounded MT Bold" panose="020F0704030504030204" pitchFamily="34" charset="0"/>
                <a:cs typeface="Calibri" panose="020F0502020204030204" pitchFamily="34" charset="0"/>
              </a:rPr>
              <a:t>?  Or can </a:t>
            </a:r>
            <a:r>
              <a:rPr lang="es-VE" altLang="en-US" dirty="0" err="1">
                <a:solidFill>
                  <a:srgbClr val="FFFF00"/>
                </a:solidFill>
                <a:effectLst>
                  <a:outerShdw blurRad="38100" dist="38100" dir="2700000" algn="tl">
                    <a:srgbClr val="000000">
                      <a:alpha val="43137"/>
                    </a:srgbClr>
                  </a:outerShdw>
                </a:effectLst>
                <a:latin typeface="Arial Rounded MT Bold" panose="020F0704030504030204" pitchFamily="34" charset="0"/>
                <a:cs typeface="Calibri" panose="020F0502020204030204" pitchFamily="34" charset="0"/>
              </a:rPr>
              <a:t>both</a:t>
            </a:r>
            <a:r>
              <a:rPr lang="es-VE" altLang="en-US" dirty="0">
                <a:solidFill>
                  <a:srgbClr val="FFFF00"/>
                </a:solidFill>
                <a:effectLst>
                  <a:outerShdw blurRad="38100" dist="38100" dir="2700000" algn="tl">
                    <a:srgbClr val="000000">
                      <a:alpha val="43137"/>
                    </a:srgbClr>
                  </a:outerShdw>
                </a:effectLst>
                <a:latin typeface="Arial Rounded MT Bold" panose="020F0704030504030204" pitchFamily="34" charset="0"/>
                <a:cs typeface="Calibri" panose="020F0502020204030204" pitchFamily="34" charset="0"/>
              </a:rPr>
              <a:t> </a:t>
            </a:r>
            <a:r>
              <a:rPr lang="es-VE" altLang="en-US" dirty="0" err="1">
                <a:solidFill>
                  <a:srgbClr val="FFFF00"/>
                </a:solidFill>
                <a:effectLst>
                  <a:outerShdw blurRad="38100" dist="38100" dir="2700000" algn="tl">
                    <a:srgbClr val="000000">
                      <a:alpha val="43137"/>
                    </a:srgbClr>
                  </a:outerShdw>
                </a:effectLst>
                <a:latin typeface="Arial Rounded MT Bold" panose="020F0704030504030204" pitchFamily="34" charset="0"/>
                <a:cs typeface="Calibri" panose="020F0502020204030204" pitchFamily="34" charset="0"/>
              </a:rPr>
              <a:t>perform</a:t>
            </a:r>
            <a:r>
              <a:rPr lang="es-VE" altLang="en-US" dirty="0">
                <a:solidFill>
                  <a:srgbClr val="FFFF00"/>
                </a:solidFill>
                <a:effectLst>
                  <a:outerShdw blurRad="38100" dist="38100" dir="2700000" algn="tl">
                    <a:srgbClr val="000000">
                      <a:alpha val="43137"/>
                    </a:srgbClr>
                  </a:outerShdw>
                </a:effectLst>
                <a:latin typeface="Arial Rounded MT Bold" panose="020F0704030504030204" pitchFamily="34" charset="0"/>
                <a:cs typeface="Calibri" panose="020F0502020204030204" pitchFamily="34" charset="0"/>
              </a:rPr>
              <a:t> the </a:t>
            </a:r>
            <a:r>
              <a:rPr lang="es-VE" altLang="en-US" dirty="0" err="1">
                <a:solidFill>
                  <a:srgbClr val="FFFF00"/>
                </a:solidFill>
                <a:effectLst>
                  <a:outerShdw blurRad="38100" dist="38100" dir="2700000" algn="tl">
                    <a:srgbClr val="000000">
                      <a:alpha val="43137"/>
                    </a:srgbClr>
                  </a:outerShdw>
                </a:effectLst>
                <a:latin typeface="Arial Rounded MT Bold" panose="020F0704030504030204" pitchFamily="34" charset="0"/>
                <a:cs typeface="Calibri" panose="020F0502020204030204" pitchFamily="34" charset="0"/>
              </a:rPr>
              <a:t>both</a:t>
            </a:r>
            <a:r>
              <a:rPr lang="es-VE" altLang="en-US" dirty="0">
                <a:solidFill>
                  <a:srgbClr val="FFFF00"/>
                </a:solidFill>
                <a:effectLst>
                  <a:outerShdw blurRad="38100" dist="38100" dir="2700000" algn="tl">
                    <a:srgbClr val="000000">
                      <a:alpha val="43137"/>
                    </a:srgbClr>
                  </a:outerShdw>
                </a:effectLst>
                <a:latin typeface="Arial Rounded MT Bold" panose="020F0704030504030204" pitchFamily="34" charset="0"/>
                <a:cs typeface="Calibri" panose="020F0502020204030204" pitchFamily="34" charset="0"/>
              </a:rPr>
              <a:t> </a:t>
            </a:r>
            <a:r>
              <a:rPr lang="es-VE" altLang="en-US" dirty="0" err="1">
                <a:solidFill>
                  <a:srgbClr val="FFFF00"/>
                </a:solidFill>
                <a:effectLst>
                  <a:outerShdw blurRad="38100" dist="38100" dir="2700000" algn="tl">
                    <a:srgbClr val="000000">
                      <a:alpha val="43137"/>
                    </a:srgbClr>
                  </a:outerShdw>
                </a:effectLst>
                <a:latin typeface="Arial Rounded MT Bold" panose="020F0704030504030204" pitchFamily="34" charset="0"/>
                <a:cs typeface="Calibri" panose="020F0502020204030204" pitchFamily="34" charset="0"/>
              </a:rPr>
              <a:t>functions</a:t>
            </a:r>
            <a:r>
              <a:rPr lang="es-VE" altLang="en-US" dirty="0">
                <a:solidFill>
                  <a:srgbClr val="FFFF00"/>
                </a:solidFill>
                <a:effectLst>
                  <a:outerShdw blurRad="38100" dist="38100" dir="2700000" algn="tl">
                    <a:srgbClr val="000000">
                      <a:alpha val="43137"/>
                    </a:srgbClr>
                  </a:outerShdw>
                </a:effectLst>
                <a:latin typeface="Arial Rounded MT Bold" panose="020F0704030504030204" pitchFamily="34" charset="0"/>
                <a:cs typeface="Calibri" panose="020F0502020204030204" pitchFamily="34" charset="0"/>
              </a:rPr>
              <a:t>?</a:t>
            </a:r>
            <a:endParaRPr kumimoji="0" lang="en-US" altLang="en-US" b="0" i="0" u="none" strike="noStrike" cap="none" normalizeH="0" baseline="0" dirty="0">
              <a:ln>
                <a:noFill/>
              </a:ln>
              <a:solidFill>
                <a:srgbClr val="FFFF00"/>
              </a:solidFill>
              <a:effectLst>
                <a:outerShdw blurRad="38100" dist="38100" dir="2700000" algn="tl">
                  <a:srgbClr val="000000">
                    <a:alpha val="43137"/>
                  </a:srgbClr>
                </a:outerShdw>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66356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C8CCCA53-C0DB-4DA1-957C-2295D69851B8}"/>
              </a:ext>
            </a:extLst>
          </p:cNvPr>
          <p:cNvGraphicFramePr>
            <a:graphicFrameLocks noGrp="1"/>
          </p:cNvGraphicFramePr>
          <p:nvPr>
            <p:extLst>
              <p:ext uri="{D42A27DB-BD31-4B8C-83A1-F6EECF244321}">
                <p14:modId xmlns:p14="http://schemas.microsoft.com/office/powerpoint/2010/main" val="2100862613"/>
              </p:ext>
            </p:extLst>
          </p:nvPr>
        </p:nvGraphicFramePr>
        <p:xfrm>
          <a:off x="126609" y="1703981"/>
          <a:ext cx="11915336" cy="3939805"/>
        </p:xfrm>
        <a:graphic>
          <a:graphicData uri="http://schemas.openxmlformats.org/drawingml/2006/table">
            <a:tbl>
              <a:tblPr firstRow="1" firstCol="1" bandRow="1">
                <a:tableStyleId>{5C22544A-7EE6-4342-B048-85BDC9FD1C3A}</a:tableStyleId>
              </a:tblPr>
              <a:tblGrid>
                <a:gridCol w="1298773">
                  <a:extLst>
                    <a:ext uri="{9D8B030D-6E8A-4147-A177-3AD203B41FA5}">
                      <a16:colId xmlns:a16="http://schemas.microsoft.com/office/drawing/2014/main" val="1147138710"/>
                    </a:ext>
                  </a:extLst>
                </a:gridCol>
                <a:gridCol w="1326808">
                  <a:extLst>
                    <a:ext uri="{9D8B030D-6E8A-4147-A177-3AD203B41FA5}">
                      <a16:colId xmlns:a16="http://schemas.microsoft.com/office/drawing/2014/main" val="3525717749"/>
                    </a:ext>
                  </a:extLst>
                </a:gridCol>
                <a:gridCol w="1582636">
                  <a:extLst>
                    <a:ext uri="{9D8B030D-6E8A-4147-A177-3AD203B41FA5}">
                      <a16:colId xmlns:a16="http://schemas.microsoft.com/office/drawing/2014/main" val="3127834047"/>
                    </a:ext>
                  </a:extLst>
                </a:gridCol>
                <a:gridCol w="1336384">
                  <a:extLst>
                    <a:ext uri="{9D8B030D-6E8A-4147-A177-3AD203B41FA5}">
                      <a16:colId xmlns:a16="http://schemas.microsoft.com/office/drawing/2014/main" val="2510773304"/>
                    </a:ext>
                  </a:extLst>
                </a:gridCol>
                <a:gridCol w="1167138">
                  <a:extLst>
                    <a:ext uri="{9D8B030D-6E8A-4147-A177-3AD203B41FA5}">
                      <a16:colId xmlns:a16="http://schemas.microsoft.com/office/drawing/2014/main" val="370207034"/>
                    </a:ext>
                  </a:extLst>
                </a:gridCol>
                <a:gridCol w="1222474">
                  <a:extLst>
                    <a:ext uri="{9D8B030D-6E8A-4147-A177-3AD203B41FA5}">
                      <a16:colId xmlns:a16="http://schemas.microsoft.com/office/drawing/2014/main" val="976960590"/>
                    </a:ext>
                  </a:extLst>
                </a:gridCol>
                <a:gridCol w="1326808">
                  <a:extLst>
                    <a:ext uri="{9D8B030D-6E8A-4147-A177-3AD203B41FA5}">
                      <a16:colId xmlns:a16="http://schemas.microsoft.com/office/drawing/2014/main" val="2409847818"/>
                    </a:ext>
                  </a:extLst>
                </a:gridCol>
                <a:gridCol w="1326808">
                  <a:extLst>
                    <a:ext uri="{9D8B030D-6E8A-4147-A177-3AD203B41FA5}">
                      <a16:colId xmlns:a16="http://schemas.microsoft.com/office/drawing/2014/main" val="2208354758"/>
                    </a:ext>
                  </a:extLst>
                </a:gridCol>
                <a:gridCol w="1327507">
                  <a:extLst>
                    <a:ext uri="{9D8B030D-6E8A-4147-A177-3AD203B41FA5}">
                      <a16:colId xmlns:a16="http://schemas.microsoft.com/office/drawing/2014/main" val="4049231848"/>
                    </a:ext>
                  </a:extLst>
                </a:gridCol>
              </a:tblGrid>
              <a:tr h="587005">
                <a:tc>
                  <a:txBody>
                    <a:bodyPr/>
                    <a:lstStyle/>
                    <a:p>
                      <a:pPr marL="0" marR="0" algn="ctr">
                        <a:spcBef>
                          <a:spcPts val="0"/>
                        </a:spcBef>
                        <a:spcAft>
                          <a:spcPts val="0"/>
                        </a:spcAft>
                      </a:pPr>
                      <a:endParaRPr lang="es-ES" sz="1200" b="1" cap="all" dirty="0">
                        <a:effectLst>
                          <a:outerShdw blurRad="38100" dist="38100" dir="2700000" algn="tl">
                            <a:srgbClr val="000000">
                              <a:alpha val="43137"/>
                            </a:srgbClr>
                          </a:outerShdw>
                        </a:effectLst>
                      </a:endParaRPr>
                    </a:p>
                    <a:p>
                      <a:pPr marL="0" marR="0" algn="ctr">
                        <a:spcBef>
                          <a:spcPts val="0"/>
                        </a:spcBef>
                        <a:spcAft>
                          <a:spcPts val="0"/>
                        </a:spcAft>
                      </a:pPr>
                      <a:r>
                        <a:rPr lang="es-ES" sz="1200" b="1" cap="all" dirty="0">
                          <a:effectLst>
                            <a:outerShdw blurRad="38100" dist="38100" dir="2700000" algn="tl">
                              <a:srgbClr val="000000">
                                <a:alpha val="43137"/>
                              </a:srgbClr>
                            </a:outerShdw>
                          </a:effectLst>
                        </a:rPr>
                        <a:t>ARGENTINA</a:t>
                      </a:r>
                      <a:endParaRPr lang="en-US" sz="12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txBody>
                  <a:tcPr marL="66473" marR="66473" marT="0" marB="0"/>
                </a:tc>
                <a:tc>
                  <a:txBody>
                    <a:bodyPr/>
                    <a:lstStyle/>
                    <a:p>
                      <a:pPr marL="0" marR="0" algn="ctr">
                        <a:spcBef>
                          <a:spcPts val="0"/>
                        </a:spcBef>
                        <a:spcAft>
                          <a:spcPts val="0"/>
                        </a:spcAft>
                      </a:pPr>
                      <a:endParaRPr lang="es-ES" sz="1200" b="1" cap="all" dirty="0">
                        <a:effectLst>
                          <a:outerShdw blurRad="38100" dist="38100" dir="2700000" algn="tl">
                            <a:srgbClr val="000000">
                              <a:alpha val="43137"/>
                            </a:srgbClr>
                          </a:outerShdw>
                        </a:effectLst>
                      </a:endParaRPr>
                    </a:p>
                    <a:p>
                      <a:pPr marL="0" marR="0" algn="ctr">
                        <a:spcBef>
                          <a:spcPts val="0"/>
                        </a:spcBef>
                        <a:spcAft>
                          <a:spcPts val="0"/>
                        </a:spcAft>
                      </a:pPr>
                      <a:r>
                        <a:rPr lang="es-ES" sz="1200" b="1" cap="all" dirty="0">
                          <a:effectLst>
                            <a:outerShdw blurRad="38100" dist="38100" dir="2700000" algn="tl">
                              <a:srgbClr val="000000">
                                <a:alpha val="43137"/>
                              </a:srgbClr>
                            </a:outerShdw>
                          </a:effectLst>
                        </a:rPr>
                        <a:t>BRASIL</a:t>
                      </a:r>
                      <a:endParaRPr lang="en-US" sz="12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txBody>
                  <a:tcPr marL="66473" marR="66473" marT="0" marB="0"/>
                </a:tc>
                <a:tc>
                  <a:txBody>
                    <a:bodyPr/>
                    <a:lstStyle/>
                    <a:p>
                      <a:pPr marL="0" marR="0" algn="ctr">
                        <a:spcBef>
                          <a:spcPts val="0"/>
                        </a:spcBef>
                        <a:spcAft>
                          <a:spcPts val="0"/>
                        </a:spcAft>
                      </a:pPr>
                      <a:endParaRPr lang="es-ES" sz="1200" b="1" cap="all" dirty="0">
                        <a:effectLst>
                          <a:outerShdw blurRad="38100" dist="38100" dir="2700000" algn="tl">
                            <a:srgbClr val="000000">
                              <a:alpha val="43137"/>
                            </a:srgbClr>
                          </a:outerShdw>
                        </a:effectLst>
                      </a:endParaRPr>
                    </a:p>
                    <a:p>
                      <a:pPr marL="0" marR="0" algn="ctr">
                        <a:spcBef>
                          <a:spcPts val="0"/>
                        </a:spcBef>
                        <a:spcAft>
                          <a:spcPts val="0"/>
                        </a:spcAft>
                      </a:pPr>
                      <a:r>
                        <a:rPr lang="es-ES" sz="1200" b="1" cap="all" dirty="0">
                          <a:effectLst>
                            <a:outerShdw blurRad="38100" dist="38100" dir="2700000" algn="tl">
                              <a:srgbClr val="000000">
                                <a:alpha val="43137"/>
                              </a:srgbClr>
                            </a:outerShdw>
                          </a:effectLst>
                        </a:rPr>
                        <a:t>BOLIVIA</a:t>
                      </a:r>
                      <a:endParaRPr lang="en-US" sz="12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txBody>
                  <a:tcPr marL="66473" marR="66473" marT="0" marB="0"/>
                </a:tc>
                <a:tc>
                  <a:txBody>
                    <a:bodyPr/>
                    <a:lstStyle/>
                    <a:p>
                      <a:pPr marL="0" marR="0" algn="ctr">
                        <a:spcBef>
                          <a:spcPts val="0"/>
                        </a:spcBef>
                        <a:spcAft>
                          <a:spcPts val="0"/>
                        </a:spcAft>
                      </a:pPr>
                      <a:endParaRPr lang="es-ES" sz="1200" b="1" cap="all" dirty="0">
                        <a:effectLst>
                          <a:outerShdw blurRad="38100" dist="38100" dir="2700000" algn="tl">
                            <a:srgbClr val="000000">
                              <a:alpha val="43137"/>
                            </a:srgbClr>
                          </a:outerShdw>
                        </a:effectLst>
                      </a:endParaRPr>
                    </a:p>
                    <a:p>
                      <a:pPr marL="0" marR="0" algn="ctr">
                        <a:spcBef>
                          <a:spcPts val="0"/>
                        </a:spcBef>
                        <a:spcAft>
                          <a:spcPts val="0"/>
                        </a:spcAft>
                      </a:pPr>
                      <a:r>
                        <a:rPr lang="es-ES" sz="1200" b="1" cap="all" dirty="0">
                          <a:effectLst>
                            <a:outerShdw blurRad="38100" dist="38100" dir="2700000" algn="tl">
                              <a:srgbClr val="000000">
                                <a:alpha val="43137"/>
                              </a:srgbClr>
                            </a:outerShdw>
                          </a:effectLst>
                        </a:rPr>
                        <a:t>CHILE</a:t>
                      </a:r>
                      <a:endParaRPr lang="en-US" sz="12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txBody>
                  <a:tcPr marL="66473" marR="66473" marT="0" marB="0"/>
                </a:tc>
                <a:tc>
                  <a:txBody>
                    <a:bodyPr/>
                    <a:lstStyle/>
                    <a:p>
                      <a:pPr marL="0" marR="0" algn="ctr">
                        <a:spcBef>
                          <a:spcPts val="0"/>
                        </a:spcBef>
                        <a:spcAft>
                          <a:spcPts val="0"/>
                        </a:spcAft>
                      </a:pPr>
                      <a:endParaRPr lang="es-ES" sz="1200" b="1" cap="all" dirty="0">
                        <a:effectLst>
                          <a:outerShdw blurRad="38100" dist="38100" dir="2700000" algn="tl">
                            <a:srgbClr val="000000">
                              <a:alpha val="43137"/>
                            </a:srgbClr>
                          </a:outerShdw>
                        </a:effectLst>
                      </a:endParaRPr>
                    </a:p>
                    <a:p>
                      <a:pPr marL="0" marR="0" algn="ctr">
                        <a:spcBef>
                          <a:spcPts val="0"/>
                        </a:spcBef>
                        <a:spcAft>
                          <a:spcPts val="0"/>
                        </a:spcAft>
                      </a:pPr>
                      <a:r>
                        <a:rPr lang="es-ES" sz="1200" b="1" cap="all" dirty="0">
                          <a:effectLst>
                            <a:outerShdw blurRad="38100" dist="38100" dir="2700000" algn="tl">
                              <a:srgbClr val="000000">
                                <a:alpha val="43137"/>
                              </a:srgbClr>
                            </a:outerShdw>
                          </a:effectLst>
                        </a:rPr>
                        <a:t>COLOMBIA</a:t>
                      </a:r>
                      <a:endParaRPr lang="en-US" sz="12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txBody>
                  <a:tcPr marL="66473" marR="66473" marT="0" marB="0"/>
                </a:tc>
                <a:tc>
                  <a:txBody>
                    <a:bodyPr/>
                    <a:lstStyle/>
                    <a:p>
                      <a:pPr marL="0" marR="0" algn="ctr">
                        <a:spcBef>
                          <a:spcPts val="0"/>
                        </a:spcBef>
                        <a:spcAft>
                          <a:spcPts val="0"/>
                        </a:spcAft>
                      </a:pPr>
                      <a:endParaRPr lang="es-ES" sz="1200" b="1" cap="all" dirty="0">
                        <a:effectLst>
                          <a:outerShdw blurRad="38100" dist="38100" dir="2700000" algn="tl">
                            <a:srgbClr val="000000">
                              <a:alpha val="43137"/>
                            </a:srgbClr>
                          </a:outerShdw>
                        </a:effectLst>
                      </a:endParaRPr>
                    </a:p>
                    <a:p>
                      <a:pPr marL="0" marR="0" algn="ctr">
                        <a:spcBef>
                          <a:spcPts val="0"/>
                        </a:spcBef>
                        <a:spcAft>
                          <a:spcPts val="0"/>
                        </a:spcAft>
                      </a:pPr>
                      <a:r>
                        <a:rPr lang="es-ES" sz="1200" b="1" cap="all" dirty="0">
                          <a:effectLst>
                            <a:outerShdw blurRad="38100" dist="38100" dir="2700000" algn="tl">
                              <a:srgbClr val="000000">
                                <a:alpha val="43137"/>
                              </a:srgbClr>
                            </a:outerShdw>
                          </a:effectLst>
                        </a:rPr>
                        <a:t>COSTA RICA</a:t>
                      </a:r>
                      <a:endParaRPr lang="en-US" sz="12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txBody>
                  <a:tcPr marL="66473" marR="66473" marT="0" marB="0"/>
                </a:tc>
                <a:tc>
                  <a:txBody>
                    <a:bodyPr/>
                    <a:lstStyle/>
                    <a:p>
                      <a:pPr marL="0" marR="0" algn="ctr">
                        <a:spcBef>
                          <a:spcPts val="0"/>
                        </a:spcBef>
                        <a:spcAft>
                          <a:spcPts val="0"/>
                        </a:spcAft>
                      </a:pPr>
                      <a:endParaRPr lang="es-ES" sz="1200" b="1" cap="all" dirty="0">
                        <a:effectLst>
                          <a:outerShdw blurRad="38100" dist="38100" dir="2700000" algn="tl">
                            <a:srgbClr val="000000">
                              <a:alpha val="43137"/>
                            </a:srgbClr>
                          </a:outerShdw>
                        </a:effectLst>
                      </a:endParaRPr>
                    </a:p>
                    <a:p>
                      <a:pPr marL="0" marR="0" algn="ctr">
                        <a:spcBef>
                          <a:spcPts val="0"/>
                        </a:spcBef>
                        <a:spcAft>
                          <a:spcPts val="0"/>
                        </a:spcAft>
                      </a:pPr>
                      <a:r>
                        <a:rPr lang="es-ES" sz="1200" b="1" cap="all" dirty="0">
                          <a:effectLst>
                            <a:outerShdw blurRad="38100" dist="38100" dir="2700000" algn="tl">
                              <a:srgbClr val="000000">
                                <a:alpha val="43137"/>
                              </a:srgbClr>
                            </a:outerShdw>
                          </a:effectLst>
                        </a:rPr>
                        <a:t>MÉXICO</a:t>
                      </a:r>
                      <a:endParaRPr lang="en-US" sz="12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txBody>
                  <a:tcPr marL="66473" marR="66473" marT="0" marB="0"/>
                </a:tc>
                <a:tc>
                  <a:txBody>
                    <a:bodyPr/>
                    <a:lstStyle/>
                    <a:p>
                      <a:pPr marL="0" marR="0" algn="ctr">
                        <a:spcBef>
                          <a:spcPts val="0"/>
                        </a:spcBef>
                        <a:spcAft>
                          <a:spcPts val="0"/>
                        </a:spcAft>
                      </a:pPr>
                      <a:endParaRPr lang="es-ES" sz="1200" b="1" cap="all" dirty="0">
                        <a:effectLst>
                          <a:outerShdw blurRad="38100" dist="38100" dir="2700000" algn="tl">
                            <a:srgbClr val="000000">
                              <a:alpha val="43137"/>
                            </a:srgbClr>
                          </a:outerShdw>
                        </a:effectLst>
                      </a:endParaRPr>
                    </a:p>
                    <a:p>
                      <a:pPr marL="0" marR="0" algn="ctr">
                        <a:spcBef>
                          <a:spcPts val="0"/>
                        </a:spcBef>
                        <a:spcAft>
                          <a:spcPts val="0"/>
                        </a:spcAft>
                      </a:pPr>
                      <a:r>
                        <a:rPr lang="es-ES" sz="1200" b="1" cap="all" dirty="0">
                          <a:effectLst>
                            <a:outerShdw blurRad="38100" dist="38100" dir="2700000" algn="tl">
                              <a:srgbClr val="000000">
                                <a:alpha val="43137"/>
                              </a:srgbClr>
                            </a:outerShdw>
                          </a:effectLst>
                        </a:rPr>
                        <a:t>PERÚ</a:t>
                      </a:r>
                      <a:endParaRPr lang="en-US" sz="12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txBody>
                  <a:tcPr marL="66473" marR="66473" marT="0" marB="0"/>
                </a:tc>
                <a:tc>
                  <a:txBody>
                    <a:bodyPr/>
                    <a:lstStyle/>
                    <a:p>
                      <a:pPr marL="0" marR="0" algn="ctr">
                        <a:spcBef>
                          <a:spcPts val="0"/>
                        </a:spcBef>
                        <a:spcAft>
                          <a:spcPts val="0"/>
                        </a:spcAft>
                      </a:pPr>
                      <a:endParaRPr lang="es-ES" sz="1200" b="1" cap="all" dirty="0">
                        <a:effectLst>
                          <a:outerShdw blurRad="38100" dist="38100" dir="2700000" algn="tl">
                            <a:srgbClr val="000000">
                              <a:alpha val="43137"/>
                            </a:srgbClr>
                          </a:outerShdw>
                        </a:effectLst>
                      </a:endParaRPr>
                    </a:p>
                    <a:p>
                      <a:pPr marL="0" marR="0" algn="ctr">
                        <a:spcBef>
                          <a:spcPts val="0"/>
                        </a:spcBef>
                        <a:spcAft>
                          <a:spcPts val="0"/>
                        </a:spcAft>
                      </a:pPr>
                      <a:r>
                        <a:rPr lang="es-ES" sz="1200" b="1" cap="all" dirty="0">
                          <a:effectLst>
                            <a:outerShdw blurRad="38100" dist="38100" dir="2700000" algn="tl">
                              <a:srgbClr val="000000">
                                <a:alpha val="43137"/>
                              </a:srgbClr>
                            </a:outerShdw>
                          </a:effectLst>
                        </a:rPr>
                        <a:t>URUGUAY</a:t>
                      </a:r>
                      <a:endParaRPr lang="en-US" sz="12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txBody>
                  <a:tcPr marL="66473" marR="66473" marT="0" marB="0"/>
                </a:tc>
                <a:extLst>
                  <a:ext uri="{0D108BD9-81ED-4DB2-BD59-A6C34878D82A}">
                    <a16:rowId xmlns:a16="http://schemas.microsoft.com/office/drawing/2014/main" val="1749374550"/>
                  </a:ext>
                </a:extLst>
              </a:tr>
              <a:tr h="3213210">
                <a:tc>
                  <a:txBody>
                    <a:bodyPr/>
                    <a:lstStyle/>
                    <a:p>
                      <a:pPr marL="10160" marR="0" algn="just">
                        <a:spcBef>
                          <a:spcPts val="0"/>
                        </a:spcBef>
                        <a:spcAft>
                          <a:spcPts val="0"/>
                        </a:spcAft>
                      </a:pPr>
                      <a:r>
                        <a:rPr lang="es-ES_tradnl" sz="1000" b="1" kern="1200" dirty="0">
                          <a:solidFill>
                            <a:srgbClr val="00B050"/>
                          </a:solidFill>
                          <a:effectLst/>
                          <a:latin typeface="+mn-lt"/>
                          <a:ea typeface="+mn-ea"/>
                          <a:cs typeface="+mn-cs"/>
                        </a:rPr>
                        <a:t>La legislación vigente no aclara cuales son las obligaciones y las prohibiciones de los corredores de seguros, por eso hay tantos problemas en cuanto a su responsabilidad en la contratación de seguros como intermediarios del mismo. Se prevén algunos impedimentos.</a:t>
                      </a:r>
                      <a:endParaRPr lang="en-US" sz="1000" b="1" kern="1200" dirty="0">
                        <a:solidFill>
                          <a:srgbClr val="00B050"/>
                        </a:solidFill>
                        <a:effectLst/>
                        <a:latin typeface="+mn-lt"/>
                        <a:ea typeface="+mn-ea"/>
                        <a:cs typeface="+mn-cs"/>
                      </a:endParaRPr>
                    </a:p>
                    <a:p>
                      <a:pPr marL="0" marR="0" algn="just">
                        <a:spcBef>
                          <a:spcPts val="0"/>
                        </a:spcBef>
                        <a:spcAft>
                          <a:spcPts val="0"/>
                        </a:spcAft>
                      </a:pPr>
                      <a:r>
                        <a:rPr lang="es-ES_tradnl" sz="1000" b="1" kern="1200" dirty="0">
                          <a:solidFill>
                            <a:srgbClr val="00B050"/>
                          </a:solidFill>
                          <a:effectLst/>
                          <a:latin typeface="+mn-lt"/>
                          <a:ea typeface="+mn-ea"/>
                          <a:cs typeface="+mn-cs"/>
                        </a:rPr>
                        <a:t> </a:t>
                      </a:r>
                      <a:endParaRPr lang="en-US" sz="1000" b="1" kern="1200" dirty="0">
                        <a:solidFill>
                          <a:srgbClr val="00B050"/>
                        </a:solidFill>
                        <a:effectLst/>
                        <a:latin typeface="+mn-lt"/>
                        <a:ea typeface="+mn-ea"/>
                        <a:cs typeface="+mn-cs"/>
                      </a:endParaRPr>
                    </a:p>
                  </a:txBody>
                  <a:tcPr marL="66473" marR="66473" marT="0" marB="0">
                    <a:solidFill>
                      <a:schemeClr val="tx1"/>
                    </a:solidFill>
                  </a:tcPr>
                </a:tc>
                <a:tc>
                  <a:txBody>
                    <a:bodyPr/>
                    <a:lstStyle/>
                    <a:p>
                      <a:pPr marL="0" marR="0" algn="just">
                        <a:spcBef>
                          <a:spcPts val="0"/>
                        </a:spcBef>
                        <a:spcAft>
                          <a:spcPts val="0"/>
                        </a:spcAft>
                      </a:pPr>
                      <a:r>
                        <a:rPr lang="es-ES_tradnl" sz="1000" kern="1200" dirty="0">
                          <a:solidFill>
                            <a:schemeClr val="dk1"/>
                          </a:solidFill>
                          <a:effectLst/>
                          <a:latin typeface="+mn-lt"/>
                          <a:ea typeface="+mn-ea"/>
                          <a:cs typeface="+mn-cs"/>
                        </a:rPr>
                        <a:t>Os </a:t>
                      </a:r>
                      <a:r>
                        <a:rPr lang="es-ES_tradnl" sz="1000" kern="1200" dirty="0" err="1">
                          <a:solidFill>
                            <a:schemeClr val="dk1"/>
                          </a:solidFill>
                          <a:effectLst/>
                          <a:latin typeface="+mn-lt"/>
                          <a:ea typeface="+mn-ea"/>
                          <a:cs typeface="+mn-cs"/>
                        </a:rPr>
                        <a:t>direitos</a:t>
                      </a:r>
                      <a:r>
                        <a:rPr lang="es-ES_tradnl" sz="1000" kern="1200" dirty="0">
                          <a:solidFill>
                            <a:schemeClr val="dk1"/>
                          </a:solidFill>
                          <a:effectLst/>
                          <a:latin typeface="+mn-lt"/>
                          <a:ea typeface="+mn-ea"/>
                          <a:cs typeface="+mn-cs"/>
                        </a:rPr>
                        <a:t> e </a:t>
                      </a:r>
                      <a:r>
                        <a:rPr lang="es-ES_tradnl" sz="1000" kern="1200" dirty="0" err="1">
                          <a:solidFill>
                            <a:schemeClr val="dk1"/>
                          </a:solidFill>
                          <a:effectLst/>
                          <a:latin typeface="+mn-lt"/>
                          <a:ea typeface="+mn-ea"/>
                          <a:cs typeface="+mn-cs"/>
                        </a:rPr>
                        <a:t>deveres</a:t>
                      </a:r>
                      <a:r>
                        <a:rPr lang="es-ES_tradnl" sz="1000" kern="1200" dirty="0">
                          <a:solidFill>
                            <a:schemeClr val="dk1"/>
                          </a:solidFill>
                          <a:effectLst/>
                          <a:latin typeface="+mn-lt"/>
                          <a:ea typeface="+mn-ea"/>
                          <a:cs typeface="+mn-cs"/>
                        </a:rPr>
                        <a:t> dos </a:t>
                      </a:r>
                      <a:r>
                        <a:rPr lang="es-ES_tradnl" sz="1000" kern="1200" dirty="0" err="1">
                          <a:solidFill>
                            <a:schemeClr val="dk1"/>
                          </a:solidFill>
                          <a:effectLst/>
                          <a:latin typeface="+mn-lt"/>
                          <a:ea typeface="+mn-ea"/>
                          <a:cs typeface="+mn-cs"/>
                        </a:rPr>
                        <a:t>corretores</a:t>
                      </a:r>
                      <a:r>
                        <a:rPr lang="es-ES_tradnl" sz="1000" kern="1200" dirty="0">
                          <a:solidFill>
                            <a:schemeClr val="dk1"/>
                          </a:solidFill>
                          <a:effectLst/>
                          <a:latin typeface="+mn-lt"/>
                          <a:ea typeface="+mn-ea"/>
                          <a:cs typeface="+mn-cs"/>
                        </a:rPr>
                        <a:t> </a:t>
                      </a:r>
                      <a:r>
                        <a:rPr lang="es-ES_tradnl" sz="1000" kern="1200" dirty="0" err="1">
                          <a:solidFill>
                            <a:schemeClr val="dk1"/>
                          </a:solidFill>
                          <a:effectLst/>
                          <a:latin typeface="+mn-lt"/>
                          <a:ea typeface="+mn-ea"/>
                          <a:cs typeface="+mn-cs"/>
                        </a:rPr>
                        <a:t>constam</a:t>
                      </a:r>
                      <a:r>
                        <a:rPr lang="es-ES_tradnl" sz="1000" kern="1200" dirty="0">
                          <a:solidFill>
                            <a:schemeClr val="dk1"/>
                          </a:solidFill>
                          <a:effectLst/>
                          <a:latin typeface="+mn-lt"/>
                          <a:ea typeface="+mn-ea"/>
                          <a:cs typeface="+mn-cs"/>
                        </a:rPr>
                        <a:t> da </a:t>
                      </a:r>
                      <a:r>
                        <a:rPr lang="es-ES_tradnl" sz="1000" kern="1200" dirty="0" err="1">
                          <a:solidFill>
                            <a:schemeClr val="dk1"/>
                          </a:solidFill>
                          <a:effectLst/>
                          <a:latin typeface="+mn-lt"/>
                          <a:ea typeface="+mn-ea"/>
                          <a:cs typeface="+mn-cs"/>
                        </a:rPr>
                        <a:t>lei</a:t>
                      </a:r>
                      <a:r>
                        <a:rPr lang="es-ES_tradnl" sz="1000" kern="1200" dirty="0">
                          <a:solidFill>
                            <a:schemeClr val="dk1"/>
                          </a:solidFill>
                          <a:effectLst/>
                          <a:latin typeface="+mn-lt"/>
                          <a:ea typeface="+mn-ea"/>
                          <a:cs typeface="+mn-cs"/>
                        </a:rPr>
                        <a:t> nº 4594/64 (http://www.planalto.gov.br/ccivil_03/leis/l4594.htm), capítulo </a:t>
                      </a:r>
                      <a:r>
                        <a:rPr lang="es-ES_tradnl" sz="1000" kern="1200" dirty="0" err="1">
                          <a:solidFill>
                            <a:schemeClr val="dk1"/>
                          </a:solidFill>
                          <a:effectLst/>
                          <a:latin typeface="+mn-lt"/>
                          <a:ea typeface="+mn-ea"/>
                          <a:cs typeface="+mn-cs"/>
                        </a:rPr>
                        <a:t>iii:art</a:t>
                      </a:r>
                      <a:r>
                        <a:rPr lang="es-ES_tradnl" sz="1000" kern="1200" dirty="0">
                          <a:solidFill>
                            <a:schemeClr val="dk1"/>
                          </a:solidFill>
                          <a:effectLst/>
                          <a:latin typeface="+mn-lt"/>
                          <a:ea typeface="+mn-ea"/>
                          <a:cs typeface="+mn-cs"/>
                        </a:rPr>
                        <a:t> . </a:t>
                      </a:r>
                      <a:endParaRPr lang="en-US" sz="1000" kern="1200" dirty="0">
                        <a:solidFill>
                          <a:schemeClr val="dk1"/>
                        </a:solidFill>
                        <a:effectLst/>
                        <a:latin typeface="+mn-lt"/>
                        <a:ea typeface="+mn-ea"/>
                        <a:cs typeface="+mn-cs"/>
                      </a:endParaRPr>
                    </a:p>
                    <a:p>
                      <a:pPr marL="457200" marR="0" algn="just">
                        <a:spcBef>
                          <a:spcPts val="0"/>
                        </a:spcBef>
                        <a:spcAft>
                          <a:spcPts val="0"/>
                        </a:spcAft>
                      </a:pPr>
                      <a:r>
                        <a:rPr lang="es-ES_tradnl" sz="1000" kern="1200" dirty="0">
                          <a:solidFill>
                            <a:schemeClr val="dk1"/>
                          </a:solidFill>
                          <a:effectLst/>
                          <a:latin typeface="+mn-lt"/>
                          <a:ea typeface="+mn-ea"/>
                          <a:cs typeface="+mn-cs"/>
                        </a:rPr>
                        <a:t> </a:t>
                      </a:r>
                      <a:endParaRPr lang="en-US" sz="1000" kern="1200" dirty="0">
                        <a:solidFill>
                          <a:schemeClr val="dk1"/>
                        </a:solidFill>
                        <a:effectLst/>
                        <a:latin typeface="+mn-lt"/>
                        <a:ea typeface="+mn-ea"/>
                        <a:cs typeface="+mn-cs"/>
                      </a:endParaRPr>
                    </a:p>
                    <a:p>
                      <a:pPr marL="0" marR="0" algn="just">
                        <a:spcBef>
                          <a:spcPts val="0"/>
                        </a:spcBef>
                        <a:spcAft>
                          <a:spcPts val="0"/>
                        </a:spcAft>
                      </a:pPr>
                      <a:r>
                        <a:rPr lang="es-ES_tradnl" sz="1000" kern="1200" dirty="0">
                          <a:solidFill>
                            <a:schemeClr val="dk1"/>
                          </a:solidFill>
                          <a:effectLst/>
                          <a:latin typeface="+mn-lt"/>
                          <a:ea typeface="+mn-ea"/>
                          <a:cs typeface="+mn-cs"/>
                        </a:rPr>
                        <a:t> </a:t>
                      </a:r>
                      <a:endParaRPr lang="en-US" sz="1000" kern="1200" dirty="0">
                        <a:solidFill>
                          <a:schemeClr val="dk1"/>
                        </a:solidFill>
                        <a:effectLst/>
                        <a:latin typeface="+mn-lt"/>
                        <a:ea typeface="+mn-ea"/>
                        <a:cs typeface="+mn-cs"/>
                      </a:endParaRPr>
                    </a:p>
                  </a:txBody>
                  <a:tcPr marL="66473" marR="66473" marT="0" marB="0"/>
                </a:tc>
                <a:tc>
                  <a:txBody>
                    <a:bodyPr/>
                    <a:lstStyle/>
                    <a:p>
                      <a:pPr marL="0" marR="0" indent="0">
                        <a:spcBef>
                          <a:spcPts val="0"/>
                        </a:spcBef>
                        <a:spcAft>
                          <a:spcPts val="0"/>
                        </a:spcAft>
                        <a:buFont typeface="Arial" panose="020B0604020202020204" pitchFamily="34" charset="0"/>
                        <a:buNone/>
                      </a:pPr>
                      <a:r>
                        <a:rPr lang="es-BO" sz="1000" b="1" kern="1200" dirty="0">
                          <a:solidFill>
                            <a:srgbClr val="3453F0"/>
                          </a:solidFill>
                          <a:effectLst/>
                          <a:latin typeface="+mn-lt"/>
                          <a:ea typeface="+mn-ea"/>
                          <a:cs typeface="+mn-cs"/>
                        </a:rPr>
                        <a:t>Art. 23 LEY DE SEGUROS:</a:t>
                      </a:r>
                      <a:endParaRPr lang="en-US" sz="1000" b="1" kern="1200" dirty="0">
                        <a:solidFill>
                          <a:srgbClr val="3453F0"/>
                        </a:solidFill>
                        <a:effectLst/>
                        <a:latin typeface="+mn-lt"/>
                        <a:ea typeface="+mn-ea"/>
                        <a:cs typeface="+mn-cs"/>
                      </a:endParaRPr>
                    </a:p>
                    <a:p>
                      <a:pPr marL="171450" marR="0" indent="-171450">
                        <a:spcBef>
                          <a:spcPts val="0"/>
                        </a:spcBef>
                        <a:spcAft>
                          <a:spcPts val="0"/>
                        </a:spcAft>
                        <a:buFont typeface="Arial" panose="020B0604020202020204" pitchFamily="34" charset="0"/>
                        <a:buChar char="•"/>
                      </a:pPr>
                      <a:r>
                        <a:rPr lang="es-BO" sz="1000" b="1" kern="1200" dirty="0">
                          <a:solidFill>
                            <a:srgbClr val="3453F0"/>
                          </a:solidFill>
                          <a:effectLst/>
                          <a:latin typeface="+mn-lt"/>
                          <a:ea typeface="+mn-ea"/>
                          <a:cs typeface="+mn-cs"/>
                        </a:rPr>
                        <a:t>INFORMAR</a:t>
                      </a:r>
                      <a:endParaRPr lang="en-US" sz="1000" b="1" kern="1200" dirty="0">
                        <a:solidFill>
                          <a:srgbClr val="3453F0"/>
                        </a:solidFill>
                        <a:effectLst/>
                        <a:latin typeface="+mn-lt"/>
                        <a:ea typeface="+mn-ea"/>
                        <a:cs typeface="+mn-cs"/>
                      </a:endParaRPr>
                    </a:p>
                    <a:p>
                      <a:pPr marL="171450" marR="0" indent="-171450">
                        <a:spcBef>
                          <a:spcPts val="0"/>
                        </a:spcBef>
                        <a:spcAft>
                          <a:spcPts val="0"/>
                        </a:spcAft>
                        <a:buFont typeface="Arial" panose="020B0604020202020204" pitchFamily="34" charset="0"/>
                        <a:buChar char="•"/>
                      </a:pPr>
                      <a:r>
                        <a:rPr lang="es-BO" sz="1000" b="1" kern="1200" dirty="0">
                          <a:solidFill>
                            <a:srgbClr val="3453F0"/>
                          </a:solidFill>
                          <a:effectLst/>
                          <a:latin typeface="+mn-lt"/>
                          <a:ea typeface="+mn-ea"/>
                          <a:cs typeface="+mn-cs"/>
                        </a:rPr>
                        <a:t>COMUNICAR </a:t>
                      </a:r>
                      <a:endParaRPr lang="en-US" sz="1000" b="1" kern="1200" dirty="0">
                        <a:solidFill>
                          <a:srgbClr val="3453F0"/>
                        </a:solidFill>
                        <a:effectLst/>
                        <a:latin typeface="+mn-lt"/>
                        <a:ea typeface="+mn-ea"/>
                        <a:cs typeface="+mn-cs"/>
                      </a:endParaRPr>
                    </a:p>
                    <a:p>
                      <a:pPr marL="171450" marR="0" indent="-171450">
                        <a:spcBef>
                          <a:spcPts val="0"/>
                        </a:spcBef>
                        <a:spcAft>
                          <a:spcPts val="0"/>
                        </a:spcAft>
                        <a:buFont typeface="Arial" panose="020B0604020202020204" pitchFamily="34" charset="0"/>
                        <a:buChar char="•"/>
                      </a:pPr>
                      <a:r>
                        <a:rPr lang="es-BO" sz="1000" b="1" kern="1200" dirty="0">
                          <a:solidFill>
                            <a:srgbClr val="3453F0"/>
                          </a:solidFill>
                          <a:effectLst/>
                          <a:latin typeface="+mn-lt"/>
                          <a:ea typeface="+mn-ea"/>
                          <a:cs typeface="+mn-cs"/>
                        </a:rPr>
                        <a:t>GUARDAR RESERVA,</a:t>
                      </a:r>
                    </a:p>
                    <a:p>
                      <a:pPr marL="171450" marR="0" indent="-171450">
                        <a:spcBef>
                          <a:spcPts val="0"/>
                        </a:spcBef>
                        <a:spcAft>
                          <a:spcPts val="0"/>
                        </a:spcAft>
                        <a:buFont typeface="Arial" panose="020B0604020202020204" pitchFamily="34" charset="0"/>
                        <a:buChar char="•"/>
                      </a:pPr>
                      <a:r>
                        <a:rPr lang="es-BO" sz="1000" b="1" kern="1200" dirty="0">
                          <a:solidFill>
                            <a:srgbClr val="3453F0"/>
                          </a:solidFill>
                          <a:effectLst/>
                          <a:latin typeface="+mn-lt"/>
                          <a:ea typeface="+mn-ea"/>
                          <a:cs typeface="+mn-cs"/>
                        </a:rPr>
                        <a:t>ILUSTRAR AL ASEGURADO SOBRE TEMAS RELACIONADOS CON SEGUROS</a:t>
                      </a:r>
                    </a:p>
                    <a:p>
                      <a:pPr marL="171450" marR="0" indent="-171450">
                        <a:spcBef>
                          <a:spcPts val="0"/>
                        </a:spcBef>
                        <a:spcAft>
                          <a:spcPts val="0"/>
                        </a:spcAft>
                        <a:buFont typeface="Arial" panose="020B0604020202020204" pitchFamily="34" charset="0"/>
                        <a:buChar char="•"/>
                      </a:pPr>
                      <a:r>
                        <a:rPr lang="en-US" sz="1000" b="1" kern="1200" dirty="0" err="1">
                          <a:solidFill>
                            <a:srgbClr val="3453F0"/>
                          </a:solidFill>
                          <a:effectLst/>
                          <a:latin typeface="+mn-lt"/>
                          <a:ea typeface="+mn-ea"/>
                          <a:cs typeface="+mn-cs"/>
                        </a:rPr>
                        <a:t>INTERPRETAR</a:t>
                      </a:r>
                      <a:r>
                        <a:rPr lang="en-US" sz="1000" b="1" kern="1200" dirty="0">
                          <a:solidFill>
                            <a:srgbClr val="3453F0"/>
                          </a:solidFill>
                          <a:effectLst/>
                          <a:latin typeface="+mn-lt"/>
                          <a:ea typeface="+mn-ea"/>
                          <a:cs typeface="+mn-cs"/>
                        </a:rPr>
                        <a:t> </a:t>
                      </a:r>
                      <a:r>
                        <a:rPr lang="en-US" sz="1000" b="1" kern="1200" dirty="0" err="1">
                          <a:solidFill>
                            <a:srgbClr val="3453F0"/>
                          </a:solidFill>
                          <a:effectLst/>
                          <a:latin typeface="+mn-lt"/>
                          <a:ea typeface="+mn-ea"/>
                          <a:cs typeface="+mn-cs"/>
                        </a:rPr>
                        <a:t>COBERTURAS</a:t>
                      </a:r>
                      <a:r>
                        <a:rPr lang="en-US" sz="1000" b="1" kern="1200" dirty="0">
                          <a:solidFill>
                            <a:srgbClr val="3453F0"/>
                          </a:solidFill>
                          <a:effectLst/>
                          <a:latin typeface="+mn-lt"/>
                          <a:ea typeface="+mn-ea"/>
                          <a:cs typeface="+mn-cs"/>
                        </a:rPr>
                        <a:t> Y </a:t>
                      </a:r>
                      <a:r>
                        <a:rPr lang="en-US" sz="1000" b="1" kern="1200" dirty="0" err="1">
                          <a:solidFill>
                            <a:srgbClr val="3453F0"/>
                          </a:solidFill>
                          <a:effectLst/>
                          <a:latin typeface="+mn-lt"/>
                          <a:ea typeface="+mn-ea"/>
                          <a:cs typeface="+mn-cs"/>
                        </a:rPr>
                        <a:t>CLAUSULAS</a:t>
                      </a:r>
                      <a:endParaRPr lang="en-US" sz="1000" b="1" kern="1200" dirty="0">
                        <a:solidFill>
                          <a:srgbClr val="3453F0"/>
                        </a:solidFill>
                        <a:effectLst/>
                        <a:latin typeface="+mn-lt"/>
                        <a:ea typeface="+mn-ea"/>
                        <a:cs typeface="+mn-cs"/>
                      </a:endParaRPr>
                    </a:p>
                    <a:p>
                      <a:pPr marL="171450" marR="0" indent="-171450">
                        <a:spcBef>
                          <a:spcPts val="0"/>
                        </a:spcBef>
                        <a:spcAft>
                          <a:spcPts val="0"/>
                        </a:spcAft>
                        <a:buFont typeface="Arial" panose="020B0604020202020204" pitchFamily="34" charset="0"/>
                        <a:buChar char="•"/>
                      </a:pPr>
                      <a:r>
                        <a:rPr lang="es-BO" sz="1000" b="1" kern="1200" dirty="0">
                          <a:solidFill>
                            <a:srgbClr val="3453F0"/>
                          </a:solidFill>
                          <a:effectLst/>
                          <a:latin typeface="+mn-lt"/>
                          <a:ea typeface="+mn-ea"/>
                          <a:cs typeface="+mn-cs"/>
                        </a:rPr>
                        <a:t>ACREDITAR SOLVENCIA</a:t>
                      </a:r>
                      <a:endParaRPr lang="en-US" sz="1000" b="1" kern="1200" dirty="0">
                        <a:solidFill>
                          <a:srgbClr val="3453F0"/>
                        </a:solidFill>
                        <a:effectLst/>
                        <a:latin typeface="+mn-lt"/>
                        <a:ea typeface="+mn-ea"/>
                        <a:cs typeface="+mn-cs"/>
                      </a:endParaRPr>
                    </a:p>
                    <a:p>
                      <a:pPr marL="171450" marR="0" indent="-171450">
                        <a:spcBef>
                          <a:spcPts val="0"/>
                        </a:spcBef>
                        <a:spcAft>
                          <a:spcPts val="0"/>
                        </a:spcAft>
                        <a:buFont typeface="Arial" panose="020B0604020202020204" pitchFamily="34" charset="0"/>
                        <a:buChar char="•"/>
                      </a:pPr>
                      <a:r>
                        <a:rPr lang="es-BO" sz="1000" b="1" kern="1200" dirty="0">
                          <a:solidFill>
                            <a:srgbClr val="3453F0"/>
                          </a:solidFill>
                          <a:effectLst/>
                          <a:latin typeface="+mn-lt"/>
                          <a:ea typeface="+mn-ea"/>
                          <a:cs typeface="+mn-cs"/>
                        </a:rPr>
                        <a:t>PROHIBICIÓN DE ASUMIR RIESGOS</a:t>
                      </a:r>
                      <a:endParaRPr lang="en-US" sz="1000" b="1" kern="1200" dirty="0">
                        <a:solidFill>
                          <a:srgbClr val="3453F0"/>
                        </a:solidFill>
                        <a:effectLst/>
                        <a:latin typeface="+mn-lt"/>
                        <a:ea typeface="+mn-ea"/>
                        <a:cs typeface="+mn-cs"/>
                      </a:endParaRPr>
                    </a:p>
                    <a:p>
                      <a:pPr marL="171450" marR="0" indent="-171450">
                        <a:spcBef>
                          <a:spcPts val="0"/>
                        </a:spcBef>
                        <a:spcAft>
                          <a:spcPts val="0"/>
                        </a:spcAft>
                        <a:buFont typeface="Arial" panose="020B0604020202020204" pitchFamily="34" charset="0"/>
                        <a:buChar char="•"/>
                      </a:pPr>
                      <a:r>
                        <a:rPr lang="es-BO" sz="1000" b="1" kern="1200" dirty="0">
                          <a:solidFill>
                            <a:srgbClr val="3453F0"/>
                          </a:solidFill>
                          <a:effectLst/>
                          <a:latin typeface="+mn-lt"/>
                          <a:ea typeface="+mn-ea"/>
                          <a:cs typeface="+mn-cs"/>
                        </a:rPr>
                        <a:t>COBRAR PRIMAS SALVO DELEGACIÓN EXPRESA</a:t>
                      </a:r>
                      <a:endParaRPr lang="en-US" sz="1000" b="1" kern="1200" dirty="0">
                        <a:solidFill>
                          <a:srgbClr val="3453F0"/>
                        </a:solidFill>
                        <a:effectLst/>
                        <a:latin typeface="+mn-lt"/>
                        <a:ea typeface="+mn-ea"/>
                        <a:cs typeface="+mn-cs"/>
                      </a:endParaRPr>
                    </a:p>
                    <a:p>
                      <a:pPr marL="171450" marR="0" indent="-171450">
                        <a:spcBef>
                          <a:spcPts val="0"/>
                        </a:spcBef>
                        <a:spcAft>
                          <a:spcPts val="0"/>
                        </a:spcAft>
                        <a:buFont typeface="Arial" panose="020B0604020202020204" pitchFamily="34" charset="0"/>
                        <a:buChar char="•"/>
                      </a:pPr>
                      <a:r>
                        <a:rPr lang="es-BO" sz="1000" b="1" kern="1200" dirty="0">
                          <a:solidFill>
                            <a:srgbClr val="3453F0"/>
                          </a:solidFill>
                          <a:effectLst/>
                          <a:latin typeface="+mn-lt"/>
                          <a:ea typeface="+mn-ea"/>
                          <a:cs typeface="+mn-cs"/>
                        </a:rPr>
                        <a:t> Resoluciones administrativas adicionales</a:t>
                      </a:r>
                      <a:endParaRPr lang="en-US" sz="1000" b="1" kern="1200" dirty="0">
                        <a:solidFill>
                          <a:srgbClr val="3453F0"/>
                        </a:solidFill>
                        <a:effectLst/>
                        <a:latin typeface="+mn-lt"/>
                        <a:ea typeface="+mn-ea"/>
                        <a:cs typeface="+mn-cs"/>
                      </a:endParaRPr>
                    </a:p>
                  </a:txBody>
                  <a:tcPr marL="66473" marR="66473" marT="0" marB="0" anchor="ctr"/>
                </a:tc>
                <a:tc>
                  <a:txBody>
                    <a:bodyPr/>
                    <a:lstStyle/>
                    <a:p>
                      <a:pPr marL="15240" marR="0" algn="just">
                        <a:spcBef>
                          <a:spcPts val="0"/>
                        </a:spcBef>
                        <a:spcAft>
                          <a:spcPts val="0"/>
                        </a:spcAft>
                      </a:pPr>
                      <a:r>
                        <a:rPr lang="es-ES_tradnl" sz="1000" kern="1200" dirty="0">
                          <a:solidFill>
                            <a:schemeClr val="dk1"/>
                          </a:solidFill>
                          <a:effectLst/>
                          <a:latin typeface="+mn-lt"/>
                          <a:ea typeface="+mn-ea"/>
                          <a:cs typeface="+mn-cs"/>
                        </a:rPr>
                        <a:t>http://www.cmfchile.cl/portal/principal/605/articles-14717_doc_pdf.pdf</a:t>
                      </a:r>
                      <a:endParaRPr lang="en-US" sz="1000" kern="1200" dirty="0">
                        <a:solidFill>
                          <a:schemeClr val="dk1"/>
                        </a:solidFill>
                        <a:effectLst/>
                        <a:latin typeface="+mn-lt"/>
                        <a:ea typeface="+mn-ea"/>
                        <a:cs typeface="+mn-cs"/>
                      </a:endParaRPr>
                    </a:p>
                    <a:p>
                      <a:pPr marL="0" marR="0" algn="just">
                        <a:spcBef>
                          <a:spcPts val="0"/>
                        </a:spcBef>
                        <a:spcAft>
                          <a:spcPts val="0"/>
                        </a:spcAft>
                      </a:pPr>
                      <a:r>
                        <a:rPr lang="es-ES_tradnl" sz="1000" kern="1200" dirty="0">
                          <a:solidFill>
                            <a:schemeClr val="dk1"/>
                          </a:solidFill>
                          <a:effectLst/>
                          <a:latin typeface="+mn-lt"/>
                          <a:ea typeface="+mn-ea"/>
                          <a:cs typeface="+mn-cs"/>
                        </a:rPr>
                        <a:t> </a:t>
                      </a:r>
                      <a:endParaRPr lang="en-US" sz="1000" kern="1200" dirty="0">
                        <a:solidFill>
                          <a:schemeClr val="dk1"/>
                        </a:solidFill>
                        <a:effectLst/>
                        <a:latin typeface="+mn-lt"/>
                        <a:ea typeface="+mn-ea"/>
                        <a:cs typeface="+mn-cs"/>
                      </a:endParaRPr>
                    </a:p>
                  </a:txBody>
                  <a:tcPr marL="66473" marR="66473" marT="0" marB="0"/>
                </a:tc>
                <a:tc>
                  <a:txBody>
                    <a:bodyPr/>
                    <a:lstStyle/>
                    <a:p>
                      <a:pPr marL="0" marR="0" algn="just">
                        <a:spcBef>
                          <a:spcPts val="0"/>
                        </a:spcBef>
                        <a:spcAft>
                          <a:spcPts val="0"/>
                        </a:spcAft>
                      </a:pPr>
                      <a:r>
                        <a:rPr lang="es-ES_tradnl" sz="1000" kern="1200" dirty="0">
                          <a:solidFill>
                            <a:schemeClr val="dk1"/>
                          </a:solidFill>
                          <a:effectLst/>
                          <a:latin typeface="+mn-lt"/>
                          <a:ea typeface="+mn-ea"/>
                          <a:cs typeface="+mn-cs"/>
                        </a:rPr>
                        <a:t>Los intermediarios tienen deberes de lealtad y los</a:t>
                      </a:r>
                      <a:r>
                        <a:rPr lang="es-ES_tradnl" sz="1000" kern="1200" baseline="0" dirty="0">
                          <a:solidFill>
                            <a:schemeClr val="dk1"/>
                          </a:solidFill>
                          <a:effectLst/>
                          <a:latin typeface="+mn-lt"/>
                          <a:ea typeface="+mn-ea"/>
                          <a:cs typeface="+mn-cs"/>
                        </a:rPr>
                        <a:t> </a:t>
                      </a:r>
                      <a:r>
                        <a:rPr lang="es-ES_tradnl" sz="1000" kern="1200" dirty="0">
                          <a:solidFill>
                            <a:schemeClr val="dk1"/>
                          </a:solidFill>
                          <a:effectLst/>
                          <a:latin typeface="+mn-lt"/>
                          <a:ea typeface="+mn-ea"/>
                          <a:cs typeface="+mn-cs"/>
                        </a:rPr>
                        <a:t> de diligencia con sus clientes que pueden comprometer su responsabilidad civil</a:t>
                      </a:r>
                      <a:endParaRPr lang="en-US" sz="1000" kern="1200" dirty="0">
                        <a:solidFill>
                          <a:schemeClr val="dk1"/>
                        </a:solidFill>
                        <a:effectLst/>
                        <a:latin typeface="+mn-lt"/>
                        <a:ea typeface="+mn-ea"/>
                        <a:cs typeface="+mn-cs"/>
                      </a:endParaRPr>
                    </a:p>
                  </a:txBody>
                  <a:tcPr marL="66473" marR="66473" marT="0" marB="0">
                    <a:solidFill>
                      <a:schemeClr val="tx1"/>
                    </a:solidFill>
                  </a:tcPr>
                </a:tc>
                <a:tc>
                  <a:txBody>
                    <a:bodyPr/>
                    <a:lstStyle/>
                    <a:p>
                      <a:pPr marL="0" marR="0" algn="just">
                        <a:spcBef>
                          <a:spcPts val="0"/>
                        </a:spcBef>
                        <a:spcAft>
                          <a:spcPts val="0"/>
                        </a:spcAft>
                      </a:pPr>
                      <a:r>
                        <a:rPr lang="es-ES_tradnl" sz="1000" kern="1200" dirty="0">
                          <a:solidFill>
                            <a:schemeClr val="dk1"/>
                          </a:solidFill>
                          <a:effectLst/>
                          <a:latin typeface="+mn-lt"/>
                          <a:ea typeface="+mn-ea"/>
                          <a:cs typeface="+mn-cs"/>
                        </a:rPr>
                        <a:t>Ver art. 26 de la Ley Reguladora del Mercado de Seguros.</a:t>
                      </a:r>
                      <a:endParaRPr lang="en-US" sz="1000" kern="1200" dirty="0">
                        <a:solidFill>
                          <a:schemeClr val="dk1"/>
                        </a:solidFill>
                        <a:effectLst/>
                        <a:latin typeface="+mn-lt"/>
                        <a:ea typeface="+mn-ea"/>
                        <a:cs typeface="+mn-cs"/>
                      </a:endParaRPr>
                    </a:p>
                  </a:txBody>
                  <a:tcPr marL="66473" marR="66473" marT="0" marB="0"/>
                </a:tc>
                <a:tc>
                  <a:txBody>
                    <a:bodyPr/>
                    <a:lstStyle/>
                    <a:p>
                      <a:pPr marL="64135" marR="0" algn="just">
                        <a:spcBef>
                          <a:spcPts val="0"/>
                        </a:spcBef>
                        <a:spcAft>
                          <a:spcPts val="0"/>
                        </a:spcAft>
                      </a:pPr>
                      <a:r>
                        <a:rPr lang="es-ES_tradnl" sz="1000" b="1" kern="1200" dirty="0">
                          <a:solidFill>
                            <a:srgbClr val="7030A0"/>
                          </a:solidFill>
                          <a:effectLst/>
                          <a:latin typeface="+mn-lt"/>
                          <a:ea typeface="+mn-ea"/>
                          <a:cs typeface="+mn-cs"/>
                        </a:rPr>
                        <a:t>De la Ley de instituciones de seguros y fianzas: </a:t>
                      </a:r>
                      <a:endParaRPr lang="en-US" sz="1000" b="1" kern="1200" dirty="0">
                        <a:solidFill>
                          <a:srgbClr val="7030A0"/>
                        </a:solidFill>
                        <a:effectLst/>
                        <a:latin typeface="+mn-lt"/>
                        <a:ea typeface="+mn-ea"/>
                        <a:cs typeface="+mn-cs"/>
                      </a:endParaRPr>
                    </a:p>
                    <a:p>
                      <a:pPr marL="64135" marR="0" algn="just">
                        <a:spcBef>
                          <a:spcPts val="0"/>
                        </a:spcBef>
                        <a:spcAft>
                          <a:spcPts val="0"/>
                        </a:spcAft>
                      </a:pPr>
                      <a:r>
                        <a:rPr lang="es-ES_tradnl" sz="1000" b="1" kern="1200" dirty="0">
                          <a:solidFill>
                            <a:srgbClr val="7030A0"/>
                          </a:solidFill>
                          <a:effectLst/>
                          <a:latin typeface="+mn-lt"/>
                          <a:ea typeface="+mn-ea"/>
                          <a:cs typeface="+mn-cs"/>
                        </a:rPr>
                        <a:t>La Comisión infracciones graves</a:t>
                      </a:r>
                      <a:r>
                        <a:rPr lang="en-US" sz="1000" b="1" kern="1200" baseline="0" dirty="0">
                          <a:solidFill>
                            <a:srgbClr val="7030A0"/>
                          </a:solidFill>
                          <a:effectLst/>
                          <a:latin typeface="+mn-lt"/>
                          <a:ea typeface="+mn-ea"/>
                          <a:cs typeface="+mn-cs"/>
                        </a:rPr>
                        <a:t> </a:t>
                      </a:r>
                      <a:r>
                        <a:rPr lang="es-ES_tradnl" sz="1000" b="1" kern="1200" dirty="0">
                          <a:solidFill>
                            <a:srgbClr val="7030A0"/>
                          </a:solidFill>
                          <a:effectLst/>
                          <a:latin typeface="+mn-lt"/>
                          <a:ea typeface="+mn-ea"/>
                          <a:cs typeface="+mn-cs"/>
                        </a:rPr>
                        <a:t>generan sanciones</a:t>
                      </a:r>
                      <a:endParaRPr lang="en-US" sz="1000" b="1" kern="1200" dirty="0">
                        <a:solidFill>
                          <a:srgbClr val="7030A0"/>
                        </a:solidFill>
                        <a:effectLst/>
                        <a:latin typeface="+mn-lt"/>
                        <a:ea typeface="+mn-ea"/>
                        <a:cs typeface="+mn-cs"/>
                      </a:endParaRPr>
                    </a:p>
                  </a:txBody>
                  <a:tcPr marL="66473" marR="66473" marT="0" marB="0">
                    <a:solidFill>
                      <a:schemeClr val="tx1"/>
                    </a:solidFill>
                  </a:tcPr>
                </a:tc>
                <a:tc>
                  <a:txBody>
                    <a:bodyPr/>
                    <a:lstStyle/>
                    <a:p>
                      <a:pPr marL="0" marR="0" algn="just">
                        <a:spcBef>
                          <a:spcPts val="0"/>
                        </a:spcBef>
                        <a:spcAft>
                          <a:spcPts val="0"/>
                        </a:spcAft>
                      </a:pPr>
                      <a:r>
                        <a:rPr lang="es-ES_tradnl" sz="1000" b="1" kern="1200" dirty="0">
                          <a:solidFill>
                            <a:srgbClr val="EA3AD1"/>
                          </a:solidFill>
                          <a:effectLst/>
                          <a:latin typeface="+mn-lt"/>
                          <a:ea typeface="+mn-ea"/>
                          <a:cs typeface="+mn-cs"/>
                        </a:rPr>
                        <a:t>La Ley General, así como en diversas circulares y reglamentos emitidos por la SBS, tales como el Reglamento del Registro de Intermediarios y Auxiliares y el Reglamento de Transparencia,</a:t>
                      </a:r>
                      <a:r>
                        <a:rPr lang="es-ES_tradnl" sz="1000" b="1" kern="1200" baseline="0" dirty="0">
                          <a:solidFill>
                            <a:srgbClr val="EA3AD1"/>
                          </a:solidFill>
                          <a:effectLst/>
                          <a:latin typeface="+mn-lt"/>
                          <a:ea typeface="+mn-ea"/>
                          <a:cs typeface="+mn-cs"/>
                        </a:rPr>
                        <a:t> detallan obligaciones y </a:t>
                      </a:r>
                      <a:endParaRPr lang="en-US" sz="1000" b="1" kern="1200" dirty="0">
                        <a:solidFill>
                          <a:srgbClr val="EA3AD1"/>
                        </a:solidFill>
                        <a:effectLst/>
                        <a:latin typeface="+mn-lt"/>
                        <a:ea typeface="+mn-ea"/>
                        <a:cs typeface="+mn-cs"/>
                      </a:endParaRPr>
                    </a:p>
                    <a:p>
                      <a:pPr marL="0" marR="0" algn="just">
                        <a:spcBef>
                          <a:spcPts val="0"/>
                        </a:spcBef>
                        <a:spcAft>
                          <a:spcPts val="0"/>
                        </a:spcAft>
                      </a:pPr>
                      <a:r>
                        <a:rPr lang="es-ES_tradnl" sz="1000" b="1" kern="1200" dirty="0">
                          <a:solidFill>
                            <a:srgbClr val="EA3AD1"/>
                          </a:solidFill>
                          <a:effectLst/>
                          <a:latin typeface="+mn-lt"/>
                          <a:ea typeface="+mn-ea"/>
                          <a:cs typeface="+mn-cs"/>
                        </a:rPr>
                        <a:t>prohibiciones comunes indelegables. </a:t>
                      </a:r>
                      <a:endParaRPr lang="en-US" sz="1000" b="1" kern="1200" dirty="0">
                        <a:solidFill>
                          <a:srgbClr val="EA3AD1"/>
                        </a:solidFill>
                        <a:effectLst/>
                        <a:latin typeface="+mn-lt"/>
                        <a:ea typeface="+mn-ea"/>
                        <a:cs typeface="+mn-cs"/>
                      </a:endParaRPr>
                    </a:p>
                    <a:p>
                      <a:pPr marL="0" marR="0" algn="just">
                        <a:spcBef>
                          <a:spcPts val="0"/>
                        </a:spcBef>
                        <a:spcAft>
                          <a:spcPts val="0"/>
                        </a:spcAft>
                      </a:pPr>
                      <a:r>
                        <a:rPr lang="es-ES_tradnl" sz="1000" kern="1200" dirty="0">
                          <a:solidFill>
                            <a:schemeClr val="dk1"/>
                          </a:solidFill>
                          <a:effectLst/>
                          <a:latin typeface="+mn-lt"/>
                          <a:ea typeface="+mn-ea"/>
                          <a:cs typeface="+mn-cs"/>
                        </a:rPr>
                        <a:t> </a:t>
                      </a:r>
                      <a:endParaRPr lang="en-US" sz="1000" kern="1200" dirty="0">
                        <a:solidFill>
                          <a:schemeClr val="dk1"/>
                        </a:solidFill>
                        <a:effectLst/>
                        <a:latin typeface="+mn-lt"/>
                        <a:ea typeface="+mn-ea"/>
                        <a:cs typeface="+mn-cs"/>
                      </a:endParaRPr>
                    </a:p>
                    <a:p>
                      <a:pPr marL="0" marR="0" algn="just">
                        <a:spcBef>
                          <a:spcPts val="0"/>
                        </a:spcBef>
                        <a:spcAft>
                          <a:spcPts val="0"/>
                        </a:spcAft>
                      </a:pPr>
                      <a:r>
                        <a:rPr lang="es-ES_tradnl" sz="1000" kern="1200" dirty="0">
                          <a:solidFill>
                            <a:schemeClr val="dk1"/>
                          </a:solidFill>
                          <a:effectLst/>
                          <a:latin typeface="+mn-lt"/>
                          <a:ea typeface="+mn-ea"/>
                          <a:cs typeface="+mn-cs"/>
                        </a:rPr>
                        <a:t> </a:t>
                      </a:r>
                      <a:endParaRPr lang="en-US" sz="1000" kern="1200" dirty="0">
                        <a:solidFill>
                          <a:schemeClr val="dk1"/>
                        </a:solidFill>
                        <a:effectLst/>
                        <a:latin typeface="+mn-lt"/>
                        <a:ea typeface="+mn-ea"/>
                        <a:cs typeface="+mn-cs"/>
                      </a:endParaRPr>
                    </a:p>
                  </a:txBody>
                  <a:tcPr marL="66473" marR="66473" marT="0" marB="0">
                    <a:solidFill>
                      <a:schemeClr val="tx1"/>
                    </a:solidFill>
                  </a:tcPr>
                </a:tc>
                <a:tc>
                  <a:txBody>
                    <a:bodyPr/>
                    <a:lstStyle/>
                    <a:p>
                      <a:pPr marL="0" marR="0" algn="just">
                        <a:spcBef>
                          <a:spcPts val="0"/>
                        </a:spcBef>
                        <a:spcAft>
                          <a:spcPts val="0"/>
                        </a:spcAft>
                      </a:pPr>
                      <a:r>
                        <a:rPr lang="es-ES_tradnl" sz="1000" kern="1200" dirty="0">
                          <a:solidFill>
                            <a:schemeClr val="dk1"/>
                          </a:solidFill>
                          <a:effectLst/>
                          <a:latin typeface="+mn-lt"/>
                          <a:ea typeface="+mn-ea"/>
                          <a:cs typeface="+mn-cs"/>
                        </a:rPr>
                        <a:t>No hay un detalle pormenorizado de actividades permitidas solo se menciona el acompañamiento</a:t>
                      </a:r>
                      <a:r>
                        <a:rPr lang="es-ES_tradnl" sz="1000" kern="1200" baseline="0" dirty="0">
                          <a:solidFill>
                            <a:schemeClr val="dk1"/>
                          </a:solidFill>
                          <a:effectLst/>
                          <a:latin typeface="+mn-lt"/>
                          <a:ea typeface="+mn-ea"/>
                          <a:cs typeface="+mn-cs"/>
                        </a:rPr>
                        <a:t> y asesoramiento integral</a:t>
                      </a:r>
                      <a:r>
                        <a:rPr lang="es-ES_tradnl" sz="1000" kern="1200" dirty="0">
                          <a:solidFill>
                            <a:schemeClr val="dk1"/>
                          </a:solidFill>
                          <a:effectLst/>
                          <a:latin typeface="+mn-lt"/>
                          <a:ea typeface="+mn-ea"/>
                          <a:cs typeface="+mn-cs"/>
                        </a:rPr>
                        <a:t>.</a:t>
                      </a:r>
                      <a:endParaRPr lang="en-US" sz="1000" kern="1200" dirty="0">
                        <a:solidFill>
                          <a:schemeClr val="dk1"/>
                        </a:solidFill>
                        <a:effectLst/>
                        <a:latin typeface="+mn-lt"/>
                        <a:ea typeface="+mn-ea"/>
                        <a:cs typeface="+mn-cs"/>
                      </a:endParaRPr>
                    </a:p>
                  </a:txBody>
                  <a:tcPr marL="66473" marR="66473" marT="0" marB="0">
                    <a:solidFill>
                      <a:srgbClr val="6BF9A1"/>
                    </a:solidFill>
                  </a:tcPr>
                </a:tc>
                <a:extLst>
                  <a:ext uri="{0D108BD9-81ED-4DB2-BD59-A6C34878D82A}">
                    <a16:rowId xmlns:a16="http://schemas.microsoft.com/office/drawing/2014/main" val="1034872668"/>
                  </a:ext>
                </a:extLst>
              </a:tr>
            </a:tbl>
          </a:graphicData>
        </a:graphic>
      </p:graphicFrame>
      <p:sp>
        <p:nvSpPr>
          <p:cNvPr id="3" name="Rectangle 1">
            <a:extLst>
              <a:ext uri="{FF2B5EF4-FFF2-40B4-BE49-F238E27FC236}">
                <a16:creationId xmlns:a16="http://schemas.microsoft.com/office/drawing/2014/main" id="{703C3292-8CB1-4AAA-B5E9-66DC91FD44E8}"/>
              </a:ext>
            </a:extLst>
          </p:cNvPr>
          <p:cNvSpPr>
            <a:spLocks noChangeArrowheads="1"/>
          </p:cNvSpPr>
          <p:nvPr/>
        </p:nvSpPr>
        <p:spPr bwMode="auto">
          <a:xfrm>
            <a:off x="998133" y="665469"/>
            <a:ext cx="9395117"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VE" altLang="en-US" sz="1600" b="0" i="0" u="none" strike="noStrike" cap="none" normalizeH="0" baseline="0" dirty="0">
                <a:ln>
                  <a:noFill/>
                </a:ln>
                <a:solidFill>
                  <a:schemeClr val="tx1"/>
                </a:solidFill>
                <a:effectLst/>
                <a:latin typeface="Arial Rounded MT Bold" panose="020F0704030504030204" pitchFamily="34" charset="0"/>
                <a:ea typeface="Times New Roman" panose="02020603050405020304" pitchFamily="18" charset="0"/>
                <a:cs typeface="Calibri" panose="020F0502020204030204" pitchFamily="34" charset="0"/>
              </a:rPr>
              <a:t>5 </a:t>
            </a:r>
            <a:r>
              <a:rPr kumimoji="0" lang="es-VE" altLang="en-US"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
            </a:r>
            <a:r>
              <a:rPr kumimoji="0" lang="es-VE" altLang="en-US" sz="1600" b="0" i="0" u="none" strike="noStrike" cap="none" normalizeH="0" baseline="0" dirty="0">
                <a:ln>
                  <a:noFill/>
                </a:ln>
                <a:solidFill>
                  <a:schemeClr val="tx1"/>
                </a:solidFill>
                <a:effectLst/>
                <a:latin typeface="Arial Rounded MT Bold" panose="020F0704030504030204" pitchFamily="34" charset="0"/>
                <a:ea typeface="Times New Roman" panose="02020603050405020304" pitchFamily="18" charset="0"/>
                <a:cs typeface="Calibri" panose="020F0502020204030204" pitchFamily="34" charset="0"/>
              </a:rPr>
              <a:t>Cu</a:t>
            </a:r>
            <a:r>
              <a:rPr kumimoji="0" lang="es-VE" altLang="en-US"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á</a:t>
            </a:r>
            <a:r>
              <a:rPr kumimoji="0" lang="es-VE" altLang="en-US" sz="1600" b="0" i="0" u="none" strike="noStrike" cap="none" normalizeH="0" baseline="0" dirty="0">
                <a:ln>
                  <a:noFill/>
                </a:ln>
                <a:solidFill>
                  <a:schemeClr val="tx1"/>
                </a:solidFill>
                <a:effectLst/>
                <a:latin typeface="Arial Rounded MT Bold" panose="020F0704030504030204" pitchFamily="34" charset="0"/>
                <a:ea typeface="Times New Roman" panose="02020603050405020304" pitchFamily="18" charset="0"/>
                <a:cs typeface="Calibri" panose="020F0502020204030204" pitchFamily="34" charset="0"/>
              </a:rPr>
              <a:t>les son las obligaciones y prohibiciones de los Corredores - </a:t>
            </a:r>
            <a:r>
              <a:rPr kumimoji="0" lang="es-VE" altLang="en-US" sz="1600" b="0" i="0" u="none" strike="noStrike" cap="none" normalizeH="0" baseline="0" dirty="0" err="1">
                <a:ln>
                  <a:noFill/>
                </a:ln>
                <a:solidFill>
                  <a:schemeClr val="tx1"/>
                </a:solidFill>
                <a:effectLst/>
                <a:latin typeface="Arial Rounded MT Bold" panose="020F0704030504030204" pitchFamily="34" charset="0"/>
                <a:ea typeface="Times New Roman" panose="02020603050405020304" pitchFamily="18" charset="0"/>
                <a:cs typeface="Calibri" panose="020F0502020204030204" pitchFamily="34" charset="0"/>
              </a:rPr>
              <a:t>Brokers</a:t>
            </a:r>
            <a:r>
              <a:rPr kumimoji="0" lang="es-VE" altLang="en-US" sz="1600" b="0" i="0" u="none" strike="noStrike" cap="none" normalizeH="0" baseline="0" dirty="0">
                <a:ln>
                  <a:noFill/>
                </a:ln>
                <a:solidFill>
                  <a:schemeClr val="tx1"/>
                </a:solidFill>
                <a:effectLst/>
                <a:latin typeface="Arial Rounded MT Bold" panose="020F0704030504030204" pitchFamily="34" charset="0"/>
                <a:ea typeface="Times New Roman" panose="02020603050405020304" pitchFamily="18" charset="0"/>
                <a:cs typeface="Calibri" panose="020F0502020204030204" pitchFamily="34" charset="0"/>
              </a:rPr>
              <a:t> en la ley?</a:t>
            </a:r>
          </a:p>
          <a:p>
            <a:pPr marL="0" marR="0" lvl="0" indent="0" algn="l" defTabSz="914400" rtl="0" eaLnBrk="0" fontAlgn="base" latinLnBrk="0" hangingPunct="0">
              <a:lnSpc>
                <a:spcPct val="100000"/>
              </a:lnSpc>
              <a:spcBef>
                <a:spcPct val="0"/>
              </a:spcBef>
              <a:spcAft>
                <a:spcPct val="0"/>
              </a:spcAft>
              <a:buClrTx/>
              <a:buSzTx/>
              <a:buFontTx/>
              <a:buNone/>
              <a:tabLst/>
            </a:pPr>
            <a:r>
              <a:rPr lang="es-VE" altLang="en-US" b="1" dirty="0">
                <a:solidFill>
                  <a:srgbClr val="FFFF00"/>
                </a:solidFill>
                <a:latin typeface="Arial Rounded MT Bold" panose="020F0704030504030204" pitchFamily="34" charset="0"/>
                <a:cs typeface="Calibri" panose="020F0502020204030204" pitchFamily="34" charset="0"/>
              </a:rPr>
              <a:t>5 </a:t>
            </a:r>
            <a:r>
              <a:rPr kumimoji="0" lang="en-US" altLang="en-US" b="1" i="0" u="none" strike="noStrike" cap="none" normalizeH="0" baseline="0" dirty="0">
                <a:ln>
                  <a:noFill/>
                </a:ln>
                <a:solidFill>
                  <a:srgbClr val="FFFF00"/>
                </a:solidFill>
                <a:effectLst/>
              </a:rPr>
              <a:t> ¿What are the obligations and prohibitions of the Brokers in the law?</a:t>
            </a:r>
            <a:endParaRPr kumimoji="0" lang="en-US" altLang="en-US" b="1" i="0" u="none" strike="noStrike" cap="none" normalizeH="0" baseline="0" dirty="0">
              <a:ln>
                <a:noFill/>
              </a:ln>
              <a:solidFill>
                <a:srgbClr val="FFFF00"/>
              </a:solidFill>
              <a:effectLst/>
              <a:latin typeface="Arial" panose="020B0604020202020204" pitchFamily="34" charset="0"/>
            </a:endParaRPr>
          </a:p>
        </p:txBody>
      </p:sp>
    </p:spTree>
    <p:extLst>
      <p:ext uri="{BB962C8B-B14F-4D97-AF65-F5344CB8AC3E}">
        <p14:creationId xmlns:p14="http://schemas.microsoft.com/office/powerpoint/2010/main" val="38919985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3A200520-D905-4BF3-A9E3-AB1513506D13}"/>
              </a:ext>
            </a:extLst>
          </p:cNvPr>
          <p:cNvGraphicFramePr>
            <a:graphicFrameLocks noGrp="1"/>
          </p:cNvGraphicFramePr>
          <p:nvPr>
            <p:extLst>
              <p:ext uri="{D42A27DB-BD31-4B8C-83A1-F6EECF244321}">
                <p14:modId xmlns:p14="http://schemas.microsoft.com/office/powerpoint/2010/main" val="2207270148"/>
              </p:ext>
            </p:extLst>
          </p:nvPr>
        </p:nvGraphicFramePr>
        <p:xfrm>
          <a:off x="399246" y="2098161"/>
          <a:ext cx="11204619" cy="3239762"/>
        </p:xfrm>
        <a:graphic>
          <a:graphicData uri="http://schemas.openxmlformats.org/drawingml/2006/table">
            <a:tbl>
              <a:tblPr firstRow="1" firstCol="1" bandRow="1">
                <a:tableStyleId>{5C22544A-7EE6-4342-B048-85BDC9FD1C3A}</a:tableStyleId>
              </a:tblPr>
              <a:tblGrid>
                <a:gridCol w="1244739">
                  <a:extLst>
                    <a:ext uri="{9D8B030D-6E8A-4147-A177-3AD203B41FA5}">
                      <a16:colId xmlns:a16="http://schemas.microsoft.com/office/drawing/2014/main" val="409535009"/>
                    </a:ext>
                  </a:extLst>
                </a:gridCol>
                <a:gridCol w="975996">
                  <a:extLst>
                    <a:ext uri="{9D8B030D-6E8A-4147-A177-3AD203B41FA5}">
                      <a16:colId xmlns:a16="http://schemas.microsoft.com/office/drawing/2014/main" val="3515256001"/>
                    </a:ext>
                  </a:extLst>
                </a:gridCol>
                <a:gridCol w="1514138">
                  <a:extLst>
                    <a:ext uri="{9D8B030D-6E8A-4147-A177-3AD203B41FA5}">
                      <a16:colId xmlns:a16="http://schemas.microsoft.com/office/drawing/2014/main" val="303668113"/>
                    </a:ext>
                  </a:extLst>
                </a:gridCol>
                <a:gridCol w="1244739">
                  <a:extLst>
                    <a:ext uri="{9D8B030D-6E8A-4147-A177-3AD203B41FA5}">
                      <a16:colId xmlns:a16="http://schemas.microsoft.com/office/drawing/2014/main" val="1590887588"/>
                    </a:ext>
                  </a:extLst>
                </a:gridCol>
                <a:gridCol w="1395429">
                  <a:extLst>
                    <a:ext uri="{9D8B030D-6E8A-4147-A177-3AD203B41FA5}">
                      <a16:colId xmlns:a16="http://schemas.microsoft.com/office/drawing/2014/main" val="261878278"/>
                    </a:ext>
                  </a:extLst>
                </a:gridCol>
                <a:gridCol w="1525651">
                  <a:extLst>
                    <a:ext uri="{9D8B030D-6E8A-4147-A177-3AD203B41FA5}">
                      <a16:colId xmlns:a16="http://schemas.microsoft.com/office/drawing/2014/main" val="4131535355"/>
                    </a:ext>
                  </a:extLst>
                </a:gridCol>
                <a:gridCol w="813793">
                  <a:extLst>
                    <a:ext uri="{9D8B030D-6E8A-4147-A177-3AD203B41FA5}">
                      <a16:colId xmlns:a16="http://schemas.microsoft.com/office/drawing/2014/main" val="2498635161"/>
                    </a:ext>
                  </a:extLst>
                </a:gridCol>
                <a:gridCol w="1485582">
                  <a:extLst>
                    <a:ext uri="{9D8B030D-6E8A-4147-A177-3AD203B41FA5}">
                      <a16:colId xmlns:a16="http://schemas.microsoft.com/office/drawing/2014/main" val="3752444326"/>
                    </a:ext>
                  </a:extLst>
                </a:gridCol>
                <a:gridCol w="1004552">
                  <a:extLst>
                    <a:ext uri="{9D8B030D-6E8A-4147-A177-3AD203B41FA5}">
                      <a16:colId xmlns:a16="http://schemas.microsoft.com/office/drawing/2014/main" val="657976366"/>
                    </a:ext>
                  </a:extLst>
                </a:gridCol>
              </a:tblGrid>
              <a:tr h="503371">
                <a:tc>
                  <a:txBody>
                    <a:bodyPr/>
                    <a:lstStyle/>
                    <a:p>
                      <a:pPr marL="0" marR="0" algn="ctr">
                        <a:spcBef>
                          <a:spcPts val="0"/>
                        </a:spcBef>
                        <a:spcAft>
                          <a:spcPts val="0"/>
                        </a:spcAft>
                      </a:pPr>
                      <a:endParaRPr lang="es-ES" sz="1200" cap="all" dirty="0">
                        <a:effectLst/>
                      </a:endParaRPr>
                    </a:p>
                    <a:p>
                      <a:pPr marL="0" marR="0" algn="ctr">
                        <a:spcBef>
                          <a:spcPts val="0"/>
                        </a:spcBef>
                        <a:spcAft>
                          <a:spcPts val="0"/>
                        </a:spcAft>
                      </a:pPr>
                      <a:r>
                        <a:rPr lang="es-ES" sz="1200" cap="all" dirty="0">
                          <a:effectLst/>
                        </a:rPr>
                        <a:t>argentina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473" marR="66473" marT="0" marB="0"/>
                </a:tc>
                <a:tc>
                  <a:txBody>
                    <a:bodyPr/>
                    <a:lstStyle/>
                    <a:p>
                      <a:pPr marL="0" marR="0" algn="ctr">
                        <a:spcBef>
                          <a:spcPts val="0"/>
                        </a:spcBef>
                        <a:spcAft>
                          <a:spcPts val="0"/>
                        </a:spcAft>
                      </a:pPr>
                      <a:endParaRPr lang="es-ES" sz="1200" cap="all" dirty="0">
                        <a:effectLst/>
                      </a:endParaRPr>
                    </a:p>
                    <a:p>
                      <a:pPr marL="0" marR="0" algn="ctr">
                        <a:spcBef>
                          <a:spcPts val="0"/>
                        </a:spcBef>
                        <a:spcAft>
                          <a:spcPts val="0"/>
                        </a:spcAft>
                      </a:pPr>
                      <a:r>
                        <a:rPr lang="es-ES" sz="1200" cap="all" dirty="0">
                          <a:effectLst/>
                        </a:rPr>
                        <a:t>BRASIL</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473" marR="66473" marT="0" marB="0"/>
                </a:tc>
                <a:tc>
                  <a:txBody>
                    <a:bodyPr/>
                    <a:lstStyle/>
                    <a:p>
                      <a:pPr marL="0" marR="0" algn="ctr">
                        <a:spcBef>
                          <a:spcPts val="0"/>
                        </a:spcBef>
                        <a:spcAft>
                          <a:spcPts val="0"/>
                        </a:spcAft>
                      </a:pPr>
                      <a:endParaRPr lang="es-ES" sz="1200" cap="all" dirty="0">
                        <a:effectLst/>
                      </a:endParaRPr>
                    </a:p>
                    <a:p>
                      <a:pPr marL="0" marR="0" algn="ctr">
                        <a:spcBef>
                          <a:spcPts val="0"/>
                        </a:spcBef>
                        <a:spcAft>
                          <a:spcPts val="0"/>
                        </a:spcAft>
                      </a:pPr>
                      <a:r>
                        <a:rPr lang="es-ES" sz="1200" cap="all" dirty="0">
                          <a:effectLst/>
                        </a:rPr>
                        <a:t>BOLIVIA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473" marR="66473" marT="0" marB="0"/>
                </a:tc>
                <a:tc>
                  <a:txBody>
                    <a:bodyPr/>
                    <a:lstStyle/>
                    <a:p>
                      <a:pPr marL="0" marR="0" algn="ctr">
                        <a:spcBef>
                          <a:spcPts val="0"/>
                        </a:spcBef>
                        <a:spcAft>
                          <a:spcPts val="0"/>
                        </a:spcAft>
                      </a:pPr>
                      <a:endParaRPr lang="es-ES" sz="1200" cap="all" dirty="0">
                        <a:effectLst/>
                      </a:endParaRPr>
                    </a:p>
                    <a:p>
                      <a:pPr marL="0" marR="0" algn="ctr">
                        <a:spcBef>
                          <a:spcPts val="0"/>
                        </a:spcBef>
                        <a:spcAft>
                          <a:spcPts val="0"/>
                        </a:spcAft>
                      </a:pPr>
                      <a:r>
                        <a:rPr lang="es-ES" sz="1200" cap="all" dirty="0">
                          <a:effectLst/>
                        </a:rPr>
                        <a:t>CHILE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473" marR="66473" marT="0" marB="0"/>
                </a:tc>
                <a:tc>
                  <a:txBody>
                    <a:bodyPr/>
                    <a:lstStyle/>
                    <a:p>
                      <a:pPr marL="0" marR="0" algn="ctr">
                        <a:spcBef>
                          <a:spcPts val="0"/>
                        </a:spcBef>
                        <a:spcAft>
                          <a:spcPts val="0"/>
                        </a:spcAft>
                      </a:pPr>
                      <a:endParaRPr lang="es-ES" sz="1200" cap="all" dirty="0">
                        <a:effectLst/>
                      </a:endParaRPr>
                    </a:p>
                    <a:p>
                      <a:pPr marL="0" marR="0" algn="ctr">
                        <a:spcBef>
                          <a:spcPts val="0"/>
                        </a:spcBef>
                        <a:spcAft>
                          <a:spcPts val="0"/>
                        </a:spcAft>
                      </a:pPr>
                      <a:r>
                        <a:rPr lang="es-ES" sz="1200" cap="all" dirty="0">
                          <a:effectLst/>
                        </a:rPr>
                        <a:t>COLOMBIA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473" marR="66473" marT="0" marB="0"/>
                </a:tc>
                <a:tc>
                  <a:txBody>
                    <a:bodyPr/>
                    <a:lstStyle/>
                    <a:p>
                      <a:pPr marL="0" marR="0" algn="ctr">
                        <a:spcBef>
                          <a:spcPts val="0"/>
                        </a:spcBef>
                        <a:spcAft>
                          <a:spcPts val="0"/>
                        </a:spcAft>
                      </a:pPr>
                      <a:endParaRPr lang="es-ES" sz="1200" cap="all" dirty="0">
                        <a:effectLst/>
                      </a:endParaRPr>
                    </a:p>
                    <a:p>
                      <a:pPr marL="0" marR="0" algn="ctr">
                        <a:spcBef>
                          <a:spcPts val="0"/>
                        </a:spcBef>
                        <a:spcAft>
                          <a:spcPts val="0"/>
                        </a:spcAft>
                      </a:pPr>
                      <a:r>
                        <a:rPr lang="es-ES" sz="1200" cap="all" dirty="0">
                          <a:effectLst/>
                        </a:rPr>
                        <a:t>COSTA RICA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473" marR="66473" marT="0" marB="0"/>
                </a:tc>
                <a:tc>
                  <a:txBody>
                    <a:bodyPr/>
                    <a:lstStyle/>
                    <a:p>
                      <a:pPr marL="0" marR="0" algn="ctr">
                        <a:spcBef>
                          <a:spcPts val="0"/>
                        </a:spcBef>
                        <a:spcAft>
                          <a:spcPts val="0"/>
                        </a:spcAft>
                      </a:pPr>
                      <a:endParaRPr lang="es-ES" sz="1200" cap="all" dirty="0">
                        <a:effectLst/>
                      </a:endParaRPr>
                    </a:p>
                    <a:p>
                      <a:pPr marL="0" marR="0" algn="ctr">
                        <a:spcBef>
                          <a:spcPts val="0"/>
                        </a:spcBef>
                        <a:spcAft>
                          <a:spcPts val="0"/>
                        </a:spcAft>
                      </a:pPr>
                      <a:r>
                        <a:rPr lang="es-ES" sz="1200" cap="all" dirty="0">
                          <a:effectLst/>
                        </a:rPr>
                        <a:t>MÉXICO</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473" marR="66473" marT="0" marB="0"/>
                </a:tc>
                <a:tc>
                  <a:txBody>
                    <a:bodyPr/>
                    <a:lstStyle/>
                    <a:p>
                      <a:pPr marL="0" marR="0" algn="ctr">
                        <a:spcBef>
                          <a:spcPts val="0"/>
                        </a:spcBef>
                        <a:spcAft>
                          <a:spcPts val="0"/>
                        </a:spcAft>
                      </a:pPr>
                      <a:endParaRPr lang="es-ES" sz="1200" cap="all" dirty="0">
                        <a:effectLst/>
                      </a:endParaRPr>
                    </a:p>
                    <a:p>
                      <a:pPr marL="0" marR="0" algn="ctr">
                        <a:spcBef>
                          <a:spcPts val="0"/>
                        </a:spcBef>
                        <a:spcAft>
                          <a:spcPts val="0"/>
                        </a:spcAft>
                      </a:pPr>
                      <a:r>
                        <a:rPr lang="es-ES" sz="1200" cap="all" dirty="0">
                          <a:effectLst/>
                        </a:rPr>
                        <a:t>PERÚ</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473" marR="66473" marT="0" marB="0"/>
                </a:tc>
                <a:tc>
                  <a:txBody>
                    <a:bodyPr/>
                    <a:lstStyle/>
                    <a:p>
                      <a:pPr marL="0" marR="0" algn="ctr">
                        <a:spcBef>
                          <a:spcPts val="0"/>
                        </a:spcBef>
                        <a:spcAft>
                          <a:spcPts val="0"/>
                        </a:spcAft>
                      </a:pPr>
                      <a:endParaRPr lang="es-ES" sz="1200" cap="all" dirty="0">
                        <a:effectLst/>
                      </a:endParaRPr>
                    </a:p>
                    <a:p>
                      <a:pPr marL="0" marR="0" algn="ctr">
                        <a:spcBef>
                          <a:spcPts val="0"/>
                        </a:spcBef>
                        <a:spcAft>
                          <a:spcPts val="0"/>
                        </a:spcAft>
                      </a:pPr>
                      <a:r>
                        <a:rPr lang="es-ES" sz="1200" cap="all" dirty="0">
                          <a:effectLst/>
                        </a:rPr>
                        <a:t>URUGUAY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473" marR="66473" marT="0" marB="0"/>
                </a:tc>
                <a:extLst>
                  <a:ext uri="{0D108BD9-81ED-4DB2-BD59-A6C34878D82A}">
                    <a16:rowId xmlns:a16="http://schemas.microsoft.com/office/drawing/2014/main" val="2543166220"/>
                  </a:ext>
                </a:extLst>
              </a:tr>
              <a:tr h="2736391">
                <a:tc>
                  <a:txBody>
                    <a:bodyPr/>
                    <a:lstStyle/>
                    <a:p>
                      <a:pPr marL="0" marR="0" algn="just">
                        <a:spcBef>
                          <a:spcPts val="0"/>
                        </a:spcBef>
                        <a:spcAft>
                          <a:spcPts val="0"/>
                        </a:spcAft>
                      </a:pPr>
                      <a:r>
                        <a:rPr lang="es-ES_tradnl" sz="1000" b="0" dirty="0">
                          <a:solidFill>
                            <a:srgbClr val="002060"/>
                          </a:solidFill>
                          <a:effectLst/>
                        </a:rPr>
                        <a:t>Por lo general la prima a abonar es muy similar. </a:t>
                      </a:r>
                    </a:p>
                    <a:p>
                      <a:pPr marL="0" marR="0" algn="just">
                        <a:spcBef>
                          <a:spcPts val="0"/>
                        </a:spcBef>
                        <a:spcAft>
                          <a:spcPts val="0"/>
                        </a:spcAft>
                      </a:pPr>
                      <a:r>
                        <a:rPr lang="es-ES_tradnl" sz="1000" b="0" dirty="0">
                          <a:solidFill>
                            <a:srgbClr val="002060"/>
                          </a:solidFill>
                          <a:effectLst/>
                        </a:rPr>
                        <a:t>Las compañías de seguros están en una campaña agresiva para vender y hoy se trata de que la contratación sea directa, pero el </a:t>
                      </a:r>
                      <a:r>
                        <a:rPr lang="es-ES_tradnl" sz="1000" b="0" dirty="0" err="1">
                          <a:solidFill>
                            <a:srgbClr val="002060"/>
                          </a:solidFill>
                          <a:effectLst/>
                        </a:rPr>
                        <a:t>broker</a:t>
                      </a:r>
                      <a:r>
                        <a:rPr lang="es-ES_tradnl" sz="1000" b="0" dirty="0">
                          <a:solidFill>
                            <a:srgbClr val="002060"/>
                          </a:solidFill>
                          <a:effectLst/>
                        </a:rPr>
                        <a:t> es una figura que existe hace tiempo y que va a ser muy difícil de eliminar.-</a:t>
                      </a:r>
                      <a:endParaRPr lang="en-US" sz="1200" b="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473" marR="66473" marT="0" marB="0">
                    <a:solidFill>
                      <a:srgbClr val="D0D8E8"/>
                    </a:solidFill>
                  </a:tcPr>
                </a:tc>
                <a:tc>
                  <a:txBody>
                    <a:bodyPr/>
                    <a:lstStyle/>
                    <a:p>
                      <a:pPr marL="0" marR="0" algn="just">
                        <a:spcBef>
                          <a:spcPts val="0"/>
                        </a:spcBef>
                        <a:spcAft>
                          <a:spcPts val="0"/>
                        </a:spcAft>
                      </a:pPr>
                      <a:r>
                        <a:rPr lang="es-ES_tradnl" sz="1000" cap="all" dirty="0">
                          <a:effectLst/>
                        </a:rPr>
                        <a:t> </a:t>
                      </a:r>
                      <a:endParaRPr lang="en-US" sz="1200" dirty="0">
                        <a:effectLst/>
                      </a:endParaRPr>
                    </a:p>
                    <a:p>
                      <a:pPr marL="0" marR="0" algn="just">
                        <a:spcBef>
                          <a:spcPts val="0"/>
                        </a:spcBef>
                        <a:spcAft>
                          <a:spcPts val="0"/>
                        </a:spcAft>
                      </a:pPr>
                      <a:r>
                        <a:rPr lang="es-ES_tradnl" sz="1000" dirty="0" err="1">
                          <a:effectLst/>
                        </a:rPr>
                        <a:t>Não</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473" marR="66473" marT="0" marB="0"/>
                </a:tc>
                <a:tc>
                  <a:txBody>
                    <a:bodyPr/>
                    <a:lstStyle/>
                    <a:p>
                      <a:pPr marL="0" marR="0" algn="just">
                        <a:spcBef>
                          <a:spcPts val="0"/>
                        </a:spcBef>
                        <a:spcAft>
                          <a:spcPts val="0"/>
                        </a:spcAft>
                      </a:pPr>
                      <a:r>
                        <a:rPr lang="es-ES" sz="1000" dirty="0">
                          <a:effectLst/>
                        </a:rPr>
                        <a:t>En principio si, las compañías deberían mantener el monto de la prima igual con o sin </a:t>
                      </a:r>
                      <a:r>
                        <a:rPr lang="es-ES" sz="1000" dirty="0" err="1">
                          <a:effectLst/>
                        </a:rPr>
                        <a:t>Broker</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473" marR="66473" marT="0" marB="0"/>
                </a:tc>
                <a:tc>
                  <a:txBody>
                    <a:bodyPr/>
                    <a:lstStyle/>
                    <a:p>
                      <a:pPr marL="0" marR="0" algn="just">
                        <a:spcBef>
                          <a:spcPts val="0"/>
                        </a:spcBef>
                        <a:spcAft>
                          <a:spcPts val="0"/>
                        </a:spcAft>
                      </a:pPr>
                      <a:r>
                        <a:rPr lang="es-ES_tradnl" sz="1000" dirty="0">
                          <a:effectLst/>
                        </a:rPr>
                        <a:t>Depende del negocio y de la Aseguradora.</a:t>
                      </a:r>
                    </a:p>
                    <a:p>
                      <a:pPr marL="0" marR="0" algn="just">
                        <a:spcBef>
                          <a:spcPts val="0"/>
                        </a:spcBef>
                        <a:spcAft>
                          <a:spcPts val="0"/>
                        </a:spcAft>
                      </a:pPr>
                      <a:endParaRPr lang="es-ES_tradnl" sz="1000" dirty="0">
                        <a:effectLst/>
                      </a:endParaRPr>
                    </a:p>
                    <a:p>
                      <a:pPr marL="0" marR="0" algn="just">
                        <a:spcBef>
                          <a:spcPts val="0"/>
                        </a:spcBef>
                        <a:spcAft>
                          <a:spcPts val="0"/>
                        </a:spcAft>
                      </a:pPr>
                      <a:r>
                        <a:rPr lang="es-ES_tradnl" sz="1000" dirty="0">
                          <a:effectLst/>
                        </a:rPr>
                        <a:t>Es probable que si no hay </a:t>
                      </a:r>
                      <a:r>
                        <a:rPr lang="es-ES_tradnl" sz="1000" dirty="0" err="1">
                          <a:effectLst/>
                        </a:rPr>
                        <a:t>broker</a:t>
                      </a:r>
                      <a:r>
                        <a:rPr lang="es-ES_tradnl" sz="1000" dirty="0">
                          <a:effectLst/>
                        </a:rPr>
                        <a:t> la prima sea mas baja.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473" marR="66473" marT="0" marB="0"/>
                </a:tc>
                <a:tc>
                  <a:txBody>
                    <a:bodyPr/>
                    <a:lstStyle/>
                    <a:p>
                      <a:pPr marL="0" marR="0" algn="just">
                        <a:spcBef>
                          <a:spcPts val="0"/>
                        </a:spcBef>
                        <a:spcAft>
                          <a:spcPts val="0"/>
                        </a:spcAft>
                      </a:pPr>
                      <a:r>
                        <a:rPr lang="es-ES_tradnl" sz="1000" dirty="0">
                          <a:effectLst/>
                        </a:rPr>
                        <a:t>NO</a:t>
                      </a:r>
                    </a:p>
                    <a:p>
                      <a:pPr marL="0" marR="0" algn="just">
                        <a:spcBef>
                          <a:spcPts val="0"/>
                        </a:spcBef>
                        <a:spcAft>
                          <a:spcPts val="0"/>
                        </a:spcAft>
                      </a:pPr>
                      <a:r>
                        <a:rPr lang="es-ES_tradnl" sz="1000" dirty="0">
                          <a:effectLst/>
                        </a:rPr>
                        <a:t>Normalmente cuando no hay intermediario de seguros, es posible que la totalidad o por lo menos parte de la comisión que le iban a reconocer al mismo, sea trasladada al cliente como un descuento en la prima.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473" marR="66473" marT="0" marB="0"/>
                </a:tc>
                <a:tc>
                  <a:txBody>
                    <a:bodyPr/>
                    <a:lstStyle/>
                    <a:p>
                      <a:pPr marL="0" marR="0" algn="just">
                        <a:spcBef>
                          <a:spcPts val="0"/>
                        </a:spcBef>
                        <a:spcAft>
                          <a:spcPts val="0"/>
                        </a:spcAft>
                      </a:pPr>
                      <a:r>
                        <a:rPr lang="es-ES_tradnl" sz="1000" dirty="0">
                          <a:effectLst/>
                        </a:rPr>
                        <a:t>Esto no está regulado expresamente.  </a:t>
                      </a:r>
                    </a:p>
                    <a:p>
                      <a:pPr marL="0" marR="0" algn="just">
                        <a:spcBef>
                          <a:spcPts val="0"/>
                        </a:spcBef>
                        <a:spcAft>
                          <a:spcPts val="0"/>
                        </a:spcAft>
                      </a:pPr>
                      <a:endParaRPr lang="es-ES_tradnl" sz="1000" dirty="0">
                        <a:effectLst/>
                      </a:endParaRPr>
                    </a:p>
                    <a:p>
                      <a:pPr marL="0" marR="0" algn="just">
                        <a:spcBef>
                          <a:spcPts val="0"/>
                        </a:spcBef>
                        <a:spcAft>
                          <a:spcPts val="0"/>
                        </a:spcAft>
                      </a:pPr>
                      <a:r>
                        <a:rPr lang="es-ES_tradnl" sz="1400" b="1" dirty="0">
                          <a:solidFill>
                            <a:srgbClr val="3453F0"/>
                          </a:solidFill>
                          <a:effectLst/>
                        </a:rPr>
                        <a:t>La práctica de mercado es, generalmente, mantenerla igual.  </a:t>
                      </a:r>
                    </a:p>
                    <a:p>
                      <a:pPr marL="0" marR="0" algn="just">
                        <a:spcBef>
                          <a:spcPts val="0"/>
                        </a:spcBef>
                        <a:spcAft>
                          <a:spcPts val="0"/>
                        </a:spcAft>
                      </a:pPr>
                      <a:endParaRPr lang="es-ES_tradnl" sz="1000" dirty="0">
                        <a:effectLst/>
                      </a:endParaRPr>
                    </a:p>
                    <a:p>
                      <a:pPr marL="0" marR="0" algn="just">
                        <a:spcBef>
                          <a:spcPts val="0"/>
                        </a:spcBef>
                        <a:spcAft>
                          <a:spcPts val="0"/>
                        </a:spcAft>
                      </a:pPr>
                      <a:r>
                        <a:rPr lang="es-ES_tradnl" sz="1000" dirty="0">
                          <a:effectLst/>
                        </a:rPr>
                        <a:t>Sin embargo, ello se regula por la práctica comercial de cada empresa.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473" marR="66473" marT="0" marB="0"/>
                </a:tc>
                <a:tc>
                  <a:txBody>
                    <a:bodyPr/>
                    <a:lstStyle/>
                    <a:p>
                      <a:pPr marL="0" marR="0" algn="just">
                        <a:spcBef>
                          <a:spcPts val="0"/>
                        </a:spcBef>
                        <a:spcAft>
                          <a:spcPts val="0"/>
                        </a:spcAft>
                      </a:pPr>
                      <a:r>
                        <a:rPr lang="es-ES_tradnl" sz="1000" dirty="0">
                          <a:effectLst/>
                        </a:rPr>
                        <a:t>No.</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473" marR="66473" marT="0" marB="0"/>
                </a:tc>
                <a:tc>
                  <a:txBody>
                    <a:bodyPr/>
                    <a:lstStyle/>
                    <a:p>
                      <a:pPr marL="0" marR="0" algn="just">
                        <a:spcBef>
                          <a:spcPts val="0"/>
                        </a:spcBef>
                        <a:spcAft>
                          <a:spcPts val="0"/>
                        </a:spcAft>
                      </a:pPr>
                      <a:r>
                        <a:rPr lang="es-ES_tradnl" sz="1000" dirty="0">
                          <a:effectLst/>
                        </a:rPr>
                        <a:t>No es igual. </a:t>
                      </a:r>
                    </a:p>
                    <a:p>
                      <a:pPr marL="0" marR="0" algn="just">
                        <a:spcBef>
                          <a:spcPts val="0"/>
                        </a:spcBef>
                        <a:spcAft>
                          <a:spcPts val="0"/>
                        </a:spcAft>
                      </a:pPr>
                      <a:endParaRPr lang="en-US" sz="1200" dirty="0">
                        <a:effectLst/>
                      </a:endParaRPr>
                    </a:p>
                    <a:p>
                      <a:pPr marL="0" marR="0" algn="ctr">
                        <a:spcBef>
                          <a:spcPts val="0"/>
                        </a:spcBef>
                        <a:spcAft>
                          <a:spcPts val="0"/>
                        </a:spcAft>
                      </a:pPr>
                      <a:r>
                        <a:rPr lang="es-ES_tradnl" sz="1000" dirty="0">
                          <a:effectLst/>
                        </a:rPr>
                        <a:t>La prima pura de riesgo se incluirán -entre otros conceptos- la comisión que corresponda al </a:t>
                      </a:r>
                      <a:r>
                        <a:rPr lang="es-ES_tradnl" sz="1000" dirty="0" err="1">
                          <a:effectLst/>
                        </a:rPr>
                        <a:t>broker</a:t>
                      </a:r>
                      <a:r>
                        <a:rPr lang="es-ES_tradnl" sz="1000" dirty="0">
                          <a:effectLst/>
                        </a:rPr>
                        <a:t> a fin de establecer la prima comercial, pagada por el asegurado.  </a:t>
                      </a:r>
                    </a:p>
                    <a:p>
                      <a:pPr marL="0" marR="0" algn="ctr">
                        <a:spcBef>
                          <a:spcPts val="0"/>
                        </a:spcBef>
                        <a:spcAft>
                          <a:spcPts val="0"/>
                        </a:spcAft>
                      </a:pPr>
                      <a:endParaRPr lang="es-ES_tradnl" sz="1000" dirty="0">
                        <a:effectLst/>
                      </a:endParaRPr>
                    </a:p>
                    <a:p>
                      <a:pPr marL="0" marR="0" algn="ctr">
                        <a:spcBef>
                          <a:spcPts val="0"/>
                        </a:spcBef>
                        <a:spcAft>
                          <a:spcPts val="0"/>
                        </a:spcAft>
                      </a:pPr>
                      <a:r>
                        <a:rPr lang="es-ES_tradnl" sz="1000" dirty="0">
                          <a:effectLst/>
                        </a:rPr>
                        <a:t>En caso no participe el </a:t>
                      </a:r>
                      <a:r>
                        <a:rPr lang="es-ES_tradnl" sz="1000" dirty="0" err="1">
                          <a:effectLst/>
                        </a:rPr>
                        <a:t>broker</a:t>
                      </a:r>
                      <a:r>
                        <a:rPr lang="es-ES_tradnl" sz="1000" dirty="0">
                          <a:effectLst/>
                        </a:rPr>
                        <a:t>, la prima comercial será menor.     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473" marR="66473" marT="0" marB="0"/>
                </a:tc>
                <a:tc>
                  <a:txBody>
                    <a:bodyPr/>
                    <a:lstStyle/>
                    <a:p>
                      <a:pPr marL="0" marR="0" algn="just">
                        <a:spcBef>
                          <a:spcPts val="0"/>
                        </a:spcBef>
                        <a:spcAft>
                          <a:spcPts val="0"/>
                        </a:spcAft>
                      </a:pPr>
                      <a:r>
                        <a:rPr lang="es-ES_tradnl" sz="1600" b="1" dirty="0">
                          <a:effectLst/>
                        </a:rPr>
                        <a:t>Sí</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473" marR="66473" marT="0" marB="0">
                    <a:solidFill>
                      <a:srgbClr val="FFFF00"/>
                    </a:solidFill>
                  </a:tcPr>
                </a:tc>
                <a:extLst>
                  <a:ext uri="{0D108BD9-81ED-4DB2-BD59-A6C34878D82A}">
                    <a16:rowId xmlns:a16="http://schemas.microsoft.com/office/drawing/2014/main" val="116969509"/>
                  </a:ext>
                </a:extLst>
              </a:tr>
            </a:tbl>
          </a:graphicData>
        </a:graphic>
      </p:graphicFrame>
      <p:sp>
        <p:nvSpPr>
          <p:cNvPr id="3" name="Rectangle 1">
            <a:extLst>
              <a:ext uri="{FF2B5EF4-FFF2-40B4-BE49-F238E27FC236}">
                <a16:creationId xmlns:a16="http://schemas.microsoft.com/office/drawing/2014/main" id="{3601CF3A-AB89-4AED-AA26-F87FE8C61B2E}"/>
              </a:ext>
            </a:extLst>
          </p:cNvPr>
          <p:cNvSpPr>
            <a:spLocks noChangeArrowheads="1"/>
          </p:cNvSpPr>
          <p:nvPr/>
        </p:nvSpPr>
        <p:spPr bwMode="auto">
          <a:xfrm>
            <a:off x="838199" y="1077500"/>
            <a:ext cx="1076566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VE" altLang="en-US"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7 ¿</a:t>
            </a:r>
            <a:r>
              <a:rPr lang="es-VE" altLang="en-US" sz="2000" dirty="0">
                <a:latin typeface="Calibri" panose="020F0502020204030204" pitchFamily="34" charset="0"/>
                <a:ea typeface="Times New Roman" panose="02020603050405020304" pitchFamily="18" charset="0"/>
                <a:cs typeface="Calibri" panose="020F0502020204030204" pitchFamily="34" charset="0"/>
              </a:rPr>
              <a:t>La p</a:t>
            </a:r>
            <a:r>
              <a:rPr kumimoji="0" lang="es-VE" altLang="en-US"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rima final al Asegurado es igual con Corredor - </a:t>
            </a:r>
            <a:r>
              <a:rPr kumimoji="0" lang="es-VE" altLang="en-US" sz="2000" b="0"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Broker</a:t>
            </a:r>
            <a:r>
              <a:rPr kumimoji="0" lang="es-VE" altLang="en-US"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o sin Corredor - </a:t>
            </a:r>
            <a:r>
              <a:rPr kumimoji="0" lang="es-VE" altLang="en-US" sz="2000" b="0"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Broker</a:t>
            </a:r>
            <a:r>
              <a:rPr kumimoji="0" lang="es-VE" altLang="en-US"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FF00"/>
                </a:solidFill>
                <a:effectLst>
                  <a:outerShdw blurRad="38100" dist="38100" dir="2700000" algn="tl">
                    <a:srgbClr val="000000">
                      <a:alpha val="43137"/>
                    </a:srgbClr>
                  </a:outerShdw>
                </a:effectLst>
                <a:latin typeface="Arial" panose="020B0604020202020204" pitchFamily="34" charset="0"/>
              </a:rPr>
              <a:t>7 The final premium is the same </a:t>
            </a:r>
            <a:r>
              <a:rPr lang="en-US" altLang="en-US" sz="2000" b="1" dirty="0">
                <a:solidFill>
                  <a:srgbClr val="FFFF00"/>
                </a:solidFill>
                <a:effectLst>
                  <a:outerShdw blurRad="38100" dist="38100" dir="2700000" algn="tl">
                    <a:srgbClr val="000000">
                      <a:alpha val="43137"/>
                    </a:srgbClr>
                  </a:outerShdw>
                </a:effectLst>
                <a:latin typeface="Arial" panose="020B0604020202020204" pitchFamily="34" charset="0"/>
              </a:rPr>
              <a:t>with Broker or without </a:t>
            </a:r>
            <a:r>
              <a:rPr lang="en-US" altLang="en-US" sz="2000" b="1" dirty="0" err="1">
                <a:solidFill>
                  <a:srgbClr val="FFFF00"/>
                </a:solidFill>
                <a:effectLst>
                  <a:outerShdw blurRad="38100" dist="38100" dir="2700000" algn="tl">
                    <a:srgbClr val="000000">
                      <a:alpha val="43137"/>
                    </a:srgbClr>
                  </a:outerShdw>
                </a:effectLst>
                <a:latin typeface="Arial" panose="020B0604020202020204" pitchFamily="34" charset="0"/>
              </a:rPr>
              <a:t>Boker</a:t>
            </a:r>
            <a:r>
              <a:rPr lang="en-US" altLang="en-US" sz="2000" b="1" dirty="0">
                <a:solidFill>
                  <a:srgbClr val="FFFF00"/>
                </a:solidFill>
                <a:effectLst>
                  <a:outerShdw blurRad="38100" dist="38100" dir="2700000" algn="tl">
                    <a:srgbClr val="000000">
                      <a:alpha val="43137"/>
                    </a:srgbClr>
                  </a:outerShdw>
                </a:effectLst>
                <a:latin typeface="Arial" panose="020B0604020202020204" pitchFamily="34" charset="0"/>
              </a:rPr>
              <a:t>?</a:t>
            </a:r>
            <a:r>
              <a:rPr kumimoji="0" lang="en-US" altLang="en-US" sz="2000" b="1" i="0" u="none" strike="noStrike" cap="none" normalizeH="0" baseline="0" dirty="0">
                <a:ln>
                  <a:noFill/>
                </a:ln>
                <a:solidFill>
                  <a:srgbClr val="FFFF00"/>
                </a:solidFill>
                <a:effectLst>
                  <a:outerShdw blurRad="38100" dist="38100" dir="2700000" algn="tl">
                    <a:srgbClr val="000000">
                      <a:alpha val="43137"/>
                    </a:srgbClr>
                  </a:outerShdw>
                </a:effectLst>
                <a:latin typeface="Arial" panose="020B0604020202020204" pitchFamily="34" charset="0"/>
              </a:rPr>
              <a:t> </a:t>
            </a:r>
          </a:p>
        </p:txBody>
      </p:sp>
    </p:spTree>
    <p:extLst>
      <p:ext uri="{BB962C8B-B14F-4D97-AF65-F5344CB8AC3E}">
        <p14:creationId xmlns:p14="http://schemas.microsoft.com/office/powerpoint/2010/main" val="1282741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12">
            <a:extLst>
              <a:ext uri="{FF2B5EF4-FFF2-40B4-BE49-F238E27FC236}">
                <a16:creationId xmlns:a16="http://schemas.microsoft.com/office/drawing/2014/main" id="{D6BFFAB0-395B-4CD6-80F8-F128E83F3D95}"/>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853992" y="1105286"/>
            <a:ext cx="2086377" cy="327693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14">
            <a:extLst>
              <a:ext uri="{FF2B5EF4-FFF2-40B4-BE49-F238E27FC236}">
                <a16:creationId xmlns:a16="http://schemas.microsoft.com/office/drawing/2014/main" id="{998A4495-2BEB-4AC8-B242-59F26AD14FEF}"/>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4866659" y="2079544"/>
            <a:ext cx="2721918" cy="319396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4">
            <a:extLst>
              <a:ext uri="{FF2B5EF4-FFF2-40B4-BE49-F238E27FC236}">
                <a16:creationId xmlns:a16="http://schemas.microsoft.com/office/drawing/2014/main" id="{F634B73B-D764-4F68-B903-4E89014ED628}"/>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3" name="Rectangle 5">
            <a:extLst>
              <a:ext uri="{FF2B5EF4-FFF2-40B4-BE49-F238E27FC236}">
                <a16:creationId xmlns:a16="http://schemas.microsoft.com/office/drawing/2014/main" id="{647EDFB6-F1D1-49A4-9464-471596B528C1}"/>
              </a:ext>
            </a:extLst>
          </p:cNvPr>
          <p:cNvSpPr>
            <a:spLocks noChangeArrowheads="1"/>
          </p:cNvSpPr>
          <p:nvPr/>
        </p:nvSpPr>
        <p:spPr bwMode="auto">
          <a:xfrm>
            <a:off x="8201299" y="1749108"/>
            <a:ext cx="2269225" cy="73866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a:r>
              <a:rPr lang="en-US" sz="1400" b="1" dirty="0">
                <a:effectLst>
                  <a:outerShdw blurRad="38100" dist="38100" dir="2700000" algn="tl">
                    <a:srgbClr val="000000">
                      <a:alpha val="43137"/>
                    </a:srgbClr>
                  </a:outerShdw>
                </a:effectLst>
              </a:rPr>
              <a:t>T. CAROLA HIDALGO</a:t>
            </a:r>
          </a:p>
          <a:p>
            <a:pPr algn="ctr"/>
            <a:r>
              <a:rPr lang="en-US" sz="1400" b="1" dirty="0">
                <a:effectLst>
                  <a:outerShdw blurRad="38100" dist="38100" dir="2700000" algn="tl">
                    <a:srgbClr val="000000">
                      <a:alpha val="43137"/>
                    </a:srgbClr>
                  </a:outerShdw>
                </a:effectLst>
              </a:rPr>
              <a:t>BOLIVIA</a:t>
            </a:r>
          </a:p>
          <a:p>
            <a:pPr algn="ctr"/>
            <a:r>
              <a:rPr lang="en-US" sz="1400" b="1" dirty="0" err="1">
                <a:effectLst>
                  <a:outerShdw blurRad="38100" dist="38100" dir="2700000" algn="tl">
                    <a:srgbClr val="000000">
                      <a:alpha val="43137"/>
                    </a:srgbClr>
                  </a:outerShdw>
                </a:effectLst>
              </a:rPr>
              <a:t>SECRETARIA</a:t>
            </a:r>
            <a:r>
              <a:rPr lang="en-US" sz="1400" b="1" dirty="0">
                <a:effectLst>
                  <a:outerShdw blurRad="38100" dist="38100" dir="2700000" algn="tl">
                    <a:srgbClr val="000000">
                      <a:alpha val="43137"/>
                    </a:srgbClr>
                  </a:outerShdw>
                </a:effectLst>
              </a:rPr>
              <a:t> - CILA</a:t>
            </a:r>
          </a:p>
        </p:txBody>
      </p:sp>
      <p:sp>
        <p:nvSpPr>
          <p:cNvPr id="4" name="Rectangle 6">
            <a:extLst>
              <a:ext uri="{FF2B5EF4-FFF2-40B4-BE49-F238E27FC236}">
                <a16:creationId xmlns:a16="http://schemas.microsoft.com/office/drawing/2014/main" id="{124E96D3-E6F5-4F37-95B4-7E646A211579}"/>
              </a:ext>
            </a:extLst>
          </p:cNvPr>
          <p:cNvSpPr>
            <a:spLocks noChangeArrowheads="1"/>
          </p:cNvSpPr>
          <p:nvPr/>
        </p:nvSpPr>
        <p:spPr bwMode="auto">
          <a:xfrm>
            <a:off x="228600" y="3352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7">
            <a:extLst>
              <a:ext uri="{FF2B5EF4-FFF2-40B4-BE49-F238E27FC236}">
                <a16:creationId xmlns:a16="http://schemas.microsoft.com/office/drawing/2014/main" id="{F822FD56-2517-4DF1-82BD-238AD1EC9813}"/>
              </a:ext>
            </a:extLst>
          </p:cNvPr>
          <p:cNvSpPr>
            <a:spLocks noChangeArrowheads="1"/>
          </p:cNvSpPr>
          <p:nvPr/>
        </p:nvSpPr>
        <p:spPr bwMode="auto">
          <a:xfrm>
            <a:off x="1730032" y="4534842"/>
            <a:ext cx="2334296" cy="73866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a:r>
              <a:rPr lang="en-US" sz="1400" b="1" dirty="0">
                <a:effectLst>
                  <a:outerShdw blurRad="38100" dist="38100" dir="2700000" algn="tl">
                    <a:srgbClr val="000000">
                      <a:alpha val="43137"/>
                    </a:srgbClr>
                  </a:outerShdw>
                </a:effectLst>
              </a:rPr>
              <a:t>SANDRA RAMIREZ</a:t>
            </a:r>
          </a:p>
          <a:p>
            <a:pPr algn="ctr"/>
            <a:r>
              <a:rPr lang="en-US" sz="1400" b="1" dirty="0">
                <a:effectLst>
                  <a:outerShdw blurRad="38100" dist="38100" dir="2700000" algn="tl">
                    <a:srgbClr val="000000">
                      <a:alpha val="43137"/>
                    </a:srgbClr>
                  </a:outerShdw>
                </a:effectLst>
              </a:rPr>
              <a:t>BOLIVIA</a:t>
            </a:r>
          </a:p>
          <a:p>
            <a:pPr algn="ctr"/>
            <a:r>
              <a:rPr lang="en-US" sz="1400" b="1" dirty="0" err="1">
                <a:effectLst>
                  <a:outerShdw blurRad="38100" dist="38100" dir="2700000" algn="tl">
                    <a:srgbClr val="000000">
                      <a:alpha val="43137"/>
                    </a:srgbClr>
                  </a:outerShdw>
                </a:effectLst>
              </a:rPr>
              <a:t>PRESIDENTE</a:t>
            </a:r>
            <a:endParaRPr lang="en-US" sz="1400" b="1" dirty="0">
              <a:effectLst>
                <a:outerShdw blurRad="38100" dist="38100" dir="2700000" algn="tl">
                  <a:srgbClr val="000000">
                    <a:alpha val="43137"/>
                  </a:srgbClr>
                </a:outerShdw>
              </a:effectLst>
            </a:endParaRPr>
          </a:p>
        </p:txBody>
      </p:sp>
      <p:sp>
        <p:nvSpPr>
          <p:cNvPr id="6" name="CuadroTexto 5">
            <a:extLst>
              <a:ext uri="{FF2B5EF4-FFF2-40B4-BE49-F238E27FC236}">
                <a16:creationId xmlns:a16="http://schemas.microsoft.com/office/drawing/2014/main" id="{4BDEC6C8-1C28-4FA4-A64D-E6627EDEB3BA}"/>
              </a:ext>
            </a:extLst>
          </p:cNvPr>
          <p:cNvSpPr txBox="1"/>
          <p:nvPr/>
        </p:nvSpPr>
        <p:spPr>
          <a:xfrm>
            <a:off x="4206365" y="741076"/>
            <a:ext cx="512954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stStyle>
          <a:p>
            <a:r>
              <a:rPr lang="es-BO" sz="2400" b="1" dirty="0">
                <a:effectLst>
                  <a:outerShdw blurRad="38100" dist="38100" dir="2700000" algn="tl">
                    <a:srgbClr val="000000">
                      <a:alpha val="43137"/>
                    </a:srgbClr>
                  </a:outerShdw>
                </a:effectLst>
                <a:latin typeface="Bodoni MT Black" panose="02070A03080606020203" pitchFamily="18" charset="0"/>
              </a:rPr>
              <a:t>DIRECTIVA INTERNACIONAL</a:t>
            </a:r>
            <a:endParaRPr lang="en-US" sz="2400" b="1" dirty="0">
              <a:effectLst>
                <a:outerShdw blurRad="38100" dist="38100" dir="2700000" algn="tl">
                  <a:srgbClr val="000000">
                    <a:alpha val="43137"/>
                  </a:srgbClr>
                </a:outerShdw>
              </a:effectLst>
              <a:latin typeface="Bodoni MT Black" panose="02070A03080606020203" pitchFamily="18" charset="0"/>
            </a:endParaRPr>
          </a:p>
        </p:txBody>
      </p:sp>
      <p:pic>
        <p:nvPicPr>
          <p:cNvPr id="7" name="Imagen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01299" y="2846230"/>
            <a:ext cx="2269225" cy="3193962"/>
          </a:xfrm>
          <a:prstGeom prst="rect">
            <a:avLst/>
          </a:prstGeom>
        </p:spPr>
      </p:pic>
      <p:sp>
        <p:nvSpPr>
          <p:cNvPr id="9" name="CuadroTexto 8"/>
          <p:cNvSpPr txBox="1"/>
          <p:nvPr/>
        </p:nvSpPr>
        <p:spPr>
          <a:xfrm>
            <a:off x="5001655" y="5418883"/>
            <a:ext cx="2138355" cy="738664"/>
          </a:xfrm>
          <a:prstGeom prst="rect">
            <a:avLst/>
          </a:prstGeom>
          <a:noFill/>
          <a:ln>
            <a:solidFill>
              <a:schemeClr val="tx1"/>
            </a:solidFill>
          </a:ln>
        </p:spPr>
        <p:txBody>
          <a:bodyPr wrap="square" rtlCol="0">
            <a:spAutoFit/>
          </a:bodyPr>
          <a:lstStyle/>
          <a:p>
            <a:pPr algn="ctr"/>
            <a:r>
              <a:rPr lang="es-ES" sz="1400" b="1" dirty="0">
                <a:effectLst>
                  <a:outerShdw blurRad="38100" dist="38100" dir="2700000" algn="tl">
                    <a:srgbClr val="000000">
                      <a:alpha val="43137"/>
                    </a:srgbClr>
                  </a:outerShdw>
                </a:effectLst>
              </a:rPr>
              <a:t>NEFTALI GARRO</a:t>
            </a:r>
          </a:p>
          <a:p>
            <a:pPr algn="ctr"/>
            <a:r>
              <a:rPr lang="es-ES" sz="1400" b="1" dirty="0">
                <a:effectLst>
                  <a:outerShdw blurRad="38100" dist="38100" dir="2700000" algn="tl">
                    <a:srgbClr val="000000">
                      <a:alpha val="43137"/>
                    </a:srgbClr>
                  </a:outerShdw>
                </a:effectLst>
              </a:rPr>
              <a:t>COSTA RICA</a:t>
            </a:r>
          </a:p>
          <a:p>
            <a:pPr algn="ctr"/>
            <a:r>
              <a:rPr lang="es-ES" sz="1400" b="1" dirty="0">
                <a:effectLst>
                  <a:outerShdw blurRad="38100" dist="38100" dir="2700000" algn="tl">
                    <a:srgbClr val="000000">
                      <a:alpha val="43137"/>
                    </a:srgbClr>
                  </a:outerShdw>
                </a:effectLst>
              </a:rPr>
              <a:t>VICEPRESIDENTE</a:t>
            </a:r>
          </a:p>
        </p:txBody>
      </p:sp>
    </p:spTree>
    <p:extLst>
      <p:ext uri="{BB962C8B-B14F-4D97-AF65-F5344CB8AC3E}">
        <p14:creationId xmlns:p14="http://schemas.microsoft.com/office/powerpoint/2010/main" val="35877541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idx="1"/>
          </p:nvPr>
        </p:nvSpPr>
        <p:spPr>
          <a:xfrm>
            <a:off x="828145" y="1698674"/>
            <a:ext cx="4649787" cy="576262"/>
          </a:xfrm>
          <a:ln>
            <a:solidFill>
              <a:schemeClr val="tx1"/>
            </a:solidFill>
          </a:ln>
        </p:spPr>
        <p:txBody>
          <a:bodyPr/>
          <a:lstStyle/>
          <a:p>
            <a:r>
              <a:rPr lang="es-ES" b="1" dirty="0">
                <a:solidFill>
                  <a:srgbClr val="6BF9A1"/>
                </a:solidFill>
                <a:effectLst>
                  <a:outerShdw blurRad="38100" dist="38100" dir="2700000" algn="tl">
                    <a:srgbClr val="000000">
                      <a:alpha val="43137"/>
                    </a:srgbClr>
                  </a:outerShdw>
                </a:effectLst>
                <a:latin typeface="Bodoni MT Black" panose="02070A03080606020203" pitchFamily="18" charset="0"/>
              </a:rPr>
              <a:t>ASPECTOS COMUNES</a:t>
            </a:r>
          </a:p>
        </p:txBody>
      </p:sp>
      <p:sp>
        <p:nvSpPr>
          <p:cNvPr id="4" name="Marcador de contenido 3"/>
          <p:cNvSpPr>
            <a:spLocks noGrp="1"/>
          </p:cNvSpPr>
          <p:nvPr>
            <p:ph sz="half" idx="2"/>
          </p:nvPr>
        </p:nvSpPr>
        <p:spPr>
          <a:xfrm>
            <a:off x="684212" y="2522554"/>
            <a:ext cx="4937655" cy="3030538"/>
          </a:xfrm>
          <a:ln>
            <a:solidFill>
              <a:schemeClr val="tx1"/>
            </a:solidFill>
          </a:ln>
        </p:spPr>
        <p:txBody>
          <a:bodyPr>
            <a:normAutofit fontScale="77500" lnSpcReduction="20000"/>
          </a:bodyPr>
          <a:lstStyle/>
          <a:p>
            <a:pPr marL="0" indent="0">
              <a:buNone/>
            </a:pPr>
            <a:r>
              <a:rPr lang="es-BO" altLang="en-US" dirty="0">
                <a:latin typeface="Arial Rounded MT Bold" panose="020F0704030504030204" pitchFamily="34" charset="0"/>
                <a:cs typeface="Calibri" panose="020F0502020204030204" pitchFamily="34" charset="0"/>
              </a:rPr>
              <a:t>	</a:t>
            </a:r>
            <a:r>
              <a:rPr lang="es-BO" altLang="en-US" sz="2300" b="1" dirty="0">
                <a:solidFill>
                  <a:srgbClr val="9DF1F5"/>
                </a:solidFill>
                <a:latin typeface="Arial Rounded MT Bold" panose="020F0704030504030204" pitchFamily="34" charset="0"/>
                <a:cs typeface="Calibri" panose="020F0502020204030204" pitchFamily="34" charset="0"/>
              </a:rPr>
              <a:t>ENTRE OTROS :</a:t>
            </a:r>
          </a:p>
          <a:p>
            <a:r>
              <a:rPr lang="es-BO" altLang="en-US" dirty="0">
                <a:latin typeface="Arial Rounded MT Bold" panose="020F0704030504030204" pitchFamily="34" charset="0"/>
                <a:cs typeface="Calibri" panose="020F0502020204030204" pitchFamily="34" charset="0"/>
              </a:rPr>
              <a:t>NECESIDAD DE CONTAR CON REGISTRO</a:t>
            </a:r>
          </a:p>
          <a:p>
            <a:r>
              <a:rPr lang="es-BO" altLang="en-US" dirty="0">
                <a:latin typeface="Arial Rounded MT Bold" panose="020F0704030504030204" pitchFamily="34" charset="0"/>
                <a:cs typeface="Calibri" panose="020F0502020204030204" pitchFamily="34" charset="0"/>
              </a:rPr>
              <a:t>RESPONSABILIDAD PROFESIONAL- </a:t>
            </a:r>
          </a:p>
          <a:p>
            <a:r>
              <a:rPr lang="es-BO" altLang="en-US" dirty="0">
                <a:latin typeface="Arial Rounded MT Bold" panose="020F0704030504030204" pitchFamily="34" charset="0"/>
                <a:cs typeface="Calibri" panose="020F0502020204030204" pitchFamily="34" charset="0"/>
              </a:rPr>
              <a:t>OBJETO ÚNICO</a:t>
            </a:r>
          </a:p>
          <a:p>
            <a:r>
              <a:rPr lang="es-BO" altLang="en-US" dirty="0">
                <a:latin typeface="Arial Rounded MT Bold" panose="020F0704030504030204" pitchFamily="34" charset="0"/>
                <a:cs typeface="Calibri" panose="020F0502020204030204" pitchFamily="34" charset="0"/>
              </a:rPr>
              <a:t>LEALTAD</a:t>
            </a:r>
          </a:p>
          <a:p>
            <a:r>
              <a:rPr lang="es-BO" altLang="en-US" dirty="0">
                <a:latin typeface="Arial Rounded MT Bold" panose="020F0704030504030204" pitchFamily="34" charset="0"/>
                <a:cs typeface="Calibri" panose="020F0502020204030204" pitchFamily="34" charset="0"/>
              </a:rPr>
              <a:t>PERCIBEN COMISIONES </a:t>
            </a:r>
          </a:p>
          <a:p>
            <a:r>
              <a:rPr lang="es-BO" altLang="en-US" dirty="0">
                <a:latin typeface="Arial Rounded MT Bold" panose="020F0704030504030204" pitchFamily="34" charset="0"/>
                <a:cs typeface="Calibri" panose="020F0502020204030204" pitchFamily="34" charset="0"/>
              </a:rPr>
              <a:t>NO COBRO DE PRIMAS </a:t>
            </a:r>
          </a:p>
          <a:p>
            <a:r>
              <a:rPr lang="es-BO" altLang="en-US" dirty="0">
                <a:latin typeface="Arial Rounded MT Bold" panose="020F0704030504030204" pitchFamily="34" charset="0"/>
                <a:cs typeface="Calibri" panose="020F0502020204030204" pitchFamily="34" charset="0"/>
              </a:rPr>
              <a:t>NO ASUMEN RIESGOS</a:t>
            </a:r>
          </a:p>
          <a:p>
            <a:r>
              <a:rPr lang="es-BO" altLang="en-US" dirty="0">
                <a:latin typeface="Arial Rounded MT Bold" panose="020F0704030504030204" pitchFamily="34" charset="0"/>
                <a:cs typeface="Calibri" panose="020F0502020204030204" pitchFamily="34" charset="0"/>
              </a:rPr>
              <a:t>ESTÁN SUJETOS A SANCIONES, MULTAS . . .</a:t>
            </a:r>
          </a:p>
          <a:p>
            <a:endParaRPr lang="es-ES" dirty="0"/>
          </a:p>
        </p:txBody>
      </p:sp>
      <p:sp>
        <p:nvSpPr>
          <p:cNvPr id="5" name="Marcador de texto 4"/>
          <p:cNvSpPr>
            <a:spLocks noGrp="1"/>
          </p:cNvSpPr>
          <p:nvPr>
            <p:ph type="body" sz="quarter" idx="3"/>
          </p:nvPr>
        </p:nvSpPr>
        <p:spPr>
          <a:xfrm>
            <a:off x="5815012" y="1698674"/>
            <a:ext cx="4929188" cy="576262"/>
          </a:xfrm>
          <a:solidFill>
            <a:schemeClr val="tx1"/>
          </a:solidFill>
          <a:ln>
            <a:solidFill>
              <a:schemeClr val="tx1"/>
            </a:solidFill>
          </a:ln>
        </p:spPr>
        <p:txBody>
          <a:bodyPr/>
          <a:lstStyle/>
          <a:p>
            <a:pPr algn="ctr"/>
            <a:r>
              <a:rPr lang="es-ES" b="1" dirty="0" err="1">
                <a:solidFill>
                  <a:srgbClr val="0070C0"/>
                </a:solidFill>
                <a:effectLst>
                  <a:outerShdw blurRad="38100" dist="38100" dir="2700000" algn="tl">
                    <a:srgbClr val="000000">
                      <a:alpha val="43137"/>
                    </a:srgbClr>
                  </a:outerShdw>
                </a:effectLst>
                <a:latin typeface="Bodoni MT Black" panose="02070A03080606020203" pitchFamily="18" charset="0"/>
              </a:rPr>
              <a:t>COMMON</a:t>
            </a:r>
            <a:r>
              <a:rPr lang="es-ES" b="1" dirty="0">
                <a:solidFill>
                  <a:srgbClr val="0070C0"/>
                </a:solidFill>
                <a:effectLst>
                  <a:outerShdw blurRad="38100" dist="38100" dir="2700000" algn="tl">
                    <a:srgbClr val="000000">
                      <a:alpha val="43137"/>
                    </a:srgbClr>
                  </a:outerShdw>
                </a:effectLst>
                <a:latin typeface="Bodoni MT Black" panose="02070A03080606020203" pitchFamily="18" charset="0"/>
              </a:rPr>
              <a:t> </a:t>
            </a:r>
            <a:r>
              <a:rPr lang="es-ES" b="1" dirty="0" err="1">
                <a:solidFill>
                  <a:srgbClr val="0070C0"/>
                </a:solidFill>
                <a:effectLst>
                  <a:outerShdw blurRad="38100" dist="38100" dir="2700000" algn="tl">
                    <a:srgbClr val="000000">
                      <a:alpha val="43137"/>
                    </a:srgbClr>
                  </a:outerShdw>
                </a:effectLst>
                <a:latin typeface="Bodoni MT Black" panose="02070A03080606020203" pitchFamily="18" charset="0"/>
              </a:rPr>
              <a:t>ISSUES</a:t>
            </a:r>
            <a:r>
              <a:rPr lang="es-ES" b="1" dirty="0">
                <a:solidFill>
                  <a:srgbClr val="0070C0"/>
                </a:solidFill>
                <a:effectLst>
                  <a:outerShdw blurRad="38100" dist="38100" dir="2700000" algn="tl">
                    <a:srgbClr val="000000">
                      <a:alpha val="43137"/>
                    </a:srgbClr>
                  </a:outerShdw>
                </a:effectLst>
                <a:latin typeface="Bodoni MT Black" panose="02070A03080606020203" pitchFamily="18" charset="0"/>
              </a:rPr>
              <a:t> </a:t>
            </a:r>
          </a:p>
        </p:txBody>
      </p:sp>
      <p:sp>
        <p:nvSpPr>
          <p:cNvPr id="6" name="Marcador de contenido 5"/>
          <p:cNvSpPr>
            <a:spLocks noGrp="1"/>
          </p:cNvSpPr>
          <p:nvPr>
            <p:ph sz="quarter" idx="4"/>
          </p:nvPr>
        </p:nvSpPr>
        <p:spPr>
          <a:xfrm>
            <a:off x="5815012" y="2522554"/>
            <a:ext cx="4929188" cy="3030538"/>
          </a:xfrm>
          <a:solidFill>
            <a:schemeClr val="tx1"/>
          </a:solidFill>
          <a:ln>
            <a:solidFill>
              <a:schemeClr val="tx1"/>
            </a:solidFill>
          </a:ln>
        </p:spPr>
        <p:txBody>
          <a:bodyPr/>
          <a:lstStyle/>
          <a:p>
            <a:pPr marL="0" indent="0">
              <a:lnSpc>
                <a:spcPct val="80000"/>
              </a:lnSpc>
              <a:buClr>
                <a:schemeClr val="bg2"/>
              </a:buClr>
              <a:buNone/>
            </a:pPr>
            <a:r>
              <a:rPr lang="es-ES" sz="1600" dirty="0">
                <a:latin typeface="Arial Rounded MT Bold" panose="020F0704030504030204" pitchFamily="34" charset="0"/>
              </a:rPr>
              <a:t>	</a:t>
            </a:r>
            <a:r>
              <a:rPr lang="es-ES" sz="1800" b="1" dirty="0" err="1">
                <a:solidFill>
                  <a:schemeClr val="bg2"/>
                </a:solidFill>
                <a:latin typeface="Arial Rounded MT Bold" panose="020F0704030504030204" pitchFamily="34" charset="0"/>
                <a:cs typeface="Calibri" panose="020F0502020204030204" pitchFamily="34" charset="0"/>
              </a:rPr>
              <a:t>AMONG</a:t>
            </a:r>
            <a:r>
              <a:rPr lang="es-ES" sz="1800" b="1" dirty="0">
                <a:solidFill>
                  <a:schemeClr val="bg2"/>
                </a:solidFill>
                <a:latin typeface="Arial Rounded MT Bold" panose="020F0704030504030204" pitchFamily="34" charset="0"/>
                <a:cs typeface="Calibri" panose="020F0502020204030204" pitchFamily="34" charset="0"/>
              </a:rPr>
              <a:t> </a:t>
            </a:r>
            <a:r>
              <a:rPr lang="es-ES" sz="1800" b="1" dirty="0" err="1">
                <a:solidFill>
                  <a:schemeClr val="bg2"/>
                </a:solidFill>
                <a:latin typeface="Arial Rounded MT Bold" panose="020F0704030504030204" pitchFamily="34" charset="0"/>
                <a:cs typeface="Calibri" panose="020F0502020204030204" pitchFamily="34" charset="0"/>
              </a:rPr>
              <a:t>OTHERS</a:t>
            </a:r>
            <a:r>
              <a:rPr lang="es-ES" sz="1800" b="1" dirty="0">
                <a:solidFill>
                  <a:schemeClr val="bg2"/>
                </a:solidFill>
                <a:latin typeface="Arial Rounded MT Bold" panose="020F0704030504030204" pitchFamily="34" charset="0"/>
                <a:cs typeface="Calibri" panose="020F0502020204030204" pitchFamily="34" charset="0"/>
              </a:rPr>
              <a:t>:</a:t>
            </a:r>
          </a:p>
          <a:p>
            <a:pPr>
              <a:buClr>
                <a:schemeClr val="bg2"/>
              </a:buClr>
            </a:pPr>
            <a:r>
              <a:rPr lang="es-ES" sz="1600" dirty="0" err="1">
                <a:latin typeface="Arial Rounded MT Bold" panose="020F0704030504030204" pitchFamily="34" charset="0"/>
              </a:rPr>
              <a:t>THEY</a:t>
            </a:r>
            <a:r>
              <a:rPr lang="es-ES" sz="1600" dirty="0">
                <a:latin typeface="Arial Rounded MT Bold" panose="020F0704030504030204" pitchFamily="34" charset="0"/>
              </a:rPr>
              <a:t>  MUST BE  </a:t>
            </a:r>
            <a:r>
              <a:rPr lang="es-ES" sz="1600" dirty="0" err="1">
                <a:latin typeface="Arial Rounded MT Bold" panose="020F0704030504030204" pitchFamily="34" charset="0"/>
              </a:rPr>
              <a:t>REGISTERED</a:t>
            </a:r>
            <a:endParaRPr lang="es-ES" sz="1600" dirty="0">
              <a:latin typeface="Arial Rounded MT Bold" panose="020F0704030504030204" pitchFamily="34" charset="0"/>
            </a:endParaRPr>
          </a:p>
          <a:p>
            <a:pPr>
              <a:buClr>
                <a:schemeClr val="bg2"/>
              </a:buClr>
            </a:pPr>
            <a:r>
              <a:rPr lang="es-ES" sz="1600" dirty="0">
                <a:latin typeface="Arial Rounded MT Bold" panose="020F0704030504030204" pitchFamily="34" charset="0"/>
              </a:rPr>
              <a:t>PROFESSIONAL LIABILITY</a:t>
            </a:r>
          </a:p>
          <a:p>
            <a:pPr>
              <a:buClr>
                <a:schemeClr val="bg2"/>
              </a:buClr>
            </a:pPr>
            <a:r>
              <a:rPr lang="es-ES" sz="1600" dirty="0" err="1">
                <a:latin typeface="Arial Rounded MT Bold" panose="020F0704030504030204" pitchFamily="34" charset="0"/>
              </a:rPr>
              <a:t>UNIQUE</a:t>
            </a:r>
            <a:r>
              <a:rPr lang="es-ES" sz="1600" dirty="0">
                <a:latin typeface="Arial Rounded MT Bold" panose="020F0704030504030204" pitchFamily="34" charset="0"/>
              </a:rPr>
              <a:t>  </a:t>
            </a:r>
            <a:r>
              <a:rPr lang="es-ES" sz="1600" dirty="0" err="1">
                <a:latin typeface="Arial Rounded MT Bold" panose="020F0704030504030204" pitchFamily="34" charset="0"/>
              </a:rPr>
              <a:t>OBJECT</a:t>
            </a:r>
            <a:endParaRPr lang="es-ES" sz="1600" dirty="0">
              <a:latin typeface="Arial Rounded MT Bold" panose="020F0704030504030204" pitchFamily="34" charset="0"/>
            </a:endParaRPr>
          </a:p>
          <a:p>
            <a:pPr>
              <a:buClr>
                <a:schemeClr val="bg2"/>
              </a:buClr>
            </a:pPr>
            <a:r>
              <a:rPr lang="es-ES" sz="1600" dirty="0" err="1">
                <a:latin typeface="Arial Rounded MT Bold" panose="020F0704030504030204" pitchFamily="34" charset="0"/>
              </a:rPr>
              <a:t>THEY</a:t>
            </a:r>
            <a:r>
              <a:rPr lang="es-ES" sz="1600" dirty="0">
                <a:latin typeface="Arial Rounded MT Bold" panose="020F0704030504030204" pitchFamily="34" charset="0"/>
              </a:rPr>
              <a:t>  </a:t>
            </a:r>
            <a:r>
              <a:rPr lang="es-ES" sz="1600" dirty="0" err="1">
                <a:latin typeface="Arial Rounded MT Bold" panose="020F0704030504030204" pitchFamily="34" charset="0"/>
              </a:rPr>
              <a:t>GET</a:t>
            </a:r>
            <a:r>
              <a:rPr lang="es-ES" sz="1600" dirty="0">
                <a:latin typeface="Arial Rounded MT Bold" panose="020F0704030504030204" pitchFamily="34" charset="0"/>
              </a:rPr>
              <a:t>  </a:t>
            </a:r>
            <a:r>
              <a:rPr lang="es-ES" sz="1600" dirty="0" err="1">
                <a:latin typeface="Arial Rounded MT Bold" panose="020F0704030504030204" pitchFamily="34" charset="0"/>
              </a:rPr>
              <a:t>COMMISSIONS</a:t>
            </a:r>
            <a:endParaRPr lang="es-ES" sz="1600" dirty="0">
              <a:latin typeface="Arial Rounded MT Bold" panose="020F0704030504030204" pitchFamily="34" charset="0"/>
            </a:endParaRPr>
          </a:p>
          <a:p>
            <a:pPr>
              <a:buClr>
                <a:schemeClr val="bg2"/>
              </a:buClr>
            </a:pPr>
            <a:r>
              <a:rPr lang="es-ES" sz="1600" dirty="0" err="1">
                <a:latin typeface="Arial Rounded MT Bold" panose="020F0704030504030204" pitchFamily="34" charset="0"/>
              </a:rPr>
              <a:t>CANNOT</a:t>
            </a:r>
            <a:r>
              <a:rPr lang="es-ES" sz="1600" dirty="0">
                <a:latin typeface="Arial Rounded MT Bold" panose="020F0704030504030204" pitchFamily="34" charset="0"/>
              </a:rPr>
              <a:t>  </a:t>
            </a:r>
            <a:r>
              <a:rPr lang="es-ES" sz="1600" dirty="0" err="1">
                <a:latin typeface="Arial Rounded MT Bold" panose="020F0704030504030204" pitchFamily="34" charset="0"/>
              </a:rPr>
              <a:t>COLLECT</a:t>
            </a:r>
            <a:r>
              <a:rPr lang="es-ES" sz="1600" dirty="0">
                <a:latin typeface="Arial Rounded MT Bold" panose="020F0704030504030204" pitchFamily="34" charset="0"/>
              </a:rPr>
              <a:t>  </a:t>
            </a:r>
            <a:r>
              <a:rPr lang="es-ES" sz="1600" dirty="0" err="1">
                <a:latin typeface="Arial Rounded MT Bold" panose="020F0704030504030204" pitchFamily="34" charset="0"/>
              </a:rPr>
              <a:t>PREMIUMS</a:t>
            </a:r>
            <a:endParaRPr lang="es-ES" sz="1600" dirty="0">
              <a:latin typeface="Arial Rounded MT Bold" panose="020F0704030504030204" pitchFamily="34" charset="0"/>
            </a:endParaRPr>
          </a:p>
          <a:p>
            <a:pPr>
              <a:buClr>
                <a:schemeClr val="bg2"/>
              </a:buClr>
            </a:pPr>
            <a:r>
              <a:rPr lang="es-ES" sz="1600" dirty="0" err="1">
                <a:latin typeface="Arial Rounded MT Bold" panose="020F0704030504030204" pitchFamily="34" charset="0"/>
              </a:rPr>
              <a:t>THEY</a:t>
            </a:r>
            <a:r>
              <a:rPr lang="es-ES" sz="1600" dirty="0">
                <a:latin typeface="Arial Rounded MT Bold" panose="020F0704030504030204" pitchFamily="34" charset="0"/>
              </a:rPr>
              <a:t>  </a:t>
            </a:r>
            <a:r>
              <a:rPr lang="es-ES" sz="1600" dirty="0" err="1">
                <a:latin typeface="Arial Rounded MT Bold" panose="020F0704030504030204" pitchFamily="34" charset="0"/>
              </a:rPr>
              <a:t>DON’T</a:t>
            </a:r>
            <a:r>
              <a:rPr lang="es-ES" sz="1600" dirty="0">
                <a:latin typeface="Arial Rounded MT Bold" panose="020F0704030504030204" pitchFamily="34" charset="0"/>
              </a:rPr>
              <a:t>  </a:t>
            </a:r>
            <a:r>
              <a:rPr lang="es-ES" sz="1600" dirty="0" err="1">
                <a:latin typeface="Arial Rounded MT Bold" panose="020F0704030504030204" pitchFamily="34" charset="0"/>
              </a:rPr>
              <a:t>TAKE</a:t>
            </a:r>
            <a:r>
              <a:rPr lang="es-ES" sz="1600" dirty="0">
                <a:latin typeface="Arial Rounded MT Bold" panose="020F0704030504030204" pitchFamily="34" charset="0"/>
              </a:rPr>
              <a:t>  RISKS</a:t>
            </a:r>
          </a:p>
          <a:p>
            <a:pPr>
              <a:buClr>
                <a:schemeClr val="bg2"/>
              </a:buClr>
            </a:pPr>
            <a:r>
              <a:rPr lang="es-ES" sz="1600" dirty="0">
                <a:latin typeface="Arial Rounded MT Bold" panose="020F0704030504030204" pitchFamily="34" charset="0"/>
              </a:rPr>
              <a:t>ARE </a:t>
            </a:r>
            <a:r>
              <a:rPr lang="es-ES" sz="1600" dirty="0" err="1">
                <a:latin typeface="Arial Rounded MT Bold" panose="020F0704030504030204" pitchFamily="34" charset="0"/>
              </a:rPr>
              <a:t>SUBJECT</a:t>
            </a:r>
            <a:r>
              <a:rPr lang="es-ES" sz="1600" dirty="0">
                <a:latin typeface="Arial Rounded MT Bold" panose="020F0704030504030204" pitchFamily="34" charset="0"/>
              </a:rPr>
              <a:t>  TO  </a:t>
            </a:r>
            <a:r>
              <a:rPr lang="es-ES" sz="1600" dirty="0" err="1">
                <a:latin typeface="Arial Rounded MT Bold" panose="020F0704030504030204" pitchFamily="34" charset="0"/>
              </a:rPr>
              <a:t>SANCTIONS</a:t>
            </a:r>
            <a:r>
              <a:rPr lang="es-ES" sz="1600" dirty="0">
                <a:latin typeface="Arial Rounded MT Bold" panose="020F0704030504030204" pitchFamily="34" charset="0"/>
              </a:rPr>
              <a:t> AND FINES </a:t>
            </a:r>
            <a:endParaRPr lang="es-ES" dirty="0"/>
          </a:p>
        </p:txBody>
      </p:sp>
    </p:spTree>
    <p:extLst>
      <p:ext uri="{BB962C8B-B14F-4D97-AF65-F5344CB8AC3E}">
        <p14:creationId xmlns:p14="http://schemas.microsoft.com/office/powerpoint/2010/main" val="23951164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rot="19877858">
            <a:off x="1332763" y="2471141"/>
            <a:ext cx="9470697" cy="1507067"/>
          </a:xfrm>
        </p:spPr>
        <p:txBody>
          <a:bodyPr>
            <a:normAutofit/>
          </a:bodyPr>
          <a:lstStyle/>
          <a:p>
            <a:pPr algn="ctr"/>
            <a:r>
              <a:rPr lang="es-ES" sz="4400" i="1" dirty="0">
                <a:latin typeface="Bodoni MT Black" panose="02070A03080606020203" pitchFamily="18" charset="0"/>
              </a:rPr>
              <a:t>MUCHAS  GRACIAS</a:t>
            </a:r>
            <a:br>
              <a:rPr lang="es-ES" sz="4400" i="1" dirty="0">
                <a:latin typeface="Bodoni MT Black" panose="02070A03080606020203" pitchFamily="18" charset="0"/>
              </a:rPr>
            </a:br>
            <a:r>
              <a:rPr lang="es-ES" sz="4400" i="1" dirty="0" err="1">
                <a:latin typeface="Bodoni MT Black" panose="02070A03080606020203" pitchFamily="18" charset="0"/>
              </a:rPr>
              <a:t>Thank</a:t>
            </a:r>
            <a:r>
              <a:rPr lang="es-ES" sz="4400" i="1" dirty="0">
                <a:latin typeface="Bodoni MT Black" panose="02070A03080606020203" pitchFamily="18" charset="0"/>
              </a:rPr>
              <a:t> you </a:t>
            </a:r>
            <a:r>
              <a:rPr lang="es-ES" sz="4400" i="1" dirty="0" err="1">
                <a:latin typeface="Bodoni MT Black" panose="02070A03080606020203" pitchFamily="18" charset="0"/>
              </a:rPr>
              <a:t>very</a:t>
            </a:r>
            <a:r>
              <a:rPr lang="es-ES" sz="4400" i="1" dirty="0">
                <a:latin typeface="Bodoni MT Black" panose="02070A03080606020203" pitchFamily="18" charset="0"/>
              </a:rPr>
              <a:t> </a:t>
            </a:r>
            <a:r>
              <a:rPr lang="es-ES" sz="4400" i="1" dirty="0" err="1">
                <a:latin typeface="Bodoni MT Black" panose="02070A03080606020203" pitchFamily="18" charset="0"/>
              </a:rPr>
              <a:t>much</a:t>
            </a:r>
            <a:endParaRPr lang="es-ES" sz="4400" i="1" dirty="0">
              <a:latin typeface="Bodoni MT Black" panose="02070A03080606020203" pitchFamily="18" charset="0"/>
            </a:endParaRPr>
          </a:p>
        </p:txBody>
      </p:sp>
      <p:pic>
        <p:nvPicPr>
          <p:cNvPr id="3" name="Imagen 2"/>
          <p:cNvPicPr>
            <a:picLocks noChangeAspect="1"/>
          </p:cNvPicPr>
          <p:nvPr/>
        </p:nvPicPr>
        <p:blipFill>
          <a:blip r:embed="rId2"/>
          <a:stretch>
            <a:fillRect/>
          </a:stretch>
        </p:blipFill>
        <p:spPr>
          <a:xfrm>
            <a:off x="476519" y="991136"/>
            <a:ext cx="4417453" cy="987852"/>
          </a:xfrm>
          <a:prstGeom prst="rect">
            <a:avLst/>
          </a:prstGeom>
        </p:spPr>
      </p:pic>
      <p:sp>
        <p:nvSpPr>
          <p:cNvPr id="4" name="Rectángulo 3"/>
          <p:cNvSpPr/>
          <p:nvPr/>
        </p:nvSpPr>
        <p:spPr>
          <a:xfrm>
            <a:off x="5685370" y="5451930"/>
            <a:ext cx="6088526" cy="707886"/>
          </a:xfrm>
          <a:prstGeom prst="rect">
            <a:avLst/>
          </a:prstGeom>
          <a:solidFill>
            <a:schemeClr val="tx1"/>
          </a:solidFill>
        </p:spPr>
        <p:txBody>
          <a:bodyPr wrap="none">
            <a:spAutoFit/>
          </a:bodyPr>
          <a:lstStyle/>
          <a:p>
            <a:r>
              <a:rPr lang="es-ES" sz="4000" dirty="0">
                <a:solidFill>
                  <a:srgbClr val="3453F0"/>
                </a:solidFill>
              </a:rPr>
              <a:t>aidabolivia@gmail.com</a:t>
            </a:r>
          </a:p>
        </p:txBody>
      </p:sp>
    </p:spTree>
    <p:extLst>
      <p:ext uri="{BB962C8B-B14F-4D97-AF65-F5344CB8AC3E}">
        <p14:creationId xmlns:p14="http://schemas.microsoft.com/office/powerpoint/2010/main" val="1303234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Resultado de imagen para INTERMEDIARIOS DE SEGUROS">
            <a:extLst>
              <a:ext uri="{FF2B5EF4-FFF2-40B4-BE49-F238E27FC236}">
                <a16:creationId xmlns:a16="http://schemas.microsoft.com/office/drawing/2014/main" id="{4D5A280C-94B6-42F9-B8C9-C7376CBEBB6C}"/>
              </a:ext>
            </a:extLst>
          </p:cNvPr>
          <p:cNvPicPr/>
          <p:nvPr/>
        </p:nvPicPr>
        <p:blipFill>
          <a:blip r:embed="rId2">
            <a:extLst>
              <a:ext uri="{28A0092B-C50C-407E-A947-70E740481C1C}">
                <a14:useLocalDpi xmlns:a14="http://schemas.microsoft.com/office/drawing/2010/main"/>
              </a:ext>
            </a:extLst>
          </a:blip>
          <a:srcRect/>
          <a:stretch>
            <a:fillRect/>
          </a:stretch>
        </p:blipFill>
        <p:spPr bwMode="auto">
          <a:xfrm>
            <a:off x="656823" y="927279"/>
            <a:ext cx="4387709" cy="4995743"/>
          </a:xfrm>
          <a:prstGeom prst="rect">
            <a:avLst/>
          </a:prstGeom>
          <a:noFill/>
          <a:ln>
            <a:noFill/>
          </a:ln>
        </p:spPr>
      </p:pic>
      <p:sp>
        <p:nvSpPr>
          <p:cNvPr id="3" name="Rectángulo 2">
            <a:extLst>
              <a:ext uri="{FF2B5EF4-FFF2-40B4-BE49-F238E27FC236}">
                <a16:creationId xmlns:a16="http://schemas.microsoft.com/office/drawing/2014/main" id="{7EB65DDB-840E-48F0-BB0D-7D400EEE5AC3}"/>
              </a:ext>
            </a:extLst>
          </p:cNvPr>
          <p:cNvSpPr/>
          <p:nvPr/>
        </p:nvSpPr>
        <p:spPr>
          <a:xfrm>
            <a:off x="5525037" y="1614806"/>
            <a:ext cx="5731098" cy="1815882"/>
          </a:xfrm>
          <a:prstGeom prst="rect">
            <a:avLst/>
          </a:prstGeom>
        </p:spPr>
        <p:txBody>
          <a:bodyPr wrap="square">
            <a:spAutoFit/>
          </a:bodyPr>
          <a:lstStyle/>
          <a:p>
            <a:pPr algn="ctr"/>
            <a:r>
              <a:rPr lang="en-US" sz="1600" b="1" dirty="0">
                <a:latin typeface="Bodoni MT Black" panose="02070A03080606020203" pitchFamily="18" charset="0"/>
              </a:rPr>
              <a:t>BUSINESS CONDUCT RULES OF INSURANCE INTERMEDIARIES IN BOLIVIA</a:t>
            </a:r>
          </a:p>
          <a:p>
            <a:pPr algn="ctr"/>
            <a:endParaRPr lang="en-US" sz="1600" b="1" dirty="0">
              <a:latin typeface="Bodoni MT Black" panose="02070A03080606020203" pitchFamily="18" charset="0"/>
            </a:endParaRPr>
          </a:p>
          <a:p>
            <a:pPr algn="ctr"/>
            <a:endParaRPr lang="en-US" sz="1600" b="1" dirty="0">
              <a:latin typeface="Bodoni MT Black" panose="02070A03080606020203" pitchFamily="18" charset="0"/>
            </a:endParaRPr>
          </a:p>
          <a:p>
            <a:pPr algn="ctr"/>
            <a:endParaRPr lang="en-US" sz="1600" b="1" dirty="0">
              <a:latin typeface="Bodoni MT Black" panose="02070A03080606020203" pitchFamily="18" charset="0"/>
            </a:endParaRPr>
          </a:p>
          <a:p>
            <a:pPr algn="ctr"/>
            <a:r>
              <a:rPr lang="en-US" sz="1600" b="1" dirty="0">
                <a:effectLst>
                  <a:outerShdw blurRad="38100" dist="38100" dir="2700000" algn="tl">
                    <a:srgbClr val="000000">
                      <a:alpha val="43137"/>
                    </a:srgbClr>
                  </a:outerShdw>
                </a:effectLst>
                <a:latin typeface="Bodoni MT Black" panose="02070A03080606020203" pitchFamily="18" charset="0"/>
                <a:ea typeface="Calibri" panose="020F0502020204030204" pitchFamily="34" charset="0"/>
                <a:cs typeface="Times New Roman" panose="02020603050405020304" pitchFamily="18" charset="0"/>
              </a:rPr>
              <a:t>REGLAS DE CONDUCTA EMPRESARIAL DE LOS </a:t>
            </a:r>
            <a:r>
              <a:rPr lang="es-BO" sz="1600" b="1" dirty="0">
                <a:effectLst>
                  <a:outerShdw blurRad="38100" dist="38100" dir="2700000" algn="tl">
                    <a:srgbClr val="000000">
                      <a:alpha val="43137"/>
                    </a:srgbClr>
                  </a:outerShdw>
                </a:effectLst>
                <a:latin typeface="Bodoni MT Black" panose="02070A03080606020203" pitchFamily="18" charset="0"/>
                <a:ea typeface="Calibri" panose="020F0502020204030204" pitchFamily="34" charset="0"/>
                <a:cs typeface="Times New Roman" panose="02020603050405020304" pitchFamily="18" charset="0"/>
              </a:rPr>
              <a:t>NTERMEDIARIO DE SEGUROS EN BOLIVIA</a:t>
            </a:r>
            <a:endParaRPr lang="en-US" sz="1600" b="1" dirty="0">
              <a:effectLst>
                <a:outerShdw blurRad="38100" dist="38100" dir="2700000" algn="tl">
                  <a:srgbClr val="000000">
                    <a:alpha val="43137"/>
                  </a:srgbClr>
                </a:outerShdw>
              </a:effectLst>
              <a:latin typeface="Bodoni MT Black" panose="02070A03080606020203" pitchFamily="18" charset="0"/>
            </a:endParaRPr>
          </a:p>
        </p:txBody>
      </p:sp>
      <p:pic>
        <p:nvPicPr>
          <p:cNvPr id="4" name="Imagen 3"/>
          <p:cNvPicPr>
            <a:picLocks noChangeAspect="1"/>
          </p:cNvPicPr>
          <p:nvPr/>
        </p:nvPicPr>
        <p:blipFill>
          <a:blip r:embed="rId3"/>
          <a:stretch>
            <a:fillRect/>
          </a:stretch>
        </p:blipFill>
        <p:spPr>
          <a:xfrm>
            <a:off x="6018984" y="4421561"/>
            <a:ext cx="3514725" cy="1295400"/>
          </a:xfrm>
          <a:prstGeom prst="rect">
            <a:avLst/>
          </a:prstGeom>
        </p:spPr>
      </p:pic>
    </p:spTree>
    <p:extLst>
      <p:ext uri="{BB962C8B-B14F-4D97-AF65-F5344CB8AC3E}">
        <p14:creationId xmlns:p14="http://schemas.microsoft.com/office/powerpoint/2010/main" val="2509122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2990121053"/>
              </p:ext>
            </p:extLst>
          </p:nvPr>
        </p:nvGraphicFramePr>
        <p:xfrm>
          <a:off x="484629" y="785612"/>
          <a:ext cx="10874537" cy="53447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0354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77112" y="1007771"/>
            <a:ext cx="4673399" cy="1371600"/>
          </a:xfrm>
        </p:spPr>
        <p:txBody>
          <a:bodyPr>
            <a:normAutofit/>
          </a:bodyPr>
          <a:lstStyle/>
          <a:p>
            <a:pPr algn="ctr"/>
            <a:r>
              <a:rPr lang="es-ES" sz="4000" b="1" dirty="0">
                <a:effectLst>
                  <a:outerShdw blurRad="38100" dist="38100" dir="2700000" algn="tl">
                    <a:srgbClr val="000000">
                      <a:alpha val="43137"/>
                    </a:srgbClr>
                  </a:outerShdw>
                </a:effectLst>
                <a:latin typeface="Bodoni MT Black" panose="02070A03080606020203" pitchFamily="18" charset="0"/>
              </a:rPr>
              <a:t>EN BOLIVIA </a:t>
            </a:r>
          </a:p>
        </p:txBody>
      </p:sp>
      <p:pic>
        <p:nvPicPr>
          <p:cNvPr id="5" name="Marcador de contenido 4"/>
          <p:cNvPicPr>
            <a:picLocks noGrp="1" noChangeAspect="1"/>
          </p:cNvPicPr>
          <p:nvPr>
            <p:ph idx="1"/>
          </p:nvPr>
        </p:nvPicPr>
        <p:blipFill>
          <a:blip r:embed="rId2"/>
          <a:stretch>
            <a:fillRect/>
          </a:stretch>
        </p:blipFill>
        <p:spPr>
          <a:xfrm rot="20953001">
            <a:off x="1532587" y="934892"/>
            <a:ext cx="4288664" cy="4857776"/>
          </a:xfrm>
          <a:prstGeom prst="rect">
            <a:avLst/>
          </a:prstGeom>
        </p:spPr>
      </p:pic>
      <p:sp>
        <p:nvSpPr>
          <p:cNvPr id="4" name="Marcador de texto 3"/>
          <p:cNvSpPr>
            <a:spLocks noGrp="1"/>
          </p:cNvSpPr>
          <p:nvPr>
            <p:ph type="body" sz="half" idx="2"/>
          </p:nvPr>
        </p:nvSpPr>
        <p:spPr>
          <a:xfrm>
            <a:off x="6801677" y="2943894"/>
            <a:ext cx="3657600" cy="2091267"/>
          </a:xfrm>
        </p:spPr>
        <p:txBody>
          <a:bodyPr>
            <a:normAutofit/>
          </a:bodyPr>
          <a:lstStyle/>
          <a:p>
            <a:pPr algn="ctr"/>
            <a:r>
              <a:rPr lang="es-ES" sz="4000" b="1" cap="all" dirty="0">
                <a:ln w="3175" cmpd="sng">
                  <a:noFill/>
                </a:ln>
                <a:solidFill>
                  <a:schemeClr val="tx1"/>
                </a:solidFill>
                <a:effectLst>
                  <a:outerShdw blurRad="38100" dist="38100" dir="2700000" algn="tl">
                    <a:srgbClr val="000000">
                      <a:alpha val="43137"/>
                    </a:srgbClr>
                  </a:outerShdw>
                </a:effectLst>
                <a:latin typeface="Bodoni MT Black" panose="02070A03080606020203" pitchFamily="18" charset="0"/>
                <a:ea typeface="+mj-ea"/>
                <a:cs typeface="+mj-cs"/>
              </a:rPr>
              <a:t>IN BOLIVIA</a:t>
            </a:r>
          </a:p>
        </p:txBody>
      </p:sp>
    </p:spTree>
    <p:extLst>
      <p:ext uri="{BB962C8B-B14F-4D97-AF65-F5344CB8AC3E}">
        <p14:creationId xmlns:p14="http://schemas.microsoft.com/office/powerpoint/2010/main" val="2825534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F6E6DAF1-0551-4D39-AAE5-FE79AA94FE53}"/>
              </a:ext>
            </a:extLst>
          </p:cNvPr>
          <p:cNvGraphicFramePr>
            <a:graphicFrameLocks noGrp="1"/>
          </p:cNvGraphicFramePr>
          <p:nvPr>
            <p:extLst>
              <p:ext uri="{D42A27DB-BD31-4B8C-83A1-F6EECF244321}">
                <p14:modId xmlns:p14="http://schemas.microsoft.com/office/powerpoint/2010/main" val="274836338"/>
              </p:ext>
            </p:extLst>
          </p:nvPr>
        </p:nvGraphicFramePr>
        <p:xfrm>
          <a:off x="1019175" y="1595965"/>
          <a:ext cx="10153650" cy="3901499"/>
        </p:xfrm>
        <a:graphic>
          <a:graphicData uri="http://schemas.openxmlformats.org/drawingml/2006/table">
            <a:tbl>
              <a:tblPr firstRow="1" bandRow="1">
                <a:tableStyleId>{5C22544A-7EE6-4342-B048-85BDC9FD1C3A}</a:tableStyleId>
              </a:tblPr>
              <a:tblGrid>
                <a:gridCol w="5076825">
                  <a:extLst>
                    <a:ext uri="{9D8B030D-6E8A-4147-A177-3AD203B41FA5}">
                      <a16:colId xmlns:a16="http://schemas.microsoft.com/office/drawing/2014/main" val="1758009617"/>
                    </a:ext>
                  </a:extLst>
                </a:gridCol>
                <a:gridCol w="5076825">
                  <a:extLst>
                    <a:ext uri="{9D8B030D-6E8A-4147-A177-3AD203B41FA5}">
                      <a16:colId xmlns:a16="http://schemas.microsoft.com/office/drawing/2014/main" val="2889573866"/>
                    </a:ext>
                  </a:extLst>
                </a:gridCol>
              </a:tblGrid>
              <a:tr h="775760">
                <a:tc>
                  <a:txBody>
                    <a:bodyPr/>
                    <a:lstStyle/>
                    <a:p>
                      <a:r>
                        <a:rPr lang="es-BO" dirty="0"/>
                        <a:t>Obligaciones de los corredores de seguros: </a:t>
                      </a:r>
                      <a:endParaRPr lang="en-US" dirty="0"/>
                    </a:p>
                  </a:txBody>
                  <a:tcPr anchor="ctr"/>
                </a:tc>
                <a:tc>
                  <a:txBody>
                    <a:bodyPr/>
                    <a:lstStyle/>
                    <a:p>
                      <a:r>
                        <a:rPr lang="en-US" dirty="0"/>
                        <a:t>Obligations of insurance brokers:</a:t>
                      </a:r>
                    </a:p>
                  </a:txBody>
                  <a:tcPr anchor="ctr"/>
                </a:tc>
                <a:extLst>
                  <a:ext uri="{0D108BD9-81ED-4DB2-BD59-A6C34878D82A}">
                    <a16:rowId xmlns:a16="http://schemas.microsoft.com/office/drawing/2014/main" val="1211014686"/>
                  </a:ext>
                </a:extLst>
              </a:tr>
              <a:tr h="1223787">
                <a:tc>
                  <a:txBody>
                    <a:bodyPr/>
                    <a:lstStyle/>
                    <a:p>
                      <a:pPr marL="342900" indent="-342900" algn="just">
                        <a:lnSpc>
                          <a:spcPct val="110000"/>
                        </a:lnSpc>
                        <a:spcBef>
                          <a:spcPts val="0"/>
                        </a:spcBef>
                        <a:spcAft>
                          <a:spcPts val="0"/>
                        </a:spcAft>
                        <a:buClrTx/>
                        <a:buFont typeface="+mj-lt"/>
                        <a:buAutoNum type="alphaLcParenR"/>
                        <a:defRPr/>
                      </a:pPr>
                      <a:r>
                        <a:rPr lang="es-BO" dirty="0">
                          <a:solidFill>
                            <a:srgbClr val="000066"/>
                          </a:solidFill>
                          <a:effectLst>
                            <a:outerShdw blurRad="38100" dist="38100" dir="2700000" algn="tl">
                              <a:srgbClr val="C0C0C0"/>
                            </a:outerShdw>
                          </a:effectLst>
                        </a:rPr>
                        <a:t>Informar a la entidad aseguradora acerca de las condiciones en que se encuentre el riesgo y asesorar al asegurado o tomador del seguro, a los fines de contratar la cobertura más adecuada a sus intereses.  </a:t>
                      </a:r>
                    </a:p>
                  </a:txBody>
                  <a:tcPr anchor="ctr"/>
                </a:tc>
                <a:tc>
                  <a:txBody>
                    <a:bodyPr/>
                    <a:lstStyle/>
                    <a:p>
                      <a:pPr marL="342900" marR="0" lvl="0" indent="-342900" algn="l" defTabSz="457200" rtl="0" eaLnBrk="1" fontAlgn="auto" latinLnBrk="0" hangingPunct="1">
                        <a:lnSpc>
                          <a:spcPct val="100000"/>
                        </a:lnSpc>
                        <a:spcBef>
                          <a:spcPts val="0"/>
                        </a:spcBef>
                        <a:spcAft>
                          <a:spcPts val="0"/>
                        </a:spcAft>
                        <a:buClrTx/>
                        <a:buSzTx/>
                        <a:buFont typeface="+mj-lt"/>
                        <a:buAutoNum type="alphaLcParenR"/>
                        <a:tabLst/>
                        <a:defRPr/>
                      </a:pPr>
                      <a:r>
                        <a:rPr lang="en-US" sz="1800" kern="1200" dirty="0">
                          <a:solidFill>
                            <a:srgbClr val="000066"/>
                          </a:solidFill>
                          <a:effectLst>
                            <a:outerShdw blurRad="38100" dist="38100" dir="2700000" algn="tl">
                              <a:srgbClr val="C0C0C0"/>
                            </a:outerShdw>
                          </a:effectLst>
                          <a:latin typeface="+mn-lt"/>
                          <a:ea typeface="+mn-ea"/>
                          <a:cs typeface="+mn-cs"/>
                        </a:rPr>
                        <a:t>Inform the insurance company about the conditions in which the risk is found and advise the insured or the policyholder in order to contract the coverage that best suits their interests.</a:t>
                      </a:r>
                    </a:p>
                    <a:p>
                      <a:endParaRPr lang="en-US" dirty="0"/>
                    </a:p>
                  </a:txBody>
                  <a:tcPr anchor="ctr"/>
                </a:tc>
                <a:extLst>
                  <a:ext uri="{0D108BD9-81ED-4DB2-BD59-A6C34878D82A}">
                    <a16:rowId xmlns:a16="http://schemas.microsoft.com/office/drawing/2014/main" val="4225474536"/>
                  </a:ext>
                </a:extLst>
              </a:tr>
              <a:tr h="1223787">
                <a:tc>
                  <a:txBody>
                    <a:bodyPr/>
                    <a:lstStyle/>
                    <a:p>
                      <a:pPr marL="342900" indent="-342900">
                        <a:buFont typeface="+mj-lt"/>
                        <a:buAutoNum type="alphaLcParenR" startAt="2"/>
                      </a:pPr>
                      <a:r>
                        <a:rPr lang="es-BO" dirty="0">
                          <a:solidFill>
                            <a:srgbClr val="000066"/>
                          </a:solidFill>
                          <a:effectLst>
                            <a:outerShdw blurRad="38100" dist="38100" dir="2700000" algn="tl">
                              <a:srgbClr val="C0C0C0"/>
                            </a:outerShdw>
                          </a:effectLst>
                        </a:rPr>
                        <a:t>Informar a la entidad aseguradora sobre la idoneidad de las personas naturales o jurídicas que contraten por su intermedio.</a:t>
                      </a:r>
                      <a:endParaRPr lang="en-US" dirty="0"/>
                    </a:p>
                  </a:txBody>
                  <a:tcPr anchor="ctr"/>
                </a:tc>
                <a:tc>
                  <a:txBody>
                    <a:bodyPr/>
                    <a:lstStyle/>
                    <a:p>
                      <a:pPr marL="342900" marR="0" lvl="0" indent="-342900" algn="l" defTabSz="457200" rtl="0" eaLnBrk="1" fontAlgn="auto" latinLnBrk="0" hangingPunct="1">
                        <a:lnSpc>
                          <a:spcPct val="100000"/>
                        </a:lnSpc>
                        <a:spcBef>
                          <a:spcPts val="0"/>
                        </a:spcBef>
                        <a:spcAft>
                          <a:spcPts val="0"/>
                        </a:spcAft>
                        <a:buClrTx/>
                        <a:buSzTx/>
                        <a:buFont typeface="+mj-lt"/>
                        <a:buAutoNum type="alphaLcParenR" startAt="2"/>
                        <a:tabLst/>
                        <a:defRPr/>
                      </a:pPr>
                      <a:r>
                        <a:rPr lang="en-US" dirty="0">
                          <a:solidFill>
                            <a:srgbClr val="000066"/>
                          </a:solidFill>
                          <a:effectLst>
                            <a:outerShdw blurRad="38100" dist="38100" dir="2700000" algn="tl">
                              <a:srgbClr val="C0C0C0"/>
                            </a:outerShdw>
                          </a:effectLst>
                        </a:rPr>
                        <a:t>Inform the insurer about the suitability of the natural or legal persons that they hire through them.</a:t>
                      </a:r>
                    </a:p>
                    <a:p>
                      <a:endParaRPr lang="en-US" dirty="0"/>
                    </a:p>
                  </a:txBody>
                  <a:tcPr anchor="ctr"/>
                </a:tc>
                <a:extLst>
                  <a:ext uri="{0D108BD9-81ED-4DB2-BD59-A6C34878D82A}">
                    <a16:rowId xmlns:a16="http://schemas.microsoft.com/office/drawing/2014/main" val="3107557407"/>
                  </a:ext>
                </a:extLst>
              </a:tr>
            </a:tbl>
          </a:graphicData>
        </a:graphic>
      </p:graphicFrame>
      <p:sp>
        <p:nvSpPr>
          <p:cNvPr id="3" name="AutoShape 2">
            <a:extLst>
              <a:ext uri="{FF2B5EF4-FFF2-40B4-BE49-F238E27FC236}">
                <a16:creationId xmlns:a16="http://schemas.microsoft.com/office/drawing/2014/main" id="{35192E44-8560-4D2F-970C-84C926E3F704}"/>
              </a:ext>
            </a:extLst>
          </p:cNvPr>
          <p:cNvSpPr txBox="1">
            <a:spLocks noChangeArrowheads="1"/>
          </p:cNvSpPr>
          <p:nvPr/>
        </p:nvSpPr>
        <p:spPr>
          <a:xfrm>
            <a:off x="1559283" y="756902"/>
            <a:ext cx="8197850" cy="660400"/>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defRPr/>
            </a:pPr>
            <a:r>
              <a:rPr lang="es-ES" sz="3200" dirty="0">
                <a:effectLst>
                  <a:outerShdw blurRad="38100" dist="38100" dir="2700000" algn="tl">
                    <a:srgbClr val="C0C0C0"/>
                  </a:outerShdw>
                </a:effectLst>
                <a:latin typeface="Bodoni MT Black" pitchFamily="18" charset="0"/>
              </a:rPr>
              <a:t>Obligaciones- </a:t>
            </a:r>
            <a:r>
              <a:rPr lang="es-ES" sz="3200" dirty="0" err="1">
                <a:effectLst>
                  <a:outerShdw blurRad="38100" dist="38100" dir="2700000" algn="tl">
                    <a:srgbClr val="C0C0C0"/>
                  </a:outerShdw>
                </a:effectLst>
                <a:latin typeface="Bodoni MT Black" pitchFamily="18" charset="0"/>
              </a:rPr>
              <a:t>obliGations</a:t>
            </a:r>
            <a:endParaRPr lang="es-ES" sz="3200" dirty="0">
              <a:effectLst>
                <a:outerShdw blurRad="38100" dist="38100" dir="2700000" algn="tl">
                  <a:srgbClr val="C0C0C0"/>
                </a:outerShdw>
              </a:effectLst>
              <a:latin typeface="Bodoni MT Black" pitchFamily="18" charset="0"/>
            </a:endParaRPr>
          </a:p>
        </p:txBody>
      </p:sp>
    </p:spTree>
    <p:extLst>
      <p:ext uri="{BB962C8B-B14F-4D97-AF65-F5344CB8AC3E}">
        <p14:creationId xmlns:p14="http://schemas.microsoft.com/office/powerpoint/2010/main" val="2662754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a:extLst>
              <a:ext uri="{FF2B5EF4-FFF2-40B4-BE49-F238E27FC236}">
                <a16:creationId xmlns:a16="http://schemas.microsoft.com/office/drawing/2014/main" id="{35192E44-8560-4D2F-970C-84C926E3F704}"/>
              </a:ext>
            </a:extLst>
          </p:cNvPr>
          <p:cNvSpPr txBox="1">
            <a:spLocks noChangeArrowheads="1"/>
          </p:cNvSpPr>
          <p:nvPr/>
        </p:nvSpPr>
        <p:spPr>
          <a:xfrm>
            <a:off x="1397358" y="1195052"/>
            <a:ext cx="8197850" cy="660400"/>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defRPr/>
            </a:pPr>
            <a:r>
              <a:rPr lang="es-ES" sz="3200" dirty="0">
                <a:effectLst>
                  <a:outerShdw blurRad="38100" dist="38100" dir="2700000" algn="tl">
                    <a:srgbClr val="C0C0C0"/>
                  </a:outerShdw>
                </a:effectLst>
                <a:latin typeface="Bodoni MT Black" pitchFamily="18" charset="0"/>
              </a:rPr>
              <a:t>Obligaciones- </a:t>
            </a:r>
            <a:r>
              <a:rPr lang="es-ES" sz="3200" dirty="0" err="1">
                <a:effectLst>
                  <a:outerShdw blurRad="38100" dist="38100" dir="2700000" algn="tl">
                    <a:srgbClr val="C0C0C0"/>
                  </a:outerShdw>
                </a:effectLst>
                <a:latin typeface="Bodoni MT Black" pitchFamily="18" charset="0"/>
              </a:rPr>
              <a:t>obliGations</a:t>
            </a:r>
            <a:endParaRPr lang="es-ES" sz="3200" dirty="0">
              <a:effectLst>
                <a:outerShdw blurRad="38100" dist="38100" dir="2700000" algn="tl">
                  <a:srgbClr val="C0C0C0"/>
                </a:outerShdw>
              </a:effectLst>
              <a:latin typeface="Bodoni MT Black" pitchFamily="18" charset="0"/>
            </a:endParaRPr>
          </a:p>
        </p:txBody>
      </p:sp>
      <p:graphicFrame>
        <p:nvGraphicFramePr>
          <p:cNvPr id="4" name="Tabla 3">
            <a:extLst>
              <a:ext uri="{FF2B5EF4-FFF2-40B4-BE49-F238E27FC236}">
                <a16:creationId xmlns:a16="http://schemas.microsoft.com/office/drawing/2014/main" id="{9F10CB63-087D-4FF2-9DD9-68A33327419C}"/>
              </a:ext>
            </a:extLst>
          </p:cNvPr>
          <p:cNvGraphicFramePr>
            <a:graphicFrameLocks noGrp="1"/>
          </p:cNvGraphicFramePr>
          <p:nvPr>
            <p:extLst>
              <p:ext uri="{D42A27DB-BD31-4B8C-83A1-F6EECF244321}">
                <p14:modId xmlns:p14="http://schemas.microsoft.com/office/powerpoint/2010/main" val="1803315488"/>
              </p:ext>
            </p:extLst>
          </p:nvPr>
        </p:nvGraphicFramePr>
        <p:xfrm>
          <a:off x="895350" y="2407902"/>
          <a:ext cx="10115550" cy="3383280"/>
        </p:xfrm>
        <a:graphic>
          <a:graphicData uri="http://schemas.openxmlformats.org/drawingml/2006/table">
            <a:tbl>
              <a:tblPr firstRow="1" bandRow="1">
                <a:tableStyleId>{5C22544A-7EE6-4342-B048-85BDC9FD1C3A}</a:tableStyleId>
              </a:tblPr>
              <a:tblGrid>
                <a:gridCol w="5057775">
                  <a:extLst>
                    <a:ext uri="{9D8B030D-6E8A-4147-A177-3AD203B41FA5}">
                      <a16:colId xmlns:a16="http://schemas.microsoft.com/office/drawing/2014/main" val="262350889"/>
                    </a:ext>
                  </a:extLst>
                </a:gridCol>
                <a:gridCol w="5057775">
                  <a:extLst>
                    <a:ext uri="{9D8B030D-6E8A-4147-A177-3AD203B41FA5}">
                      <a16:colId xmlns:a16="http://schemas.microsoft.com/office/drawing/2014/main" val="2088864167"/>
                    </a:ext>
                  </a:extLst>
                </a:gridCol>
              </a:tblGrid>
              <a:tr h="982998">
                <a:tc>
                  <a:txBody>
                    <a:bodyPr/>
                    <a:lstStyle/>
                    <a:p>
                      <a:pPr marL="342900" indent="-342900">
                        <a:buFont typeface="+mj-lt"/>
                        <a:buAutoNum type="alphaLcParenR" startAt="3"/>
                      </a:pPr>
                      <a:r>
                        <a:rPr lang="es-BO" dirty="0"/>
                        <a:t>Ilustrar al asegurado o tomador  sobre las cláusulas del contrato de seguro, su interpretación y su extensión,</a:t>
                      </a:r>
                    </a:p>
                  </a:txBody>
                  <a:tcPr/>
                </a:tc>
                <a:tc>
                  <a:txBody>
                    <a:bodyPr/>
                    <a:lstStyle/>
                    <a:p>
                      <a:pPr marL="342900" indent="-342900">
                        <a:buFont typeface="+mj-lt"/>
                        <a:buAutoNum type="alphaLcParenR" startAt="3"/>
                      </a:pPr>
                      <a:r>
                        <a:rPr lang="en-US" dirty="0"/>
                        <a:t>illustrate the insured or policyholder about the clauses of the insurance contract, its interpretation and its extension,</a:t>
                      </a:r>
                    </a:p>
                  </a:txBody>
                  <a:tcPr/>
                </a:tc>
                <a:extLst>
                  <a:ext uri="{0D108BD9-81ED-4DB2-BD59-A6C34878D82A}">
                    <a16:rowId xmlns:a16="http://schemas.microsoft.com/office/drawing/2014/main" val="75406588"/>
                  </a:ext>
                </a:extLst>
              </a:tr>
              <a:tr h="838200">
                <a:tc>
                  <a:txBody>
                    <a:bodyPr/>
                    <a:lstStyle/>
                    <a:p>
                      <a:pPr marL="342900" indent="-342900">
                        <a:buFont typeface="+mj-lt"/>
                        <a:buAutoNum type="alphaLcParenR" startAt="4"/>
                      </a:pPr>
                      <a:r>
                        <a:rPr lang="es-BO" dirty="0"/>
                        <a:t>Comunicar a la entidad aseguradora cualquier modificación del riesgo </a:t>
                      </a:r>
                    </a:p>
                    <a:p>
                      <a:endParaRPr lang="en-US" dirty="0"/>
                    </a:p>
                  </a:txBody>
                  <a:tcPr/>
                </a:tc>
                <a:tc>
                  <a:txBody>
                    <a:bodyPr/>
                    <a:lstStyle/>
                    <a:p>
                      <a:pPr marL="342900" indent="-342900">
                        <a:buFont typeface="+mj-lt"/>
                        <a:buAutoNum type="alphaLcParenR" startAt="4"/>
                      </a:pPr>
                      <a:r>
                        <a:rPr lang="en-US" dirty="0"/>
                        <a:t>Communicate to the insured entity or risk modification</a:t>
                      </a:r>
                    </a:p>
                  </a:txBody>
                  <a:tcPr/>
                </a:tc>
                <a:extLst>
                  <a:ext uri="{0D108BD9-81ED-4DB2-BD59-A6C34878D82A}">
                    <a16:rowId xmlns:a16="http://schemas.microsoft.com/office/drawing/2014/main" val="2017880699"/>
                  </a:ext>
                </a:extLst>
              </a:tr>
              <a:tr h="590550">
                <a:tc>
                  <a:txBody>
                    <a:bodyPr/>
                    <a:lstStyle/>
                    <a:p>
                      <a:pPr marL="342900" indent="-342900">
                        <a:buFont typeface="+mj-lt"/>
                        <a:buAutoNum type="alphaLcParenR" startAt="5"/>
                      </a:pPr>
                      <a:r>
                        <a:rPr lang="en-US" dirty="0" err="1"/>
                        <a:t>Asesorar</a:t>
                      </a:r>
                      <a:r>
                        <a:rPr lang="en-US" dirty="0"/>
                        <a:t> al </a:t>
                      </a:r>
                      <a:r>
                        <a:rPr lang="en-US" dirty="0" err="1"/>
                        <a:t>asegurado</a:t>
                      </a:r>
                      <a:endParaRPr lang="en-US" dirty="0"/>
                    </a:p>
                  </a:txBody>
                  <a:tcPr/>
                </a:tc>
                <a:tc>
                  <a:txBody>
                    <a:bodyPr/>
                    <a:lstStyle/>
                    <a:p>
                      <a:pPr marL="342900" indent="-342900">
                        <a:buFont typeface="+mj-lt"/>
                        <a:buAutoNum type="alphaLcParenR" startAt="5"/>
                      </a:pPr>
                      <a:r>
                        <a:rPr lang="en-US" dirty="0"/>
                        <a:t>Advise the insured</a:t>
                      </a:r>
                    </a:p>
                    <a:p>
                      <a:endParaRPr lang="en-US" dirty="0"/>
                    </a:p>
                  </a:txBody>
                  <a:tcPr/>
                </a:tc>
                <a:extLst>
                  <a:ext uri="{0D108BD9-81ED-4DB2-BD59-A6C34878D82A}">
                    <a16:rowId xmlns:a16="http://schemas.microsoft.com/office/drawing/2014/main" val="2343828626"/>
                  </a:ext>
                </a:extLst>
              </a:tr>
              <a:tr h="531495">
                <a:tc>
                  <a:txBody>
                    <a:bodyPr/>
                    <a:lstStyle/>
                    <a:p>
                      <a:pPr marL="342900" indent="-342900">
                        <a:buFont typeface="+mj-lt"/>
                        <a:buAutoNum type="alphaLcParenR" startAt="6"/>
                      </a:pPr>
                      <a:r>
                        <a:rPr lang="es-BO" dirty="0"/>
                        <a:t>Guardar la mayor reserva profesional </a:t>
                      </a:r>
                    </a:p>
                  </a:txBody>
                  <a:tcPr/>
                </a:tc>
                <a:tc>
                  <a:txBody>
                    <a:bodyPr/>
                    <a:lstStyle/>
                    <a:p>
                      <a:pPr marL="342900" marR="0" lvl="0" indent="-342900" algn="l" defTabSz="457200" rtl="0" eaLnBrk="1" fontAlgn="auto" latinLnBrk="0" hangingPunct="1">
                        <a:lnSpc>
                          <a:spcPct val="100000"/>
                        </a:lnSpc>
                        <a:spcBef>
                          <a:spcPts val="0"/>
                        </a:spcBef>
                        <a:spcAft>
                          <a:spcPts val="0"/>
                        </a:spcAft>
                        <a:buClrTx/>
                        <a:buSzTx/>
                        <a:buFont typeface="+mj-lt"/>
                        <a:buAutoNum type="alphaLcParenR" startAt="6"/>
                        <a:tabLst/>
                        <a:defRPr/>
                      </a:pPr>
                      <a:r>
                        <a:rPr lang="en-US" sz="1800" kern="1200" dirty="0">
                          <a:solidFill>
                            <a:schemeClr val="dk1"/>
                          </a:solidFill>
                          <a:latin typeface="+mn-lt"/>
                          <a:ea typeface="+mn-ea"/>
                          <a:cs typeface="+mn-cs"/>
                        </a:rPr>
                        <a:t>Save the largest professional reserve</a:t>
                      </a:r>
                    </a:p>
                    <a:p>
                      <a:endParaRPr lang="en-US" dirty="0"/>
                    </a:p>
                  </a:txBody>
                  <a:tcPr/>
                </a:tc>
                <a:extLst>
                  <a:ext uri="{0D108BD9-81ED-4DB2-BD59-A6C34878D82A}">
                    <a16:rowId xmlns:a16="http://schemas.microsoft.com/office/drawing/2014/main" val="3230762824"/>
                  </a:ext>
                </a:extLst>
              </a:tr>
            </a:tbl>
          </a:graphicData>
        </a:graphic>
      </p:graphicFrame>
    </p:spTree>
    <p:extLst>
      <p:ext uri="{BB962C8B-B14F-4D97-AF65-F5344CB8AC3E}">
        <p14:creationId xmlns:p14="http://schemas.microsoft.com/office/powerpoint/2010/main" val="2022244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F6E6DAF1-0551-4D39-AAE5-FE79AA94FE53}"/>
              </a:ext>
            </a:extLst>
          </p:cNvPr>
          <p:cNvGraphicFramePr>
            <a:graphicFrameLocks noGrp="1"/>
          </p:cNvGraphicFramePr>
          <p:nvPr>
            <p:extLst>
              <p:ext uri="{D42A27DB-BD31-4B8C-83A1-F6EECF244321}">
                <p14:modId xmlns:p14="http://schemas.microsoft.com/office/powerpoint/2010/main" val="170100143"/>
              </p:ext>
            </p:extLst>
          </p:nvPr>
        </p:nvGraphicFramePr>
        <p:xfrm>
          <a:off x="1019174" y="2300815"/>
          <a:ext cx="10153650" cy="3257975"/>
        </p:xfrm>
        <a:graphic>
          <a:graphicData uri="http://schemas.openxmlformats.org/drawingml/2006/table">
            <a:tbl>
              <a:tblPr firstRow="1" bandRow="1">
                <a:tableStyleId>{5C22544A-7EE6-4342-B048-85BDC9FD1C3A}</a:tableStyleId>
              </a:tblPr>
              <a:tblGrid>
                <a:gridCol w="5076825">
                  <a:extLst>
                    <a:ext uri="{9D8B030D-6E8A-4147-A177-3AD203B41FA5}">
                      <a16:colId xmlns:a16="http://schemas.microsoft.com/office/drawing/2014/main" val="1758009617"/>
                    </a:ext>
                  </a:extLst>
                </a:gridCol>
                <a:gridCol w="5076825">
                  <a:extLst>
                    <a:ext uri="{9D8B030D-6E8A-4147-A177-3AD203B41FA5}">
                      <a16:colId xmlns:a16="http://schemas.microsoft.com/office/drawing/2014/main" val="2889573866"/>
                    </a:ext>
                  </a:extLst>
                </a:gridCol>
              </a:tblGrid>
              <a:tr h="775760">
                <a:tc>
                  <a:txBody>
                    <a:bodyPr/>
                    <a:lstStyle/>
                    <a:p>
                      <a:r>
                        <a:rPr lang="es-BO" dirty="0"/>
                        <a:t>Obligaciones del corredor de reaseguros:</a:t>
                      </a:r>
                      <a:endParaRPr lang="en-US" dirty="0"/>
                    </a:p>
                  </a:txBody>
                  <a:tcPr anchor="ctr"/>
                </a:tc>
                <a:tc>
                  <a:txBody>
                    <a:bodyPr/>
                    <a:lstStyle/>
                    <a:p>
                      <a:r>
                        <a:rPr lang="en-US" dirty="0"/>
                        <a:t>Obligations of The reinsurance broker's are:</a:t>
                      </a:r>
                    </a:p>
                  </a:txBody>
                  <a:tcPr anchor="ctr"/>
                </a:tc>
                <a:extLst>
                  <a:ext uri="{0D108BD9-81ED-4DB2-BD59-A6C34878D82A}">
                    <a16:rowId xmlns:a16="http://schemas.microsoft.com/office/drawing/2014/main" val="1211014686"/>
                  </a:ext>
                </a:extLst>
              </a:tr>
              <a:tr h="1019175">
                <a:tc>
                  <a:txBody>
                    <a:bodyPr/>
                    <a:lstStyle/>
                    <a:p>
                      <a:pPr marL="342900" indent="-342900" algn="just">
                        <a:lnSpc>
                          <a:spcPct val="110000"/>
                        </a:lnSpc>
                        <a:spcBef>
                          <a:spcPts val="0"/>
                        </a:spcBef>
                        <a:spcAft>
                          <a:spcPts val="0"/>
                        </a:spcAft>
                        <a:buClrTx/>
                        <a:buFont typeface="+mj-lt"/>
                        <a:buAutoNum type="alphaLcParenR"/>
                        <a:defRPr/>
                      </a:pPr>
                      <a:r>
                        <a:rPr lang="es-BO" dirty="0">
                          <a:solidFill>
                            <a:srgbClr val="000066"/>
                          </a:solidFill>
                          <a:effectLst>
                            <a:outerShdw blurRad="38100" dist="38100" dir="2700000" algn="tl">
                              <a:srgbClr val="C0C0C0"/>
                            </a:outerShdw>
                          </a:effectLst>
                        </a:rPr>
                        <a:t>Informar a la entidad aseguradora sobre la solvencia y capacidad de los reaseguradores.</a:t>
                      </a:r>
                    </a:p>
                  </a:txBody>
                  <a:tcPr anchor="ctr"/>
                </a:tc>
                <a:tc>
                  <a:txBody>
                    <a:bodyPr/>
                    <a:lstStyle/>
                    <a:p>
                      <a:pPr marL="342900" marR="0" lvl="0" indent="-342900" algn="l" defTabSz="457200" rtl="0" eaLnBrk="1" fontAlgn="auto" latinLnBrk="0" hangingPunct="1">
                        <a:lnSpc>
                          <a:spcPct val="100000"/>
                        </a:lnSpc>
                        <a:spcBef>
                          <a:spcPts val="0"/>
                        </a:spcBef>
                        <a:spcAft>
                          <a:spcPts val="0"/>
                        </a:spcAft>
                        <a:buClrTx/>
                        <a:buSzTx/>
                        <a:buFont typeface="+mj-lt"/>
                        <a:buAutoNum type="alphaLcParenR"/>
                        <a:tabLst/>
                        <a:defRPr/>
                      </a:pPr>
                      <a:r>
                        <a:rPr lang="en-US" sz="1800" kern="1200" dirty="0">
                          <a:solidFill>
                            <a:srgbClr val="000066"/>
                          </a:solidFill>
                          <a:effectLst>
                            <a:outerShdw blurRad="38100" dist="38100" dir="2700000" algn="tl">
                              <a:srgbClr val="C0C0C0"/>
                            </a:outerShdw>
                          </a:effectLst>
                          <a:latin typeface="+mn-lt"/>
                          <a:ea typeface="+mn-ea"/>
                          <a:cs typeface="+mn-cs"/>
                        </a:rPr>
                        <a:t>Inform the insurer about the solvency and capacity of the reinsurers</a:t>
                      </a:r>
                    </a:p>
                  </a:txBody>
                  <a:tcPr anchor="ctr"/>
                </a:tc>
                <a:extLst>
                  <a:ext uri="{0D108BD9-81ED-4DB2-BD59-A6C34878D82A}">
                    <a16:rowId xmlns:a16="http://schemas.microsoft.com/office/drawing/2014/main" val="4225474536"/>
                  </a:ext>
                </a:extLst>
              </a:tr>
              <a:tr h="1223787">
                <a:tc>
                  <a:txBody>
                    <a:bodyPr/>
                    <a:lstStyle/>
                    <a:p>
                      <a:pPr marL="342900" indent="-342900">
                        <a:buFont typeface="+mj-lt"/>
                        <a:buAutoNum type="alphaLcParenR" startAt="2"/>
                      </a:pPr>
                      <a:r>
                        <a:rPr lang="es-BO" dirty="0">
                          <a:solidFill>
                            <a:srgbClr val="000066"/>
                          </a:solidFill>
                          <a:effectLst>
                            <a:outerShdw blurRad="38100" dist="38100" dir="2700000" algn="tl">
                              <a:srgbClr val="C0C0C0"/>
                            </a:outerShdw>
                          </a:effectLst>
                        </a:rPr>
                        <a:t>Ilustrar a la cedente de manera detallada y precisa sobre las cláusulas del contrato de reaseguro, la cobertura  las estipulaciones y condiciones bajo las cuales se contrató el reaseguro. </a:t>
                      </a:r>
                      <a:endParaRPr lang="en-US" dirty="0"/>
                    </a:p>
                  </a:txBody>
                  <a:tcPr anchor="ctr"/>
                </a:tc>
                <a:tc>
                  <a:txBody>
                    <a:bodyPr/>
                    <a:lstStyle/>
                    <a:p>
                      <a:pPr marL="342900" marR="0" lvl="0" indent="-342900" algn="l" defTabSz="457200" rtl="0" eaLnBrk="1" fontAlgn="auto" latinLnBrk="0" hangingPunct="1">
                        <a:lnSpc>
                          <a:spcPct val="100000"/>
                        </a:lnSpc>
                        <a:spcBef>
                          <a:spcPts val="0"/>
                        </a:spcBef>
                        <a:spcAft>
                          <a:spcPts val="0"/>
                        </a:spcAft>
                        <a:buClrTx/>
                        <a:buSzTx/>
                        <a:buFont typeface="+mj-lt"/>
                        <a:buAutoNum type="alphaLcParenR" startAt="2"/>
                        <a:tabLst/>
                        <a:defRPr/>
                      </a:pPr>
                      <a:r>
                        <a:rPr lang="en-US" dirty="0">
                          <a:solidFill>
                            <a:srgbClr val="000066"/>
                          </a:solidFill>
                          <a:effectLst>
                            <a:outerShdw blurRad="38100" dist="38100" dir="2700000" algn="tl">
                              <a:srgbClr val="C0C0C0"/>
                            </a:outerShdw>
                          </a:effectLst>
                        </a:rPr>
                        <a:t>Illustrate the transfer or in a detailed and precise manner about the clauses of the reinsurance contract, covering the stipulations and conditions under which the reinsurance was contracted.</a:t>
                      </a:r>
                      <a:endParaRPr lang="en-US" dirty="0"/>
                    </a:p>
                  </a:txBody>
                  <a:tcPr anchor="ctr"/>
                </a:tc>
                <a:extLst>
                  <a:ext uri="{0D108BD9-81ED-4DB2-BD59-A6C34878D82A}">
                    <a16:rowId xmlns:a16="http://schemas.microsoft.com/office/drawing/2014/main" val="3107557407"/>
                  </a:ext>
                </a:extLst>
              </a:tr>
            </a:tbl>
          </a:graphicData>
        </a:graphic>
      </p:graphicFrame>
      <p:sp>
        <p:nvSpPr>
          <p:cNvPr id="6" name="AutoShape 2">
            <a:extLst>
              <a:ext uri="{FF2B5EF4-FFF2-40B4-BE49-F238E27FC236}">
                <a16:creationId xmlns:a16="http://schemas.microsoft.com/office/drawing/2014/main" id="{3DE34198-D6CE-494F-B1F1-5874C1659683}"/>
              </a:ext>
            </a:extLst>
          </p:cNvPr>
          <p:cNvSpPr txBox="1">
            <a:spLocks noChangeArrowheads="1"/>
          </p:cNvSpPr>
          <p:nvPr/>
        </p:nvSpPr>
        <p:spPr>
          <a:xfrm>
            <a:off x="461962" y="1153462"/>
            <a:ext cx="10982325" cy="660400"/>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defRPr/>
            </a:pPr>
            <a:r>
              <a:rPr lang="es-ES" sz="2400" dirty="0">
                <a:effectLst>
                  <a:outerShdw blurRad="38100" dist="38100" dir="2700000" algn="tl">
                    <a:srgbClr val="C0C0C0"/>
                  </a:outerShdw>
                </a:effectLst>
                <a:latin typeface="Bodoni MT Black" pitchFamily="18" charset="0"/>
              </a:rPr>
              <a:t>Corredor de reaseguros     -    </a:t>
            </a:r>
            <a:r>
              <a:rPr lang="es-ES" sz="2400" dirty="0" err="1">
                <a:effectLst>
                  <a:outerShdw blurRad="38100" dist="38100" dir="2700000" algn="tl">
                    <a:srgbClr val="C0C0C0"/>
                  </a:outerShdw>
                </a:effectLst>
                <a:latin typeface="Bodoni MT Black" pitchFamily="18" charset="0"/>
              </a:rPr>
              <a:t>reinsurance</a:t>
            </a:r>
            <a:r>
              <a:rPr lang="es-ES" sz="2400" dirty="0">
                <a:effectLst>
                  <a:outerShdw blurRad="38100" dist="38100" dir="2700000" algn="tl">
                    <a:srgbClr val="C0C0C0"/>
                  </a:outerShdw>
                </a:effectLst>
                <a:latin typeface="Bodoni MT Black" pitchFamily="18" charset="0"/>
              </a:rPr>
              <a:t> </a:t>
            </a:r>
            <a:r>
              <a:rPr lang="es-ES" sz="2400" dirty="0" err="1">
                <a:effectLst>
                  <a:outerShdw blurRad="38100" dist="38100" dir="2700000" algn="tl">
                    <a:srgbClr val="C0C0C0"/>
                  </a:outerShdw>
                </a:effectLst>
                <a:latin typeface="Bodoni MT Black" pitchFamily="18" charset="0"/>
              </a:rPr>
              <a:t>brokers</a:t>
            </a:r>
            <a:endParaRPr lang="es-ES" sz="2400" dirty="0">
              <a:effectLst>
                <a:outerShdw blurRad="38100" dist="38100" dir="2700000" algn="tl">
                  <a:srgbClr val="C0C0C0"/>
                </a:outerShdw>
              </a:effectLst>
              <a:latin typeface="Bodoni MT Black" pitchFamily="18" charset="0"/>
            </a:endParaRPr>
          </a:p>
        </p:txBody>
      </p:sp>
    </p:spTree>
    <p:extLst>
      <p:ext uri="{BB962C8B-B14F-4D97-AF65-F5344CB8AC3E}">
        <p14:creationId xmlns:p14="http://schemas.microsoft.com/office/powerpoint/2010/main" val="568212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9F10CB63-087D-4FF2-9DD9-68A33327419C}"/>
              </a:ext>
            </a:extLst>
          </p:cNvPr>
          <p:cNvGraphicFramePr>
            <a:graphicFrameLocks noGrp="1"/>
          </p:cNvGraphicFramePr>
          <p:nvPr>
            <p:extLst>
              <p:ext uri="{D42A27DB-BD31-4B8C-83A1-F6EECF244321}">
                <p14:modId xmlns:p14="http://schemas.microsoft.com/office/powerpoint/2010/main" val="1799759713"/>
              </p:ext>
            </p:extLst>
          </p:nvPr>
        </p:nvGraphicFramePr>
        <p:xfrm>
          <a:off x="895350" y="2407902"/>
          <a:ext cx="10115550" cy="3213753"/>
        </p:xfrm>
        <a:graphic>
          <a:graphicData uri="http://schemas.openxmlformats.org/drawingml/2006/table">
            <a:tbl>
              <a:tblPr firstRow="1" bandRow="1">
                <a:tableStyleId>{5C22544A-7EE6-4342-B048-85BDC9FD1C3A}</a:tableStyleId>
              </a:tblPr>
              <a:tblGrid>
                <a:gridCol w="5057775">
                  <a:extLst>
                    <a:ext uri="{9D8B030D-6E8A-4147-A177-3AD203B41FA5}">
                      <a16:colId xmlns:a16="http://schemas.microsoft.com/office/drawing/2014/main" val="262350889"/>
                    </a:ext>
                  </a:extLst>
                </a:gridCol>
                <a:gridCol w="5057775">
                  <a:extLst>
                    <a:ext uri="{9D8B030D-6E8A-4147-A177-3AD203B41FA5}">
                      <a16:colId xmlns:a16="http://schemas.microsoft.com/office/drawing/2014/main" val="2088864167"/>
                    </a:ext>
                  </a:extLst>
                </a:gridCol>
              </a:tblGrid>
              <a:tr h="982998">
                <a:tc>
                  <a:txBody>
                    <a:bodyPr/>
                    <a:lstStyle/>
                    <a:p>
                      <a:pPr marL="342900" marR="0" lvl="0" indent="-342900" algn="l" defTabSz="457200" rtl="0" eaLnBrk="1" fontAlgn="auto" latinLnBrk="0" hangingPunct="1">
                        <a:lnSpc>
                          <a:spcPct val="100000"/>
                        </a:lnSpc>
                        <a:spcBef>
                          <a:spcPts val="0"/>
                        </a:spcBef>
                        <a:spcAft>
                          <a:spcPts val="0"/>
                        </a:spcAft>
                        <a:buClrTx/>
                        <a:buSzTx/>
                        <a:buFont typeface="+mj-lt"/>
                        <a:buAutoNum type="alphaLcParenR" startAt="3"/>
                        <a:tabLst/>
                        <a:defRPr/>
                      </a:pPr>
                      <a:r>
                        <a:rPr lang="es-BO" sz="1800" b="1" kern="1200" dirty="0">
                          <a:solidFill>
                            <a:schemeClr val="lt1"/>
                          </a:solidFill>
                          <a:latin typeface="+mn-lt"/>
                          <a:ea typeface="+mn-ea"/>
                          <a:cs typeface="+mn-cs"/>
                        </a:rPr>
                        <a:t>Comunicar a la entidad reaseguradora cualquier modificación del riesgo de que hubiese tenido conocimiento o información, dentro las 24 horas siguientes.</a:t>
                      </a:r>
                      <a:endParaRPr lang="es-BO" dirty="0"/>
                    </a:p>
                  </a:txBody>
                  <a:tcPr/>
                </a:tc>
                <a:tc>
                  <a:txBody>
                    <a:bodyPr/>
                    <a:lstStyle/>
                    <a:p>
                      <a:pPr marL="342900" indent="-342900">
                        <a:buFont typeface="+mj-lt"/>
                        <a:buAutoNum type="alphaLcParenR" startAt="3"/>
                      </a:pPr>
                      <a:r>
                        <a:rPr lang="en-US" dirty="0"/>
                        <a:t>Communicate to the reinsurance entity any modification of the risk that it had knowledge or information, within 24 hours.</a:t>
                      </a:r>
                    </a:p>
                  </a:txBody>
                  <a:tcPr/>
                </a:tc>
                <a:extLst>
                  <a:ext uri="{0D108BD9-81ED-4DB2-BD59-A6C34878D82A}">
                    <a16:rowId xmlns:a16="http://schemas.microsoft.com/office/drawing/2014/main" val="75406588"/>
                  </a:ext>
                </a:extLst>
              </a:tr>
              <a:tr h="520083">
                <a:tc>
                  <a:txBody>
                    <a:bodyPr/>
                    <a:lstStyle/>
                    <a:p>
                      <a:pPr marL="342900" indent="-342900">
                        <a:buFont typeface="+mj-lt"/>
                        <a:buAutoNum type="alphaLcParenR" startAt="4"/>
                      </a:pPr>
                      <a:r>
                        <a:rPr lang="es-BO" dirty="0"/>
                        <a:t>Comunicar a la Superintendencia </a:t>
                      </a:r>
                      <a:endParaRPr lang="en-US" dirty="0"/>
                    </a:p>
                  </a:txBody>
                  <a:tcPr/>
                </a:tc>
                <a:tc>
                  <a:txBody>
                    <a:bodyPr/>
                    <a:lstStyle/>
                    <a:p>
                      <a:pPr marL="342900" indent="-342900">
                        <a:buFont typeface="+mj-lt"/>
                        <a:buAutoNum type="alphaLcParenR" startAt="4"/>
                      </a:pPr>
                      <a:r>
                        <a:rPr lang="en-US" dirty="0"/>
                        <a:t>Communicate to the Superintendence</a:t>
                      </a:r>
                    </a:p>
                  </a:txBody>
                  <a:tcPr/>
                </a:tc>
                <a:extLst>
                  <a:ext uri="{0D108BD9-81ED-4DB2-BD59-A6C34878D82A}">
                    <a16:rowId xmlns:a16="http://schemas.microsoft.com/office/drawing/2014/main" val="2017880699"/>
                  </a:ext>
                </a:extLst>
              </a:tr>
              <a:tr h="590550">
                <a:tc>
                  <a:txBody>
                    <a:bodyPr/>
                    <a:lstStyle/>
                    <a:p>
                      <a:pPr marL="342900" indent="-342900">
                        <a:buFont typeface="+mj-lt"/>
                        <a:buAutoNum type="alphaLcParenR" startAt="5"/>
                      </a:pPr>
                      <a:r>
                        <a:rPr lang="es-BO" dirty="0"/>
                        <a:t>Guardar la mayor reserva profesional</a:t>
                      </a:r>
                    </a:p>
                  </a:txBody>
                  <a:tcPr/>
                </a:tc>
                <a:tc>
                  <a:txBody>
                    <a:bodyPr/>
                    <a:lstStyle/>
                    <a:p>
                      <a:pPr marL="342900" indent="-342900">
                        <a:buFont typeface="+mj-lt"/>
                        <a:buAutoNum type="alphaLcParenR" startAt="5"/>
                      </a:pPr>
                      <a:r>
                        <a:rPr lang="en-US" dirty="0"/>
                        <a:t>Save the largest professional reserve </a:t>
                      </a:r>
                    </a:p>
                  </a:txBody>
                  <a:tcPr/>
                </a:tc>
                <a:extLst>
                  <a:ext uri="{0D108BD9-81ED-4DB2-BD59-A6C34878D82A}">
                    <a16:rowId xmlns:a16="http://schemas.microsoft.com/office/drawing/2014/main" val="2343828626"/>
                  </a:ext>
                </a:extLst>
              </a:tr>
              <a:tr h="531495">
                <a:tc>
                  <a:txBody>
                    <a:bodyPr/>
                    <a:lstStyle/>
                    <a:p>
                      <a:pPr marL="342900" indent="-342900">
                        <a:buFont typeface="+mj-lt"/>
                        <a:buAutoNum type="alphaLcParenR" startAt="6"/>
                      </a:pPr>
                      <a:r>
                        <a:rPr lang="es-BO" dirty="0"/>
                        <a:t>Acreditar ante la Superintendencia solvencia moral y profesional</a:t>
                      </a:r>
                    </a:p>
                  </a:txBody>
                  <a:tcPr/>
                </a:tc>
                <a:tc>
                  <a:txBody>
                    <a:bodyPr/>
                    <a:lstStyle/>
                    <a:p>
                      <a:pPr marL="342900" marR="0" lvl="0" indent="-342900" algn="l" defTabSz="457200" rtl="0" eaLnBrk="1" fontAlgn="auto" latinLnBrk="0" hangingPunct="1">
                        <a:lnSpc>
                          <a:spcPct val="100000"/>
                        </a:lnSpc>
                        <a:spcBef>
                          <a:spcPts val="0"/>
                        </a:spcBef>
                        <a:spcAft>
                          <a:spcPts val="0"/>
                        </a:spcAft>
                        <a:buClrTx/>
                        <a:buSzTx/>
                        <a:buFont typeface="+mj-lt"/>
                        <a:buAutoNum type="alphaLcParenR" startAt="6"/>
                        <a:tabLst/>
                        <a:defRPr/>
                      </a:pPr>
                      <a:r>
                        <a:rPr lang="en-US" sz="1800" kern="1200" dirty="0">
                          <a:solidFill>
                            <a:schemeClr val="dk1"/>
                          </a:solidFill>
                          <a:latin typeface="+mn-lt"/>
                          <a:ea typeface="+mn-ea"/>
                          <a:cs typeface="+mn-cs"/>
                        </a:rPr>
                        <a:t>Prove before the </a:t>
                      </a:r>
                      <a:r>
                        <a:rPr lang="en-US" sz="1800" kern="1200" dirty="0" err="1">
                          <a:solidFill>
                            <a:schemeClr val="dk1"/>
                          </a:solidFill>
                          <a:latin typeface="+mn-lt"/>
                          <a:ea typeface="+mn-ea"/>
                          <a:cs typeface="+mn-cs"/>
                        </a:rPr>
                        <a:t>Superintendency</a:t>
                      </a:r>
                      <a:r>
                        <a:rPr lang="en-US" sz="1800" kern="1200" dirty="0">
                          <a:solidFill>
                            <a:schemeClr val="dk1"/>
                          </a:solidFill>
                          <a:latin typeface="+mn-lt"/>
                          <a:ea typeface="+mn-ea"/>
                          <a:cs typeface="+mn-cs"/>
                        </a:rPr>
                        <a:t> moral and professional solvency.</a:t>
                      </a:r>
                      <a:endParaRPr lang="en-US" dirty="0"/>
                    </a:p>
                  </a:txBody>
                  <a:tcPr/>
                </a:tc>
                <a:extLst>
                  <a:ext uri="{0D108BD9-81ED-4DB2-BD59-A6C34878D82A}">
                    <a16:rowId xmlns:a16="http://schemas.microsoft.com/office/drawing/2014/main" val="3230762824"/>
                  </a:ext>
                </a:extLst>
              </a:tr>
            </a:tbl>
          </a:graphicData>
        </a:graphic>
      </p:graphicFrame>
      <p:sp>
        <p:nvSpPr>
          <p:cNvPr id="5" name="AutoShape 2">
            <a:extLst>
              <a:ext uri="{FF2B5EF4-FFF2-40B4-BE49-F238E27FC236}">
                <a16:creationId xmlns:a16="http://schemas.microsoft.com/office/drawing/2014/main" id="{8FB273D7-5A85-46F1-8A55-7F1182F8ACB5}"/>
              </a:ext>
            </a:extLst>
          </p:cNvPr>
          <p:cNvSpPr txBox="1">
            <a:spLocks noChangeArrowheads="1"/>
          </p:cNvSpPr>
          <p:nvPr/>
        </p:nvSpPr>
        <p:spPr>
          <a:xfrm>
            <a:off x="28575" y="1101946"/>
            <a:ext cx="10982325" cy="660400"/>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defRPr/>
            </a:pPr>
            <a:r>
              <a:rPr lang="es-ES" sz="2400" dirty="0">
                <a:effectLst>
                  <a:outerShdw blurRad="38100" dist="38100" dir="2700000" algn="tl">
                    <a:srgbClr val="C0C0C0"/>
                  </a:outerShdw>
                </a:effectLst>
                <a:latin typeface="Bodoni MT Black" pitchFamily="18" charset="0"/>
              </a:rPr>
              <a:t>Corredor de reaseguros     -    </a:t>
            </a:r>
            <a:r>
              <a:rPr lang="es-ES" sz="2400" dirty="0" err="1">
                <a:effectLst>
                  <a:outerShdw blurRad="38100" dist="38100" dir="2700000" algn="tl">
                    <a:srgbClr val="C0C0C0"/>
                  </a:outerShdw>
                </a:effectLst>
                <a:latin typeface="Bodoni MT Black" pitchFamily="18" charset="0"/>
              </a:rPr>
              <a:t>reinsurance</a:t>
            </a:r>
            <a:r>
              <a:rPr lang="es-ES" sz="2400" dirty="0">
                <a:effectLst>
                  <a:outerShdw blurRad="38100" dist="38100" dir="2700000" algn="tl">
                    <a:srgbClr val="C0C0C0"/>
                  </a:outerShdw>
                </a:effectLst>
                <a:latin typeface="Bodoni MT Black" pitchFamily="18" charset="0"/>
              </a:rPr>
              <a:t> </a:t>
            </a:r>
            <a:r>
              <a:rPr lang="es-ES" sz="2400" dirty="0" err="1">
                <a:effectLst>
                  <a:outerShdw blurRad="38100" dist="38100" dir="2700000" algn="tl">
                    <a:srgbClr val="C0C0C0"/>
                  </a:outerShdw>
                </a:effectLst>
                <a:latin typeface="Bodoni MT Black" pitchFamily="18" charset="0"/>
              </a:rPr>
              <a:t>brokers</a:t>
            </a:r>
            <a:endParaRPr lang="es-ES" sz="2400" dirty="0">
              <a:effectLst>
                <a:outerShdw blurRad="38100" dist="38100" dir="2700000" algn="tl">
                  <a:srgbClr val="C0C0C0"/>
                </a:outerShdw>
              </a:effectLst>
              <a:latin typeface="Bodoni MT Black" pitchFamily="18" charset="0"/>
            </a:endParaRPr>
          </a:p>
        </p:txBody>
      </p:sp>
    </p:spTree>
    <p:extLst>
      <p:ext uri="{BB962C8B-B14F-4D97-AF65-F5344CB8AC3E}">
        <p14:creationId xmlns:p14="http://schemas.microsoft.com/office/powerpoint/2010/main" val="4195118361"/>
      </p:ext>
    </p:extLst>
  </p:cSld>
  <p:clrMapOvr>
    <a:masterClrMapping/>
  </p:clrMapOvr>
</p:sld>
</file>

<file path=ppt/theme/theme1.xml><?xml version="1.0" encoding="utf-8"?>
<a:theme xmlns:a="http://schemas.openxmlformats.org/drawingml/2006/main" name="Sector">
  <a:themeElements>
    <a:clrScheme name="Azul">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Sec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1374</TotalTime>
  <Words>2256</Words>
  <Application>Microsoft Macintosh PowerPoint</Application>
  <PresentationFormat>Widescreen</PresentationFormat>
  <Paragraphs>385</Paragraphs>
  <Slides>21</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Arial Rounded MT Bold</vt:lpstr>
      <vt:lpstr>Baskerville Old Face</vt:lpstr>
      <vt:lpstr>Bodoni MT Black</vt:lpstr>
      <vt:lpstr>Calibri</vt:lpstr>
      <vt:lpstr>Century Gothic</vt:lpstr>
      <vt:lpstr>Times New Roman</vt:lpstr>
      <vt:lpstr>Wingdings</vt:lpstr>
      <vt:lpstr>Wingdings 3</vt:lpstr>
      <vt:lpstr>Sector</vt:lpstr>
      <vt:lpstr>GRUPO DE TRABAJO DE COMERCIALIZACIÓN  CILA</vt:lpstr>
      <vt:lpstr>PowerPoint Presentation</vt:lpstr>
      <vt:lpstr>PowerPoint Presentation</vt:lpstr>
      <vt:lpstr>PowerPoint Presentation</vt:lpstr>
      <vt:lpstr>EN BOLIVIA </vt:lpstr>
      <vt:lpstr>PowerPoint Presentation</vt:lpstr>
      <vt:lpstr>PowerPoint Presentation</vt:lpstr>
      <vt:lpstr>PowerPoint Presentation</vt:lpstr>
      <vt:lpstr>PowerPoint Presentation</vt:lpstr>
      <vt:lpstr>prohibiciones - prohibitionS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MUCHAS  GRACIAS Thank you very much</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Fernando Careaga</dc:creator>
  <cp:lastModifiedBy>Microsoft Office User</cp:lastModifiedBy>
  <cp:revision>100</cp:revision>
  <dcterms:created xsi:type="dcterms:W3CDTF">2018-05-21T19:34:45Z</dcterms:created>
  <dcterms:modified xsi:type="dcterms:W3CDTF">2019-09-05T15:36:18Z</dcterms:modified>
</cp:coreProperties>
</file>