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2" r:id="rId16"/>
    <p:sldId id="273" r:id="rId17"/>
    <p:sldId id="274" r:id="rId18"/>
    <p:sldId id="275" r:id="rId19"/>
    <p:sldId id="276" r:id="rId20"/>
    <p:sldId id="277" r:id="rId21"/>
    <p:sldId id="28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4C8-5D9C-4084-AA66-372C6E11BEDD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FFBB-29F4-44C1-9610-AA5A98DFEC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escarga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6462464" cy="28803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PÓLIZA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7360" y="1755775"/>
            <a:ext cx="6400800" cy="1752600"/>
          </a:xfrm>
        </p:spPr>
        <p:txBody>
          <a:bodyPr/>
          <a:lstStyle/>
          <a:p>
            <a:r>
              <a:rPr lang="es-CL" b="1" dirty="0" smtClean="0"/>
              <a:t>CYBER / PROTECCION DE DATOS</a:t>
            </a:r>
            <a:endParaRPr lang="en-US" dirty="0"/>
          </a:p>
        </p:txBody>
      </p:sp>
      <p:sp>
        <p:nvSpPr>
          <p:cNvPr id="24580" name="AutoShape 4" descr="Resultado de imagen para proteccion de d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582" name="AutoShape 6" descr="Resultado de imagen para proteccion de d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584" name="AutoShape 8" descr="Resultado de imagen para proteccion de d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3970784" cy="4525963"/>
          </a:xfrm>
        </p:spPr>
        <p:txBody>
          <a:bodyPr/>
          <a:lstStyle/>
          <a:p>
            <a:pPr marL="342900" lvl="1" indent="-342900" algn="just">
              <a:buNone/>
            </a:pPr>
            <a:r>
              <a:rPr lang="es-AR" sz="2400" dirty="0" smtClean="0"/>
              <a:t>	</a:t>
            </a:r>
            <a:r>
              <a:rPr lang="es-AR" sz="2400" b="1" dirty="0" smtClean="0"/>
              <a:t>Daños</a:t>
            </a:r>
            <a:r>
              <a:rPr lang="es-AR" sz="2400" dirty="0" smtClean="0"/>
              <a:t> </a:t>
            </a:r>
            <a:r>
              <a:rPr lang="es-AR" sz="2400" b="1" dirty="0" smtClean="0"/>
              <a:t>y Gastos de Defensa</a:t>
            </a:r>
            <a:r>
              <a:rPr lang="es-AR" sz="2400" dirty="0" smtClean="0"/>
              <a:t> que el </a:t>
            </a:r>
            <a:r>
              <a:rPr lang="es-AR" sz="2400" b="1" dirty="0" smtClean="0"/>
              <a:t>Asegurado</a:t>
            </a:r>
            <a:r>
              <a:rPr lang="es-AR" sz="2400" dirty="0" smtClean="0"/>
              <a:t> tenga obligación legal de abonar como resultado de un </a:t>
            </a:r>
            <a:r>
              <a:rPr lang="es-AR" sz="2400" b="1" dirty="0" smtClean="0"/>
              <a:t>Reclamo</a:t>
            </a:r>
            <a:r>
              <a:rPr lang="es-AR" sz="2400" dirty="0" smtClean="0"/>
              <a:t> correspondiente a </a:t>
            </a:r>
            <a:r>
              <a:rPr lang="es-AR" sz="2400" b="1" dirty="0" smtClean="0"/>
              <a:t>Vulneración</a:t>
            </a:r>
            <a:r>
              <a:rPr lang="es-AR" sz="2400" dirty="0" smtClean="0"/>
              <a:t> </a:t>
            </a:r>
            <a:r>
              <a:rPr lang="es-AR" sz="2400" b="1" dirty="0" smtClean="0"/>
              <a:t>de</a:t>
            </a:r>
            <a:r>
              <a:rPr lang="es-AR" sz="2400" dirty="0" smtClean="0"/>
              <a:t> </a:t>
            </a:r>
            <a:r>
              <a:rPr lang="es-AR" sz="2400" b="1" dirty="0" smtClean="0"/>
              <a:t>Seguridad</a:t>
            </a:r>
            <a:r>
              <a:rPr lang="es-AR" sz="2400" dirty="0" smtClean="0"/>
              <a:t> o </a:t>
            </a:r>
            <a:r>
              <a:rPr lang="es-AR" sz="2400" b="1" dirty="0" smtClean="0"/>
              <a:t>Vulneración de Privacidad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Responsabilidad Civil por Seguridad y Privacidad</a:t>
            </a:r>
            <a:r>
              <a:rPr lang="es-AR" sz="32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Resultado de imagen para gas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3960440" cy="324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400" dirty="0" smtClean="0"/>
              <a:t>–  </a:t>
            </a:r>
            <a:r>
              <a:rPr lang="es-AR" sz="2400" b="1" dirty="0" smtClean="0"/>
              <a:t>Multas </a:t>
            </a:r>
            <a:r>
              <a:rPr lang="es-AR" sz="2400" b="1" dirty="0"/>
              <a:t>y Penalidades Reglamentarias y Gastos de Defensa</a:t>
            </a:r>
            <a:r>
              <a:rPr lang="es-AR" sz="2400" dirty="0"/>
              <a:t> que el </a:t>
            </a:r>
            <a:r>
              <a:rPr lang="es-AR" sz="2400" b="1" dirty="0"/>
              <a:t>Asegurado</a:t>
            </a:r>
            <a:r>
              <a:rPr lang="es-AR" sz="2400" dirty="0"/>
              <a:t> tenga obligación legal de abonar como resultado de un </a:t>
            </a:r>
            <a:r>
              <a:rPr lang="es-AR" sz="2400" b="1" dirty="0"/>
              <a:t>Reclamo</a:t>
            </a:r>
            <a:r>
              <a:rPr lang="es-AR" sz="2400" dirty="0"/>
              <a:t> correspondiente a </a:t>
            </a:r>
            <a:r>
              <a:rPr lang="es-AR" sz="2400" b="1" dirty="0"/>
              <a:t>Vulneración de Seguridad </a:t>
            </a:r>
            <a:r>
              <a:rPr lang="es-AR" sz="2400" dirty="0"/>
              <a:t>o </a:t>
            </a:r>
            <a:r>
              <a:rPr lang="es-AR" sz="2400" b="1" dirty="0"/>
              <a:t>Vulneración de Privacidad</a:t>
            </a:r>
            <a:endParaRPr lang="en-U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000" b="1" dirty="0" smtClean="0"/>
              <a:t>Defensa por Incumplimiento Reglamentario y Penalidades</a:t>
            </a:r>
            <a:r>
              <a:rPr lang="es-AR" sz="30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Resultado de imagen para mul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762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None/>
            </a:pPr>
            <a:r>
              <a:rPr lang="es-AR" dirty="0" smtClean="0"/>
              <a:t>– </a:t>
            </a:r>
            <a:r>
              <a:rPr lang="es-AR" sz="2400" b="1" dirty="0" smtClean="0"/>
              <a:t>Daños </a:t>
            </a:r>
            <a:r>
              <a:rPr lang="es-AR" sz="2400" b="1" dirty="0"/>
              <a:t>y Gastos de Defensa</a:t>
            </a:r>
            <a:r>
              <a:rPr lang="es-AR" sz="2400" dirty="0"/>
              <a:t> que el </a:t>
            </a:r>
            <a:r>
              <a:rPr lang="es-AR" sz="2400" b="1" dirty="0"/>
              <a:t>Asegurado</a:t>
            </a:r>
            <a:r>
              <a:rPr lang="es-AR" sz="2400" dirty="0"/>
              <a:t> tenga obligación legal de abonar como resultado de un </a:t>
            </a:r>
            <a:r>
              <a:rPr lang="es-AR" sz="2400" b="1" dirty="0"/>
              <a:t>Reclamo</a:t>
            </a:r>
            <a:r>
              <a:rPr lang="es-AR" sz="2400" dirty="0"/>
              <a:t> correspondiente a </a:t>
            </a:r>
            <a:r>
              <a:rPr lang="es-AR" sz="2400" b="1" dirty="0"/>
              <a:t>Actividades de los Multimedios</a:t>
            </a:r>
            <a:endParaRPr lang="en-US" dirty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Responsabilidad Civil por Multimedios</a:t>
            </a:r>
            <a:r>
              <a:rPr lang="es-AR" sz="32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827801" cy="327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114800" cy="4525963"/>
          </a:xfrm>
        </p:spPr>
        <p:txBody>
          <a:bodyPr>
            <a:normAutofit/>
          </a:bodyPr>
          <a:lstStyle/>
          <a:p>
            <a:pPr marL="342900" lvl="1" indent="-342900" algn="just">
              <a:buNone/>
            </a:pPr>
            <a:r>
              <a:rPr lang="es-AR" sz="2400" b="1" dirty="0" smtClean="0"/>
              <a:t>	Multas</a:t>
            </a:r>
            <a:r>
              <a:rPr lang="es-AR" sz="2400" b="1" dirty="0"/>
              <a:t>, Penalidades y Gastos del Sector de Tarjetas de Pago</a:t>
            </a:r>
            <a:r>
              <a:rPr lang="es-AR" sz="2400" dirty="0"/>
              <a:t>  y </a:t>
            </a:r>
            <a:r>
              <a:rPr lang="es-AR" sz="2400" b="1" dirty="0"/>
              <a:t>Gastos de Defensa</a:t>
            </a:r>
            <a:r>
              <a:rPr lang="es-AR" sz="2400" dirty="0"/>
              <a:t> que el </a:t>
            </a:r>
            <a:r>
              <a:rPr lang="es-AR" sz="2400" b="1" dirty="0"/>
              <a:t>Asegurado</a:t>
            </a:r>
            <a:r>
              <a:rPr lang="es-AR" sz="2400" dirty="0"/>
              <a:t> tenga obligación legal de abonar como resultado de un </a:t>
            </a:r>
            <a:r>
              <a:rPr lang="es-AR" sz="2400" b="1" dirty="0"/>
              <a:t>Reclamo</a:t>
            </a:r>
            <a:r>
              <a:rPr lang="es-AR" sz="2400" dirty="0"/>
              <a:t> correspondiente a </a:t>
            </a:r>
            <a:r>
              <a:rPr lang="es-AR" sz="2400" b="1" dirty="0"/>
              <a:t>Vulneración de Seguridad </a:t>
            </a:r>
            <a:r>
              <a:rPr lang="es-AR" sz="2400" dirty="0"/>
              <a:t>o </a:t>
            </a:r>
            <a:r>
              <a:rPr lang="es-AR" sz="2400" b="1" dirty="0"/>
              <a:t>Vulneración de Privacidad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000" b="1" dirty="0" smtClean="0"/>
              <a:t>Multas, Penalidades y Gastos del Sector de Tarjetas de Pago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b="7431"/>
          <a:stretch>
            <a:fillRect/>
          </a:stretch>
        </p:blipFill>
        <p:spPr bwMode="auto">
          <a:xfrm>
            <a:off x="5148064" y="2420888"/>
            <a:ext cx="2779659" cy="271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Conceptos</a:t>
            </a:r>
            <a:r>
              <a:rPr lang="en-US" sz="3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lang="en-US" sz="3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AR" b="1" dirty="0" smtClean="0"/>
              <a:t>	Error </a:t>
            </a:r>
            <a:r>
              <a:rPr lang="es-AR" b="1" dirty="0"/>
              <a:t>Administrativo</a:t>
            </a:r>
            <a:r>
              <a:rPr lang="es-AR" dirty="0"/>
              <a:t>  - todo error cometido por algún </a:t>
            </a:r>
            <a:r>
              <a:rPr lang="es-AR" b="1" dirty="0"/>
              <a:t>Empleado</a:t>
            </a:r>
            <a:r>
              <a:rPr lang="es-AR" dirty="0"/>
              <a:t> o miembro del </a:t>
            </a:r>
            <a:r>
              <a:rPr lang="es-AR" b="1" dirty="0"/>
              <a:t>Grupo de Control</a:t>
            </a:r>
            <a:r>
              <a:rPr lang="es-AR" dirty="0"/>
              <a:t> en la operación, mantenimiento, ingreso, procesamiento, programación o salida de los </a:t>
            </a:r>
            <a:r>
              <a:rPr lang="es-AR" b="1" dirty="0"/>
              <a:t>Activos Digitales del Asegurado,</a:t>
            </a:r>
            <a:r>
              <a:rPr lang="es-AR" dirty="0"/>
              <a:t> o el </a:t>
            </a:r>
            <a:r>
              <a:rPr lang="es-AR" b="1" dirty="0"/>
              <a:t>Sistema de Cómputos del Asegurado.</a:t>
            </a:r>
            <a:r>
              <a:rPr lang="es-AR" dirty="0"/>
              <a:t>  En relación a la Cobertura Asegurada 1.B: Interrupción Operativa Contingente, </a:t>
            </a:r>
            <a:r>
              <a:rPr lang="es-AR" b="1" dirty="0"/>
              <a:t>Error Administrativo</a:t>
            </a:r>
            <a:r>
              <a:rPr lang="es-AR" dirty="0"/>
              <a:t> incluye errores u omisiones competidos por algún empleado de un </a:t>
            </a:r>
            <a:r>
              <a:rPr lang="es-AR" b="1" dirty="0"/>
              <a:t>Proveedor de Servicios </a:t>
            </a:r>
            <a:r>
              <a:rPr lang="es-AR" b="1" dirty="0" err="1"/>
              <a:t>Tercerizado</a:t>
            </a:r>
            <a:r>
              <a:rPr lang="es-AR" dirty="0"/>
              <a:t> en la operación, mantenimiento, carga, procesamiento, programación o salida de los </a:t>
            </a:r>
            <a:r>
              <a:rPr lang="es-AR" b="1" dirty="0"/>
              <a:t>Activos Digitales del Asegurado</a:t>
            </a:r>
            <a:r>
              <a:rPr lang="es-AR" dirty="0"/>
              <a:t> o en el </a:t>
            </a:r>
            <a:r>
              <a:rPr lang="es-AR" b="1" dirty="0"/>
              <a:t>Sistema de Cómputos de Proveedor de Servicios </a:t>
            </a:r>
            <a:r>
              <a:rPr lang="es-AR" b="1" dirty="0" err="1"/>
              <a:t>Tercerizado</a:t>
            </a:r>
            <a:endParaRPr lang="en-US" dirty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AR" dirty="0" smtClean="0"/>
              <a:t>	</a:t>
            </a:r>
            <a:r>
              <a:rPr lang="es-AR" sz="2400" dirty="0" smtClean="0"/>
              <a:t>Alguna </a:t>
            </a:r>
            <a:r>
              <a:rPr lang="es-AR" sz="2400" dirty="0"/>
              <a:t>vulneración real o supuesta de confidencialidad, o incumplimiento o valoración de todo derecho a la privacidad, o el incumplimiento de las políticas de privacidad del Asegurado Nominado, o de </a:t>
            </a:r>
            <a:r>
              <a:rPr lang="es-AR" sz="2400" b="1" dirty="0"/>
              <a:t>Reglamentaciones de Privacidad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Vulneración de Privacidad</a:t>
            </a:r>
            <a:r>
              <a:rPr lang="es-AR" sz="32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Resultado de imagen para reglamentos de privac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608512" cy="2717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	</a:t>
            </a:r>
            <a:r>
              <a:rPr lang="es-AR" sz="2400" dirty="0" smtClean="0"/>
              <a:t>Estatutos</a:t>
            </a:r>
            <a:r>
              <a:rPr lang="es-AR" sz="2400" dirty="0"/>
              <a:t>, leyes y reglamentaciones asociadas con la confidencialidad, acceso, control y utilización de información personalmente identificable y </a:t>
            </a:r>
            <a:r>
              <a:rPr lang="es-AR" sz="2400" dirty="0" smtClean="0"/>
              <a:t>no-pública</a:t>
            </a:r>
            <a:r>
              <a:rPr lang="es-AR" sz="2400" dirty="0"/>
              <a:t>.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Reglamentaciones de Privacidad</a:t>
            </a:r>
            <a:r>
              <a:rPr lang="es-AR" sz="32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409167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3898776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AR" dirty="0" smtClean="0"/>
              <a:t>	</a:t>
            </a:r>
            <a:r>
              <a:rPr lang="es-AR" sz="2400" dirty="0" smtClean="0"/>
              <a:t>Algún </a:t>
            </a:r>
            <a:r>
              <a:rPr lang="es-AR" sz="2400" dirty="0"/>
              <a:t>informe propagado por los medios de una </a:t>
            </a:r>
            <a:r>
              <a:rPr lang="es-AR" sz="2400" b="1" dirty="0"/>
              <a:t>Vulneración de Privacidad</a:t>
            </a:r>
            <a:r>
              <a:rPr lang="es-AR" sz="2400" dirty="0"/>
              <a:t> o </a:t>
            </a:r>
            <a:r>
              <a:rPr lang="es-AR" sz="2400" b="1" dirty="0"/>
              <a:t>Vulneración de Seguridad</a:t>
            </a:r>
            <a:r>
              <a:rPr lang="es-AR" sz="2400" dirty="0"/>
              <a:t>, incluyendo a través de periódicos, radio, televisión, internet, blogs, </a:t>
            </a:r>
            <a:r>
              <a:rPr lang="es-AR" sz="2400" dirty="0" err="1"/>
              <a:t>vlogging</a:t>
            </a:r>
            <a:r>
              <a:rPr lang="es-AR" sz="2400" dirty="0"/>
              <a:t> y medios sociales, que tenga un impacto adverso sobre los negocios o reputación del </a:t>
            </a:r>
            <a:r>
              <a:rPr lang="es-AR" sz="2400" b="1" dirty="0"/>
              <a:t>Asegurado</a:t>
            </a:r>
            <a:endParaRPr lang="en-US" dirty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Evento Adverso Mediático</a:t>
            </a:r>
            <a:r>
              <a:rPr lang="es-AR" sz="32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Resultado de imagen para medios de comunic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17646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217443"/>
          </a:xfrm>
        </p:spPr>
        <p:txBody>
          <a:bodyPr>
            <a:noAutofit/>
          </a:bodyPr>
          <a:lstStyle/>
          <a:p>
            <a:r>
              <a:rPr lang="es-AR" sz="2400" b="1" dirty="0"/>
              <a:t>Período de Interrupción –</a:t>
            </a:r>
            <a:r>
              <a:rPr lang="es-AR" sz="2400" dirty="0"/>
              <a:t> Bajo la Cobertura asegurada 1.A, Cobertura de Interrupción Operativa y Cobertura Asegurada 1.B Interrupción Operativa Contingente, el periodo de tiempo que se inicia con la interrupción parcial o total, la degradación o comienza la falla en el </a:t>
            </a:r>
            <a:r>
              <a:rPr lang="es-AR" sz="2400" b="1" dirty="0"/>
              <a:t>Sistema de Cómputos</a:t>
            </a:r>
            <a:r>
              <a:rPr lang="es-AR" sz="2400" dirty="0"/>
              <a:t>, y finaliza en la primera de las siguientes fechas:</a:t>
            </a:r>
            <a:endParaRPr lang="en-US" sz="2400" dirty="0"/>
          </a:p>
          <a:p>
            <a:pPr lvl="0"/>
            <a:r>
              <a:rPr lang="es-AR" sz="2400" dirty="0"/>
              <a:t>La fecha en que se restaura completamente el </a:t>
            </a:r>
            <a:r>
              <a:rPr lang="es-AR" sz="2400" b="1" dirty="0"/>
              <a:t>Sistema de Cómputos</a:t>
            </a:r>
            <a:r>
              <a:rPr lang="es-AR" sz="2400" dirty="0"/>
              <a:t> más 30 días luego de ello, de ser necesario, para permitir la restauración de las operaciones comerciales del </a:t>
            </a:r>
            <a:r>
              <a:rPr lang="es-AR" sz="2400" b="1" dirty="0"/>
              <a:t>Asegurado</a:t>
            </a:r>
            <a:r>
              <a:rPr lang="es-AR" sz="2400" dirty="0"/>
              <a:t>; o</a:t>
            </a:r>
            <a:endParaRPr lang="en-US" sz="2400" dirty="0"/>
          </a:p>
          <a:p>
            <a:pPr lvl="0" algn="just"/>
            <a:r>
              <a:rPr lang="es-AR" sz="2400" dirty="0"/>
              <a:t>El periodo máximo de indemnización, según si indica en el Ítem 5 de las Condiciones Particulares</a:t>
            </a:r>
            <a:endParaRPr lang="en-US" sz="2400" dirty="0"/>
          </a:p>
          <a:p>
            <a:r>
              <a:rPr lang="es-AR" sz="2400" dirty="0"/>
              <a:t>Bajo la Cobertura  Asegurada 1.D – Daño a la Reputación, el periodo que comienza en la fecha más temprana el </a:t>
            </a:r>
            <a:r>
              <a:rPr lang="es-AR" sz="2400" b="1" dirty="0"/>
              <a:t>Evento Mediático Adverso</a:t>
            </a:r>
            <a:r>
              <a:rPr lang="es-AR" sz="2400" dirty="0"/>
              <a:t> y finaliza luego del periodo de indemnización máxima, según se describe en el Ítem 5 de las Condiciones Particulares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Exclusiones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05063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es-AR" sz="2800" b="1" dirty="0" smtClean="0"/>
              <a:t>	Mejoras</a:t>
            </a:r>
            <a:r>
              <a:rPr lang="es-AR" sz="2800" dirty="0" smtClean="0"/>
              <a:t> </a:t>
            </a:r>
            <a:r>
              <a:rPr lang="es-AR" sz="2800" dirty="0"/>
              <a:t>– El costo financiero de introducir mejoras respecto de </a:t>
            </a:r>
            <a:r>
              <a:rPr lang="es-AR" sz="2800" b="1" dirty="0"/>
              <a:t>Sistemas de Cómputos</a:t>
            </a:r>
            <a:r>
              <a:rPr lang="es-AR" sz="2800" dirty="0"/>
              <a:t> luego de producirse una </a:t>
            </a:r>
            <a:r>
              <a:rPr lang="es-AR" sz="2800" b="1" dirty="0"/>
              <a:t>Vulneración de Seguridad, Error Administrativo o Falla en el Suministro Eléctrico, o Amenaza de Extorsión Cibernética</a:t>
            </a:r>
            <a:r>
              <a:rPr lang="es-AR" sz="2800" dirty="0"/>
              <a:t> que resulte en una mejora de tipo o calidad similar del </a:t>
            </a:r>
            <a:r>
              <a:rPr lang="es-AR" sz="2800" b="1" dirty="0"/>
              <a:t>Sistema de Cómputos</a:t>
            </a:r>
            <a:r>
              <a:rPr lang="es-AR" sz="2800" dirty="0"/>
              <a:t> comparado con el sistema instalado a la fecha de tal </a:t>
            </a:r>
            <a:r>
              <a:rPr lang="es-AR" sz="2800" b="1" dirty="0"/>
              <a:t>Vulneración de Seguridad, Error Administrativo o Falla en el Suministro Eléctrico, o Amenaza de Extorsión Cibernética.</a:t>
            </a:r>
            <a:r>
              <a:rPr lang="es-AR" sz="2800" dirty="0"/>
              <a:t>  Sin embargo, esta exclusión no se aplica en caso que un sistema mejorado sea la única opción disponible, siendo tal determinación sujeta al acuerdo y consentimiento por escrito por parte de los </a:t>
            </a:r>
            <a:r>
              <a:rPr lang="es-AR" sz="2800" b="1" dirty="0"/>
              <a:t>Suscriptores</a:t>
            </a:r>
            <a:endParaRPr lang="en-US" sz="2800" dirty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dirty="0" err="1" smtClean="0"/>
              <a:t>Daños</a:t>
            </a:r>
            <a:r>
              <a:rPr lang="en-US" sz="3000" dirty="0" smtClean="0"/>
              <a:t> </a:t>
            </a:r>
            <a:r>
              <a:rPr lang="en-US" sz="3000" dirty="0" err="1" smtClean="0"/>
              <a:t>propios</a:t>
            </a:r>
            <a:endParaRPr lang="en-U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es-AR" b="1" dirty="0"/>
              <a:t>Siniestros</a:t>
            </a:r>
            <a:r>
              <a:rPr lang="es-AR" dirty="0"/>
              <a:t> descubiertos en primera instancia por </a:t>
            </a:r>
            <a:r>
              <a:rPr lang="es-AR" b="1" dirty="0"/>
              <a:t>el Grupo de Control</a:t>
            </a:r>
            <a:r>
              <a:rPr lang="es-AR" dirty="0"/>
              <a:t>, durante la </a:t>
            </a:r>
            <a:r>
              <a:rPr lang="es-AR" b="1" dirty="0"/>
              <a:t>Vigencia de la Póliza, </a:t>
            </a:r>
            <a:r>
              <a:rPr lang="es-AR" dirty="0"/>
              <a:t>y avisados a los </a:t>
            </a:r>
            <a:r>
              <a:rPr lang="es-AR" b="1" dirty="0"/>
              <a:t>Suscriptores</a:t>
            </a:r>
            <a:r>
              <a:rPr lang="es-AR" dirty="0"/>
              <a:t> durante la </a:t>
            </a:r>
            <a:r>
              <a:rPr lang="es-AR" b="1" dirty="0"/>
              <a:t>Vigencia de la Póliza</a:t>
            </a:r>
            <a:r>
              <a:rPr lang="es-AR" dirty="0"/>
              <a:t> o Periodo de Aviso Ampliado, de ser aplicable, sobre lo siguiente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 descr="Resultado de imagen para proteccion de da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77072"/>
            <a:ext cx="45720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es-AR" sz="2400" b="1" dirty="0"/>
              <a:t>Daños Corporales</a:t>
            </a:r>
            <a:r>
              <a:rPr lang="es-AR" sz="2400" dirty="0"/>
              <a:t> </a:t>
            </a:r>
            <a:endParaRPr lang="es-AR" sz="2400" dirty="0" smtClean="0"/>
          </a:p>
          <a:p>
            <a:pPr lvl="0" algn="just">
              <a:buNone/>
            </a:pPr>
            <a:r>
              <a:rPr lang="es-AR" sz="2400" dirty="0" smtClean="0"/>
              <a:t>– Daños </a:t>
            </a:r>
            <a:r>
              <a:rPr lang="es-AR" sz="2400" dirty="0"/>
              <a:t>físicos, enfermedades o muerte que afecten a cualquier individuo y, en caso que resultante de ello exista únicamente daño físico, angustia mental, herida mental, shock o estrés emocional</a:t>
            </a:r>
            <a:endParaRPr lang="en-US" sz="2400" dirty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Exclusiones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Resultado de imagen para daÃ±o corpo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3672408" cy="2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Resultado de imagen para excl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89040"/>
            <a:ext cx="2088232" cy="22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s-AR" sz="2400" b="1" dirty="0"/>
              <a:t>Daños Patrimoniales</a:t>
            </a:r>
            <a:r>
              <a:rPr lang="es-AR" sz="2400" dirty="0"/>
              <a:t> </a:t>
            </a:r>
            <a:endParaRPr lang="es-AR" sz="2400" dirty="0" smtClean="0"/>
          </a:p>
          <a:p>
            <a:pPr lvl="0">
              <a:buNone/>
            </a:pPr>
            <a:r>
              <a:rPr lang="es-AR" sz="2400" dirty="0" smtClean="0"/>
              <a:t>– </a:t>
            </a:r>
            <a:r>
              <a:rPr lang="es-AR" sz="2400" dirty="0"/>
              <a:t>Daños físicos a o inhibición, destrucción o corrupción de todo bien tangible, incluyendo bienes personales bajo cuidado, control y custodia del </a:t>
            </a:r>
            <a:r>
              <a:rPr lang="es-AR" sz="2400" b="1" dirty="0"/>
              <a:t>Asegurado</a:t>
            </a:r>
            <a:r>
              <a:rPr lang="es-AR" sz="2400" dirty="0"/>
              <a:t>.  D</a:t>
            </a:r>
            <a:r>
              <a:rPr lang="es-AR" sz="2400" b="1" dirty="0"/>
              <a:t>a</a:t>
            </a:r>
            <a:r>
              <a:rPr lang="es-AR" sz="2400" dirty="0"/>
              <a:t>tos y </a:t>
            </a:r>
            <a:r>
              <a:rPr lang="es-AR" sz="2400" b="1" dirty="0"/>
              <a:t>Activos</a:t>
            </a:r>
            <a:r>
              <a:rPr lang="es-AR" sz="2400" dirty="0"/>
              <a:t> </a:t>
            </a:r>
            <a:r>
              <a:rPr lang="es-AR" sz="2400" b="1" dirty="0"/>
              <a:t>Digitales</a:t>
            </a:r>
            <a:r>
              <a:rPr lang="es-AR" sz="2400" dirty="0"/>
              <a:t> no se consideran bienes tangibles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Exclusiones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Resultado de imagen para excl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088232" cy="22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es-AR" b="1" dirty="0"/>
              <a:t>Mala Conducta del Asegurado</a:t>
            </a:r>
            <a:r>
              <a:rPr lang="es-AR" dirty="0"/>
              <a:t> </a:t>
            </a:r>
            <a:endParaRPr lang="es-AR" dirty="0" smtClean="0"/>
          </a:p>
          <a:p>
            <a:pPr lvl="0" algn="just">
              <a:buNone/>
            </a:pPr>
            <a:r>
              <a:rPr lang="es-AR" dirty="0" smtClean="0"/>
              <a:t>– </a:t>
            </a:r>
            <a:r>
              <a:rPr lang="es-AR" dirty="0"/>
              <a:t>La voluntaria, deliberada, maliciosa, fraudulenta, deshonesta o criminal, delictiva violación de alguna ley por parte del </a:t>
            </a:r>
            <a:r>
              <a:rPr lang="es-AR" b="1" dirty="0"/>
              <a:t>Asegurado</a:t>
            </a:r>
            <a:r>
              <a:rPr lang="es-AR" dirty="0"/>
              <a:t>, a sabiendas o en connivencia o acuerdo con algún miembro del </a:t>
            </a:r>
            <a:r>
              <a:rPr lang="es-AR" b="1" dirty="0"/>
              <a:t>Grupo de Control</a:t>
            </a:r>
            <a:r>
              <a:rPr lang="es-AR" dirty="0"/>
              <a:t>.  Sin embargo, esta exclusión no se aplicará a </a:t>
            </a:r>
            <a:r>
              <a:rPr lang="es-AR" b="1" dirty="0"/>
              <a:t>Gastos de Defensa</a:t>
            </a:r>
            <a:r>
              <a:rPr lang="es-AR" dirty="0"/>
              <a:t> incurridos en la defensa de tal </a:t>
            </a:r>
            <a:r>
              <a:rPr lang="es-AR" b="1" dirty="0"/>
              <a:t>Reclamo,</a:t>
            </a:r>
            <a:r>
              <a:rPr lang="es-AR" dirty="0"/>
              <a:t> hasta tanto exista una admisión o adjudicación final que establezca tal conducta, en cuyo momento el </a:t>
            </a:r>
            <a:r>
              <a:rPr lang="es-AR" b="1" dirty="0"/>
              <a:t>Asegurado</a:t>
            </a:r>
            <a:r>
              <a:rPr lang="es-AR" dirty="0"/>
              <a:t> reembolsará a los </a:t>
            </a:r>
            <a:r>
              <a:rPr lang="es-AR" b="1" dirty="0"/>
              <a:t>Suscriptores</a:t>
            </a:r>
            <a:r>
              <a:rPr lang="es-AR" dirty="0"/>
              <a:t> todo </a:t>
            </a:r>
            <a:r>
              <a:rPr lang="es-AR" b="1" dirty="0"/>
              <a:t>Gasto de Defensa</a:t>
            </a:r>
            <a:r>
              <a:rPr lang="es-AR" dirty="0"/>
              <a:t> incurrido.  Datos o conocimientos en posesión del </a:t>
            </a:r>
            <a:r>
              <a:rPr lang="es-AR" b="1" dirty="0"/>
              <a:t>Grupo de Control</a:t>
            </a:r>
            <a:r>
              <a:rPr lang="es-AR" dirty="0"/>
              <a:t> respecto del comportamiento antedicho, será imputado a tales otros </a:t>
            </a:r>
            <a:r>
              <a:rPr lang="es-AR" b="1" dirty="0"/>
              <a:t>Asegurados</a:t>
            </a:r>
            <a:r>
              <a:rPr lang="es-AR" dirty="0"/>
              <a:t>.</a:t>
            </a:r>
            <a:endParaRPr lang="en-US" dirty="0"/>
          </a:p>
          <a:p>
            <a:pPr algn="just">
              <a:buNone/>
            </a:pPr>
            <a:endParaRPr lang="en-US" dirty="0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Exclusiones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Exclusiones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08064" y="1223790"/>
            <a:ext cx="4536504" cy="5589240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es-AR" sz="2400" b="1" dirty="0" smtClean="0"/>
              <a:t>	Fallas </a:t>
            </a:r>
            <a:r>
              <a:rPr lang="es-AR" sz="2400" b="1" dirty="0"/>
              <a:t>Satelitales, Eléctricas o Mecánicas</a:t>
            </a:r>
            <a:r>
              <a:rPr lang="es-AR" sz="2400" dirty="0"/>
              <a:t> </a:t>
            </a:r>
            <a:endParaRPr lang="es-AR" sz="2400" dirty="0" smtClean="0"/>
          </a:p>
          <a:p>
            <a:pPr lvl="0" algn="just">
              <a:buNone/>
            </a:pPr>
            <a:r>
              <a:rPr lang="es-AR" sz="2400" dirty="0" smtClean="0"/>
              <a:t>– </a:t>
            </a:r>
            <a:r>
              <a:rPr lang="es-AR" sz="2400" dirty="0"/>
              <a:t>Fallas satelitales, electrónicas o mecánicas incluyendo, picos o baja tensión, o corte en el suministro eléctrico; fallas en líneas de transmisión o distribución aéreas o subterráneas; o cortes de energía atribuibles a la infraestructura de servicios públicos, incluyendo el suministro de agua, gas, telecomunicaciones, telefonía, internet o cable, salvo que la infraestructura se encuentre bajo el control operativo directo del </a:t>
            </a:r>
            <a:r>
              <a:rPr lang="es-AR" sz="2400" b="1" dirty="0"/>
              <a:t>Asegurado</a:t>
            </a:r>
            <a:endParaRPr lang="en-US" sz="2400" dirty="0"/>
          </a:p>
          <a:p>
            <a:pPr algn="just">
              <a:buNone/>
            </a:pPr>
            <a:endParaRPr lang="en-US" sz="2400" dirty="0"/>
          </a:p>
        </p:txBody>
      </p:sp>
      <p:pic>
        <p:nvPicPr>
          <p:cNvPr id="2050" name="Picture 2" descr="Resultado de imagen para fallas satelit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74831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Exclusión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Profesionales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4680520" cy="5328592"/>
          </a:xfrm>
        </p:spPr>
        <p:txBody>
          <a:bodyPr>
            <a:normAutofit fontScale="92500"/>
          </a:bodyPr>
          <a:lstStyle/>
          <a:p>
            <a:pPr marL="0" indent="17463" algn="just">
              <a:buNone/>
            </a:pPr>
            <a:r>
              <a:rPr lang="es-CL" sz="2400" dirty="0" smtClean="0"/>
              <a:t>En consideración de la prima cobrada, se entiende y acuerda por la presente que el asegurador no será responsable de realizar ningún pago por pérdidas relacionadas con cualquier reclamo contra cualquier asegurado que surja de, basado en o atribuible a la compañía, o a cualquier otra entidad externa o asegurado en el desempeño de dicha entidad externa o de cualquier asegurado relacionada con el incumplimiento de sus servicios profesionales o cualquier acto (s), error(es) u omisión(es) relacionado</a:t>
            </a:r>
            <a:endParaRPr lang="en-US" sz="2400" dirty="0"/>
          </a:p>
        </p:txBody>
      </p:sp>
      <p:pic>
        <p:nvPicPr>
          <p:cNvPr id="1026" name="Picture 2" descr="Resultado de imagen para servicios profesion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34117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s-AR" sz="2400" dirty="0" smtClean="0"/>
              <a:t> </a:t>
            </a:r>
            <a:r>
              <a:rPr lang="es-AR" sz="2400" dirty="0"/>
              <a:t>Las </a:t>
            </a:r>
            <a:r>
              <a:rPr lang="es-AR" sz="2400" b="1" dirty="0"/>
              <a:t>Ganancias Brutas</a:t>
            </a:r>
            <a:r>
              <a:rPr lang="es-AR" sz="2400" dirty="0"/>
              <a:t> y </a:t>
            </a:r>
            <a:r>
              <a:rPr lang="es-AR" sz="2400" b="1" dirty="0"/>
              <a:t>Gastos Adicionales</a:t>
            </a:r>
            <a:r>
              <a:rPr lang="es-AR" sz="2400" dirty="0"/>
              <a:t> incurridos durante el </a:t>
            </a:r>
            <a:r>
              <a:rPr lang="es-AR" sz="2400" b="1" dirty="0"/>
              <a:t>Periodo de Interrupción</a:t>
            </a:r>
            <a:r>
              <a:rPr lang="es-AR" sz="2400" dirty="0"/>
              <a:t> como resultado directo de alguna interrupción o degradación en el servicio total, parcial o intermitente, que afecte al </a:t>
            </a:r>
            <a:r>
              <a:rPr lang="es-AR" sz="2400" b="1" dirty="0"/>
              <a:t>Sistema de Cómputos del Asegurado</a:t>
            </a:r>
            <a:r>
              <a:rPr lang="es-AR" sz="2400" dirty="0"/>
              <a:t>, ocasionado directamente por alguna </a:t>
            </a:r>
            <a:r>
              <a:rPr lang="es-AR" sz="2400" b="1" dirty="0"/>
              <a:t>Vulneración de Privacidad</a:t>
            </a:r>
            <a:r>
              <a:rPr lang="es-AR" sz="2400" dirty="0"/>
              <a:t>, una Vulneración </a:t>
            </a:r>
            <a:r>
              <a:rPr lang="es-AR" sz="2400" b="1" dirty="0"/>
              <a:t>de Seguridad, Error Administrativo o Falla</a:t>
            </a:r>
            <a:r>
              <a:rPr lang="es-AR" sz="2400" dirty="0"/>
              <a:t> en el </a:t>
            </a:r>
            <a:r>
              <a:rPr lang="es-AR" sz="2400" b="1" dirty="0"/>
              <a:t>Suministro Eléctrico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s-AR" sz="4400" b="1" dirty="0" smtClean="0"/>
              <a:t>Interrupción Operativa</a:t>
            </a:r>
            <a:r>
              <a:rPr lang="es-AR" sz="4400" dirty="0" smtClean="0"/>
              <a:t> </a:t>
            </a:r>
            <a:r>
              <a:rPr lang="es-AR" sz="4400" b="1" dirty="0" smtClean="0"/>
              <a:t>(Pérdida de Beneficios)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Resultado de imagen para interrupciÃ³n"/>
          <p:cNvPicPr>
            <a:picLocks noChangeAspect="1" noChangeArrowheads="1"/>
          </p:cNvPicPr>
          <p:nvPr/>
        </p:nvPicPr>
        <p:blipFill>
          <a:blip r:embed="rId2" cstate="print"/>
          <a:srcRect t="12626" r="22979" b="10039"/>
          <a:stretch>
            <a:fillRect/>
          </a:stretch>
        </p:blipFill>
        <p:spPr bwMode="auto">
          <a:xfrm>
            <a:off x="5364088" y="2276872"/>
            <a:ext cx="3348880" cy="262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17463" algn="just">
              <a:buNone/>
            </a:pPr>
            <a:r>
              <a:rPr lang="es-AR" sz="2400" dirty="0" smtClean="0"/>
              <a:t>Las </a:t>
            </a:r>
            <a:r>
              <a:rPr lang="es-AR" sz="2400" b="1" dirty="0"/>
              <a:t>Ganancias Brutas</a:t>
            </a:r>
            <a:r>
              <a:rPr lang="es-AR" sz="2400" dirty="0"/>
              <a:t> y </a:t>
            </a:r>
            <a:r>
              <a:rPr lang="es-AR" sz="2400" b="1" dirty="0"/>
              <a:t>Gastos Adicionales</a:t>
            </a:r>
            <a:r>
              <a:rPr lang="es-AR" sz="2400" dirty="0"/>
              <a:t> incurridos durante el </a:t>
            </a:r>
            <a:r>
              <a:rPr lang="es-AR" sz="2400" b="1" dirty="0"/>
              <a:t>Periodo de Interrupción</a:t>
            </a:r>
            <a:r>
              <a:rPr lang="es-AR" sz="2400" dirty="0"/>
              <a:t>, como resultado directo de alguna interrupción o degradación en el servicio total, parcial o intermitente, que afecte al </a:t>
            </a:r>
            <a:r>
              <a:rPr lang="es-AR" sz="2400" b="1" dirty="0"/>
              <a:t>Sistema de Cómputos</a:t>
            </a:r>
            <a:r>
              <a:rPr lang="es-AR" sz="2400" dirty="0"/>
              <a:t> del algún Proveedor de Servicios </a:t>
            </a:r>
            <a:r>
              <a:rPr lang="es-AR" sz="2400" dirty="0" err="1"/>
              <a:t>Tercerizado</a:t>
            </a:r>
            <a:r>
              <a:rPr lang="es-AR" sz="2400" dirty="0"/>
              <a:t>, ocasionado directamente por alguna </a:t>
            </a:r>
            <a:r>
              <a:rPr lang="es-AR" sz="2400" b="1" dirty="0"/>
              <a:t>Vulneración de Privacidad</a:t>
            </a:r>
            <a:r>
              <a:rPr lang="es-AR" sz="2400" dirty="0"/>
              <a:t>, una </a:t>
            </a:r>
            <a:r>
              <a:rPr lang="es-AR" sz="2400" b="1" dirty="0"/>
              <a:t>Vulneración de Seguridad, Error Administrativo o Falla</a:t>
            </a:r>
            <a:r>
              <a:rPr lang="es-AR" sz="2400" dirty="0"/>
              <a:t> en el </a:t>
            </a:r>
            <a:r>
              <a:rPr lang="es-AR" sz="2400" b="1" dirty="0"/>
              <a:t>Suministro Eléctrico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AR" sz="3000" b="1" dirty="0" smtClean="0"/>
              <a:t>Interrupción Operativa Contingente</a:t>
            </a:r>
            <a:r>
              <a:rPr lang="es-AR" sz="30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3554760" cy="236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17463" algn="just">
              <a:buNone/>
            </a:pPr>
            <a:r>
              <a:rPr lang="es-AR" sz="2400" dirty="0" smtClean="0"/>
              <a:t>Incurridos </a:t>
            </a:r>
            <a:r>
              <a:rPr lang="es-AR" sz="2400" dirty="0"/>
              <a:t>como resultado directo y necesario emergente directamente por alguna </a:t>
            </a:r>
            <a:r>
              <a:rPr lang="es-AR" sz="2400" b="1" dirty="0"/>
              <a:t>Vulneración de Privacidad</a:t>
            </a:r>
            <a:r>
              <a:rPr lang="es-AR" sz="2400" dirty="0"/>
              <a:t>, una </a:t>
            </a:r>
            <a:r>
              <a:rPr lang="es-AR" sz="2400" b="1" dirty="0"/>
              <a:t>Vulneración de Seguridad, Error Administrativo o Falla</a:t>
            </a:r>
            <a:r>
              <a:rPr lang="es-AR" sz="2400" dirty="0"/>
              <a:t> en el </a:t>
            </a:r>
            <a:r>
              <a:rPr lang="es-AR" sz="2400" b="1" dirty="0"/>
              <a:t>Suministro Eléctrico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000" b="1" dirty="0" smtClean="0"/>
              <a:t>Destrucción de Activos Digitales </a:t>
            </a:r>
            <a:r>
              <a:rPr lang="es-AR" sz="3000" dirty="0" smtClean="0"/>
              <a:t>– </a:t>
            </a:r>
            <a:r>
              <a:rPr lang="es-AR" sz="3000" b="1" dirty="0" smtClean="0"/>
              <a:t>Perdida de Activos Digitales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357088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744416" cy="248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s-AR" sz="2400" dirty="0" smtClean="0"/>
              <a:t>Incurridos </a:t>
            </a:r>
            <a:r>
              <a:rPr lang="es-AR" sz="2400" dirty="0"/>
              <a:t>durante un </a:t>
            </a:r>
            <a:r>
              <a:rPr lang="es-AR" sz="2400" b="1" dirty="0"/>
              <a:t>Periodo de Interrupción</a:t>
            </a:r>
            <a:r>
              <a:rPr lang="es-AR" sz="2400" dirty="0"/>
              <a:t> directamente resultante de un </a:t>
            </a:r>
            <a:r>
              <a:rPr lang="es-AR" sz="2400" b="1" dirty="0"/>
              <a:t>Evento Mediático Adverso</a:t>
            </a:r>
            <a:r>
              <a:rPr lang="es-AR" sz="2400" dirty="0"/>
              <a:t>, emergente de una </a:t>
            </a:r>
            <a:r>
              <a:rPr lang="es-AR" sz="2400" b="1" dirty="0"/>
              <a:t>Vulneración de Privacidad</a:t>
            </a:r>
            <a:r>
              <a:rPr lang="es-AR" sz="2400" dirty="0"/>
              <a:t>, una </a:t>
            </a:r>
            <a:r>
              <a:rPr lang="es-AR" sz="2400" b="1" dirty="0"/>
              <a:t>Vulneración de Seguridad, o Error Administrativo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000" b="1" dirty="0" smtClean="0"/>
              <a:t>Daños a la Reputación</a:t>
            </a:r>
            <a:r>
              <a:rPr lang="es-AR" sz="3000" dirty="0" smtClean="0"/>
              <a:t> –Las </a:t>
            </a:r>
            <a:r>
              <a:rPr lang="es-AR" sz="3000" b="1" dirty="0" smtClean="0"/>
              <a:t>Ganancias Brutas</a:t>
            </a:r>
            <a:r>
              <a:rPr lang="es-AR" sz="3000" dirty="0" smtClean="0"/>
              <a:t> y </a:t>
            </a:r>
            <a:r>
              <a:rPr lang="es-AR" sz="3000" b="1" dirty="0" smtClean="0"/>
              <a:t>Gastos de Crisis Comunicacional</a:t>
            </a:r>
            <a:r>
              <a:rPr lang="es-AR" sz="30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Resultado de imagen para daÃ±os reput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460" name="AutoShape 4" descr="Resultado de imagen para daÃ±os reput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462" name="AutoShape 6" descr="Resultado de imagen para daÃ±os reput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464" name="AutoShape 8" descr="Resultado de imagen para daÃ±os reput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8 Imagen" descr="descarga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4465391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s-AR" sz="2400" dirty="0" smtClean="0"/>
              <a:t>Los </a:t>
            </a:r>
            <a:r>
              <a:rPr lang="es-AR" sz="2400" b="1" dirty="0"/>
              <a:t>Gastos por Extorsión y Pagos Extorsivo</a:t>
            </a:r>
            <a:r>
              <a:rPr lang="es-AR" sz="2400" dirty="0"/>
              <a:t> </a:t>
            </a:r>
            <a:r>
              <a:rPr lang="es-AR" sz="2400" dirty="0" smtClean="0"/>
              <a:t>incurridos como </a:t>
            </a:r>
            <a:r>
              <a:rPr lang="es-AR" sz="2400" dirty="0"/>
              <a:t>resultado directo de una </a:t>
            </a:r>
            <a:r>
              <a:rPr lang="es-AR" sz="2400" b="1" dirty="0"/>
              <a:t>Amenaza de Extorsión Cibernética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Extorsión Cibernética</a:t>
            </a:r>
            <a:r>
              <a:rPr lang="es-AR" sz="3200" dirty="0" smtClean="0"/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4" name="AutoShape 2" descr="Resultado de imagen para exto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36" name="AutoShape 4" descr="Resultado de imagen para exto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38" name="AutoShape 6" descr="Resultado de imagen para exto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0" name="AutoShape 8" descr="Resultado de imagen para exto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8 Imagen" descr="descarga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05064"/>
            <a:ext cx="3744416" cy="225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9604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17463" algn="just">
              <a:buNone/>
            </a:pPr>
            <a:r>
              <a:rPr lang="es-AR" sz="2400" dirty="0" smtClean="0"/>
              <a:t>Los  </a:t>
            </a:r>
            <a:r>
              <a:rPr lang="es-AR" sz="2400" b="1" dirty="0"/>
              <a:t>Gastos de Respuesta</a:t>
            </a:r>
            <a:r>
              <a:rPr lang="es-AR" sz="2400" dirty="0"/>
              <a:t> ante una Vulneración incurridos como resultado de alguna </a:t>
            </a:r>
            <a:r>
              <a:rPr lang="es-AR" sz="2400" b="1" dirty="0"/>
              <a:t>Vulneración de Privacidad</a:t>
            </a:r>
            <a:r>
              <a:rPr lang="es-AR" sz="2400" dirty="0"/>
              <a:t>, o </a:t>
            </a:r>
            <a:r>
              <a:rPr lang="es-AR" sz="2400" b="1" dirty="0"/>
              <a:t>Vulneración de Seguridad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404664"/>
            <a:ext cx="8229600" cy="850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3200" b="1" dirty="0" smtClean="0"/>
              <a:t>Gastos de Respuesta a Incidente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667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Daños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32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terceros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 algn="just">
              <a:buNone/>
            </a:pPr>
            <a:r>
              <a:rPr lang="es-AR" sz="2400" dirty="0" smtClean="0"/>
              <a:t>	Montos </a:t>
            </a:r>
            <a:r>
              <a:rPr lang="es-AR" sz="2400" dirty="0"/>
              <a:t>que deba abonar el </a:t>
            </a:r>
            <a:r>
              <a:rPr lang="es-AR" sz="2400" b="1" dirty="0"/>
              <a:t>Asegurado</a:t>
            </a:r>
            <a:r>
              <a:rPr lang="es-AR" sz="2400" dirty="0"/>
              <a:t> por verse obligado legalmente a abonar como resultado de un reclamo formalizado en primera instancia contra el </a:t>
            </a:r>
            <a:r>
              <a:rPr lang="es-AR" sz="2400" b="1" dirty="0"/>
              <a:t>Asegurado</a:t>
            </a:r>
            <a:r>
              <a:rPr lang="es-AR" sz="2400" dirty="0"/>
              <a:t> durante la </a:t>
            </a:r>
            <a:r>
              <a:rPr lang="es-AR" sz="2400" b="1" dirty="0"/>
              <a:t>Vigencia de la Póliza</a:t>
            </a:r>
            <a:r>
              <a:rPr lang="es-AR" sz="2400" dirty="0"/>
              <a:t> e informado a los </a:t>
            </a:r>
            <a:r>
              <a:rPr lang="es-AR" sz="2400" b="1" dirty="0"/>
              <a:t>Suscriptores</a:t>
            </a:r>
            <a:r>
              <a:rPr lang="es-AR" sz="2400" dirty="0"/>
              <a:t> durante la </a:t>
            </a:r>
            <a:r>
              <a:rPr lang="es-AR" sz="2400" b="1" dirty="0"/>
              <a:t>Vigencia de la Póliza</a:t>
            </a:r>
            <a:r>
              <a:rPr lang="es-AR" sz="2400" dirty="0"/>
              <a:t> o el Periodo de Aviso Ampliado, de ser aplicable, respecto de: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Resultado de imagen para daÃ±o a terce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594066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834</Words>
  <Application>Microsoft Office PowerPoint</Application>
  <PresentationFormat>Presentación en pantalla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 PÓLIZA</vt:lpstr>
      <vt:lpstr>Daños propios</vt:lpstr>
      <vt:lpstr>Diapositiva 3</vt:lpstr>
      <vt:lpstr>Diapositiva 4</vt:lpstr>
      <vt:lpstr>Diapositiva 5</vt:lpstr>
      <vt:lpstr>Diapositiva 6</vt:lpstr>
      <vt:lpstr>Diapositiva 7</vt:lpstr>
      <vt:lpstr>Diapositiva 8</vt:lpstr>
      <vt:lpstr>Daños a terceros</vt:lpstr>
      <vt:lpstr>Diapositiva 10</vt:lpstr>
      <vt:lpstr>Diapositiva 11</vt:lpstr>
      <vt:lpstr>Diapositiva 12</vt:lpstr>
      <vt:lpstr>Diapositiva 13</vt:lpstr>
      <vt:lpstr>Conceptos </vt:lpstr>
      <vt:lpstr>Diapositiva 15</vt:lpstr>
      <vt:lpstr>Diapositiva 16</vt:lpstr>
      <vt:lpstr>Diapositiva 17</vt:lpstr>
      <vt:lpstr>Diapositiva 18</vt:lpstr>
      <vt:lpstr>Exclusiones</vt:lpstr>
      <vt:lpstr>Diapositiva 20</vt:lpstr>
      <vt:lpstr>Diapositiva 21</vt:lpstr>
      <vt:lpstr>Exclusiones</vt:lpstr>
      <vt:lpstr>Exclusiones</vt:lpstr>
      <vt:lpstr>Exclusión de Servicios Profesionales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Viollier</dc:creator>
  <cp:lastModifiedBy>Viollier</cp:lastModifiedBy>
  <cp:revision>53</cp:revision>
  <dcterms:created xsi:type="dcterms:W3CDTF">2019-03-25T15:38:50Z</dcterms:created>
  <dcterms:modified xsi:type="dcterms:W3CDTF">2019-08-14T13:36:48Z</dcterms:modified>
</cp:coreProperties>
</file>