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8/20/2019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CECF7-81D4-466E-9FCC-4644730E12FF}"/>
              </a:ext>
            </a:extLst>
          </p:cNvPr>
          <p:cNvSpPr>
            <a:spLocks noGrp="1"/>
          </p:cNvSpPr>
          <p:nvPr>
            <p:ph type="ctrTitle"/>
          </p:nvPr>
        </p:nvSpPr>
        <p:spPr>
          <a:xfrm>
            <a:off x="1507067" y="1859250"/>
            <a:ext cx="7766936" cy="1646302"/>
          </a:xfrm>
        </p:spPr>
        <p:txBody>
          <a:bodyPr/>
          <a:lstStyle/>
          <a:p>
            <a:pPr algn="ctr"/>
            <a:r>
              <a:rPr lang="es-PE" b="1" u="sng" dirty="0">
                <a:solidFill>
                  <a:schemeClr val="accent2"/>
                </a:solidFill>
              </a:rPr>
              <a:t>LA CLAUSULA “CLAIMS MADE” - EN EL PERU</a:t>
            </a:r>
            <a:br>
              <a:rPr lang="es-PE" dirty="0"/>
            </a:br>
            <a:endParaRPr lang="es-PE" dirty="0"/>
          </a:p>
        </p:txBody>
      </p:sp>
      <p:sp>
        <p:nvSpPr>
          <p:cNvPr id="3" name="Subtítulo 2">
            <a:extLst>
              <a:ext uri="{FF2B5EF4-FFF2-40B4-BE49-F238E27FC236}">
                <a16:creationId xmlns:a16="http://schemas.microsoft.com/office/drawing/2014/main" id="{D2BC2F36-14B4-4A9A-8A04-9B175E5932E5}"/>
              </a:ext>
            </a:extLst>
          </p:cNvPr>
          <p:cNvSpPr>
            <a:spLocks noGrp="1"/>
          </p:cNvSpPr>
          <p:nvPr>
            <p:ph type="subTitle" idx="1"/>
          </p:nvPr>
        </p:nvSpPr>
        <p:spPr>
          <a:xfrm>
            <a:off x="1503355" y="3578093"/>
            <a:ext cx="7766936" cy="1096899"/>
          </a:xfrm>
        </p:spPr>
        <p:txBody>
          <a:bodyPr>
            <a:normAutofit lnSpcReduction="10000"/>
          </a:bodyPr>
          <a:lstStyle/>
          <a:p>
            <a:pPr algn="ctr"/>
            <a:r>
              <a:rPr lang="es-PE" b="1" i="1" dirty="0"/>
              <a:t>Base Legal: Ley N°29946 – Ley del Contrato de Seguro</a:t>
            </a:r>
            <a:endParaRPr lang="es-PE" dirty="0"/>
          </a:p>
          <a:p>
            <a:pPr algn="ctr"/>
            <a:r>
              <a:rPr lang="es-PE" b="1" i="1" dirty="0"/>
              <a:t>Publicada el 26.11.2012</a:t>
            </a:r>
            <a:endParaRPr lang="es-PE" dirty="0"/>
          </a:p>
          <a:p>
            <a:pPr algn="ctr"/>
            <a:r>
              <a:rPr lang="es-PE" b="1" i="1" dirty="0"/>
              <a:t>Vigencia desde el 26.05.2013</a:t>
            </a:r>
            <a:endParaRPr lang="es-PE" dirty="0"/>
          </a:p>
          <a:p>
            <a:endParaRPr lang="es-PE" dirty="0"/>
          </a:p>
        </p:txBody>
      </p:sp>
      <p:pic>
        <p:nvPicPr>
          <p:cNvPr id="6" name="Imagen 5">
            <a:extLst>
              <a:ext uri="{FF2B5EF4-FFF2-40B4-BE49-F238E27FC236}">
                <a16:creationId xmlns:a16="http://schemas.microsoft.com/office/drawing/2014/main" id="{115FC181-9B14-4E91-97A4-734BA71F3212}"/>
              </a:ext>
            </a:extLst>
          </p:cNvPr>
          <p:cNvPicPr>
            <a:picLocks noChangeAspect="1"/>
          </p:cNvPicPr>
          <p:nvPr/>
        </p:nvPicPr>
        <p:blipFill>
          <a:blip r:embed="rId2"/>
          <a:stretch>
            <a:fillRect/>
          </a:stretch>
        </p:blipFill>
        <p:spPr>
          <a:xfrm>
            <a:off x="3978563" y="5486401"/>
            <a:ext cx="2820559" cy="930784"/>
          </a:xfrm>
          <a:prstGeom prst="rect">
            <a:avLst/>
          </a:prstGeom>
        </p:spPr>
      </p:pic>
      <p:sp>
        <p:nvSpPr>
          <p:cNvPr id="9" name="CuadroTexto 8">
            <a:extLst>
              <a:ext uri="{FF2B5EF4-FFF2-40B4-BE49-F238E27FC236}">
                <a16:creationId xmlns:a16="http://schemas.microsoft.com/office/drawing/2014/main" id="{1B8E70F9-6647-4439-B942-59B80C1CF82A}"/>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1</a:t>
            </a:r>
            <a:endParaRPr lang="es-PE" dirty="0">
              <a:solidFill>
                <a:schemeClr val="accent2">
                  <a:lumMod val="75000"/>
                </a:schemeClr>
              </a:solidFill>
            </a:endParaRPr>
          </a:p>
        </p:txBody>
      </p:sp>
    </p:spTree>
    <p:extLst>
      <p:ext uri="{BB962C8B-B14F-4D97-AF65-F5344CB8AC3E}">
        <p14:creationId xmlns:p14="http://schemas.microsoft.com/office/powerpoint/2010/main" val="2790889817"/>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2784D5E-9384-4680-A0EC-5DD8DD5F0BFD}"/>
              </a:ext>
            </a:extLst>
          </p:cNvPr>
          <p:cNvSpPr/>
          <p:nvPr/>
        </p:nvSpPr>
        <p:spPr>
          <a:xfrm>
            <a:off x="796953" y="782121"/>
            <a:ext cx="8674217" cy="5016758"/>
          </a:xfrm>
          <a:prstGeom prst="rect">
            <a:avLst/>
          </a:prstGeom>
        </p:spPr>
        <p:txBody>
          <a:bodyPr wrap="square">
            <a:spAutoFit/>
          </a:bodyPr>
          <a:lstStyle/>
          <a:p>
            <a:pPr algn="just"/>
            <a:r>
              <a:rPr lang="es-PE" dirty="0">
                <a:latin typeface="Arial" panose="020B0604020202020204" pitchFamily="34" charset="0"/>
                <a:ea typeface="Calibri" panose="020F0502020204030204" pitchFamily="34" charset="0"/>
                <a:cs typeface="Times New Roman" panose="02020603050405020304" pitchFamily="18" charset="0"/>
              </a:rPr>
              <a:t>Con fecha 16.10.2018 la Superintendencia de Banca y Seguros (en adelante SBS) remitió el Oficio N°36805-2018-SBS a un Estudio de Abogados, en respuesta a una consulta efectuada de fecha 09.07.18.</a:t>
            </a:r>
          </a:p>
          <a:p>
            <a:pPr algn="just"/>
            <a:endParaRPr lang="es-PE" sz="1400" dirty="0">
              <a:latin typeface="Calibri" panose="020F050202020403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rPr>
              <a:t>La respuesta de la SBS fue brutalmente absurda, concluyendo que las Pólizas de Responsabilidad Civil, que contenían la Cláusula “</a:t>
            </a:r>
            <a:r>
              <a:rPr lang="es-PE" dirty="0" err="1">
                <a:latin typeface="Arial" panose="020B0604020202020204" pitchFamily="34" charset="0"/>
                <a:ea typeface="Calibri" panose="020F0502020204030204" pitchFamily="34" charset="0"/>
              </a:rPr>
              <a:t>Claims</a:t>
            </a:r>
            <a:r>
              <a:rPr lang="es-PE" dirty="0">
                <a:latin typeface="Arial" panose="020B0604020202020204" pitchFamily="34" charset="0"/>
                <a:ea typeface="Calibri" panose="020F0502020204030204" pitchFamily="34" charset="0"/>
              </a:rPr>
              <a:t> </a:t>
            </a:r>
            <a:r>
              <a:rPr lang="es-PE" dirty="0" err="1">
                <a:latin typeface="Arial" panose="020B0604020202020204" pitchFamily="34" charset="0"/>
                <a:ea typeface="Calibri" panose="020F0502020204030204" pitchFamily="34" charset="0"/>
              </a:rPr>
              <a:t>Made</a:t>
            </a:r>
            <a:r>
              <a:rPr lang="es-PE" dirty="0">
                <a:latin typeface="Arial" panose="020B0604020202020204" pitchFamily="34" charset="0"/>
                <a:ea typeface="Calibri" panose="020F0502020204030204" pitchFamily="34" charset="0"/>
              </a:rPr>
              <a:t>”, eran nulas de pleno derecho.</a:t>
            </a:r>
          </a:p>
          <a:p>
            <a:pPr algn="just"/>
            <a:endParaRPr lang="es-PE" dirty="0">
              <a:latin typeface="Arial" panose="020B0604020202020204" pitchFamily="34" charset="0"/>
            </a:endParaRPr>
          </a:p>
          <a:p>
            <a:pPr algn="just"/>
            <a:r>
              <a:rPr lang="es-PE" dirty="0"/>
              <a:t>Durante varios meses, el Mercado Asegurador Peruano quedó con una espada de Damocles, debido a que los Aseguradores y sus Reaseguradores (considerando que este tipo de Pólizas no son comercializadas directamente y al 100% por las Aseguradoras Locales) no suscribían Pólizas nuevas ni menos aún renovaban las ya emitidas.</a:t>
            </a:r>
          </a:p>
          <a:p>
            <a:pPr algn="just"/>
            <a:endParaRPr lang="es-PE" dirty="0"/>
          </a:p>
          <a:p>
            <a:pPr algn="just"/>
            <a:r>
              <a:rPr lang="es-PE" dirty="0"/>
              <a:t>Se generó una rápida reacción por parte de APESEG (Asociación Peruana de Empresas de Seguros) y de APECOSE (Asociación Peruana de Corredores de Seguros).</a:t>
            </a:r>
          </a:p>
          <a:p>
            <a:endParaRPr lang="es-PE" dirty="0"/>
          </a:p>
        </p:txBody>
      </p:sp>
      <p:pic>
        <p:nvPicPr>
          <p:cNvPr id="4" name="Imagen 3">
            <a:extLst>
              <a:ext uri="{FF2B5EF4-FFF2-40B4-BE49-F238E27FC236}">
                <a16:creationId xmlns:a16="http://schemas.microsoft.com/office/drawing/2014/main" id="{F02B8D06-4C3D-48CD-951E-FA223A3D0852}"/>
              </a:ext>
            </a:extLst>
          </p:cNvPr>
          <p:cNvPicPr>
            <a:picLocks noChangeAspect="1"/>
          </p:cNvPicPr>
          <p:nvPr/>
        </p:nvPicPr>
        <p:blipFill>
          <a:blip r:embed="rId2"/>
          <a:stretch>
            <a:fillRect/>
          </a:stretch>
        </p:blipFill>
        <p:spPr>
          <a:xfrm>
            <a:off x="4163121" y="5844433"/>
            <a:ext cx="2447404" cy="807643"/>
          </a:xfrm>
          <a:prstGeom prst="rect">
            <a:avLst/>
          </a:prstGeom>
        </p:spPr>
      </p:pic>
      <p:sp>
        <p:nvSpPr>
          <p:cNvPr id="5" name="CuadroTexto 4">
            <a:extLst>
              <a:ext uri="{FF2B5EF4-FFF2-40B4-BE49-F238E27FC236}">
                <a16:creationId xmlns:a16="http://schemas.microsoft.com/office/drawing/2014/main" id="{9D4E4532-455C-40D6-B625-1A68E8BB328F}"/>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2</a:t>
            </a:r>
            <a:endParaRPr lang="es-PE" dirty="0">
              <a:solidFill>
                <a:schemeClr val="accent2">
                  <a:lumMod val="75000"/>
                </a:schemeClr>
              </a:solidFill>
            </a:endParaRPr>
          </a:p>
        </p:txBody>
      </p:sp>
    </p:spTree>
    <p:extLst>
      <p:ext uri="{BB962C8B-B14F-4D97-AF65-F5344CB8AC3E}">
        <p14:creationId xmlns:p14="http://schemas.microsoft.com/office/powerpoint/2010/main" val="399057590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058926E5-B5AA-42F0-9244-3B0FB7161812}"/>
              </a:ext>
            </a:extLst>
          </p:cNvPr>
          <p:cNvSpPr/>
          <p:nvPr/>
        </p:nvSpPr>
        <p:spPr>
          <a:xfrm>
            <a:off x="780177" y="767198"/>
            <a:ext cx="8472880" cy="5078313"/>
          </a:xfrm>
          <a:prstGeom prst="rect">
            <a:avLst/>
          </a:prstGeom>
        </p:spPr>
        <p:txBody>
          <a:bodyPr wrap="square">
            <a:spAutoFit/>
          </a:bodyPr>
          <a:lstStyle/>
          <a:p>
            <a:pPr algn="just"/>
            <a:r>
              <a:rPr lang="es-PE" dirty="0">
                <a:latin typeface="Arial" panose="020B0604020202020204" pitchFamily="34" charset="0"/>
                <a:cs typeface="Times New Roman" panose="02020603050405020304" pitchFamily="18" charset="0"/>
              </a:rPr>
              <a:t>Nosotros como AIDA PERU también emitimos opinión y el Gremio de Ajustadores (estamos constituyendo la Asociación Peruana de Ajustadores de Seguros) opinó al igual que todos los anteriores, que ello no tenía sentido.</a:t>
            </a:r>
          </a:p>
          <a:p>
            <a:pPr algn="just"/>
            <a:endParaRPr lang="es-PE" dirty="0">
              <a:latin typeface="Arial" panose="020B0604020202020204" pitchFamily="34" charset="0"/>
              <a:cs typeface="Times New Roman" panose="02020603050405020304" pitchFamily="18" charset="0"/>
            </a:endParaRPr>
          </a:p>
          <a:p>
            <a:pPr algn="just"/>
            <a:r>
              <a:rPr lang="es-PE" dirty="0">
                <a:latin typeface="Arial" panose="020B0604020202020204" pitchFamily="34" charset="0"/>
                <a:cs typeface="Times New Roman" panose="02020603050405020304" pitchFamily="18" charset="0"/>
              </a:rPr>
              <a:t>Se realizaron diversas consultas a Estudios de Abogados y por el momento, a Dios gracias, el tema no se ha vuelto a comentar ni a tocar en las esferas del mercado asegurador nacional ni internacional.</a:t>
            </a:r>
          </a:p>
          <a:p>
            <a:pPr algn="just"/>
            <a:endParaRPr lang="es-PE" dirty="0">
              <a:latin typeface="Arial" panose="020B0604020202020204" pitchFamily="34" charset="0"/>
              <a:cs typeface="Times New Roman" panose="02020603050405020304" pitchFamily="18" charset="0"/>
            </a:endParaRPr>
          </a:p>
          <a:p>
            <a:pPr algn="just"/>
            <a:r>
              <a:rPr lang="es-PE" dirty="0">
                <a:latin typeface="Arial" panose="020B0604020202020204" pitchFamily="34" charset="0"/>
                <a:cs typeface="Times New Roman" panose="02020603050405020304" pitchFamily="18" charset="0"/>
              </a:rPr>
              <a:t>Sin embargo, en el mes de junio del 2019, la SBS circuló una Pre-Publicación de Resolución SBS entre los actores del mercado asegurador local, mediante la cual se deja expresamente ratificado que en el Perú SI SE PUEDEN contratar Pólizas de Seguro con la Cláusula “</a:t>
            </a:r>
            <a:r>
              <a:rPr lang="es-PE" dirty="0" err="1">
                <a:latin typeface="Arial" panose="020B0604020202020204" pitchFamily="34" charset="0"/>
                <a:cs typeface="Times New Roman" panose="02020603050405020304" pitchFamily="18" charset="0"/>
              </a:rPr>
              <a:t>Claims</a:t>
            </a:r>
            <a:r>
              <a:rPr lang="es-PE" dirty="0">
                <a:latin typeface="Arial" panose="020B0604020202020204" pitchFamily="34" charset="0"/>
                <a:cs typeface="Times New Roman" panose="02020603050405020304" pitchFamily="18" charset="0"/>
              </a:rPr>
              <a:t> </a:t>
            </a:r>
            <a:r>
              <a:rPr lang="es-PE" dirty="0" err="1">
                <a:latin typeface="Arial" panose="020B0604020202020204" pitchFamily="34" charset="0"/>
                <a:cs typeface="Times New Roman" panose="02020603050405020304" pitchFamily="18" charset="0"/>
              </a:rPr>
              <a:t>Made</a:t>
            </a:r>
            <a:r>
              <a:rPr lang="es-PE" dirty="0">
                <a:latin typeface="Arial" panose="020B0604020202020204" pitchFamily="34" charset="0"/>
                <a:cs typeface="Times New Roman" panose="02020603050405020304" pitchFamily="18" charset="0"/>
              </a:rPr>
              <a:t>”, pero subsistiendo (en mi modesto entender) un error al indicar que cualquier plazo de prescripción distinto del señalado en la Ley es nulo. </a:t>
            </a:r>
          </a:p>
          <a:p>
            <a:pPr algn="just"/>
            <a:endParaRPr lang="es-PE" dirty="0">
              <a:latin typeface="Arial" panose="020B0604020202020204" pitchFamily="34" charset="0"/>
              <a:cs typeface="Times New Roman" panose="02020603050405020304" pitchFamily="18" charset="0"/>
            </a:endParaRPr>
          </a:p>
          <a:p>
            <a:pPr algn="just"/>
            <a:r>
              <a:rPr lang="es-PE" dirty="0"/>
              <a:t>Es decir, se mantiene el plazo de prescripción de 10 años señalados en la Ley N°29946.</a:t>
            </a:r>
          </a:p>
          <a:p>
            <a:pPr algn="just"/>
            <a:endParaRPr lang="es-PE" dirty="0">
              <a:latin typeface="Arial" panose="020B060402020202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27C43EF4-9BDC-4316-A895-3A472E67DE33}"/>
              </a:ext>
            </a:extLst>
          </p:cNvPr>
          <p:cNvPicPr>
            <a:picLocks noChangeAspect="1"/>
          </p:cNvPicPr>
          <p:nvPr/>
        </p:nvPicPr>
        <p:blipFill>
          <a:blip r:embed="rId3"/>
          <a:stretch>
            <a:fillRect/>
          </a:stretch>
        </p:blipFill>
        <p:spPr>
          <a:xfrm>
            <a:off x="4163121" y="5844433"/>
            <a:ext cx="2447404" cy="807643"/>
          </a:xfrm>
          <a:prstGeom prst="rect">
            <a:avLst/>
          </a:prstGeom>
        </p:spPr>
      </p:pic>
      <p:sp>
        <p:nvSpPr>
          <p:cNvPr id="5" name="CuadroTexto 4">
            <a:extLst>
              <a:ext uri="{FF2B5EF4-FFF2-40B4-BE49-F238E27FC236}">
                <a16:creationId xmlns:a16="http://schemas.microsoft.com/office/drawing/2014/main" id="{513919D3-2786-453A-9F90-BB793E0DE7CB}"/>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3</a:t>
            </a:r>
            <a:endParaRPr lang="es-PE" dirty="0">
              <a:solidFill>
                <a:schemeClr val="accent2">
                  <a:lumMod val="75000"/>
                </a:schemeClr>
              </a:solidFill>
            </a:endParaRPr>
          </a:p>
        </p:txBody>
      </p:sp>
    </p:spTree>
    <p:extLst>
      <p:ext uri="{BB962C8B-B14F-4D97-AF65-F5344CB8AC3E}">
        <p14:creationId xmlns:p14="http://schemas.microsoft.com/office/powerpoint/2010/main" val="21055169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E6A7DA4-213F-4AC6-8896-383F39A7FC22}"/>
              </a:ext>
            </a:extLst>
          </p:cNvPr>
          <p:cNvSpPr/>
          <p:nvPr/>
        </p:nvSpPr>
        <p:spPr>
          <a:xfrm>
            <a:off x="721454" y="619580"/>
            <a:ext cx="8162487" cy="6401753"/>
          </a:xfrm>
          <a:prstGeom prst="rect">
            <a:avLst/>
          </a:prstGeom>
        </p:spPr>
        <p:txBody>
          <a:bodyPr wrap="square">
            <a:spAutoFit/>
          </a:bodyPr>
          <a:lstStyle/>
          <a:p>
            <a:pPr algn="just"/>
            <a:r>
              <a:rPr lang="es-PE" dirty="0">
                <a:latin typeface="Arial" panose="020B0604020202020204" pitchFamily="34" charset="0"/>
                <a:ea typeface="Calibri" panose="020F0502020204030204" pitchFamily="34" charset="0"/>
                <a:cs typeface="Times New Roman" panose="02020603050405020304" pitchFamily="18" charset="0"/>
              </a:rPr>
              <a:t>Esta Pre-Publicación se convirtió finalmente en la Resolución SBS No. 3695-2019 publicada ayer 19.08.2019, entrando en vigencia hoy 20.08.19, precisando lo siguiente:</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Se presume que es una Cláusula negociada y por tanto que las partes deben pactarla específicamente y su texto quedar resaltado en la Póliza y al igual que otras legislaciones como la mexicana, española, brasilera y colombiana es una autorización exclusivamente para las Pólizas de Responsabilidad Civil.</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En ese escenario hay una autorización especifica para 2 </a:t>
            </a:r>
            <a:r>
              <a:rPr lang="es-PE" dirty="0" err="1">
                <a:latin typeface="Arial" panose="020B0604020202020204" pitchFamily="34" charset="0"/>
                <a:ea typeface="Calibri" panose="020F0502020204030204" pitchFamily="34" charset="0"/>
                <a:cs typeface="Times New Roman" panose="02020603050405020304" pitchFamily="18" charset="0"/>
              </a:rPr>
              <a:t>sub-sistemas</a:t>
            </a:r>
            <a:r>
              <a:rPr lang="es-PE" dirty="0">
                <a:latin typeface="Arial" panose="020B0604020202020204" pitchFamily="34" charset="0"/>
                <a:ea typeface="Calibri" panose="020F0502020204030204" pitchFamily="34" charset="0"/>
                <a:cs typeface="Times New Roman" panose="02020603050405020304" pitchFamily="18" charset="0"/>
              </a:rPr>
              <a:t>:</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Primero, el retroactivo, en el cual siniestro es la reclamación y tiene que darse en la vigencia de la Póliza y el hecho dañoso debe ocurrir en la misma vigencia o durante el período de retroactividad.</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No se precisa el plazo de retroactividad pero parece suponerlo siempre, por lo que podría presumirse que finalmente no está autorizado que no haya retroactividad. Esto será materia de debate y de estudio.</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La ley española y la mexicana siempre requieren un periodo retroactivo de 1 año, a diferencia de la colombiana que si permite pacto de </a:t>
            </a:r>
            <a:r>
              <a:rPr lang="es-PE" dirty="0" err="1">
                <a:latin typeface="Arial" panose="020B0604020202020204" pitchFamily="34" charset="0"/>
                <a:ea typeface="Calibri" panose="020F0502020204030204" pitchFamily="34" charset="0"/>
                <a:cs typeface="Times New Roman" panose="02020603050405020304" pitchFamily="18" charset="0"/>
              </a:rPr>
              <a:t>claims</a:t>
            </a:r>
            <a:r>
              <a:rPr lang="es-PE" dirty="0">
                <a:latin typeface="Arial" panose="020B0604020202020204" pitchFamily="34" charset="0"/>
                <a:ea typeface="Calibri" panose="020F0502020204030204" pitchFamily="34" charset="0"/>
                <a:cs typeface="Times New Roman" panose="02020603050405020304" pitchFamily="18" charset="0"/>
              </a:rPr>
              <a:t> </a:t>
            </a:r>
            <a:r>
              <a:rPr lang="es-PE" dirty="0" err="1">
                <a:latin typeface="Arial" panose="020B0604020202020204" pitchFamily="34" charset="0"/>
                <a:ea typeface="Calibri" panose="020F0502020204030204" pitchFamily="34" charset="0"/>
                <a:cs typeface="Times New Roman" panose="02020603050405020304" pitchFamily="18" charset="0"/>
              </a:rPr>
              <a:t>made</a:t>
            </a:r>
            <a:r>
              <a:rPr lang="es-PE" dirty="0">
                <a:latin typeface="Arial" panose="020B0604020202020204" pitchFamily="34" charset="0"/>
                <a:ea typeface="Calibri" panose="020F0502020204030204" pitchFamily="34" charset="0"/>
                <a:cs typeface="Times New Roman" panose="02020603050405020304" pitchFamily="18" charset="0"/>
              </a:rPr>
              <a:t>, sin retroactividad.</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2B0797F0-F8B6-41C8-AA6A-9A51F299898A}"/>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4</a:t>
            </a:r>
            <a:endParaRPr lang="es-PE" dirty="0">
              <a:solidFill>
                <a:schemeClr val="accent2">
                  <a:lumMod val="75000"/>
                </a:schemeClr>
              </a:solidFill>
            </a:endParaRPr>
          </a:p>
        </p:txBody>
      </p:sp>
    </p:spTree>
    <p:extLst>
      <p:ext uri="{BB962C8B-B14F-4D97-AF65-F5344CB8AC3E}">
        <p14:creationId xmlns:p14="http://schemas.microsoft.com/office/powerpoint/2010/main" val="46065557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E6A7DA4-213F-4AC6-8896-383F39A7FC22}"/>
              </a:ext>
            </a:extLst>
          </p:cNvPr>
          <p:cNvSpPr/>
          <p:nvPr/>
        </p:nvSpPr>
        <p:spPr>
          <a:xfrm>
            <a:off x="721454" y="619580"/>
            <a:ext cx="8162487" cy="3631763"/>
          </a:xfrm>
          <a:prstGeom prst="rect">
            <a:avLst/>
          </a:prstGeom>
        </p:spPr>
        <p:txBody>
          <a:bodyPr wrap="square">
            <a:spAutoFit/>
          </a:bodyPr>
          <a:lstStyle/>
          <a:p>
            <a:pPr algn="just"/>
            <a:r>
              <a:rPr lang="es-PE" dirty="0">
                <a:latin typeface="Arial" panose="020B0604020202020204" pitchFamily="34" charset="0"/>
                <a:ea typeface="Calibri" panose="020F0502020204030204" pitchFamily="34" charset="0"/>
                <a:cs typeface="Times New Roman" panose="02020603050405020304" pitchFamily="18" charset="0"/>
              </a:rPr>
              <a:t>El segundo es la modalidad </a:t>
            </a:r>
            <a:r>
              <a:rPr lang="es-PE" dirty="0" err="1">
                <a:latin typeface="Arial" panose="020B0604020202020204" pitchFamily="34" charset="0"/>
                <a:ea typeface="Calibri" panose="020F0502020204030204" pitchFamily="34" charset="0"/>
                <a:cs typeface="Times New Roman" panose="02020603050405020304" pitchFamily="18" charset="0"/>
              </a:rPr>
              <a:t>sunset</a:t>
            </a:r>
            <a:r>
              <a:rPr lang="es-PE" dirty="0">
                <a:latin typeface="Arial" panose="020B0604020202020204" pitchFamily="34" charset="0"/>
                <a:ea typeface="Calibri" panose="020F0502020204030204" pitchFamily="34" charset="0"/>
                <a:cs typeface="Times New Roman" panose="02020603050405020304" pitchFamily="18" charset="0"/>
              </a:rPr>
              <a:t>, que requiere que el daño ocurra en la vigencia y que la reclamación del tercero se presente dentro de la misma vigencia o en un período posterior a ser pactado.</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Ese período no lo fija la norma, se tiene como referencia la legislación colombiana y uruguaya que la fijan en 2 años.</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La ley española y mexicana en cambio la establecen en un 1 año.</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latin typeface="Arial" panose="020B0604020202020204" pitchFamily="34" charset="0"/>
                <a:ea typeface="Calibri" panose="020F0502020204030204" pitchFamily="34" charset="0"/>
                <a:cs typeface="Times New Roman" panose="02020603050405020304" pitchFamily="18" charset="0"/>
              </a:rPr>
              <a:t>Hace una aclaración final que el plazo de prescripción, del contrato de seguro no se modifica y queda establecido en 10 años, lo que nunca estuvo duda ni en consulta.</a:t>
            </a:r>
          </a:p>
          <a:p>
            <a:pPr algn="just"/>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2B0797F0-F8B6-41C8-AA6A-9A51F299898A}"/>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5</a:t>
            </a:r>
            <a:endParaRPr lang="es-PE" dirty="0">
              <a:solidFill>
                <a:schemeClr val="accent2">
                  <a:lumMod val="75000"/>
                </a:schemeClr>
              </a:solidFill>
            </a:endParaRPr>
          </a:p>
        </p:txBody>
      </p:sp>
    </p:spTree>
    <p:extLst>
      <p:ext uri="{BB962C8B-B14F-4D97-AF65-F5344CB8AC3E}">
        <p14:creationId xmlns:p14="http://schemas.microsoft.com/office/powerpoint/2010/main" val="158529713"/>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68D51-6AA7-4CA7-B29E-5A25BA797CC4}"/>
              </a:ext>
            </a:extLst>
          </p:cNvPr>
          <p:cNvSpPr>
            <a:spLocks noGrp="1"/>
          </p:cNvSpPr>
          <p:nvPr>
            <p:ph type="title"/>
          </p:nvPr>
        </p:nvSpPr>
        <p:spPr/>
        <p:txBody>
          <a:bodyPr/>
          <a:lstStyle/>
          <a:p>
            <a:pPr algn="ctr"/>
            <a:r>
              <a:rPr lang="es-PE" b="1" u="sng" dirty="0"/>
              <a:t>CLAIMS MADE vs OCURRENCIA</a:t>
            </a:r>
            <a:br>
              <a:rPr lang="es-PE" dirty="0"/>
            </a:br>
            <a:endParaRPr lang="es-PE" dirty="0"/>
          </a:p>
        </p:txBody>
      </p:sp>
      <p:sp>
        <p:nvSpPr>
          <p:cNvPr id="3" name="Marcador de texto 2">
            <a:extLst>
              <a:ext uri="{FF2B5EF4-FFF2-40B4-BE49-F238E27FC236}">
                <a16:creationId xmlns:a16="http://schemas.microsoft.com/office/drawing/2014/main" id="{F5BD0440-3379-446F-857B-A39C3A05205B}"/>
              </a:ext>
            </a:extLst>
          </p:cNvPr>
          <p:cNvSpPr>
            <a:spLocks noGrp="1"/>
          </p:cNvSpPr>
          <p:nvPr>
            <p:ph type="body" idx="1"/>
          </p:nvPr>
        </p:nvSpPr>
        <p:spPr>
          <a:xfrm>
            <a:off x="677335" y="3673446"/>
            <a:ext cx="8596668" cy="1570962"/>
          </a:xfrm>
        </p:spPr>
        <p:txBody>
          <a:bodyPr/>
          <a:lstStyle/>
          <a:p>
            <a:pPr algn="ctr"/>
            <a:r>
              <a:rPr lang="es-PE" sz="2800" dirty="0"/>
              <a:t>¿Seguirá la discrepancia entonces entre ambos conceptos?</a:t>
            </a:r>
          </a:p>
          <a:p>
            <a:endParaRPr lang="es-PE" dirty="0"/>
          </a:p>
        </p:txBody>
      </p:sp>
      <p:pic>
        <p:nvPicPr>
          <p:cNvPr id="4" name="Imagen 3">
            <a:extLst>
              <a:ext uri="{FF2B5EF4-FFF2-40B4-BE49-F238E27FC236}">
                <a16:creationId xmlns:a16="http://schemas.microsoft.com/office/drawing/2014/main" id="{BC70E2EB-A5F4-411A-857D-4A6C34FCEB8F}"/>
              </a:ext>
            </a:extLst>
          </p:cNvPr>
          <p:cNvPicPr>
            <a:picLocks noChangeAspect="1"/>
          </p:cNvPicPr>
          <p:nvPr/>
        </p:nvPicPr>
        <p:blipFill>
          <a:blip r:embed="rId2"/>
          <a:stretch>
            <a:fillRect/>
          </a:stretch>
        </p:blipFill>
        <p:spPr>
          <a:xfrm>
            <a:off x="4163121" y="5844433"/>
            <a:ext cx="2447404" cy="807643"/>
          </a:xfrm>
          <a:prstGeom prst="rect">
            <a:avLst/>
          </a:prstGeom>
        </p:spPr>
      </p:pic>
      <p:sp>
        <p:nvSpPr>
          <p:cNvPr id="5" name="CuadroTexto 4">
            <a:extLst>
              <a:ext uri="{FF2B5EF4-FFF2-40B4-BE49-F238E27FC236}">
                <a16:creationId xmlns:a16="http://schemas.microsoft.com/office/drawing/2014/main" id="{0301516B-8E41-461D-9D37-10C184775CEB}"/>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6</a:t>
            </a:r>
            <a:endParaRPr lang="es-PE" dirty="0">
              <a:solidFill>
                <a:schemeClr val="accent2">
                  <a:lumMod val="75000"/>
                </a:schemeClr>
              </a:solidFill>
            </a:endParaRPr>
          </a:p>
        </p:txBody>
      </p:sp>
    </p:spTree>
    <p:extLst>
      <p:ext uri="{BB962C8B-B14F-4D97-AF65-F5344CB8AC3E}">
        <p14:creationId xmlns:p14="http://schemas.microsoft.com/office/powerpoint/2010/main" val="3197187437"/>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1424AC8-EADB-4D8C-A302-FCFCD494F126}"/>
              </a:ext>
            </a:extLst>
          </p:cNvPr>
          <p:cNvSpPr/>
          <p:nvPr/>
        </p:nvSpPr>
        <p:spPr>
          <a:xfrm>
            <a:off x="872455" y="786397"/>
            <a:ext cx="8456103" cy="5016758"/>
          </a:xfrm>
          <a:prstGeom prst="rect">
            <a:avLst/>
          </a:prstGeom>
        </p:spPr>
        <p:txBody>
          <a:bodyPr wrap="square">
            <a:spAutoFit/>
          </a:bodyPr>
          <a:lstStyle/>
          <a:p>
            <a:pPr algn="just"/>
            <a:r>
              <a:rPr lang="es-PE" dirty="0">
                <a:latin typeface="Arial" panose="020B0604020202020204" pitchFamily="34" charset="0"/>
                <a:ea typeface="Calibri" panose="020F0502020204030204" pitchFamily="34" charset="0"/>
                <a:cs typeface="Times New Roman" panose="02020603050405020304" pitchFamily="18" charset="0"/>
              </a:rPr>
              <a:t>En mi opinión, no hay discrepancia alguna, son conceptos y modalidades de aseguramiento diferentes, sobre la base del “momento” en el que se debe dar aviso del siniestro a la Aseguradora.</a:t>
            </a:r>
          </a:p>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r>
              <a:rPr lang="es-PE" dirty="0"/>
              <a:t>En el caso de la modalidad denominada </a:t>
            </a:r>
            <a:r>
              <a:rPr lang="es-PE" b="1" dirty="0"/>
              <a:t>OCURRENCIA</a:t>
            </a:r>
            <a:r>
              <a:rPr lang="es-PE" dirty="0"/>
              <a:t>, como su nombre lo indica, el Asegurado tiene </a:t>
            </a:r>
            <a:r>
              <a:rPr lang="es-PE" b="1" u="sng" dirty="0"/>
              <a:t>la obligación de avisar del siniestro</a:t>
            </a:r>
            <a:r>
              <a:rPr lang="es-PE" dirty="0"/>
              <a:t> a su Aseguradora, cuando ocurre el daño (hecho accidental, súbito e imprevisto) y que además ese daño es responsabilidad del Asegurado y sin duda que debe tener una Póliza de Responsabilidad Civil vigente a la fecha en que ocurrió el daño.</a:t>
            </a:r>
          </a:p>
          <a:p>
            <a:pPr algn="just"/>
            <a:endParaRPr lang="es-PE" sz="1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s-PE" dirty="0"/>
              <a:t>Vale la pena recordar que, en el Perú, el Código Civil vigente (desde 1984) a través de los artículos 1969° y siguientes, regula la Responsabilidad Civil y adopta las dos corrientes: </a:t>
            </a:r>
            <a:r>
              <a:rPr lang="es-PE" b="1" dirty="0"/>
              <a:t>la responsabilidad subjetiva</a:t>
            </a:r>
            <a:r>
              <a:rPr lang="es-PE" dirty="0"/>
              <a:t> (es decir quien ocasiona un daño a otro debe indemnizarlo) así como también </a:t>
            </a:r>
            <a:r>
              <a:rPr lang="es-PE" b="1" dirty="0"/>
              <a:t>la responsabilidad objetiva </a:t>
            </a:r>
            <a:r>
              <a:rPr lang="es-PE" dirty="0"/>
              <a:t>(es decir, que aquel que desarrolla una actividad peligrosa o riesgosa y ocasiona un daño a otro, debe indemnizarlo).</a:t>
            </a:r>
          </a:p>
          <a:p>
            <a:pPr algn="just"/>
            <a:endParaRPr lang="es-PE" dirty="0"/>
          </a:p>
        </p:txBody>
      </p:sp>
      <p:pic>
        <p:nvPicPr>
          <p:cNvPr id="3" name="Imagen 2">
            <a:extLst>
              <a:ext uri="{FF2B5EF4-FFF2-40B4-BE49-F238E27FC236}">
                <a16:creationId xmlns:a16="http://schemas.microsoft.com/office/drawing/2014/main" id="{7B5596C5-D1EA-452E-99EE-24B9CED2CB03}"/>
              </a:ext>
            </a:extLst>
          </p:cNvPr>
          <p:cNvPicPr>
            <a:picLocks noChangeAspect="1"/>
          </p:cNvPicPr>
          <p:nvPr/>
        </p:nvPicPr>
        <p:blipFill>
          <a:blip r:embed="rId2"/>
          <a:stretch>
            <a:fillRect/>
          </a:stretch>
        </p:blipFill>
        <p:spPr>
          <a:xfrm>
            <a:off x="4163121" y="5844433"/>
            <a:ext cx="2447404" cy="807643"/>
          </a:xfrm>
          <a:prstGeom prst="rect">
            <a:avLst/>
          </a:prstGeom>
        </p:spPr>
      </p:pic>
      <p:sp>
        <p:nvSpPr>
          <p:cNvPr id="4" name="CuadroTexto 3">
            <a:extLst>
              <a:ext uri="{FF2B5EF4-FFF2-40B4-BE49-F238E27FC236}">
                <a16:creationId xmlns:a16="http://schemas.microsoft.com/office/drawing/2014/main" id="{BB5CFF4A-04C3-4A50-B6E7-531BB323B5C9}"/>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7</a:t>
            </a:r>
            <a:endParaRPr lang="es-PE" dirty="0">
              <a:solidFill>
                <a:schemeClr val="accent2">
                  <a:lumMod val="75000"/>
                </a:schemeClr>
              </a:solidFill>
            </a:endParaRPr>
          </a:p>
        </p:txBody>
      </p:sp>
    </p:spTree>
    <p:extLst>
      <p:ext uri="{BB962C8B-B14F-4D97-AF65-F5344CB8AC3E}">
        <p14:creationId xmlns:p14="http://schemas.microsoft.com/office/powerpoint/2010/main" val="2446068583"/>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ECC135C-E29D-47FB-A5B5-072CBEFDC158}"/>
              </a:ext>
            </a:extLst>
          </p:cNvPr>
          <p:cNvSpPr/>
          <p:nvPr/>
        </p:nvSpPr>
        <p:spPr>
          <a:xfrm>
            <a:off x="872455" y="786397"/>
            <a:ext cx="8456103" cy="5078313"/>
          </a:xfrm>
          <a:prstGeom prst="rect">
            <a:avLst/>
          </a:prstGeom>
        </p:spPr>
        <p:txBody>
          <a:bodyPr wrap="square">
            <a:spAutoFit/>
          </a:bodyPr>
          <a:lstStyle/>
          <a:p>
            <a:r>
              <a:rPr lang="es-PE" dirty="0"/>
              <a:t>Es decir, no importa cuando ocurrió el daño, sino que, en el momento de recibir el reclamo por primera vez, la Póliza de Responsabilidad Civil contratada por el Asegurado, esté vigente.</a:t>
            </a:r>
          </a:p>
          <a:p>
            <a:r>
              <a:rPr lang="es-PE" dirty="0"/>
              <a:t> </a:t>
            </a:r>
          </a:p>
          <a:p>
            <a:r>
              <a:rPr lang="es-PE" dirty="0"/>
              <a:t>Lo que en realidad buscan las Aseguradoras / Reaseguradores con esta “Cláusula” es poder manejar las reservas técnicas de un siniestro que afecta una Póliza de RC, en el tiempo.</a:t>
            </a:r>
          </a:p>
          <a:p>
            <a:pPr algn="just"/>
            <a:endParaRPr lang="es-PE" dirty="0"/>
          </a:p>
          <a:p>
            <a:r>
              <a:rPr lang="es-PE" dirty="0"/>
              <a:t>Esto último nos parece lo más lógico, porque caso contrario las Aseguradoras deberían mantener un fondo de reserva (es decir dinero que cuesta mantenerlo sin inversión alguna) a la espera que alguna persona, algún día, dentro de los plazos establecidos por la ley (nos referimos a la prescripción) presente un reclamo al Asegurado.</a:t>
            </a:r>
          </a:p>
          <a:p>
            <a:r>
              <a:rPr lang="es-PE" dirty="0"/>
              <a:t> </a:t>
            </a:r>
          </a:p>
          <a:p>
            <a:r>
              <a:rPr lang="es-PE" dirty="0"/>
              <a:t>Por el contrario, mediante este tipo de Pólizas las Aseguradoras pueden año a año ir liberando reservas técnicas y no afectar así los resultados técnicos y económicos.</a:t>
            </a:r>
          </a:p>
          <a:p>
            <a:pPr algn="just"/>
            <a:endParaRPr lang="es-PE" dirty="0"/>
          </a:p>
        </p:txBody>
      </p:sp>
      <p:pic>
        <p:nvPicPr>
          <p:cNvPr id="3" name="Imagen 2">
            <a:extLst>
              <a:ext uri="{FF2B5EF4-FFF2-40B4-BE49-F238E27FC236}">
                <a16:creationId xmlns:a16="http://schemas.microsoft.com/office/drawing/2014/main" id="{3020A4FA-711E-4BFE-991B-BEBA2053F70A}"/>
              </a:ext>
            </a:extLst>
          </p:cNvPr>
          <p:cNvPicPr>
            <a:picLocks noChangeAspect="1"/>
          </p:cNvPicPr>
          <p:nvPr/>
        </p:nvPicPr>
        <p:blipFill>
          <a:blip r:embed="rId2"/>
          <a:stretch>
            <a:fillRect/>
          </a:stretch>
        </p:blipFill>
        <p:spPr>
          <a:xfrm>
            <a:off x="4163121" y="5844433"/>
            <a:ext cx="2447404" cy="807643"/>
          </a:xfrm>
          <a:prstGeom prst="rect">
            <a:avLst/>
          </a:prstGeom>
        </p:spPr>
      </p:pic>
      <p:sp>
        <p:nvSpPr>
          <p:cNvPr id="4" name="CuadroTexto 3">
            <a:extLst>
              <a:ext uri="{FF2B5EF4-FFF2-40B4-BE49-F238E27FC236}">
                <a16:creationId xmlns:a16="http://schemas.microsoft.com/office/drawing/2014/main" id="{2FC65C82-B64D-4AE8-B410-224ABA9C913B}"/>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8</a:t>
            </a:r>
            <a:endParaRPr lang="es-PE" dirty="0">
              <a:solidFill>
                <a:schemeClr val="accent2">
                  <a:lumMod val="75000"/>
                </a:schemeClr>
              </a:solidFill>
            </a:endParaRPr>
          </a:p>
        </p:txBody>
      </p:sp>
    </p:spTree>
    <p:extLst>
      <p:ext uri="{BB962C8B-B14F-4D97-AF65-F5344CB8AC3E}">
        <p14:creationId xmlns:p14="http://schemas.microsoft.com/office/powerpoint/2010/main" val="1218774528"/>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95C5C-8575-4455-81DB-8A93B25CE9A9}"/>
              </a:ext>
            </a:extLst>
          </p:cNvPr>
          <p:cNvSpPr>
            <a:spLocks noGrp="1"/>
          </p:cNvSpPr>
          <p:nvPr>
            <p:ph type="title"/>
          </p:nvPr>
        </p:nvSpPr>
        <p:spPr>
          <a:xfrm>
            <a:off x="1243993" y="939800"/>
            <a:ext cx="8596668" cy="1320800"/>
          </a:xfrm>
        </p:spPr>
        <p:txBody>
          <a:bodyPr>
            <a:normAutofit/>
          </a:bodyPr>
          <a:lstStyle/>
          <a:p>
            <a:pPr algn="ctr"/>
            <a:r>
              <a:rPr lang="es-MX" sz="5400" dirty="0">
                <a:solidFill>
                  <a:schemeClr val="accent2">
                    <a:lumMod val="75000"/>
                  </a:schemeClr>
                </a:solidFill>
              </a:rPr>
              <a:t>GRACIAS</a:t>
            </a:r>
            <a:endParaRPr lang="es-PE" sz="5400" dirty="0">
              <a:solidFill>
                <a:schemeClr val="accent2">
                  <a:lumMod val="75000"/>
                </a:schemeClr>
              </a:solidFill>
            </a:endParaRPr>
          </a:p>
        </p:txBody>
      </p:sp>
      <p:pic>
        <p:nvPicPr>
          <p:cNvPr id="3" name="Imagen 2">
            <a:extLst>
              <a:ext uri="{FF2B5EF4-FFF2-40B4-BE49-F238E27FC236}">
                <a16:creationId xmlns:a16="http://schemas.microsoft.com/office/drawing/2014/main" id="{74582AEB-9510-4C67-B013-3771A02737AC}"/>
              </a:ext>
            </a:extLst>
          </p:cNvPr>
          <p:cNvPicPr>
            <a:picLocks noChangeAspect="1"/>
          </p:cNvPicPr>
          <p:nvPr/>
        </p:nvPicPr>
        <p:blipFill>
          <a:blip r:embed="rId2"/>
          <a:stretch>
            <a:fillRect/>
          </a:stretch>
        </p:blipFill>
        <p:spPr>
          <a:xfrm>
            <a:off x="4163121" y="5844433"/>
            <a:ext cx="2447404" cy="807643"/>
          </a:xfrm>
          <a:prstGeom prst="rect">
            <a:avLst/>
          </a:prstGeom>
        </p:spPr>
      </p:pic>
      <p:sp>
        <p:nvSpPr>
          <p:cNvPr id="4" name="CuadroTexto 3">
            <a:extLst>
              <a:ext uri="{FF2B5EF4-FFF2-40B4-BE49-F238E27FC236}">
                <a16:creationId xmlns:a16="http://schemas.microsoft.com/office/drawing/2014/main" id="{6B8ECBE8-B50D-4CE5-8EA1-4960BFB8DC52}"/>
              </a:ext>
            </a:extLst>
          </p:cNvPr>
          <p:cNvSpPr txBox="1"/>
          <p:nvPr/>
        </p:nvSpPr>
        <p:spPr>
          <a:xfrm>
            <a:off x="0" y="6488668"/>
            <a:ext cx="956345" cy="369332"/>
          </a:xfrm>
          <a:prstGeom prst="rect">
            <a:avLst/>
          </a:prstGeom>
          <a:noFill/>
        </p:spPr>
        <p:txBody>
          <a:bodyPr wrap="square" rtlCol="0">
            <a:spAutoFit/>
          </a:bodyPr>
          <a:lstStyle/>
          <a:p>
            <a:r>
              <a:rPr lang="es-MX" dirty="0">
                <a:solidFill>
                  <a:schemeClr val="accent2">
                    <a:lumMod val="75000"/>
                  </a:schemeClr>
                </a:solidFill>
              </a:rPr>
              <a:t>Pág. </a:t>
            </a:r>
            <a:r>
              <a:rPr lang="es-MX">
                <a:solidFill>
                  <a:schemeClr val="accent2">
                    <a:lumMod val="75000"/>
                  </a:schemeClr>
                </a:solidFill>
              </a:rPr>
              <a:t>9</a:t>
            </a:r>
            <a:endParaRPr lang="es-PE" dirty="0">
              <a:solidFill>
                <a:schemeClr val="accent2">
                  <a:lumMod val="75000"/>
                </a:schemeClr>
              </a:solidFill>
            </a:endParaRPr>
          </a:p>
        </p:txBody>
      </p:sp>
      <p:sp>
        <p:nvSpPr>
          <p:cNvPr id="5" name="CuadroTexto 4">
            <a:extLst>
              <a:ext uri="{FF2B5EF4-FFF2-40B4-BE49-F238E27FC236}">
                <a16:creationId xmlns:a16="http://schemas.microsoft.com/office/drawing/2014/main" id="{5B8F98DD-3D73-414E-9584-B1C71F3FC39C}"/>
              </a:ext>
            </a:extLst>
          </p:cNvPr>
          <p:cNvSpPr txBox="1"/>
          <p:nvPr/>
        </p:nvSpPr>
        <p:spPr>
          <a:xfrm>
            <a:off x="2386428" y="2868564"/>
            <a:ext cx="6311798" cy="1569660"/>
          </a:xfrm>
          <a:prstGeom prst="rect">
            <a:avLst/>
          </a:prstGeom>
          <a:noFill/>
        </p:spPr>
        <p:txBody>
          <a:bodyPr wrap="square" rtlCol="0">
            <a:spAutoFit/>
          </a:bodyPr>
          <a:lstStyle/>
          <a:p>
            <a:pPr algn="ctr"/>
            <a:r>
              <a:rPr lang="es-MX" sz="2400" b="1" dirty="0">
                <a:solidFill>
                  <a:schemeClr val="accent2">
                    <a:lumMod val="75000"/>
                  </a:schemeClr>
                </a:solidFill>
              </a:rPr>
              <a:t>DR. CARLOS BEHR PALACIOS</a:t>
            </a:r>
          </a:p>
          <a:p>
            <a:pPr algn="ctr"/>
            <a:r>
              <a:rPr lang="es-MX" sz="2400" b="1" dirty="0">
                <a:solidFill>
                  <a:schemeClr val="accent2">
                    <a:lumMod val="75000"/>
                  </a:schemeClr>
                </a:solidFill>
              </a:rPr>
              <a:t>Presidente</a:t>
            </a:r>
            <a:r>
              <a:rPr lang="es-MX" sz="2400" dirty="0">
                <a:solidFill>
                  <a:schemeClr val="accent2">
                    <a:lumMod val="75000"/>
                  </a:schemeClr>
                </a:solidFill>
              </a:rPr>
              <a:t> </a:t>
            </a:r>
          </a:p>
          <a:p>
            <a:pPr algn="ctr"/>
            <a:r>
              <a:rPr lang="es-MX" sz="2400" dirty="0">
                <a:solidFill>
                  <a:schemeClr val="accent2">
                    <a:lumMod val="75000"/>
                  </a:schemeClr>
                </a:solidFill>
              </a:rPr>
              <a:t>Asociación Peruana de Derechos de Seguros</a:t>
            </a:r>
          </a:p>
          <a:p>
            <a:pPr algn="ctr"/>
            <a:r>
              <a:rPr lang="es-MX" sz="2400" dirty="0">
                <a:solidFill>
                  <a:schemeClr val="accent2">
                    <a:lumMod val="75000"/>
                  </a:schemeClr>
                </a:solidFill>
              </a:rPr>
              <a:t>AIDA -  Sección Peru</a:t>
            </a:r>
            <a:endParaRPr lang="es-PE" sz="2400" dirty="0">
              <a:solidFill>
                <a:schemeClr val="accent2">
                  <a:lumMod val="75000"/>
                </a:schemeClr>
              </a:solidFill>
            </a:endParaRPr>
          </a:p>
        </p:txBody>
      </p:sp>
    </p:spTree>
    <p:extLst>
      <p:ext uri="{BB962C8B-B14F-4D97-AF65-F5344CB8AC3E}">
        <p14:creationId xmlns:p14="http://schemas.microsoft.com/office/powerpoint/2010/main" val="2950894518"/>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86</TotalTime>
  <Words>938</Words>
  <Application>Microsoft Office PowerPoint</Application>
  <PresentationFormat>Panorámica</PresentationFormat>
  <Paragraphs>64</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Trebuchet MS</vt:lpstr>
      <vt:lpstr>Wingdings 3</vt:lpstr>
      <vt:lpstr>Faceta</vt:lpstr>
      <vt:lpstr>LA CLAUSULA “CLAIMS MADE” - EN EL PERU </vt:lpstr>
      <vt:lpstr>Presentación de PowerPoint</vt:lpstr>
      <vt:lpstr>Presentación de PowerPoint</vt:lpstr>
      <vt:lpstr>Presentación de PowerPoint</vt:lpstr>
      <vt:lpstr>Presentación de PowerPoint</vt:lpstr>
      <vt:lpstr>CLAIMS MADE vs OCURRENCIA </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Rosa Vicente</dc:creator>
  <cp:lastModifiedBy>Carlos Behr</cp:lastModifiedBy>
  <cp:revision>18</cp:revision>
  <dcterms:created xsi:type="dcterms:W3CDTF">2019-08-16T14:25:28Z</dcterms:created>
  <dcterms:modified xsi:type="dcterms:W3CDTF">2019-08-20T12:56:03Z</dcterms:modified>
</cp:coreProperties>
</file>