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61" r:id="rId4"/>
    <p:sldId id="309" r:id="rId5"/>
    <p:sldId id="259" r:id="rId6"/>
    <p:sldId id="260" r:id="rId7"/>
    <p:sldId id="258" r:id="rId8"/>
    <p:sldId id="270" r:id="rId9"/>
    <p:sldId id="271" r:id="rId10"/>
    <p:sldId id="289" r:id="rId11"/>
    <p:sldId id="272" r:id="rId12"/>
    <p:sldId id="276" r:id="rId13"/>
    <p:sldId id="278" r:id="rId14"/>
    <p:sldId id="290" r:id="rId15"/>
    <p:sldId id="280" r:id="rId16"/>
    <p:sldId id="277" r:id="rId17"/>
    <p:sldId id="287" r:id="rId18"/>
    <p:sldId id="298" r:id="rId19"/>
    <p:sldId id="299" r:id="rId20"/>
    <p:sldId id="300" r:id="rId21"/>
    <p:sldId id="301" r:id="rId22"/>
    <p:sldId id="303" r:id="rId23"/>
    <p:sldId id="304" r:id="rId24"/>
    <p:sldId id="305" r:id="rId25"/>
    <p:sldId id="306" r:id="rId26"/>
    <p:sldId id="307" r:id="rId27"/>
    <p:sldId id="308" r:id="rId28"/>
    <p:sldId id="291" r:id="rId29"/>
    <p:sldId id="281" r:id="rId30"/>
    <p:sldId id="282" r:id="rId31"/>
    <p:sldId id="285" r:id="rId32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6876-C0F7-4F3C-9526-9547AF8ADB43}" type="datetimeFigureOut">
              <a:rPr lang="es-UY" smtClean="0"/>
              <a:t>29/09/2018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2784-BB07-42B5-9782-ED3A5E32D54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8467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6876-C0F7-4F3C-9526-9547AF8ADB43}" type="datetimeFigureOut">
              <a:rPr lang="es-UY" smtClean="0"/>
              <a:t>29/09/2018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2784-BB07-42B5-9782-ED3A5E32D54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9598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6876-C0F7-4F3C-9526-9547AF8ADB43}" type="datetimeFigureOut">
              <a:rPr lang="es-UY" smtClean="0"/>
              <a:t>29/09/2018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2784-BB07-42B5-9782-ED3A5E32D54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7039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6876-C0F7-4F3C-9526-9547AF8ADB43}" type="datetimeFigureOut">
              <a:rPr lang="es-UY" smtClean="0"/>
              <a:t>29/09/2018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2784-BB07-42B5-9782-ED3A5E32D54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376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6876-C0F7-4F3C-9526-9547AF8ADB43}" type="datetimeFigureOut">
              <a:rPr lang="es-UY" smtClean="0"/>
              <a:t>29/09/2018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2784-BB07-42B5-9782-ED3A5E32D54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2604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6876-C0F7-4F3C-9526-9547AF8ADB43}" type="datetimeFigureOut">
              <a:rPr lang="es-UY" smtClean="0"/>
              <a:t>29/09/2018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2784-BB07-42B5-9782-ED3A5E32D54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6593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6876-C0F7-4F3C-9526-9547AF8ADB43}" type="datetimeFigureOut">
              <a:rPr lang="es-UY" smtClean="0"/>
              <a:t>29/09/2018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2784-BB07-42B5-9782-ED3A5E32D54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3956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6876-C0F7-4F3C-9526-9547AF8ADB43}" type="datetimeFigureOut">
              <a:rPr lang="es-UY" smtClean="0"/>
              <a:t>29/09/2018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2784-BB07-42B5-9782-ED3A5E32D54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3405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6876-C0F7-4F3C-9526-9547AF8ADB43}" type="datetimeFigureOut">
              <a:rPr lang="es-UY" smtClean="0"/>
              <a:t>29/09/2018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2784-BB07-42B5-9782-ED3A5E32D54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2263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6876-C0F7-4F3C-9526-9547AF8ADB43}" type="datetimeFigureOut">
              <a:rPr lang="es-UY" smtClean="0"/>
              <a:t>29/09/2018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2784-BB07-42B5-9782-ED3A5E32D54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51805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6876-C0F7-4F3C-9526-9547AF8ADB43}" type="datetimeFigureOut">
              <a:rPr lang="es-UY" smtClean="0"/>
              <a:t>29/09/2018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2784-BB07-42B5-9782-ED3A5E32D54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52913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26876-C0F7-4F3C-9526-9547AF8ADB43}" type="datetimeFigureOut">
              <a:rPr lang="es-UY" smtClean="0"/>
              <a:t>29/09/2018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62784-BB07-42B5-9782-ED3A5E32D54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3976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iseguro.com.uy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monade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3999" y="283335"/>
            <a:ext cx="9144001" cy="2844397"/>
          </a:xfrm>
        </p:spPr>
        <p:txBody>
          <a:bodyPr>
            <a:normAutofit fontScale="90000"/>
          </a:bodyPr>
          <a:lstStyle/>
          <a:p>
            <a:r>
              <a:rPr lang="es-UY" sz="3200" b="1" dirty="0" smtClean="0">
                <a:solidFill>
                  <a:srgbClr val="FF0000"/>
                </a:solidFill>
              </a:rPr>
              <a:t/>
            </a:r>
            <a:br>
              <a:rPr lang="es-UY" sz="3200" b="1" dirty="0" smtClean="0">
                <a:solidFill>
                  <a:srgbClr val="FF0000"/>
                </a:solidFill>
              </a:rPr>
            </a:br>
            <a:r>
              <a:rPr lang="es-UY" sz="3200" b="1" dirty="0">
                <a:solidFill>
                  <a:srgbClr val="FF0000"/>
                </a:solidFill>
              </a:rPr>
              <a:t/>
            </a:r>
            <a:br>
              <a:rPr lang="es-UY" sz="3200" b="1" dirty="0">
                <a:solidFill>
                  <a:srgbClr val="FF0000"/>
                </a:solidFill>
              </a:rPr>
            </a:br>
            <a:r>
              <a:rPr lang="es-UY" sz="3200" b="1" dirty="0" smtClean="0">
                <a:solidFill>
                  <a:srgbClr val="FF0000"/>
                </a:solidFill>
              </a:rPr>
              <a:t/>
            </a:r>
            <a:br>
              <a:rPr lang="es-UY" sz="3200" b="1" dirty="0" smtClean="0">
                <a:solidFill>
                  <a:srgbClr val="FF0000"/>
                </a:solidFill>
              </a:rPr>
            </a:br>
            <a:r>
              <a:rPr lang="es-UY" sz="3200" b="1" dirty="0">
                <a:solidFill>
                  <a:srgbClr val="FF0000"/>
                </a:solidFill>
              </a:rPr>
              <a:t/>
            </a:r>
            <a:br>
              <a:rPr lang="es-UY" sz="3200" b="1" dirty="0">
                <a:solidFill>
                  <a:srgbClr val="FF0000"/>
                </a:solidFill>
              </a:rPr>
            </a:br>
            <a:r>
              <a:rPr lang="es-UY" sz="3200" b="1" dirty="0" smtClean="0">
                <a:solidFill>
                  <a:srgbClr val="FF0000"/>
                </a:solidFill>
              </a:rPr>
              <a:t/>
            </a:r>
            <a:br>
              <a:rPr lang="es-UY" sz="3200" b="1" dirty="0" smtClean="0">
                <a:solidFill>
                  <a:srgbClr val="FF0000"/>
                </a:solidFill>
              </a:rPr>
            </a:br>
            <a:r>
              <a:rPr lang="es-UY" sz="3200" b="1" dirty="0">
                <a:solidFill>
                  <a:srgbClr val="FF0000"/>
                </a:solidFill>
              </a:rPr>
              <a:t/>
            </a:r>
            <a:br>
              <a:rPr lang="es-UY" sz="3200" b="1" dirty="0">
                <a:solidFill>
                  <a:srgbClr val="FF0000"/>
                </a:solidFill>
              </a:rPr>
            </a:br>
            <a:r>
              <a:rPr lang="es-UY" sz="3200" b="1" dirty="0" smtClean="0">
                <a:solidFill>
                  <a:srgbClr val="FF0000"/>
                </a:solidFill>
              </a:rPr>
              <a:t/>
            </a:r>
            <a:br>
              <a:rPr lang="es-UY" sz="3200" b="1" dirty="0" smtClean="0">
                <a:solidFill>
                  <a:srgbClr val="FF0000"/>
                </a:solidFill>
              </a:rPr>
            </a:br>
            <a:r>
              <a:rPr lang="es-UY" sz="3200" b="1" dirty="0">
                <a:solidFill>
                  <a:srgbClr val="FF0000"/>
                </a:solidFill>
              </a:rPr>
              <a:t/>
            </a:r>
            <a:br>
              <a:rPr lang="es-UY" sz="3200" b="1" dirty="0">
                <a:solidFill>
                  <a:srgbClr val="FF0000"/>
                </a:solidFill>
              </a:rPr>
            </a:br>
            <a:r>
              <a:rPr lang="es-UY" sz="3200" b="1" dirty="0" smtClean="0">
                <a:solidFill>
                  <a:srgbClr val="FF0000"/>
                </a:solidFill>
              </a:rPr>
              <a:t/>
            </a:r>
            <a:br>
              <a:rPr lang="es-UY" sz="3200" b="1" dirty="0" smtClean="0">
                <a:solidFill>
                  <a:srgbClr val="FF0000"/>
                </a:solidFill>
              </a:rPr>
            </a:br>
            <a:r>
              <a:rPr lang="es-UY" sz="3200" b="1" dirty="0">
                <a:solidFill>
                  <a:srgbClr val="FF0000"/>
                </a:solidFill>
              </a:rPr>
              <a:t/>
            </a:r>
            <a:br>
              <a:rPr lang="es-UY" sz="3200" b="1" dirty="0">
                <a:solidFill>
                  <a:srgbClr val="FF0000"/>
                </a:solidFill>
              </a:rPr>
            </a:br>
            <a:r>
              <a:rPr lang="es-UY" sz="3200" b="1" dirty="0" smtClean="0">
                <a:solidFill>
                  <a:srgbClr val="FF0000"/>
                </a:solidFill>
              </a:rPr>
              <a:t/>
            </a:r>
            <a:br>
              <a:rPr lang="es-UY" sz="3200" b="1" dirty="0" smtClean="0">
                <a:solidFill>
                  <a:srgbClr val="FF0000"/>
                </a:solidFill>
              </a:rPr>
            </a:br>
            <a:r>
              <a:rPr lang="es-UY" sz="3200" b="1" dirty="0" smtClean="0">
                <a:solidFill>
                  <a:srgbClr val="FF0000"/>
                </a:solidFill>
              </a:rPr>
              <a:t/>
            </a:r>
            <a:br>
              <a:rPr lang="es-UY" sz="3200" b="1" dirty="0" smtClean="0">
                <a:solidFill>
                  <a:srgbClr val="FF0000"/>
                </a:solidFill>
              </a:rPr>
            </a:br>
            <a:r>
              <a:rPr lang="es-UY" sz="3200" b="1" dirty="0">
                <a:solidFill>
                  <a:srgbClr val="FF0000"/>
                </a:solidFill>
              </a:rPr>
              <a:t/>
            </a:r>
            <a:br>
              <a:rPr lang="es-UY" sz="3200" b="1" dirty="0">
                <a:solidFill>
                  <a:srgbClr val="FF0000"/>
                </a:solidFill>
              </a:rPr>
            </a:br>
            <a:r>
              <a:rPr lang="es-UY" sz="3200" b="1" dirty="0" smtClean="0">
                <a:solidFill>
                  <a:srgbClr val="FF0000"/>
                </a:solidFill>
              </a:rPr>
              <a:t/>
            </a:r>
            <a:br>
              <a:rPr lang="es-UY" sz="3200" b="1" dirty="0" smtClean="0">
                <a:solidFill>
                  <a:srgbClr val="FF0000"/>
                </a:solidFill>
              </a:rPr>
            </a:br>
            <a:r>
              <a:rPr lang="es-UY" sz="3200" b="1" dirty="0">
                <a:solidFill>
                  <a:srgbClr val="FF0000"/>
                </a:solidFill>
              </a:rPr>
              <a:t/>
            </a:r>
            <a:br>
              <a:rPr lang="es-UY" sz="3200" b="1" dirty="0">
                <a:solidFill>
                  <a:srgbClr val="FF0000"/>
                </a:solidFill>
              </a:rPr>
            </a:br>
            <a:r>
              <a:rPr lang="es-UY" sz="3200" b="1" dirty="0" smtClean="0">
                <a:solidFill>
                  <a:srgbClr val="FF0000"/>
                </a:solidFill>
              </a:rPr>
              <a:t/>
            </a:r>
            <a:br>
              <a:rPr lang="es-UY" sz="3200" b="1" dirty="0" smtClean="0">
                <a:solidFill>
                  <a:srgbClr val="FF0000"/>
                </a:solidFill>
              </a:rPr>
            </a:br>
            <a:r>
              <a:rPr lang="es-UY" sz="3200" b="1" dirty="0" smtClean="0">
                <a:solidFill>
                  <a:srgbClr val="FF0000"/>
                </a:solidFill>
              </a:rPr>
              <a:t/>
            </a:r>
            <a:br>
              <a:rPr lang="es-UY" sz="3200" b="1" dirty="0" smtClean="0">
                <a:solidFill>
                  <a:srgbClr val="FF0000"/>
                </a:solidFill>
              </a:rPr>
            </a:br>
            <a:r>
              <a:rPr lang="es-UY" sz="3200" b="1" dirty="0">
                <a:solidFill>
                  <a:srgbClr val="FF0000"/>
                </a:solidFill>
              </a:rPr>
              <a:t/>
            </a:r>
            <a:br>
              <a:rPr lang="es-UY" sz="3200" b="1" dirty="0">
                <a:solidFill>
                  <a:srgbClr val="FF0000"/>
                </a:solidFill>
              </a:rPr>
            </a:br>
            <a:r>
              <a:rPr lang="es-UY" sz="3200" b="1" dirty="0" smtClean="0">
                <a:solidFill>
                  <a:srgbClr val="FF0000"/>
                </a:solidFill>
              </a:rPr>
              <a:t/>
            </a:r>
            <a:br>
              <a:rPr lang="es-UY" sz="3200" b="1" dirty="0" smtClean="0">
                <a:solidFill>
                  <a:srgbClr val="FF0000"/>
                </a:solidFill>
              </a:rPr>
            </a:br>
            <a:r>
              <a:rPr lang="es-UY" sz="3200" b="1" dirty="0">
                <a:solidFill>
                  <a:srgbClr val="FF0000"/>
                </a:solidFill>
              </a:rPr>
              <a:t/>
            </a:r>
            <a:br>
              <a:rPr lang="es-UY" sz="3200" b="1" dirty="0">
                <a:solidFill>
                  <a:srgbClr val="FF0000"/>
                </a:solidFill>
              </a:rPr>
            </a:br>
            <a:r>
              <a:rPr lang="es-UY" sz="3200" b="1" dirty="0" smtClean="0">
                <a:solidFill>
                  <a:srgbClr val="FF0000"/>
                </a:solidFill>
              </a:rPr>
              <a:t/>
            </a:r>
            <a:br>
              <a:rPr lang="es-UY" sz="3200" b="1" dirty="0" smtClean="0">
                <a:solidFill>
                  <a:srgbClr val="FF0000"/>
                </a:solidFill>
              </a:rPr>
            </a:br>
            <a:r>
              <a:rPr lang="es-UY" sz="3200" b="1" dirty="0">
                <a:solidFill>
                  <a:srgbClr val="FF0000"/>
                </a:solidFill>
              </a:rPr>
              <a:t/>
            </a:r>
            <a:br>
              <a:rPr lang="es-UY" sz="3200" b="1" dirty="0">
                <a:solidFill>
                  <a:srgbClr val="FF0000"/>
                </a:solidFill>
              </a:rPr>
            </a:br>
            <a:r>
              <a:rPr lang="es-UY" sz="3200" b="1" dirty="0" smtClean="0">
                <a:solidFill>
                  <a:srgbClr val="FF0000"/>
                </a:solidFill>
              </a:rPr>
              <a:t/>
            </a:r>
            <a:br>
              <a:rPr lang="es-UY" sz="3200" b="1" dirty="0" smtClean="0">
                <a:solidFill>
                  <a:srgbClr val="FF0000"/>
                </a:solidFill>
              </a:rPr>
            </a:br>
            <a:r>
              <a:rPr lang="es-UY" sz="3200" b="1" dirty="0">
                <a:solidFill>
                  <a:srgbClr val="FF0000"/>
                </a:solidFill>
              </a:rPr>
              <a:t/>
            </a:r>
            <a:br>
              <a:rPr lang="es-UY" sz="3200" b="1" dirty="0">
                <a:solidFill>
                  <a:srgbClr val="FF0000"/>
                </a:solidFill>
              </a:rPr>
            </a:br>
            <a:r>
              <a:rPr lang="es-UY" sz="3200" b="1" dirty="0" smtClean="0">
                <a:solidFill>
                  <a:srgbClr val="FF0000"/>
                </a:solidFill>
              </a:rPr>
              <a:t>EL </a:t>
            </a:r>
            <a:r>
              <a:rPr lang="es-UY" sz="3200" b="1" dirty="0">
                <a:solidFill>
                  <a:srgbClr val="FF0000"/>
                </a:solidFill>
              </a:rPr>
              <a:t>CONTRATO DE SEGUROS Y LAS NUEVAS TECNOLOGÍA: </a:t>
            </a:r>
            <a:br>
              <a:rPr lang="es-UY" sz="3200" b="1" dirty="0">
                <a:solidFill>
                  <a:srgbClr val="FF0000"/>
                </a:solidFill>
              </a:rPr>
            </a:br>
            <a:r>
              <a:rPr lang="es-UY" sz="3200" b="1" dirty="0">
                <a:solidFill>
                  <a:srgbClr val="FF0000"/>
                </a:solidFill>
              </a:rPr>
              <a:t>EL MUNDO “INSURTECH" </a:t>
            </a:r>
            <a:br>
              <a:rPr lang="es-UY" sz="3200" b="1" dirty="0">
                <a:solidFill>
                  <a:srgbClr val="FF0000"/>
                </a:solidFill>
              </a:rPr>
            </a:br>
            <a:r>
              <a:rPr lang="es-UY" sz="3200" b="1" smtClean="0">
                <a:solidFill>
                  <a:srgbClr val="FF0000"/>
                </a:solidFill>
              </a:rPr>
              <a:t/>
            </a:r>
            <a:br>
              <a:rPr lang="es-UY" sz="3200" b="1" smtClean="0">
                <a:solidFill>
                  <a:srgbClr val="FF0000"/>
                </a:solidFill>
              </a:rPr>
            </a:br>
            <a:r>
              <a:rPr lang="es-UY" sz="2700" b="1" smtClean="0">
                <a:solidFill>
                  <a:srgbClr val="FF0000"/>
                </a:solidFill>
              </a:rPr>
              <a:t>CONGRESO MUNDIAL AIDA- RIO DE </a:t>
            </a:r>
            <a:r>
              <a:rPr lang="es-UY" sz="2700" b="1" dirty="0" smtClean="0">
                <a:solidFill>
                  <a:srgbClr val="FF0000"/>
                </a:solidFill>
              </a:rPr>
              <a:t>JANEIRO 2018</a:t>
            </a:r>
            <a:br>
              <a:rPr lang="es-UY" sz="2700" b="1" dirty="0" smtClean="0">
                <a:solidFill>
                  <a:srgbClr val="FF0000"/>
                </a:solidFill>
              </a:rPr>
            </a:br>
            <a:r>
              <a:rPr lang="es-UY" sz="2700" b="1" dirty="0" smtClean="0">
                <a:solidFill>
                  <a:srgbClr val="FF0000"/>
                </a:solidFill>
              </a:rPr>
              <a:t>GRUPO DE TRABAJO </a:t>
            </a:r>
            <a:r>
              <a:rPr lang="es-UY" sz="2700" b="1" smtClean="0">
                <a:solidFill>
                  <a:srgbClr val="FF0000"/>
                </a:solidFill>
              </a:rPr>
              <a:t>NUEVAS TECNOLOGÍAS</a:t>
            </a:r>
            <a:r>
              <a:rPr lang="es-UY" sz="2700" b="1" dirty="0" smtClean="0">
                <a:solidFill>
                  <a:srgbClr val="FF0000"/>
                </a:solidFill>
              </a:rPr>
              <a:t>, PREVENCIÓN Y SEGUROS </a:t>
            </a:r>
            <a:endParaRPr lang="es-UY" sz="2700" b="1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3228550"/>
            <a:ext cx="9144000" cy="2257849"/>
          </a:xfrm>
        </p:spPr>
        <p:txBody>
          <a:bodyPr>
            <a:normAutofit fontScale="47500" lnSpcReduction="20000"/>
          </a:bodyPr>
          <a:lstStyle/>
          <a:p>
            <a:endParaRPr lang="es-UY" sz="3600" b="1" dirty="0" smtClean="0">
              <a:solidFill>
                <a:srgbClr val="002060"/>
              </a:solidFill>
            </a:endParaRPr>
          </a:p>
          <a:p>
            <a:r>
              <a:rPr lang="es-UY" sz="3600" b="1" dirty="0" smtClean="0">
                <a:solidFill>
                  <a:srgbClr val="002060"/>
                </a:solidFill>
              </a:rPr>
              <a:t>Dra</a:t>
            </a:r>
            <a:r>
              <a:rPr lang="es-UY" sz="3600" b="1" dirty="0" smtClean="0">
                <a:solidFill>
                  <a:srgbClr val="002060"/>
                </a:solidFill>
              </a:rPr>
              <a:t>. Andrea </a:t>
            </a:r>
            <a:r>
              <a:rPr lang="es-UY" sz="3600" b="1" dirty="0" err="1" smtClean="0">
                <a:solidFill>
                  <a:srgbClr val="002060"/>
                </a:solidFill>
              </a:rPr>
              <a:t>Signorino</a:t>
            </a:r>
            <a:r>
              <a:rPr lang="es-UY" sz="3600" b="1" dirty="0" smtClean="0">
                <a:solidFill>
                  <a:srgbClr val="002060"/>
                </a:solidFill>
              </a:rPr>
              <a:t> </a:t>
            </a:r>
            <a:r>
              <a:rPr lang="es-UY" sz="3600" b="1" dirty="0" err="1" smtClean="0">
                <a:solidFill>
                  <a:srgbClr val="002060"/>
                </a:solidFill>
              </a:rPr>
              <a:t>Barbat</a:t>
            </a:r>
            <a:endParaRPr lang="es-UY" sz="3600" b="1" dirty="0">
              <a:solidFill>
                <a:srgbClr val="002060"/>
              </a:solidFill>
            </a:endParaRPr>
          </a:p>
          <a:p>
            <a:r>
              <a:rPr lang="es-UY" sz="2600" b="1" dirty="0" smtClean="0">
                <a:solidFill>
                  <a:srgbClr val="002060"/>
                </a:solidFill>
              </a:rPr>
              <a:t>Presidente Grupo de trabajo Nuevas tecnologías, prevención y seguros CILA</a:t>
            </a:r>
            <a:endParaRPr lang="es-UY" sz="2600" b="1" dirty="0" smtClean="0">
              <a:solidFill>
                <a:srgbClr val="002060"/>
              </a:solidFill>
            </a:endParaRPr>
          </a:p>
          <a:p>
            <a:r>
              <a:rPr lang="es-UY" sz="2600" b="1" dirty="0" smtClean="0">
                <a:solidFill>
                  <a:srgbClr val="002060"/>
                </a:solidFill>
              </a:rPr>
              <a:t>Profesora </a:t>
            </a:r>
            <a:r>
              <a:rPr lang="es-UY" sz="2600" b="1" dirty="0" smtClean="0">
                <a:solidFill>
                  <a:srgbClr val="002060"/>
                </a:solidFill>
              </a:rPr>
              <a:t>Universidad de Montevideo</a:t>
            </a:r>
          </a:p>
          <a:p>
            <a:r>
              <a:rPr lang="es-UY" sz="2600" b="1" dirty="0" smtClean="0">
                <a:solidFill>
                  <a:srgbClr val="002060"/>
                </a:solidFill>
              </a:rPr>
              <a:t>Miembro Consejo de Presidencia AIDA Mundial</a:t>
            </a:r>
          </a:p>
          <a:p>
            <a:r>
              <a:rPr lang="es-UY" sz="2600" b="1" dirty="0" smtClean="0">
                <a:solidFill>
                  <a:srgbClr val="002060"/>
                </a:solidFill>
              </a:rPr>
              <a:t>Sub Secretaria general AIDA Mundial</a:t>
            </a:r>
          </a:p>
          <a:p>
            <a:r>
              <a:rPr lang="es-UY" sz="2600" b="1" dirty="0" smtClean="0">
                <a:solidFill>
                  <a:srgbClr val="002060"/>
                </a:solidFill>
              </a:rPr>
              <a:t>Asesora </a:t>
            </a:r>
            <a:r>
              <a:rPr lang="es-UY" sz="2600" b="1" dirty="0" smtClean="0">
                <a:solidFill>
                  <a:srgbClr val="002060"/>
                </a:solidFill>
              </a:rPr>
              <a:t>especialista seguros y reaseguros</a:t>
            </a:r>
          </a:p>
          <a:p>
            <a:r>
              <a:rPr lang="es-UY" sz="2600" b="1" dirty="0" smtClean="0">
                <a:solidFill>
                  <a:srgbClr val="002060"/>
                </a:solidFill>
              </a:rPr>
              <a:t>www.andreasignorino.com.uy</a:t>
            </a:r>
            <a:endParaRPr lang="es-UY" sz="2600" b="1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149" y="4689734"/>
            <a:ext cx="1673352" cy="12649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865" y="4689734"/>
            <a:ext cx="1673352" cy="12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rgbClr val="FF0000"/>
                </a:solidFill>
              </a:rPr>
              <a:t>ATENCIÓN !!!</a:t>
            </a:r>
            <a:endParaRPr lang="es-UY" b="1" dirty="0">
              <a:solidFill>
                <a:srgbClr val="FF00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67" y="809826"/>
            <a:ext cx="5443425" cy="604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rgbClr val="002060"/>
                </a:solidFill>
              </a:rPr>
              <a:t>El mundo </a:t>
            </a:r>
            <a:r>
              <a:rPr lang="es-UY" b="1" dirty="0" err="1" smtClean="0">
                <a:solidFill>
                  <a:srgbClr val="002060"/>
                </a:solidFill>
              </a:rPr>
              <a:t>Insurtech</a:t>
            </a:r>
            <a:endParaRPr lang="es-UY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2276" y="1481070"/>
            <a:ext cx="10851524" cy="5267460"/>
          </a:xfrm>
        </p:spPr>
        <p:txBody>
          <a:bodyPr>
            <a:normAutofit/>
          </a:bodyPr>
          <a:lstStyle/>
          <a:p>
            <a:pPr algn="just"/>
            <a:endParaRPr lang="es-UY" dirty="0" smtClean="0"/>
          </a:p>
          <a:p>
            <a:pPr algn="just"/>
            <a:r>
              <a:rPr lang="es-UY" dirty="0" smtClean="0"/>
              <a:t>Los </a:t>
            </a:r>
            <a:r>
              <a:rPr lang="es-UY" dirty="0"/>
              <a:t>contratos inteligentes parecen ser un gran concepto, pero, </a:t>
            </a:r>
            <a:r>
              <a:rPr lang="es-UY" b="1" dirty="0" smtClean="0">
                <a:solidFill>
                  <a:srgbClr val="FF0000"/>
                </a:solidFill>
              </a:rPr>
              <a:t>¿cómo es posible que un software se conecte con activos reales?. </a:t>
            </a:r>
          </a:p>
          <a:p>
            <a:pPr algn="just"/>
            <a:endParaRPr lang="es-UY" b="1" dirty="0" smtClean="0"/>
          </a:p>
          <a:p>
            <a:pPr algn="just"/>
            <a:r>
              <a:rPr lang="es-UY" dirty="0" smtClean="0"/>
              <a:t>El </a:t>
            </a:r>
            <a:r>
              <a:rPr lang="es-UY" dirty="0"/>
              <a:t>manejo de dinero tiene fuertes regulaciones</a:t>
            </a:r>
            <a:r>
              <a:rPr lang="es-UY" dirty="0">
                <a:solidFill>
                  <a:srgbClr val="FF0000"/>
                </a:solidFill>
              </a:rPr>
              <a:t>,</a:t>
            </a:r>
            <a:r>
              <a:rPr lang="es-UY" b="1" dirty="0">
                <a:solidFill>
                  <a:srgbClr val="FF0000"/>
                </a:solidFill>
              </a:rPr>
              <a:t> ¿</a:t>
            </a:r>
            <a:r>
              <a:rPr lang="es-UY" b="1" dirty="0" smtClean="0">
                <a:solidFill>
                  <a:srgbClr val="FF0000"/>
                </a:solidFill>
              </a:rPr>
              <a:t>estas </a:t>
            </a:r>
            <a:r>
              <a:rPr lang="es-UY" b="1" dirty="0">
                <a:solidFill>
                  <a:srgbClr val="FF0000"/>
                </a:solidFill>
              </a:rPr>
              <a:t>no afectan de igual modo a los contratos inteligentes? </a:t>
            </a:r>
            <a:endParaRPr lang="es-UY" b="1" dirty="0" smtClean="0">
              <a:solidFill>
                <a:srgbClr val="FF0000"/>
              </a:solidFill>
            </a:endParaRPr>
          </a:p>
          <a:p>
            <a:pPr algn="just"/>
            <a:endParaRPr lang="es-UY" dirty="0" smtClean="0"/>
          </a:p>
          <a:p>
            <a:pPr algn="just"/>
            <a:r>
              <a:rPr lang="es-UY" b="1" dirty="0" smtClean="0">
                <a:solidFill>
                  <a:srgbClr val="FF0000"/>
                </a:solidFill>
              </a:rPr>
              <a:t>¿Y qué hay de la manipulación informática</a:t>
            </a:r>
            <a:r>
              <a:rPr lang="es-UY" b="1" dirty="0">
                <a:solidFill>
                  <a:srgbClr val="FF0000"/>
                </a:solidFill>
              </a:rPr>
              <a:t>? </a:t>
            </a:r>
            <a:r>
              <a:rPr lang="es-UY" dirty="0"/>
              <a:t>¿No puede alguna de las partes </a:t>
            </a:r>
            <a:r>
              <a:rPr lang="es-UY" dirty="0" smtClean="0"/>
              <a:t>manipular </a:t>
            </a:r>
            <a:r>
              <a:rPr lang="es-UY" dirty="0"/>
              <a:t>a su beneficio la computadora donde el contrato fue escrito o inclusive el código de su software?.</a:t>
            </a:r>
          </a:p>
          <a:p>
            <a:pPr algn="just"/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22581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/>
              <a:t>El mundo </a:t>
            </a:r>
            <a:r>
              <a:rPr lang="es-UY" b="1" dirty="0" err="1" smtClean="0"/>
              <a:t>Insurtech</a:t>
            </a:r>
            <a:endParaRPr lang="es-UY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2276" y="1481070"/>
            <a:ext cx="10851524" cy="5267460"/>
          </a:xfrm>
        </p:spPr>
        <p:txBody>
          <a:bodyPr>
            <a:normAutofit/>
          </a:bodyPr>
          <a:lstStyle/>
          <a:p>
            <a:pPr algn="just"/>
            <a:endParaRPr lang="es-UY" b="1" dirty="0" smtClean="0">
              <a:solidFill>
                <a:srgbClr val="FF0000"/>
              </a:solidFill>
            </a:endParaRPr>
          </a:p>
          <a:p>
            <a:pPr algn="just"/>
            <a:r>
              <a:rPr lang="es-UY" b="1" dirty="0" smtClean="0">
                <a:solidFill>
                  <a:srgbClr val="FF0000"/>
                </a:solidFill>
              </a:rPr>
              <a:t>Como </a:t>
            </a:r>
            <a:r>
              <a:rPr lang="es-UY" b="1" dirty="0">
                <a:solidFill>
                  <a:srgbClr val="FF0000"/>
                </a:solidFill>
              </a:rPr>
              <a:t>respuesta a estas interrogantes, surge la tecnología que permite a los contratos inteligentes </a:t>
            </a:r>
            <a:r>
              <a:rPr lang="es-UY" b="1" dirty="0" smtClean="0">
                <a:solidFill>
                  <a:srgbClr val="FF0000"/>
                </a:solidFill>
              </a:rPr>
              <a:t>aplicarse: </a:t>
            </a:r>
          </a:p>
          <a:p>
            <a:pPr algn="just"/>
            <a:endParaRPr lang="es-UY" b="1" dirty="0" smtClean="0">
              <a:solidFill>
                <a:srgbClr val="FF0000"/>
              </a:solidFill>
            </a:endParaRPr>
          </a:p>
          <a:p>
            <a:pPr algn="just"/>
            <a:r>
              <a:rPr lang="es-UY" b="1" dirty="0" smtClean="0">
                <a:solidFill>
                  <a:srgbClr val="0070C0"/>
                </a:solidFill>
              </a:rPr>
              <a:t>La </a:t>
            </a:r>
            <a:r>
              <a:rPr lang="es-UY" b="1" i="1" dirty="0" err="1">
                <a:solidFill>
                  <a:srgbClr val="0070C0"/>
                </a:solidFill>
              </a:rPr>
              <a:t>blockchain</a:t>
            </a:r>
            <a:r>
              <a:rPr lang="es-UY" b="1" dirty="0">
                <a:solidFill>
                  <a:srgbClr val="0070C0"/>
                </a:solidFill>
              </a:rPr>
              <a:t> </a:t>
            </a:r>
            <a:r>
              <a:rPr lang="es-UY" b="1" dirty="0" smtClean="0">
                <a:solidFill>
                  <a:srgbClr val="0070C0"/>
                </a:solidFill>
              </a:rPr>
              <a:t> </a:t>
            </a:r>
          </a:p>
          <a:p>
            <a:pPr algn="just"/>
            <a:endParaRPr lang="es-UY" b="1" dirty="0" smtClean="0">
              <a:solidFill>
                <a:srgbClr val="0070C0"/>
              </a:solidFill>
            </a:endParaRPr>
          </a:p>
          <a:p>
            <a:pPr algn="just"/>
            <a:r>
              <a:rPr lang="es-UY" b="1" dirty="0" smtClean="0">
                <a:solidFill>
                  <a:srgbClr val="0070C0"/>
                </a:solidFill>
              </a:rPr>
              <a:t>El </a:t>
            </a:r>
            <a:r>
              <a:rPr lang="es-UY" b="1" dirty="0">
                <a:solidFill>
                  <a:srgbClr val="0070C0"/>
                </a:solidFill>
              </a:rPr>
              <a:t>Internet de las Cosas </a:t>
            </a:r>
            <a:r>
              <a:rPr lang="es-UY" b="1" i="1" dirty="0">
                <a:solidFill>
                  <a:srgbClr val="0070C0"/>
                </a:solidFill>
              </a:rPr>
              <a:t>(</a:t>
            </a:r>
            <a:r>
              <a:rPr lang="es-UY" b="1" i="1" dirty="0" err="1">
                <a:solidFill>
                  <a:srgbClr val="0070C0"/>
                </a:solidFill>
              </a:rPr>
              <a:t>IoT</a:t>
            </a:r>
            <a:r>
              <a:rPr lang="es-UY" b="1" i="1" dirty="0">
                <a:solidFill>
                  <a:srgbClr val="0070C0"/>
                </a:solidFill>
              </a:rPr>
              <a:t>)</a:t>
            </a:r>
            <a:r>
              <a:rPr lang="es-UY" b="1" dirty="0">
                <a:solidFill>
                  <a:srgbClr val="0070C0"/>
                </a:solidFill>
              </a:rPr>
              <a:t> </a:t>
            </a:r>
            <a:endParaRPr lang="es-UY" b="1" dirty="0" smtClean="0">
              <a:solidFill>
                <a:srgbClr val="0070C0"/>
              </a:solidFill>
            </a:endParaRPr>
          </a:p>
          <a:p>
            <a:pPr algn="just"/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3335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1399"/>
          </a:xfrm>
        </p:spPr>
        <p:txBody>
          <a:bodyPr/>
          <a:lstStyle/>
          <a:p>
            <a:r>
              <a:rPr lang="es-UY" b="1" dirty="0" smtClean="0">
                <a:solidFill>
                  <a:srgbClr val="002060"/>
                </a:solidFill>
              </a:rPr>
              <a:t>El mundo </a:t>
            </a:r>
            <a:r>
              <a:rPr lang="es-UY" b="1" dirty="0" err="1" smtClean="0">
                <a:solidFill>
                  <a:srgbClr val="002060"/>
                </a:solidFill>
              </a:rPr>
              <a:t>Insurtech</a:t>
            </a:r>
            <a:endParaRPr lang="es-UY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2276" y="1481070"/>
            <a:ext cx="10851524" cy="5267460"/>
          </a:xfrm>
        </p:spPr>
        <p:txBody>
          <a:bodyPr>
            <a:normAutofit/>
          </a:bodyPr>
          <a:lstStyle/>
          <a:p>
            <a:pPr algn="just"/>
            <a:r>
              <a:rPr lang="es-UY" sz="2600" b="1" i="1" dirty="0" err="1" smtClean="0">
                <a:solidFill>
                  <a:srgbClr val="FF0000"/>
                </a:solidFill>
              </a:rPr>
              <a:t>Blockchain</a:t>
            </a:r>
            <a:r>
              <a:rPr lang="es-UY" sz="2600" b="1" i="1" dirty="0" smtClean="0">
                <a:solidFill>
                  <a:srgbClr val="FF0000"/>
                </a:solidFill>
              </a:rPr>
              <a:t> </a:t>
            </a:r>
            <a:endParaRPr lang="es-UY" sz="2600" b="1" dirty="0">
              <a:solidFill>
                <a:srgbClr val="FF0000"/>
              </a:solidFill>
            </a:endParaRPr>
          </a:p>
          <a:p>
            <a:pPr algn="just"/>
            <a:endParaRPr lang="es-UY" sz="2600" b="1" dirty="0" smtClean="0">
              <a:solidFill>
                <a:srgbClr val="002060"/>
              </a:solidFill>
            </a:endParaRPr>
          </a:p>
          <a:p>
            <a:pPr algn="just"/>
            <a:r>
              <a:rPr lang="es-UY" sz="2600" b="1" dirty="0" smtClean="0">
                <a:solidFill>
                  <a:srgbClr val="002060"/>
                </a:solidFill>
              </a:rPr>
              <a:t>Contabilidad Distribuida : es </a:t>
            </a:r>
            <a:r>
              <a:rPr lang="es-UY" sz="2600" b="1" dirty="0">
                <a:solidFill>
                  <a:srgbClr val="002060"/>
                </a:solidFill>
              </a:rPr>
              <a:t>una tecnología que permite la realización confiable y segura de cualquier tipo de transacción entre dos o más personas sin la necesidad de intermediarios, a través de Internet. </a:t>
            </a:r>
            <a:endParaRPr lang="es-UY" sz="2600" b="1" dirty="0" smtClean="0">
              <a:solidFill>
                <a:srgbClr val="002060"/>
              </a:solidFill>
            </a:endParaRPr>
          </a:p>
          <a:p>
            <a:pPr algn="just"/>
            <a:r>
              <a:rPr lang="es-UY" sz="2600" dirty="0" smtClean="0"/>
              <a:t>Su </a:t>
            </a:r>
            <a:r>
              <a:rPr lang="es-UY" sz="2600" dirty="0"/>
              <a:t>introducción al mundo se dio a través de la </a:t>
            </a:r>
            <a:r>
              <a:rPr lang="es-UY" sz="2600" dirty="0" err="1"/>
              <a:t>criptomoneda</a:t>
            </a:r>
            <a:r>
              <a:rPr lang="es-UY" sz="2600" dirty="0"/>
              <a:t> </a:t>
            </a:r>
            <a:r>
              <a:rPr lang="es-UY" sz="2600" dirty="0" err="1"/>
              <a:t>Bitcoin</a:t>
            </a:r>
            <a:r>
              <a:rPr lang="es-UY" sz="2600" dirty="0"/>
              <a:t>, la primera plataforma </a:t>
            </a:r>
            <a:r>
              <a:rPr lang="es-UY" sz="2600" dirty="0" err="1" smtClean="0"/>
              <a:t>blockchain</a:t>
            </a:r>
            <a:r>
              <a:rPr lang="es-UY" sz="2600" dirty="0" smtClean="0"/>
              <a:t>; </a:t>
            </a:r>
          </a:p>
          <a:p>
            <a:pPr algn="just"/>
            <a:r>
              <a:rPr lang="es-UY" sz="2600" b="1" dirty="0" smtClean="0">
                <a:solidFill>
                  <a:srgbClr val="002060"/>
                </a:solidFill>
              </a:rPr>
              <a:t>Tecnología </a:t>
            </a:r>
            <a:r>
              <a:rPr lang="es-UY" sz="2600" b="1" dirty="0" err="1" smtClean="0">
                <a:solidFill>
                  <a:srgbClr val="002060"/>
                </a:solidFill>
              </a:rPr>
              <a:t>Blockchain</a:t>
            </a:r>
            <a:r>
              <a:rPr lang="es-UY" sz="2600" b="1" dirty="0" smtClean="0">
                <a:solidFill>
                  <a:srgbClr val="002060"/>
                </a:solidFill>
              </a:rPr>
              <a:t>: es una base </a:t>
            </a:r>
            <a:r>
              <a:rPr lang="es-UY" sz="2600" b="1" dirty="0">
                <a:solidFill>
                  <a:srgbClr val="002060"/>
                </a:solidFill>
              </a:rPr>
              <a:t>de datos cifrada e </a:t>
            </a:r>
            <a:r>
              <a:rPr lang="es-UY" sz="2600" b="1" dirty="0" smtClean="0">
                <a:solidFill>
                  <a:srgbClr val="002060"/>
                </a:solidFill>
              </a:rPr>
              <a:t>inmutable</a:t>
            </a:r>
            <a:r>
              <a:rPr lang="es-UY" sz="2600" dirty="0" smtClean="0">
                <a:solidFill>
                  <a:srgbClr val="002060"/>
                </a:solidFill>
              </a:rPr>
              <a:t> </a:t>
            </a:r>
            <a:r>
              <a:rPr lang="es-UY" sz="2600" dirty="0" smtClean="0"/>
              <a:t>donde </a:t>
            </a:r>
            <a:r>
              <a:rPr lang="es-UY" sz="2600" dirty="0"/>
              <a:t>puede registrarse literalmente cualquier cosa, incluso un programa informático como los contratos inteligentes, con lo que la manipulación informática queda cuasi descartada. </a:t>
            </a:r>
            <a:endParaRPr lang="es-UY" sz="2600" dirty="0" smtClean="0"/>
          </a:p>
          <a:p>
            <a:pPr algn="just"/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09102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1399"/>
          </a:xfrm>
        </p:spPr>
        <p:txBody>
          <a:bodyPr/>
          <a:lstStyle/>
          <a:p>
            <a:r>
              <a:rPr lang="es-UY" b="1" dirty="0" smtClean="0">
                <a:solidFill>
                  <a:srgbClr val="002060"/>
                </a:solidFill>
              </a:rPr>
              <a:t>El mundo </a:t>
            </a:r>
            <a:r>
              <a:rPr lang="es-UY" b="1" dirty="0" err="1" smtClean="0">
                <a:solidFill>
                  <a:srgbClr val="002060"/>
                </a:solidFill>
              </a:rPr>
              <a:t>Insurtech</a:t>
            </a:r>
            <a:endParaRPr lang="es-UY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2276" y="1481070"/>
            <a:ext cx="10851524" cy="5267460"/>
          </a:xfrm>
        </p:spPr>
        <p:txBody>
          <a:bodyPr>
            <a:normAutofit/>
          </a:bodyPr>
          <a:lstStyle/>
          <a:p>
            <a:pPr algn="just"/>
            <a:r>
              <a:rPr lang="es-UY" sz="2600" b="1" i="1" dirty="0" err="1" smtClean="0">
                <a:solidFill>
                  <a:srgbClr val="FF0000"/>
                </a:solidFill>
              </a:rPr>
              <a:t>Blockchain</a:t>
            </a:r>
            <a:r>
              <a:rPr lang="es-UY" sz="2600" b="1" i="1" dirty="0" smtClean="0">
                <a:solidFill>
                  <a:srgbClr val="FF0000"/>
                </a:solidFill>
              </a:rPr>
              <a:t> </a:t>
            </a:r>
            <a:endParaRPr lang="es-UY" sz="2600" b="1" dirty="0">
              <a:solidFill>
                <a:srgbClr val="FF0000"/>
              </a:solidFill>
            </a:endParaRPr>
          </a:p>
          <a:p>
            <a:pPr algn="just"/>
            <a:endParaRPr lang="es-UY" sz="2600" b="1" dirty="0" smtClean="0"/>
          </a:p>
          <a:p>
            <a:pPr algn="just"/>
            <a:r>
              <a:rPr lang="es-UY" sz="2600" b="1" dirty="0" smtClean="0">
                <a:solidFill>
                  <a:srgbClr val="0070C0"/>
                </a:solidFill>
              </a:rPr>
              <a:t>Esta </a:t>
            </a:r>
            <a:r>
              <a:rPr lang="es-UY" sz="2600" b="1" dirty="0">
                <a:solidFill>
                  <a:srgbClr val="0070C0"/>
                </a:solidFill>
              </a:rPr>
              <a:t>tecnología </a:t>
            </a:r>
            <a:r>
              <a:rPr lang="es-UY" sz="2600" b="1" dirty="0" smtClean="0">
                <a:solidFill>
                  <a:srgbClr val="0070C0"/>
                </a:solidFill>
              </a:rPr>
              <a:t>por </a:t>
            </a:r>
            <a:r>
              <a:rPr lang="es-UY" sz="2600" b="1" dirty="0">
                <a:solidFill>
                  <a:srgbClr val="0070C0"/>
                </a:solidFill>
              </a:rPr>
              <a:t>ser inmutable, descentralizada e inmediata, puede brindar </a:t>
            </a:r>
            <a:r>
              <a:rPr lang="es-UY" sz="2600" b="1" dirty="0">
                <a:solidFill>
                  <a:srgbClr val="002060"/>
                </a:solidFill>
              </a:rPr>
              <a:t>“transparencia, precisión y velocidad” </a:t>
            </a:r>
            <a:r>
              <a:rPr lang="es-UY" sz="2600" b="1" dirty="0">
                <a:solidFill>
                  <a:srgbClr val="0070C0"/>
                </a:solidFill>
              </a:rPr>
              <a:t>a los mercados de seguros. </a:t>
            </a:r>
            <a:endParaRPr lang="es-UY" sz="2600" b="1" dirty="0" smtClean="0">
              <a:solidFill>
                <a:srgbClr val="0070C0"/>
              </a:solidFill>
            </a:endParaRPr>
          </a:p>
          <a:p>
            <a:pPr algn="just"/>
            <a:endParaRPr lang="es-UY" sz="2600" b="1" dirty="0" smtClean="0">
              <a:solidFill>
                <a:srgbClr val="0070C0"/>
              </a:solidFill>
            </a:endParaRPr>
          </a:p>
          <a:p>
            <a:pPr algn="just"/>
            <a:r>
              <a:rPr lang="es-UY" sz="2600" b="1" dirty="0" smtClean="0">
                <a:solidFill>
                  <a:srgbClr val="0070C0"/>
                </a:solidFill>
              </a:rPr>
              <a:t>Aporta </a:t>
            </a:r>
            <a:r>
              <a:rPr lang="es-UY" sz="2600" b="1" dirty="0" smtClean="0">
                <a:solidFill>
                  <a:srgbClr val="002060"/>
                </a:solidFill>
              </a:rPr>
              <a:t>mayor </a:t>
            </a:r>
            <a:r>
              <a:rPr lang="es-UY" sz="2600" b="1" dirty="0">
                <a:solidFill>
                  <a:srgbClr val="002060"/>
                </a:solidFill>
              </a:rPr>
              <a:t>capacidad para registrar los riesgos </a:t>
            </a:r>
            <a:r>
              <a:rPr lang="es-UY" sz="2600" b="1" dirty="0">
                <a:solidFill>
                  <a:srgbClr val="0070C0"/>
                </a:solidFill>
              </a:rPr>
              <a:t>que asume la </a:t>
            </a:r>
            <a:r>
              <a:rPr lang="es-UY" sz="2600" b="1" dirty="0" smtClean="0">
                <a:solidFill>
                  <a:srgbClr val="0070C0"/>
                </a:solidFill>
              </a:rPr>
              <a:t>empresa </a:t>
            </a:r>
          </a:p>
          <a:p>
            <a:pPr algn="just"/>
            <a:endParaRPr lang="es-UY" sz="2600" b="1" dirty="0">
              <a:solidFill>
                <a:srgbClr val="0070C0"/>
              </a:solidFill>
            </a:endParaRPr>
          </a:p>
          <a:p>
            <a:pPr algn="just"/>
            <a:r>
              <a:rPr lang="es-UY" sz="2600" b="1" dirty="0" smtClean="0">
                <a:solidFill>
                  <a:srgbClr val="0070C0"/>
                </a:solidFill>
              </a:rPr>
              <a:t>Genera </a:t>
            </a:r>
            <a:r>
              <a:rPr lang="es-UY" sz="2600" b="1" dirty="0">
                <a:solidFill>
                  <a:srgbClr val="002060"/>
                </a:solidFill>
              </a:rPr>
              <a:t>posibilidades de crecimiento inteligente</a:t>
            </a:r>
            <a:r>
              <a:rPr lang="es-UY" sz="2600" b="1" dirty="0">
                <a:solidFill>
                  <a:srgbClr val="0070C0"/>
                </a:solidFill>
              </a:rPr>
              <a:t>.</a:t>
            </a:r>
            <a:r>
              <a:rPr lang="es-UY" sz="2600" b="1" dirty="0" smtClean="0">
                <a:solidFill>
                  <a:srgbClr val="0070C0"/>
                </a:solidFill>
              </a:rPr>
              <a:t> </a:t>
            </a:r>
            <a:endParaRPr lang="es-UY" sz="2600" b="1" dirty="0">
              <a:solidFill>
                <a:srgbClr val="0070C0"/>
              </a:solidFill>
            </a:endParaRPr>
          </a:p>
          <a:p>
            <a:pPr algn="just"/>
            <a:endParaRPr lang="es-UY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2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UY" sz="3200" b="1" dirty="0" smtClean="0">
                <a:solidFill>
                  <a:srgbClr val="FF0000"/>
                </a:solidFill>
              </a:rPr>
              <a:t>Ejemplo: </a:t>
            </a:r>
            <a:r>
              <a:rPr lang="es-UY" sz="3200" b="1" dirty="0" err="1" smtClean="0">
                <a:solidFill>
                  <a:srgbClr val="FF0000"/>
                </a:solidFill>
              </a:rPr>
              <a:t>Criptomoneda</a:t>
            </a:r>
            <a:r>
              <a:rPr lang="es-UY" sz="3200" b="1" dirty="0" smtClean="0">
                <a:solidFill>
                  <a:srgbClr val="FF0000"/>
                </a:solidFill>
              </a:rPr>
              <a:t>: Libro de contabilidad digital-carteras digitales-  mineros (trabajadores)- acertijo matemático - nodos (guardianes de la red)…</a:t>
            </a:r>
            <a:endParaRPr lang="es-UY" sz="3200" b="1" dirty="0">
              <a:solidFill>
                <a:srgbClr val="FF0000"/>
              </a:solidFill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32" y="2150771"/>
            <a:ext cx="7736678" cy="4082604"/>
          </a:xfrm>
        </p:spPr>
      </p:pic>
    </p:spTree>
    <p:extLst>
      <p:ext uri="{BB962C8B-B14F-4D97-AF65-F5344CB8AC3E}">
        <p14:creationId xmlns:p14="http://schemas.microsoft.com/office/powerpoint/2010/main" val="19193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8637"/>
            <a:ext cx="10515600" cy="343212"/>
          </a:xfrm>
        </p:spPr>
        <p:txBody>
          <a:bodyPr>
            <a:normAutofit fontScale="90000"/>
          </a:bodyPr>
          <a:lstStyle/>
          <a:p>
            <a:r>
              <a:rPr lang="es-UY" b="1" dirty="0" smtClean="0">
                <a:solidFill>
                  <a:srgbClr val="002060"/>
                </a:solidFill>
              </a:rPr>
              <a:t>El mundo </a:t>
            </a:r>
            <a:r>
              <a:rPr lang="es-UY" b="1" dirty="0" err="1" smtClean="0">
                <a:solidFill>
                  <a:srgbClr val="002060"/>
                </a:solidFill>
              </a:rPr>
              <a:t>Insurtech</a:t>
            </a:r>
            <a:endParaRPr lang="es-UY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2276" y="381849"/>
            <a:ext cx="10851524" cy="6373119"/>
          </a:xfrm>
        </p:spPr>
        <p:txBody>
          <a:bodyPr>
            <a:normAutofit/>
          </a:bodyPr>
          <a:lstStyle/>
          <a:p>
            <a:pPr algn="just"/>
            <a:endParaRPr lang="es-UY" b="1" dirty="0" smtClean="0">
              <a:solidFill>
                <a:srgbClr val="FF0000"/>
              </a:solidFill>
            </a:endParaRPr>
          </a:p>
          <a:p>
            <a:pPr algn="just"/>
            <a:r>
              <a:rPr lang="es-UY" b="1" dirty="0" smtClean="0">
                <a:solidFill>
                  <a:srgbClr val="FF0000"/>
                </a:solidFill>
              </a:rPr>
              <a:t>El </a:t>
            </a:r>
            <a:r>
              <a:rPr lang="es-UY" b="1" dirty="0">
                <a:solidFill>
                  <a:srgbClr val="FF0000"/>
                </a:solidFill>
              </a:rPr>
              <a:t>Internet de las Cosas </a:t>
            </a:r>
            <a:r>
              <a:rPr lang="es-UY" b="1" i="1" dirty="0">
                <a:solidFill>
                  <a:srgbClr val="FF0000"/>
                </a:solidFill>
              </a:rPr>
              <a:t>(</a:t>
            </a:r>
            <a:r>
              <a:rPr lang="es-UY" b="1" i="1" dirty="0" err="1">
                <a:solidFill>
                  <a:srgbClr val="FF0000"/>
                </a:solidFill>
              </a:rPr>
              <a:t>IoT</a:t>
            </a:r>
            <a:r>
              <a:rPr lang="es-UY" b="1" i="1" dirty="0">
                <a:solidFill>
                  <a:srgbClr val="FF0000"/>
                </a:solidFill>
              </a:rPr>
              <a:t>)</a:t>
            </a:r>
            <a:r>
              <a:rPr lang="es-UY" b="1" dirty="0">
                <a:solidFill>
                  <a:srgbClr val="FF0000"/>
                </a:solidFill>
              </a:rPr>
              <a:t> </a:t>
            </a:r>
            <a:endParaRPr lang="es-UY" b="1" dirty="0" smtClean="0">
              <a:solidFill>
                <a:srgbClr val="FF0000"/>
              </a:solidFill>
            </a:endParaRPr>
          </a:p>
          <a:p>
            <a:pPr algn="just"/>
            <a:endParaRPr lang="es-UY" b="1" dirty="0" smtClean="0">
              <a:solidFill>
                <a:srgbClr val="FF0000"/>
              </a:solidFill>
            </a:endParaRPr>
          </a:p>
          <a:p>
            <a:pPr algn="just"/>
            <a:r>
              <a:rPr lang="es-UY" b="1" dirty="0" smtClean="0">
                <a:solidFill>
                  <a:srgbClr val="0070C0"/>
                </a:solidFill>
              </a:rPr>
              <a:t>Se basa </a:t>
            </a:r>
            <a:r>
              <a:rPr lang="es-UY" b="1" dirty="0">
                <a:solidFill>
                  <a:srgbClr val="0070C0"/>
                </a:solidFill>
              </a:rPr>
              <a:t>en la interconexión de cualquier objeto o dispositivo a internet, genera datos y modelos de negocio absolutamente novedosos</a:t>
            </a:r>
            <a:r>
              <a:rPr lang="es-UY" b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es-UY" dirty="0" smtClean="0"/>
          </a:p>
          <a:p>
            <a:pPr algn="just"/>
            <a:r>
              <a:rPr lang="es-UY" b="1" dirty="0" smtClean="0">
                <a:solidFill>
                  <a:srgbClr val="002060"/>
                </a:solidFill>
              </a:rPr>
              <a:t>Beneficio para </a:t>
            </a:r>
            <a:r>
              <a:rPr lang="es-UY" b="1" dirty="0">
                <a:solidFill>
                  <a:srgbClr val="002060"/>
                </a:solidFill>
              </a:rPr>
              <a:t>aseguradoras </a:t>
            </a:r>
            <a:r>
              <a:rPr lang="es-UY" b="1" dirty="0" smtClean="0">
                <a:solidFill>
                  <a:srgbClr val="002060"/>
                </a:solidFill>
              </a:rPr>
              <a:t>y clientes</a:t>
            </a:r>
            <a:r>
              <a:rPr lang="es-UY" b="1" dirty="0">
                <a:solidFill>
                  <a:srgbClr val="002060"/>
                </a:solidFill>
              </a:rPr>
              <a:t> </a:t>
            </a:r>
            <a:r>
              <a:rPr lang="es-UY" b="1" dirty="0" smtClean="0">
                <a:solidFill>
                  <a:srgbClr val="002060"/>
                </a:solidFill>
              </a:rPr>
              <a:t>!!! </a:t>
            </a:r>
          </a:p>
          <a:p>
            <a:pPr algn="just"/>
            <a:endParaRPr lang="es-UY" b="1" dirty="0" smtClean="0"/>
          </a:p>
          <a:p>
            <a:pPr algn="just"/>
            <a:r>
              <a:rPr lang="es-UY" dirty="0" smtClean="0"/>
              <a:t>Concepto</a:t>
            </a:r>
            <a:r>
              <a:rPr lang="es-UY" b="1" dirty="0" smtClean="0"/>
              <a:t> </a:t>
            </a:r>
            <a:r>
              <a:rPr lang="es-UY" b="1" i="1" dirty="0" err="1">
                <a:solidFill>
                  <a:srgbClr val="FF0000"/>
                </a:solidFill>
              </a:rPr>
              <a:t>pay</a:t>
            </a:r>
            <a:r>
              <a:rPr lang="es-UY" b="1" i="1" dirty="0">
                <a:solidFill>
                  <a:srgbClr val="FF0000"/>
                </a:solidFill>
              </a:rPr>
              <a:t> as </a:t>
            </a:r>
            <a:r>
              <a:rPr lang="es-UY" b="1" i="1" dirty="0" err="1">
                <a:solidFill>
                  <a:srgbClr val="FF0000"/>
                </a:solidFill>
              </a:rPr>
              <a:t>you</a:t>
            </a:r>
            <a:r>
              <a:rPr lang="es-UY" b="1" i="1" dirty="0">
                <a:solidFill>
                  <a:srgbClr val="FF0000"/>
                </a:solidFill>
              </a:rPr>
              <a:t> drive</a:t>
            </a:r>
            <a:r>
              <a:rPr lang="es-UY" b="1" dirty="0">
                <a:solidFill>
                  <a:srgbClr val="FF0000"/>
                </a:solidFill>
              </a:rPr>
              <a:t> </a:t>
            </a:r>
            <a:r>
              <a:rPr lang="es-UY" dirty="0"/>
              <a:t>(paga por lo que conduces</a:t>
            </a:r>
            <a:r>
              <a:rPr lang="es-UY" dirty="0" smtClean="0"/>
              <a:t>): aplicado </a:t>
            </a:r>
            <a:r>
              <a:rPr lang="es-UY" dirty="0"/>
              <a:t>a </a:t>
            </a:r>
            <a:r>
              <a:rPr lang="es-UY" dirty="0" smtClean="0"/>
              <a:t>vehículos pero </a:t>
            </a:r>
            <a:r>
              <a:rPr lang="es-UY" dirty="0"/>
              <a:t>que se </a:t>
            </a:r>
            <a:r>
              <a:rPr lang="es-UY" dirty="0" smtClean="0"/>
              <a:t>extiende a </a:t>
            </a:r>
            <a:r>
              <a:rPr lang="es-UY" dirty="0"/>
              <a:t>otros </a:t>
            </a:r>
            <a:r>
              <a:rPr lang="es-UY" dirty="0" smtClean="0"/>
              <a:t>seguros.</a:t>
            </a:r>
          </a:p>
          <a:p>
            <a:pPr algn="just"/>
            <a:endParaRPr lang="es-UY" dirty="0"/>
          </a:p>
          <a:p>
            <a:pPr algn="just"/>
            <a:endParaRPr lang="es-UY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8637"/>
            <a:ext cx="10515600" cy="343212"/>
          </a:xfrm>
        </p:spPr>
        <p:txBody>
          <a:bodyPr>
            <a:normAutofit fontScale="90000"/>
          </a:bodyPr>
          <a:lstStyle/>
          <a:p>
            <a:r>
              <a:rPr lang="es-UY" b="1" dirty="0" smtClean="0">
                <a:solidFill>
                  <a:srgbClr val="002060"/>
                </a:solidFill>
              </a:rPr>
              <a:t>El mundo </a:t>
            </a:r>
            <a:r>
              <a:rPr lang="es-UY" b="1" dirty="0" err="1" smtClean="0">
                <a:solidFill>
                  <a:srgbClr val="002060"/>
                </a:solidFill>
              </a:rPr>
              <a:t>Insurtech</a:t>
            </a:r>
            <a:endParaRPr lang="es-UY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2276" y="381849"/>
            <a:ext cx="10851524" cy="6373119"/>
          </a:xfrm>
        </p:spPr>
        <p:txBody>
          <a:bodyPr>
            <a:normAutofit fontScale="92500" lnSpcReduction="20000"/>
          </a:bodyPr>
          <a:lstStyle/>
          <a:p>
            <a:pPr algn="just"/>
            <a:endParaRPr lang="es-UY" b="1" dirty="0" smtClean="0">
              <a:solidFill>
                <a:srgbClr val="FF0000"/>
              </a:solidFill>
            </a:endParaRPr>
          </a:p>
          <a:p>
            <a:pPr algn="just"/>
            <a:r>
              <a:rPr lang="es-UY" sz="3100" b="1" dirty="0" smtClean="0">
                <a:solidFill>
                  <a:schemeClr val="accent5">
                    <a:lumMod val="75000"/>
                  </a:schemeClr>
                </a:solidFill>
              </a:rPr>
              <a:t>El </a:t>
            </a:r>
            <a:r>
              <a:rPr lang="es-UY" sz="3100" b="1" dirty="0">
                <a:solidFill>
                  <a:schemeClr val="accent5">
                    <a:lumMod val="75000"/>
                  </a:schemeClr>
                </a:solidFill>
              </a:rPr>
              <a:t>Internet de las Cosas </a:t>
            </a:r>
            <a:r>
              <a:rPr lang="es-UY" sz="3100" b="1" i="1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s-UY" sz="3100" b="1" i="1" dirty="0" err="1">
                <a:solidFill>
                  <a:schemeClr val="accent5">
                    <a:lumMod val="75000"/>
                  </a:schemeClr>
                </a:solidFill>
              </a:rPr>
              <a:t>IoT</a:t>
            </a:r>
            <a:r>
              <a:rPr lang="es-UY" sz="3100" b="1" i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es-UY" sz="31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s-UY" sz="31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es-UY" sz="2600" b="1" dirty="0" smtClean="0">
              <a:solidFill>
                <a:srgbClr val="FF0000"/>
              </a:solidFill>
            </a:endParaRPr>
          </a:p>
          <a:p>
            <a:pPr algn="just"/>
            <a:r>
              <a:rPr lang="es-UY" sz="2600" b="1" dirty="0" smtClean="0">
                <a:solidFill>
                  <a:srgbClr val="FF0000"/>
                </a:solidFill>
              </a:rPr>
              <a:t>Cliente:</a:t>
            </a:r>
          </a:p>
          <a:p>
            <a:pPr algn="just">
              <a:buFontTx/>
              <a:buChar char="-"/>
            </a:pPr>
            <a:r>
              <a:rPr lang="es-UY" sz="2600" b="1" dirty="0" smtClean="0">
                <a:solidFill>
                  <a:schemeClr val="accent5">
                    <a:lumMod val="75000"/>
                  </a:schemeClr>
                </a:solidFill>
              </a:rPr>
              <a:t>contrata </a:t>
            </a:r>
            <a:r>
              <a:rPr lang="es-UY" sz="2600" b="1" dirty="0">
                <a:solidFill>
                  <a:schemeClr val="accent5">
                    <a:lumMod val="75000"/>
                  </a:schemeClr>
                </a:solidFill>
              </a:rPr>
              <a:t>seguros a la medida de sus necesidades </a:t>
            </a:r>
            <a:r>
              <a:rPr lang="es-UY" sz="2600" dirty="0"/>
              <a:t>de una forma precisa gracias a la aportación de los datos transmitidos por el </a:t>
            </a:r>
            <a:r>
              <a:rPr lang="es-UY" sz="2600" dirty="0" err="1"/>
              <a:t>IoT</a:t>
            </a:r>
            <a:r>
              <a:rPr lang="es-UY" sz="2600" dirty="0"/>
              <a:t> </a:t>
            </a:r>
            <a:r>
              <a:rPr lang="es-UY" sz="2600" dirty="0" smtClean="0"/>
              <a:t> </a:t>
            </a:r>
          </a:p>
          <a:p>
            <a:pPr algn="just">
              <a:buFontTx/>
              <a:buChar char="-"/>
            </a:pPr>
            <a:r>
              <a:rPr lang="es-UY" sz="2600" b="1" dirty="0" smtClean="0">
                <a:solidFill>
                  <a:schemeClr val="accent5">
                    <a:lumMod val="75000"/>
                  </a:schemeClr>
                </a:solidFill>
              </a:rPr>
              <a:t>paga </a:t>
            </a:r>
            <a:r>
              <a:rPr lang="es-UY" sz="2600" b="1" dirty="0">
                <a:solidFill>
                  <a:schemeClr val="accent5">
                    <a:lumMod val="75000"/>
                  </a:schemeClr>
                </a:solidFill>
              </a:rPr>
              <a:t>solo por lo que verdaderamente gasta y </a:t>
            </a:r>
            <a:r>
              <a:rPr lang="es-UY" sz="2600" b="1" dirty="0" smtClean="0">
                <a:solidFill>
                  <a:schemeClr val="accent5">
                    <a:lumMod val="75000"/>
                  </a:schemeClr>
                </a:solidFill>
              </a:rPr>
              <a:t>necesita.</a:t>
            </a:r>
          </a:p>
          <a:p>
            <a:pPr algn="just">
              <a:buFontTx/>
              <a:buChar char="-"/>
            </a:pPr>
            <a:r>
              <a:rPr lang="es-UY" sz="2600" b="1" dirty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s-UY" sz="2600" b="1" dirty="0" smtClean="0">
                <a:solidFill>
                  <a:schemeClr val="accent5">
                    <a:lumMod val="75000"/>
                  </a:schemeClr>
                </a:solidFill>
              </a:rPr>
              <a:t>ecibe servicio personalizado</a:t>
            </a:r>
            <a:r>
              <a:rPr lang="es-UY" sz="2600" b="1" dirty="0" smtClean="0"/>
              <a:t>.</a:t>
            </a:r>
            <a:r>
              <a:rPr lang="es-UY" sz="2600" dirty="0" smtClean="0"/>
              <a:t> </a:t>
            </a:r>
          </a:p>
          <a:p>
            <a:pPr algn="just"/>
            <a:endParaRPr lang="es-UY" sz="2600" b="1" dirty="0" smtClean="0">
              <a:solidFill>
                <a:srgbClr val="FF0000"/>
              </a:solidFill>
            </a:endParaRPr>
          </a:p>
          <a:p>
            <a:pPr algn="just"/>
            <a:r>
              <a:rPr lang="es-UY" sz="2600" b="1" dirty="0" smtClean="0">
                <a:solidFill>
                  <a:srgbClr val="FF0000"/>
                </a:solidFill>
              </a:rPr>
              <a:t>Aseguradora: </a:t>
            </a:r>
          </a:p>
          <a:p>
            <a:pPr algn="just"/>
            <a:r>
              <a:rPr lang="es-UY" sz="2600" b="1" dirty="0" smtClean="0">
                <a:solidFill>
                  <a:srgbClr val="0070C0"/>
                </a:solidFill>
              </a:rPr>
              <a:t>Optimiza procesos claves con relación </a:t>
            </a:r>
            <a:r>
              <a:rPr lang="es-UY" sz="2600" b="1" dirty="0">
                <a:solidFill>
                  <a:srgbClr val="0070C0"/>
                </a:solidFill>
              </a:rPr>
              <a:t>digital a través de dispositivos </a:t>
            </a:r>
            <a:endParaRPr lang="es-UY" sz="2600" b="1" dirty="0" smtClean="0">
              <a:solidFill>
                <a:srgbClr val="0070C0"/>
              </a:solidFill>
            </a:endParaRPr>
          </a:p>
          <a:p>
            <a:pPr algn="just"/>
            <a:r>
              <a:rPr lang="es-UY" sz="2600" b="1" dirty="0" smtClean="0">
                <a:solidFill>
                  <a:srgbClr val="0070C0"/>
                </a:solidFill>
              </a:rPr>
              <a:t>Ofrece solo lo necesario </a:t>
            </a:r>
            <a:endParaRPr lang="es-UY" sz="2600" b="1" dirty="0">
              <a:solidFill>
                <a:srgbClr val="0070C0"/>
              </a:solidFill>
            </a:endParaRPr>
          </a:p>
          <a:p>
            <a:pPr algn="just"/>
            <a:r>
              <a:rPr lang="es-UY" sz="2600" b="1" dirty="0" smtClean="0">
                <a:solidFill>
                  <a:srgbClr val="0070C0"/>
                </a:solidFill>
              </a:rPr>
              <a:t>Responde </a:t>
            </a:r>
            <a:r>
              <a:rPr lang="es-UY" sz="2600" b="1" dirty="0">
                <a:solidFill>
                  <a:srgbClr val="0070C0"/>
                </a:solidFill>
              </a:rPr>
              <a:t>con una oferta de servicios </a:t>
            </a:r>
            <a:r>
              <a:rPr lang="es-UY" sz="2600" b="1" dirty="0" smtClean="0">
                <a:solidFill>
                  <a:srgbClr val="0070C0"/>
                </a:solidFill>
              </a:rPr>
              <a:t>“a </a:t>
            </a:r>
            <a:r>
              <a:rPr lang="es-UY" sz="2600" b="1" dirty="0">
                <a:solidFill>
                  <a:srgbClr val="0070C0"/>
                </a:solidFill>
              </a:rPr>
              <a:t>la </a:t>
            </a:r>
            <a:r>
              <a:rPr lang="es-UY" sz="2600" b="1" dirty="0" smtClean="0">
                <a:solidFill>
                  <a:srgbClr val="0070C0"/>
                </a:solidFill>
              </a:rPr>
              <a:t>carta” </a:t>
            </a:r>
          </a:p>
          <a:p>
            <a:pPr algn="just"/>
            <a:r>
              <a:rPr lang="es-UY" sz="2600" b="1" dirty="0" smtClean="0">
                <a:solidFill>
                  <a:srgbClr val="0070C0"/>
                </a:solidFill>
              </a:rPr>
              <a:t>A </a:t>
            </a:r>
            <a:r>
              <a:rPr lang="es-UY" sz="2600" b="1" dirty="0">
                <a:solidFill>
                  <a:srgbClr val="0070C0"/>
                </a:solidFill>
              </a:rPr>
              <a:t>cambio</a:t>
            </a:r>
            <a:r>
              <a:rPr lang="es-UY" sz="2600" b="1" dirty="0" smtClean="0">
                <a:solidFill>
                  <a:srgbClr val="0070C0"/>
                </a:solidFill>
              </a:rPr>
              <a:t>, los asegurados deben </a:t>
            </a:r>
            <a:r>
              <a:rPr lang="es-UY" sz="2600" b="1" dirty="0">
                <a:solidFill>
                  <a:srgbClr val="0070C0"/>
                </a:solidFill>
              </a:rPr>
              <a:t>acceder a compartir sus hábitos con las aseguradoras. </a:t>
            </a:r>
            <a:r>
              <a:rPr lang="es-UY" sz="2600" b="1" dirty="0">
                <a:solidFill>
                  <a:srgbClr val="FF0000"/>
                </a:solidFill>
              </a:rPr>
              <a:t>Se estima que el 78% de los clientes de las compañías aseguradoras estarían dispuestos a proporcionar sus datos de </a:t>
            </a:r>
            <a:r>
              <a:rPr lang="es-UY" sz="2600" b="1" dirty="0" smtClean="0">
                <a:solidFill>
                  <a:srgbClr val="FF0000"/>
                </a:solidFill>
              </a:rPr>
              <a:t>comportamiento – Domótica- </a:t>
            </a:r>
            <a:r>
              <a:rPr lang="es-UY" sz="2600" b="1" dirty="0" err="1" smtClean="0">
                <a:solidFill>
                  <a:srgbClr val="FF0000"/>
                </a:solidFill>
              </a:rPr>
              <a:t>smarthomes</a:t>
            </a:r>
            <a:r>
              <a:rPr lang="es-UY" sz="2600" b="1" dirty="0" smtClean="0">
                <a:solidFill>
                  <a:srgbClr val="FF0000"/>
                </a:solidFill>
              </a:rPr>
              <a:t>- </a:t>
            </a:r>
            <a:r>
              <a:rPr lang="es-UY" sz="2600" b="1" dirty="0" err="1" smtClean="0">
                <a:solidFill>
                  <a:srgbClr val="FF0000"/>
                </a:solidFill>
              </a:rPr>
              <a:t>wereables</a:t>
            </a:r>
            <a:endParaRPr lang="es-UY" sz="2600" b="1" dirty="0">
              <a:solidFill>
                <a:srgbClr val="FF0000"/>
              </a:solidFill>
            </a:endParaRPr>
          </a:p>
          <a:p>
            <a:pPr algn="just"/>
            <a:endParaRPr lang="es-UY" dirty="0"/>
          </a:p>
          <a:p>
            <a:pPr algn="just"/>
            <a:endParaRPr lang="es-UY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8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rgbClr val="0070C0"/>
                </a:solidFill>
              </a:rPr>
              <a:t>Su uso en seguros </a:t>
            </a:r>
            <a:endParaRPr lang="es-UY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UY" sz="2400" b="1" dirty="0" smtClean="0">
                <a:solidFill>
                  <a:srgbClr val="FF0000"/>
                </a:solidFill>
              </a:rPr>
              <a:t>Más sencillo:</a:t>
            </a:r>
          </a:p>
          <a:p>
            <a:pPr algn="just"/>
            <a:r>
              <a:rPr lang="es-UY" sz="2400" b="1" dirty="0" err="1" smtClean="0">
                <a:solidFill>
                  <a:srgbClr val="FF0000"/>
                </a:solidFill>
              </a:rPr>
              <a:t>Insurtech</a:t>
            </a:r>
            <a:r>
              <a:rPr lang="es-UY" sz="2400" b="1" dirty="0" smtClean="0">
                <a:solidFill>
                  <a:srgbClr val="FF0000"/>
                </a:solidFill>
              </a:rPr>
              <a:t> </a:t>
            </a:r>
            <a:r>
              <a:rPr lang="es-UY" sz="2400" b="1" dirty="0">
                <a:solidFill>
                  <a:srgbClr val="FF0000"/>
                </a:solidFill>
              </a:rPr>
              <a:t>para venta de seguros: </a:t>
            </a:r>
          </a:p>
          <a:p>
            <a:pPr marL="0" indent="0" algn="just">
              <a:buNone/>
            </a:pPr>
            <a:endParaRPr lang="es-UY" sz="2400" dirty="0" smtClean="0"/>
          </a:p>
          <a:p>
            <a:pPr marL="0" indent="0" algn="just">
              <a:buNone/>
            </a:pPr>
            <a:r>
              <a:rPr lang="es-UY" sz="2400" dirty="0" smtClean="0"/>
              <a:t>-</a:t>
            </a:r>
            <a:r>
              <a:rPr lang="es-UY" sz="2400" dirty="0"/>
              <a:t>simple </a:t>
            </a:r>
            <a:r>
              <a:rPr lang="es-UY" sz="2400" b="1" dirty="0">
                <a:solidFill>
                  <a:srgbClr val="0070C0"/>
                </a:solidFill>
              </a:rPr>
              <a:t>plataforma interactiva </a:t>
            </a:r>
            <a:r>
              <a:rPr lang="es-UY" sz="2400" dirty="0"/>
              <a:t>con el cliente potencial, ofreciendo distintas cotizaciones de distintas aseguradoras o en otra versión, de una sola aseguradora, si la herramienta es desarrollada por ésta.</a:t>
            </a:r>
          </a:p>
          <a:p>
            <a:pPr marL="0" indent="0" algn="just">
              <a:buNone/>
            </a:pPr>
            <a:endParaRPr lang="es-UY" sz="2400" dirty="0"/>
          </a:p>
          <a:p>
            <a:pPr marL="0" indent="0" algn="just">
              <a:buNone/>
            </a:pPr>
            <a:r>
              <a:rPr lang="es-UY" sz="2400" b="1" dirty="0">
                <a:solidFill>
                  <a:srgbClr val="002060"/>
                </a:solidFill>
              </a:rPr>
              <a:t>E</a:t>
            </a:r>
            <a:r>
              <a:rPr lang="es-UY" sz="2400" b="1" dirty="0" smtClean="0">
                <a:solidFill>
                  <a:srgbClr val="002060"/>
                </a:solidFill>
              </a:rPr>
              <a:t>sta </a:t>
            </a:r>
            <a:r>
              <a:rPr lang="es-UY" sz="2400" b="1" dirty="0">
                <a:solidFill>
                  <a:srgbClr val="002060"/>
                </a:solidFill>
              </a:rPr>
              <a:t>herramienta se puede complejizar y llegar a </a:t>
            </a:r>
            <a:r>
              <a:rPr lang="es-UY" sz="2400" b="1" dirty="0" smtClean="0">
                <a:solidFill>
                  <a:srgbClr val="002060"/>
                </a:solidFill>
              </a:rPr>
              <a:t>permitir:</a:t>
            </a:r>
          </a:p>
          <a:p>
            <a:pPr marL="0" indent="0" algn="just">
              <a:buNone/>
            </a:pPr>
            <a:r>
              <a:rPr lang="es-UY" sz="2400" dirty="0"/>
              <a:t>-</a:t>
            </a:r>
            <a:r>
              <a:rPr lang="es-UY" sz="2400" dirty="0" smtClean="0"/>
              <a:t> </a:t>
            </a:r>
            <a:r>
              <a:rPr lang="es-UY" sz="2400" b="1" dirty="0">
                <a:solidFill>
                  <a:srgbClr val="0070C0"/>
                </a:solidFill>
              </a:rPr>
              <a:t>la colecta de </a:t>
            </a:r>
            <a:r>
              <a:rPr lang="es-UY" sz="2400" b="1" dirty="0" smtClean="0">
                <a:solidFill>
                  <a:srgbClr val="0070C0"/>
                </a:solidFill>
              </a:rPr>
              <a:t>datos</a:t>
            </a:r>
            <a:r>
              <a:rPr lang="es-UY" sz="2400" dirty="0" smtClean="0"/>
              <a:t>, </a:t>
            </a:r>
            <a:r>
              <a:rPr lang="es-UY" sz="2400" b="1" i="1" dirty="0" smtClean="0">
                <a:solidFill>
                  <a:srgbClr val="002060"/>
                </a:solidFill>
              </a:rPr>
              <a:t>Big Data,  </a:t>
            </a:r>
            <a:r>
              <a:rPr lang="es-UY" sz="2400" dirty="0"/>
              <a:t>de los potenciales asegurados </a:t>
            </a:r>
            <a:r>
              <a:rPr lang="es-UY" sz="2400" b="1" dirty="0" smtClean="0">
                <a:solidFill>
                  <a:srgbClr val="0070C0"/>
                </a:solidFill>
              </a:rPr>
              <a:t>para precisar </a:t>
            </a:r>
            <a:r>
              <a:rPr lang="es-UY" sz="2400" b="1" dirty="0">
                <a:solidFill>
                  <a:srgbClr val="0070C0"/>
                </a:solidFill>
              </a:rPr>
              <a:t>su </a:t>
            </a:r>
            <a:r>
              <a:rPr lang="es-UY" sz="2400" b="1" dirty="0" smtClean="0">
                <a:solidFill>
                  <a:srgbClr val="0070C0"/>
                </a:solidFill>
              </a:rPr>
              <a:t>riesgo y ajustar </a:t>
            </a:r>
            <a:r>
              <a:rPr lang="es-UY" sz="2400" b="1" dirty="0">
                <a:solidFill>
                  <a:srgbClr val="0070C0"/>
                </a:solidFill>
              </a:rPr>
              <a:t>la prima al mismo, </a:t>
            </a:r>
            <a:r>
              <a:rPr lang="es-UY" sz="2400" b="1" dirty="0" smtClean="0">
                <a:solidFill>
                  <a:srgbClr val="0070C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s-UY" sz="2400" dirty="0" smtClean="0"/>
              <a:t>-</a:t>
            </a:r>
            <a:r>
              <a:rPr lang="es-UY" sz="2400" b="1" dirty="0" smtClean="0">
                <a:solidFill>
                  <a:srgbClr val="0070C0"/>
                </a:solidFill>
              </a:rPr>
              <a:t>celebrar </a:t>
            </a:r>
            <a:r>
              <a:rPr lang="es-UY" sz="2400" b="1" dirty="0">
                <a:solidFill>
                  <a:srgbClr val="0070C0"/>
                </a:solidFill>
              </a:rPr>
              <a:t>el contrato mismo de seguros </a:t>
            </a:r>
            <a:r>
              <a:rPr lang="es-UY" sz="2400" dirty="0"/>
              <a:t>con el asegurado, o </a:t>
            </a:r>
            <a:endParaRPr lang="es-UY" sz="2400" dirty="0" smtClean="0"/>
          </a:p>
          <a:p>
            <a:pPr marL="0" indent="0" algn="just">
              <a:buNone/>
            </a:pPr>
            <a:r>
              <a:rPr lang="es-UY" sz="2400" dirty="0" smtClean="0"/>
              <a:t>-</a:t>
            </a:r>
            <a:r>
              <a:rPr lang="es-UY" sz="2400" b="1" dirty="0" smtClean="0">
                <a:solidFill>
                  <a:srgbClr val="0070C0"/>
                </a:solidFill>
              </a:rPr>
              <a:t>permitir </a:t>
            </a:r>
            <a:r>
              <a:rPr lang="es-UY" sz="2400" b="1" dirty="0">
                <a:solidFill>
                  <a:srgbClr val="0070C0"/>
                </a:solidFill>
              </a:rPr>
              <a:t>la liquidación y cierre del siniestro </a:t>
            </a:r>
            <a:r>
              <a:rPr lang="es-UY" sz="2400" b="1" dirty="0" err="1">
                <a:solidFill>
                  <a:srgbClr val="0070C0"/>
                </a:solidFill>
              </a:rPr>
              <a:t>on</a:t>
            </a:r>
            <a:r>
              <a:rPr lang="es-UY" sz="2400" b="1" dirty="0">
                <a:solidFill>
                  <a:srgbClr val="0070C0"/>
                </a:solidFill>
              </a:rPr>
              <a:t> line</a:t>
            </a:r>
            <a:r>
              <a:rPr lang="es-UY" sz="2400" dirty="0"/>
              <a:t>, entre otras muchas funciones</a:t>
            </a:r>
          </a:p>
          <a:p>
            <a:pPr algn="just"/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29286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834" y="326488"/>
            <a:ext cx="10515600" cy="1325563"/>
          </a:xfrm>
        </p:spPr>
        <p:txBody>
          <a:bodyPr/>
          <a:lstStyle/>
          <a:p>
            <a:r>
              <a:rPr lang="es-UY" b="1" dirty="0" smtClean="0">
                <a:solidFill>
                  <a:srgbClr val="002060"/>
                </a:solidFill>
              </a:rPr>
              <a:t>Su uso en seguros </a:t>
            </a:r>
            <a:endParaRPr lang="es-UY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1389"/>
          </a:xfrm>
        </p:spPr>
        <p:txBody>
          <a:bodyPr>
            <a:normAutofit/>
          </a:bodyPr>
          <a:lstStyle/>
          <a:p>
            <a:endParaRPr lang="es-UY" sz="2200" b="1" dirty="0" smtClean="0">
              <a:solidFill>
                <a:srgbClr val="FF0000"/>
              </a:solidFill>
            </a:endParaRPr>
          </a:p>
          <a:p>
            <a:r>
              <a:rPr lang="es-UY" sz="2200" b="1" dirty="0" smtClean="0">
                <a:solidFill>
                  <a:srgbClr val="FF0000"/>
                </a:solidFill>
              </a:rPr>
              <a:t>MÁS SOFISTICADOS…</a:t>
            </a:r>
          </a:p>
          <a:p>
            <a:r>
              <a:rPr lang="es-UY" sz="2400" b="1" dirty="0" err="1" smtClean="0">
                <a:solidFill>
                  <a:srgbClr val="FF0000"/>
                </a:solidFill>
              </a:rPr>
              <a:t>Insurtech</a:t>
            </a:r>
            <a:r>
              <a:rPr lang="es-UY" sz="2400" b="1" dirty="0" smtClean="0">
                <a:solidFill>
                  <a:srgbClr val="FF0000"/>
                </a:solidFill>
              </a:rPr>
              <a:t> para emisión </a:t>
            </a:r>
            <a:r>
              <a:rPr lang="es-UY" sz="2400" b="1" dirty="0">
                <a:solidFill>
                  <a:srgbClr val="FF0000"/>
                </a:solidFill>
              </a:rPr>
              <a:t>de pólizas de seguros </a:t>
            </a:r>
            <a:r>
              <a:rPr lang="es-UY" sz="2400" dirty="0"/>
              <a:t>como contratos inteligentes, </a:t>
            </a:r>
            <a:endParaRPr lang="es-UY" sz="2400" dirty="0" smtClean="0"/>
          </a:p>
          <a:p>
            <a:r>
              <a:rPr lang="es-UY" sz="2400" b="1" dirty="0" err="1" smtClean="0">
                <a:solidFill>
                  <a:srgbClr val="FF0000"/>
                </a:solidFill>
              </a:rPr>
              <a:t>Insurtech</a:t>
            </a:r>
            <a:r>
              <a:rPr lang="es-UY" sz="2400" b="1" dirty="0" smtClean="0">
                <a:solidFill>
                  <a:srgbClr val="FF0000"/>
                </a:solidFill>
              </a:rPr>
              <a:t> para el </a:t>
            </a:r>
            <a:r>
              <a:rPr lang="es-UY" sz="2400" b="1" dirty="0">
                <a:solidFill>
                  <a:srgbClr val="FF0000"/>
                </a:solidFill>
              </a:rPr>
              <a:t>registro y las gestiones administrativas e</a:t>
            </a:r>
            <a:endParaRPr lang="es-UY" sz="2400" b="1" dirty="0" smtClean="0">
              <a:solidFill>
                <a:srgbClr val="FF0000"/>
              </a:solidFill>
            </a:endParaRPr>
          </a:p>
          <a:p>
            <a:r>
              <a:rPr lang="es-UY" sz="2400" b="1" dirty="0" err="1" smtClean="0">
                <a:solidFill>
                  <a:srgbClr val="FF0000"/>
                </a:solidFill>
              </a:rPr>
              <a:t>Insurtech</a:t>
            </a:r>
            <a:r>
              <a:rPr lang="es-UY" sz="2400" b="1" dirty="0" smtClean="0">
                <a:solidFill>
                  <a:srgbClr val="FF0000"/>
                </a:solidFill>
              </a:rPr>
              <a:t> para </a:t>
            </a:r>
            <a:r>
              <a:rPr lang="es-UY" sz="2400" b="1" dirty="0">
                <a:solidFill>
                  <a:srgbClr val="FF0000"/>
                </a:solidFill>
              </a:rPr>
              <a:t>la automatización de acuerdos y transacciones contractuales </a:t>
            </a:r>
            <a:r>
              <a:rPr lang="es-UY" sz="2400" dirty="0"/>
              <a:t>desde </a:t>
            </a:r>
            <a:r>
              <a:rPr lang="es-UY" sz="2400" dirty="0" smtClean="0"/>
              <a:t>la cadena de bloques </a:t>
            </a:r>
          </a:p>
          <a:p>
            <a:r>
              <a:rPr lang="es-UY" sz="2400" b="1" dirty="0" err="1">
                <a:solidFill>
                  <a:srgbClr val="FF0000"/>
                </a:solidFill>
              </a:rPr>
              <a:t>Insurtech</a:t>
            </a:r>
            <a:r>
              <a:rPr lang="es-UY" sz="2400" b="1" dirty="0">
                <a:solidFill>
                  <a:srgbClr val="FF0000"/>
                </a:solidFill>
              </a:rPr>
              <a:t> para pago de primas y suscripción con </a:t>
            </a:r>
            <a:r>
              <a:rPr lang="es-UY" sz="2400" b="1" i="1" dirty="0" err="1">
                <a:solidFill>
                  <a:srgbClr val="FF0000"/>
                </a:solidFill>
              </a:rPr>
              <a:t>blockchain</a:t>
            </a:r>
            <a:r>
              <a:rPr lang="es-UY" sz="2400" b="1" dirty="0">
                <a:solidFill>
                  <a:srgbClr val="FF0000"/>
                </a:solidFill>
              </a:rPr>
              <a:t>. </a:t>
            </a:r>
          </a:p>
          <a:p>
            <a:r>
              <a:rPr lang="es-UY" sz="2400" b="1" dirty="0" err="1">
                <a:solidFill>
                  <a:srgbClr val="FF0000"/>
                </a:solidFill>
              </a:rPr>
              <a:t>Insurtech</a:t>
            </a:r>
            <a:r>
              <a:rPr lang="es-UY" sz="2400" b="1" dirty="0">
                <a:solidFill>
                  <a:srgbClr val="FF0000"/>
                </a:solidFill>
              </a:rPr>
              <a:t> para asistencia al cliente. </a:t>
            </a:r>
          </a:p>
          <a:p>
            <a:r>
              <a:rPr lang="es-UY" sz="2400" b="1" dirty="0" err="1">
                <a:solidFill>
                  <a:srgbClr val="FF0000"/>
                </a:solidFill>
              </a:rPr>
              <a:t>Insurtech</a:t>
            </a:r>
            <a:r>
              <a:rPr lang="es-UY" sz="2400" b="1" dirty="0">
                <a:solidFill>
                  <a:srgbClr val="FF0000"/>
                </a:solidFill>
              </a:rPr>
              <a:t> para prevención ante el fraude . </a:t>
            </a:r>
          </a:p>
          <a:p>
            <a:endParaRPr lang="es-UY" sz="2400" dirty="0" smtClean="0"/>
          </a:p>
        </p:txBody>
      </p:sp>
    </p:spTree>
    <p:extLst>
      <p:ext uri="{BB962C8B-B14F-4D97-AF65-F5344CB8AC3E}">
        <p14:creationId xmlns:p14="http://schemas.microsoft.com/office/powerpoint/2010/main" val="13171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rgbClr val="002060"/>
                </a:solidFill>
              </a:rPr>
              <a:t>¿Qué es </a:t>
            </a:r>
            <a:r>
              <a:rPr lang="es-UY" b="1" dirty="0" err="1">
                <a:solidFill>
                  <a:srgbClr val="002060"/>
                </a:solidFill>
              </a:rPr>
              <a:t>I</a:t>
            </a:r>
            <a:r>
              <a:rPr lang="es-UY" b="1" dirty="0" err="1" smtClean="0">
                <a:solidFill>
                  <a:srgbClr val="002060"/>
                </a:solidFill>
              </a:rPr>
              <a:t>nsurtech</a:t>
            </a:r>
            <a:r>
              <a:rPr lang="es-UY" b="1" dirty="0" smtClean="0">
                <a:solidFill>
                  <a:srgbClr val="002060"/>
                </a:solidFill>
              </a:rPr>
              <a:t>? </a:t>
            </a:r>
            <a:endParaRPr lang="es-UY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0637" y="1452138"/>
            <a:ext cx="10515600" cy="4351338"/>
          </a:xfrm>
        </p:spPr>
        <p:txBody>
          <a:bodyPr/>
          <a:lstStyle/>
          <a:p>
            <a:pPr algn="just"/>
            <a:r>
              <a:rPr lang="es-UY" dirty="0" smtClean="0"/>
              <a:t>El o los “</a:t>
            </a:r>
            <a:r>
              <a:rPr lang="es-UY" dirty="0" err="1" smtClean="0"/>
              <a:t>Insurtechs</a:t>
            </a:r>
            <a:r>
              <a:rPr lang="es-UY" dirty="0" smtClean="0"/>
              <a:t>” son </a:t>
            </a:r>
            <a:r>
              <a:rPr lang="es-UY" b="1" dirty="0" smtClean="0">
                <a:solidFill>
                  <a:srgbClr val="0070C0"/>
                </a:solidFill>
              </a:rPr>
              <a:t>herramientas tecnológicas </a:t>
            </a:r>
            <a:r>
              <a:rPr lang="es-UY" dirty="0" smtClean="0"/>
              <a:t>diseñadas para promover </a:t>
            </a:r>
            <a:r>
              <a:rPr lang="es-UY" b="1" dirty="0" smtClean="0">
                <a:solidFill>
                  <a:srgbClr val="0070C0"/>
                </a:solidFill>
              </a:rPr>
              <a:t>soluciones para optimizar los procedimientos relacionados con seguros</a:t>
            </a:r>
            <a:r>
              <a:rPr lang="es-UY" b="1" dirty="0" smtClean="0"/>
              <a:t>, </a:t>
            </a:r>
            <a:r>
              <a:rPr lang="es-UY" dirty="0" smtClean="0"/>
              <a:t>ya sea mediante el uso de aplicaciones, software, o dispositivos electrónicos.</a:t>
            </a:r>
          </a:p>
          <a:p>
            <a:pPr algn="just"/>
            <a:r>
              <a:rPr lang="es-UY" dirty="0" smtClean="0"/>
              <a:t>También podemos referir a “</a:t>
            </a:r>
            <a:r>
              <a:rPr lang="es-UY" b="1" dirty="0" smtClean="0">
                <a:solidFill>
                  <a:srgbClr val="0070C0"/>
                </a:solidFill>
              </a:rPr>
              <a:t>las” </a:t>
            </a:r>
            <a:r>
              <a:rPr lang="es-UY" b="1" dirty="0" err="1" smtClean="0">
                <a:solidFill>
                  <a:srgbClr val="0070C0"/>
                </a:solidFill>
              </a:rPr>
              <a:t>Insurtechs</a:t>
            </a:r>
            <a:r>
              <a:rPr lang="es-UY" b="1" dirty="0" smtClean="0">
                <a:solidFill>
                  <a:srgbClr val="0070C0"/>
                </a:solidFill>
              </a:rPr>
              <a:t> cuando referimos a las empresas, en general </a:t>
            </a:r>
            <a:r>
              <a:rPr lang="es-UY" b="1" dirty="0" err="1" smtClean="0">
                <a:solidFill>
                  <a:srgbClr val="0070C0"/>
                </a:solidFill>
              </a:rPr>
              <a:t>startups</a:t>
            </a:r>
            <a:r>
              <a:rPr lang="es-UY" b="1" dirty="0" smtClean="0">
                <a:solidFill>
                  <a:srgbClr val="0070C0"/>
                </a:solidFill>
              </a:rPr>
              <a:t>, </a:t>
            </a:r>
            <a:r>
              <a:rPr lang="es-UY" dirty="0" smtClean="0"/>
              <a:t>surgentes, que aplican las tecnologías (creando </a:t>
            </a:r>
            <a:r>
              <a:rPr lang="es-UY" dirty="0" err="1" smtClean="0"/>
              <a:t>apps,etc</a:t>
            </a:r>
            <a:r>
              <a:rPr lang="es-UY" dirty="0" smtClean="0"/>
              <a:t>)   </a:t>
            </a:r>
            <a:endParaRPr lang="es-UY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789" y="3879532"/>
            <a:ext cx="7804597" cy="297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4728"/>
          </a:xfrm>
        </p:spPr>
        <p:txBody>
          <a:bodyPr>
            <a:normAutofit fontScale="90000"/>
          </a:bodyPr>
          <a:lstStyle/>
          <a:p>
            <a:r>
              <a:rPr lang="es-UY" b="1" dirty="0" smtClean="0">
                <a:solidFill>
                  <a:srgbClr val="002060"/>
                </a:solidFill>
              </a:rPr>
              <a:t>Su uso en seguros </a:t>
            </a:r>
            <a:endParaRPr lang="es-UY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30309"/>
            <a:ext cx="10515600" cy="5357612"/>
          </a:xfrm>
        </p:spPr>
        <p:txBody>
          <a:bodyPr>
            <a:noAutofit/>
          </a:bodyPr>
          <a:lstStyle/>
          <a:p>
            <a:r>
              <a:rPr lang="es-UY" sz="2400" b="1" dirty="0" err="1">
                <a:solidFill>
                  <a:srgbClr val="FF0000"/>
                </a:solidFill>
              </a:rPr>
              <a:t>Insurtech</a:t>
            </a:r>
            <a:r>
              <a:rPr lang="es-UY" sz="2400" b="1" dirty="0">
                <a:solidFill>
                  <a:srgbClr val="FF0000"/>
                </a:solidFill>
              </a:rPr>
              <a:t> </a:t>
            </a:r>
            <a:r>
              <a:rPr lang="es-UY" sz="2400" b="1" dirty="0" smtClean="0">
                <a:solidFill>
                  <a:srgbClr val="FF0000"/>
                </a:solidFill>
              </a:rPr>
              <a:t>y </a:t>
            </a:r>
            <a:r>
              <a:rPr lang="es-UY" sz="2400" b="1" dirty="0" err="1" smtClean="0">
                <a:solidFill>
                  <a:srgbClr val="FF0000"/>
                </a:solidFill>
              </a:rPr>
              <a:t>Fintech</a:t>
            </a:r>
            <a:r>
              <a:rPr lang="es-UY" sz="2400" b="1" dirty="0" smtClean="0">
                <a:solidFill>
                  <a:srgbClr val="FF0000"/>
                </a:solidFill>
              </a:rPr>
              <a:t>…o </a:t>
            </a:r>
            <a:r>
              <a:rPr lang="es-UY" sz="2400" b="1" dirty="0" err="1" smtClean="0">
                <a:solidFill>
                  <a:srgbClr val="FF0000"/>
                </a:solidFill>
              </a:rPr>
              <a:t>Fintech</a:t>
            </a:r>
            <a:r>
              <a:rPr lang="es-UY" sz="2400" b="1" dirty="0" smtClean="0">
                <a:solidFill>
                  <a:srgbClr val="FF0000"/>
                </a:solidFill>
              </a:rPr>
              <a:t> e </a:t>
            </a:r>
            <a:r>
              <a:rPr lang="es-UY" sz="2400" b="1" dirty="0" err="1" smtClean="0">
                <a:solidFill>
                  <a:srgbClr val="FF0000"/>
                </a:solidFill>
              </a:rPr>
              <a:t>Insurtech</a:t>
            </a:r>
            <a:r>
              <a:rPr lang="es-UY" sz="2400" b="1" dirty="0" smtClean="0">
                <a:solidFill>
                  <a:srgbClr val="FF0000"/>
                </a:solidFill>
              </a:rPr>
              <a:t> ?</a:t>
            </a:r>
          </a:p>
          <a:p>
            <a:endParaRPr lang="es-UY" sz="2400" dirty="0" smtClean="0"/>
          </a:p>
          <a:p>
            <a:pPr algn="just"/>
            <a:r>
              <a:rPr lang="es-UY" sz="2400" b="1" dirty="0" smtClean="0">
                <a:solidFill>
                  <a:srgbClr val="0070C0"/>
                </a:solidFill>
              </a:rPr>
              <a:t>Bancos utilizan </a:t>
            </a:r>
            <a:r>
              <a:rPr lang="es-UY" sz="2400" b="1" i="1" dirty="0" err="1" smtClean="0">
                <a:solidFill>
                  <a:srgbClr val="0070C0"/>
                </a:solidFill>
              </a:rPr>
              <a:t>blockchain</a:t>
            </a:r>
            <a:r>
              <a:rPr lang="es-UY" sz="2400" b="1" dirty="0" smtClean="0">
                <a:solidFill>
                  <a:srgbClr val="0070C0"/>
                </a:solidFill>
              </a:rPr>
              <a:t> para </a:t>
            </a:r>
            <a:r>
              <a:rPr lang="es-UY" sz="2400" b="1" dirty="0">
                <a:solidFill>
                  <a:srgbClr val="0070C0"/>
                </a:solidFill>
              </a:rPr>
              <a:t>que un </a:t>
            </a:r>
            <a:r>
              <a:rPr lang="es-UY" sz="2400" b="1" dirty="0" smtClean="0">
                <a:solidFill>
                  <a:srgbClr val="0070C0"/>
                </a:solidFill>
              </a:rPr>
              <a:t>proceso </a:t>
            </a:r>
            <a:r>
              <a:rPr lang="es-UY" sz="2400" b="1" dirty="0">
                <a:solidFill>
                  <a:srgbClr val="0070C0"/>
                </a:solidFill>
              </a:rPr>
              <a:t>basado en papeles, </a:t>
            </a:r>
            <a:r>
              <a:rPr lang="es-UY" sz="2400" b="1" dirty="0" smtClean="0">
                <a:solidFill>
                  <a:srgbClr val="0070C0"/>
                </a:solidFill>
              </a:rPr>
              <a:t>lento, se </a:t>
            </a:r>
            <a:r>
              <a:rPr lang="es-UY" sz="2400" b="1" dirty="0">
                <a:solidFill>
                  <a:srgbClr val="0070C0"/>
                </a:solidFill>
              </a:rPr>
              <a:t>vuelva más eficiente y rápido con </a:t>
            </a:r>
            <a:r>
              <a:rPr lang="es-UY" sz="2400" b="1" dirty="0" smtClean="0">
                <a:solidFill>
                  <a:srgbClr val="0070C0"/>
                </a:solidFill>
              </a:rPr>
              <a:t>menor </a:t>
            </a:r>
            <a:r>
              <a:rPr lang="es-UY" sz="2400" b="1" dirty="0">
                <a:solidFill>
                  <a:srgbClr val="0070C0"/>
                </a:solidFill>
              </a:rPr>
              <a:t>costo para los clientes </a:t>
            </a:r>
            <a:r>
              <a:rPr lang="es-UY" sz="2400" b="1" dirty="0" smtClean="0">
                <a:solidFill>
                  <a:srgbClr val="0070C0"/>
                </a:solidFill>
              </a:rPr>
              <a:t>y </a:t>
            </a:r>
            <a:r>
              <a:rPr lang="es-UY" sz="2400" b="1" dirty="0">
                <a:solidFill>
                  <a:srgbClr val="0070C0"/>
                </a:solidFill>
              </a:rPr>
              <a:t>mayor </a:t>
            </a:r>
            <a:r>
              <a:rPr lang="es-UY" sz="2400" b="1" dirty="0" smtClean="0">
                <a:solidFill>
                  <a:srgbClr val="0070C0"/>
                </a:solidFill>
              </a:rPr>
              <a:t>seguridad</a:t>
            </a:r>
            <a:r>
              <a:rPr lang="es-UY" sz="2400" dirty="0" smtClean="0"/>
              <a:t>.</a:t>
            </a:r>
            <a:endParaRPr lang="es-UY" sz="2400" dirty="0"/>
          </a:p>
          <a:p>
            <a:pPr algn="just"/>
            <a:r>
              <a:rPr lang="es-UY" sz="2400" b="1" dirty="0">
                <a:solidFill>
                  <a:srgbClr val="0070C0"/>
                </a:solidFill>
              </a:rPr>
              <a:t>Potenciar las plataformas digitales </a:t>
            </a:r>
            <a:r>
              <a:rPr lang="es-UY" sz="2400" dirty="0"/>
              <a:t>es una de las grandes áreas de </a:t>
            </a:r>
            <a:r>
              <a:rPr lang="es-UY" sz="2400" dirty="0" smtClean="0"/>
              <a:t>trabajo</a:t>
            </a:r>
          </a:p>
          <a:p>
            <a:pPr algn="just"/>
            <a:r>
              <a:rPr lang="es-UY" sz="2400" dirty="0" smtClean="0"/>
              <a:t>Utilizan el </a:t>
            </a:r>
            <a:r>
              <a:rPr lang="es-UY" sz="2400" b="1" i="1" dirty="0" err="1">
                <a:solidFill>
                  <a:srgbClr val="0070C0"/>
                </a:solidFill>
              </a:rPr>
              <a:t>big</a:t>
            </a:r>
            <a:r>
              <a:rPr lang="es-UY" sz="2400" b="1" i="1" dirty="0">
                <a:solidFill>
                  <a:srgbClr val="0070C0"/>
                </a:solidFill>
              </a:rPr>
              <a:t> data</a:t>
            </a:r>
            <a:r>
              <a:rPr lang="es-UY" sz="2400" b="1" dirty="0">
                <a:solidFill>
                  <a:srgbClr val="0070C0"/>
                </a:solidFill>
              </a:rPr>
              <a:t> (análisis de datos) </a:t>
            </a:r>
            <a:r>
              <a:rPr lang="es-UY" sz="2400" b="1" dirty="0" smtClean="0">
                <a:solidFill>
                  <a:srgbClr val="0070C0"/>
                </a:solidFill>
              </a:rPr>
              <a:t>para identificar oportunidades de mercado. </a:t>
            </a:r>
            <a:endParaRPr lang="es-UY" sz="2400" dirty="0">
              <a:solidFill>
                <a:srgbClr val="0070C0"/>
              </a:solidFill>
            </a:endParaRPr>
          </a:p>
          <a:p>
            <a:pPr algn="just"/>
            <a:r>
              <a:rPr lang="es-UY" sz="2400" b="1" i="1" dirty="0" smtClean="0">
                <a:solidFill>
                  <a:srgbClr val="0070C0"/>
                </a:solidFill>
              </a:rPr>
              <a:t>Ejemplo:</a:t>
            </a:r>
            <a:r>
              <a:rPr lang="es-UY" sz="2400" dirty="0" smtClean="0"/>
              <a:t> Banco identifica que una </a:t>
            </a:r>
            <a:r>
              <a:rPr lang="es-UY" sz="2400" dirty="0"/>
              <a:t>empresa está girando transferencias a China, </a:t>
            </a:r>
            <a:r>
              <a:rPr lang="es-UY" sz="2400" dirty="0" smtClean="0"/>
              <a:t>se acercan </a:t>
            </a:r>
            <a:r>
              <a:rPr lang="es-UY" sz="2400" dirty="0"/>
              <a:t>para conocer por qué lo hace. Si es para importar productos, le </a:t>
            </a:r>
            <a:r>
              <a:rPr lang="es-UY" sz="2400" dirty="0" smtClean="0"/>
              <a:t>ofrecen </a:t>
            </a:r>
            <a:r>
              <a:rPr lang="es-UY" sz="2400" dirty="0"/>
              <a:t>esquemas de financiamiento </a:t>
            </a:r>
            <a:r>
              <a:rPr lang="es-UY" sz="2400" b="1" dirty="0">
                <a:solidFill>
                  <a:srgbClr val="0070C0"/>
                </a:solidFill>
              </a:rPr>
              <a:t>y seguros para asegurar la calidad y los términos de la </a:t>
            </a:r>
            <a:r>
              <a:rPr lang="es-UY" sz="2400" b="1" dirty="0" smtClean="0">
                <a:solidFill>
                  <a:srgbClr val="0070C0"/>
                </a:solidFill>
              </a:rPr>
              <a:t>importación</a:t>
            </a:r>
            <a:r>
              <a:rPr lang="es-UY" sz="2400" dirty="0" smtClean="0">
                <a:solidFill>
                  <a:srgbClr val="0070C0"/>
                </a:solidFill>
              </a:rPr>
              <a:t>. </a:t>
            </a:r>
            <a:endParaRPr lang="es-UY" sz="2400" dirty="0">
              <a:solidFill>
                <a:srgbClr val="0070C0"/>
              </a:solidFill>
            </a:endParaRPr>
          </a:p>
          <a:p>
            <a:pPr algn="just"/>
            <a:r>
              <a:rPr lang="es-UY" sz="2400" dirty="0" smtClean="0"/>
              <a:t>Aprovechan esta </a:t>
            </a:r>
            <a:r>
              <a:rPr lang="es-UY" sz="2400" dirty="0"/>
              <a:t>información para dar un mejor </a:t>
            </a:r>
            <a:r>
              <a:rPr lang="es-UY" sz="2400" dirty="0" smtClean="0"/>
              <a:t>servicio</a:t>
            </a:r>
            <a:endParaRPr lang="es-UY" sz="2400" dirty="0"/>
          </a:p>
          <a:p>
            <a:endParaRPr lang="es-UY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UY" sz="2200" b="1" dirty="0" smtClean="0"/>
              <a:t> </a:t>
            </a:r>
            <a:endParaRPr lang="es-UY" sz="2200" b="1" dirty="0"/>
          </a:p>
          <a:p>
            <a:pPr marL="0" indent="0" algn="just">
              <a:buNone/>
            </a:pPr>
            <a:endParaRPr lang="es-UY" sz="2200" dirty="0"/>
          </a:p>
        </p:txBody>
      </p:sp>
    </p:spTree>
    <p:extLst>
      <p:ext uri="{BB962C8B-B14F-4D97-AF65-F5344CB8AC3E}">
        <p14:creationId xmlns:p14="http://schemas.microsoft.com/office/powerpoint/2010/main" val="6404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rgbClr val="FF0000"/>
                </a:solidFill>
              </a:rPr>
              <a:t>Su uso en seguros </a:t>
            </a:r>
            <a:endParaRPr lang="es-UY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UY" b="1" dirty="0" smtClean="0">
              <a:solidFill>
                <a:srgbClr val="FF0000"/>
              </a:solidFill>
            </a:endParaRPr>
          </a:p>
          <a:p>
            <a:pPr algn="just"/>
            <a:r>
              <a:rPr lang="es-UY" sz="2400" b="1" dirty="0" smtClean="0">
                <a:solidFill>
                  <a:schemeClr val="accent5">
                    <a:lumMod val="75000"/>
                  </a:schemeClr>
                </a:solidFill>
              </a:rPr>
              <a:t>Y </a:t>
            </a:r>
            <a:r>
              <a:rPr lang="es-UY" sz="2400" b="1" dirty="0">
                <a:solidFill>
                  <a:schemeClr val="accent5">
                    <a:lumMod val="75000"/>
                  </a:schemeClr>
                </a:solidFill>
              </a:rPr>
              <a:t>esto es solo un pantallazo </a:t>
            </a:r>
            <a:r>
              <a:rPr lang="es-UY" sz="2400" b="1" dirty="0" smtClean="0">
                <a:solidFill>
                  <a:schemeClr val="accent5">
                    <a:lumMod val="75000"/>
                  </a:schemeClr>
                </a:solidFill>
              </a:rPr>
              <a:t>rápido</a:t>
            </a:r>
            <a:r>
              <a:rPr lang="es-UY" sz="2400" dirty="0" smtClean="0">
                <a:solidFill>
                  <a:schemeClr val="accent5">
                    <a:lumMod val="75000"/>
                  </a:schemeClr>
                </a:solidFill>
              </a:rPr>
              <a:t>…</a:t>
            </a:r>
          </a:p>
          <a:p>
            <a:pPr marL="0" indent="0" algn="just">
              <a:buNone/>
            </a:pPr>
            <a:r>
              <a:rPr lang="es-UY" sz="2400" b="1" dirty="0" smtClean="0">
                <a:solidFill>
                  <a:srgbClr val="FF0000"/>
                </a:solidFill>
              </a:rPr>
              <a:t>Si </a:t>
            </a:r>
            <a:r>
              <a:rPr lang="es-UY" sz="2400" b="1" dirty="0">
                <a:solidFill>
                  <a:srgbClr val="FF0000"/>
                </a:solidFill>
              </a:rPr>
              <a:t>se combina la </a:t>
            </a:r>
            <a:r>
              <a:rPr lang="es-UY" sz="2400" b="1" i="1" dirty="0" err="1">
                <a:solidFill>
                  <a:srgbClr val="FF0000"/>
                </a:solidFill>
              </a:rPr>
              <a:t>blockchain</a:t>
            </a:r>
            <a:r>
              <a:rPr lang="es-UY" sz="2400" b="1" dirty="0">
                <a:solidFill>
                  <a:srgbClr val="FF0000"/>
                </a:solidFill>
              </a:rPr>
              <a:t> con el </a:t>
            </a:r>
            <a:r>
              <a:rPr lang="es-UY" sz="2400" b="1" i="1" dirty="0">
                <a:solidFill>
                  <a:srgbClr val="FF0000"/>
                </a:solidFill>
              </a:rPr>
              <a:t>Internet of </a:t>
            </a:r>
            <a:r>
              <a:rPr lang="es-UY" sz="2400" b="1" i="1" dirty="0" err="1">
                <a:solidFill>
                  <a:srgbClr val="FF0000"/>
                </a:solidFill>
              </a:rPr>
              <a:t>Things</a:t>
            </a:r>
            <a:r>
              <a:rPr lang="es-UY" sz="2400" b="1" i="1" dirty="0">
                <a:solidFill>
                  <a:srgbClr val="FF0000"/>
                </a:solidFill>
              </a:rPr>
              <a:t> (</a:t>
            </a:r>
            <a:r>
              <a:rPr lang="es-UY" sz="2400" b="1" i="1" dirty="0" err="1">
                <a:solidFill>
                  <a:srgbClr val="FF0000"/>
                </a:solidFill>
              </a:rPr>
              <a:t>IoT</a:t>
            </a:r>
            <a:r>
              <a:rPr lang="es-UY" sz="2400" b="1" i="1" dirty="0">
                <a:solidFill>
                  <a:srgbClr val="FF0000"/>
                </a:solidFill>
              </a:rPr>
              <a:t>),</a:t>
            </a:r>
            <a:r>
              <a:rPr lang="es-UY" sz="2400" b="1" dirty="0">
                <a:solidFill>
                  <a:srgbClr val="FF0000"/>
                </a:solidFill>
              </a:rPr>
              <a:t> se multiplican los usos </a:t>
            </a:r>
            <a:endParaRPr lang="es-UY" sz="24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s-UY" sz="2400" b="1" i="1" dirty="0" smtClean="0">
                <a:solidFill>
                  <a:srgbClr val="0070C0"/>
                </a:solidFill>
              </a:rPr>
              <a:t>Ejemplo: </a:t>
            </a:r>
            <a:r>
              <a:rPr lang="es-UY" sz="2400" b="1" dirty="0" smtClean="0">
                <a:solidFill>
                  <a:srgbClr val="FF0000"/>
                </a:solidFill>
              </a:rPr>
              <a:t>soluciones </a:t>
            </a:r>
            <a:r>
              <a:rPr lang="es-UY" sz="2400" b="1" dirty="0">
                <a:solidFill>
                  <a:srgbClr val="FF0000"/>
                </a:solidFill>
              </a:rPr>
              <a:t>para el seguimiento y control de variables </a:t>
            </a:r>
            <a:r>
              <a:rPr lang="es-UY" sz="2400" b="1" dirty="0" smtClean="0">
                <a:solidFill>
                  <a:srgbClr val="FF0000"/>
                </a:solidFill>
              </a:rPr>
              <a:t>fisiológicas y de salud </a:t>
            </a:r>
          </a:p>
          <a:p>
            <a:pPr marL="0" indent="0" algn="just">
              <a:buNone/>
            </a:pPr>
            <a:r>
              <a:rPr lang="es-UY" sz="2400" dirty="0" smtClean="0"/>
              <a:t>SE basan en la llamada “</a:t>
            </a:r>
            <a:r>
              <a:rPr lang="es-UY" sz="2400" b="1" i="1" dirty="0" err="1" smtClean="0">
                <a:solidFill>
                  <a:srgbClr val="002060"/>
                </a:solidFill>
              </a:rPr>
              <a:t>Permissioned</a:t>
            </a:r>
            <a:r>
              <a:rPr lang="es-UY" sz="2400" b="1" i="1" dirty="0" smtClean="0">
                <a:solidFill>
                  <a:srgbClr val="002060"/>
                </a:solidFill>
              </a:rPr>
              <a:t> </a:t>
            </a:r>
            <a:r>
              <a:rPr lang="es-UY" sz="2400" b="1" i="1" dirty="0" err="1">
                <a:solidFill>
                  <a:srgbClr val="002060"/>
                </a:solidFill>
              </a:rPr>
              <a:t>Ledger</a:t>
            </a:r>
            <a:r>
              <a:rPr lang="es-UY" sz="2400" b="1" i="1" dirty="0">
                <a:solidFill>
                  <a:srgbClr val="002060"/>
                </a:solidFill>
              </a:rPr>
              <a:t> </a:t>
            </a:r>
            <a:r>
              <a:rPr lang="es-UY" sz="2400" b="1" i="1" dirty="0" err="1">
                <a:solidFill>
                  <a:srgbClr val="002060"/>
                </a:solidFill>
              </a:rPr>
              <a:t>System</a:t>
            </a:r>
            <a:r>
              <a:rPr lang="es-UY" sz="2400" dirty="0"/>
              <a:t>” una </a:t>
            </a:r>
            <a:r>
              <a:rPr lang="es-UY" sz="2400" b="1" dirty="0">
                <a:solidFill>
                  <a:srgbClr val="FF0000"/>
                </a:solidFill>
              </a:rPr>
              <a:t>red distribuida y descentralizada</a:t>
            </a:r>
            <a:r>
              <a:rPr lang="es-UY" sz="2400" b="1" dirty="0">
                <a:solidFill>
                  <a:srgbClr val="0070C0"/>
                </a:solidFill>
              </a:rPr>
              <a:t>, con permisos, en la que </a:t>
            </a:r>
            <a:r>
              <a:rPr lang="es-UY" sz="2400" b="1" dirty="0">
                <a:solidFill>
                  <a:srgbClr val="FF0000"/>
                </a:solidFill>
              </a:rPr>
              <a:t>todos los participantes comparten los datos en un ecosistema seguro</a:t>
            </a:r>
            <a:r>
              <a:rPr lang="es-UY" sz="2400" b="1" dirty="0">
                <a:solidFill>
                  <a:srgbClr val="0070C0"/>
                </a:solidFill>
              </a:rPr>
              <a:t> y fiable mediante una cadena de bloques. </a:t>
            </a:r>
            <a:endParaRPr lang="es-UY" sz="2400" b="1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s-UY" sz="2400" b="1" dirty="0" smtClean="0">
                <a:solidFill>
                  <a:srgbClr val="FF0000"/>
                </a:solidFill>
              </a:rPr>
              <a:t>Sobre </a:t>
            </a:r>
            <a:r>
              <a:rPr lang="es-UY" sz="2400" b="1" dirty="0">
                <a:solidFill>
                  <a:srgbClr val="FF0000"/>
                </a:solidFill>
              </a:rPr>
              <a:t>este ecosistema se ejecutan </a:t>
            </a:r>
            <a:r>
              <a:rPr lang="es-UY" sz="2400" b="1" i="1" dirty="0">
                <a:solidFill>
                  <a:srgbClr val="FF0000"/>
                </a:solidFill>
              </a:rPr>
              <a:t>Smart </a:t>
            </a:r>
            <a:r>
              <a:rPr lang="es-UY" sz="2400" b="1" i="1" dirty="0" err="1">
                <a:solidFill>
                  <a:srgbClr val="FF0000"/>
                </a:solidFill>
              </a:rPr>
              <a:t>Contracts</a:t>
            </a:r>
            <a:r>
              <a:rPr lang="es-UY" sz="2400" b="1" dirty="0">
                <a:solidFill>
                  <a:srgbClr val="0070C0"/>
                </a:solidFill>
              </a:rPr>
              <a:t>, los cuales evalúan cada transacción de datos y realizan acciones en base a los resultados</a:t>
            </a:r>
            <a:r>
              <a:rPr lang="es-UY" b="1" dirty="0">
                <a:solidFill>
                  <a:srgbClr val="0070C0"/>
                </a:solidFill>
              </a:rPr>
              <a:t>.  </a:t>
            </a:r>
          </a:p>
        </p:txBody>
      </p:sp>
      <p:pic>
        <p:nvPicPr>
          <p:cNvPr id="4" name="Imagen 3" descr="https://i1.wp.com/www.criptonoticias.com/extra/wp-content/uploads/2017/12/costo.png?resize=580%2C371&amp;ssl=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800" y="-1042451"/>
            <a:ext cx="5524500" cy="353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7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137151"/>
            <a:ext cx="10515600" cy="1325563"/>
          </a:xfrm>
        </p:spPr>
        <p:txBody>
          <a:bodyPr/>
          <a:lstStyle/>
          <a:p>
            <a:r>
              <a:rPr lang="es-UY" b="1" dirty="0" smtClean="0">
                <a:solidFill>
                  <a:srgbClr val="FF0000"/>
                </a:solidFill>
              </a:rPr>
              <a:t>PROBLEMÁTICA ASOCIADA</a:t>
            </a:r>
            <a:endParaRPr lang="es-UY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5003" y="1188412"/>
            <a:ext cx="10928797" cy="4988551"/>
          </a:xfrm>
        </p:spPr>
        <p:txBody>
          <a:bodyPr>
            <a:normAutofit/>
          </a:bodyPr>
          <a:lstStyle/>
          <a:p>
            <a:r>
              <a:rPr lang="es-UY" sz="2400" b="1" dirty="0">
                <a:solidFill>
                  <a:srgbClr val="FF0000"/>
                </a:solidFill>
              </a:rPr>
              <a:t>Protección de </a:t>
            </a:r>
            <a:r>
              <a:rPr lang="es-UY" sz="2400" b="1" dirty="0" smtClean="0">
                <a:solidFill>
                  <a:srgbClr val="FF0000"/>
                </a:solidFill>
              </a:rPr>
              <a:t>identidad !!!</a:t>
            </a:r>
          </a:p>
          <a:p>
            <a:pPr algn="just"/>
            <a:r>
              <a:rPr lang="es-UY" sz="2400" b="1" dirty="0" smtClean="0">
                <a:solidFill>
                  <a:srgbClr val="0070C0"/>
                </a:solidFill>
              </a:rPr>
              <a:t>Proteger </a:t>
            </a:r>
            <a:r>
              <a:rPr lang="es-UY" sz="2400" b="1" dirty="0">
                <a:solidFill>
                  <a:srgbClr val="0070C0"/>
                </a:solidFill>
              </a:rPr>
              <a:t>la identidad de los asegurados será determinante en las estrategias de fidelización del sector </a:t>
            </a:r>
            <a:r>
              <a:rPr lang="es-UY" sz="2400" b="1" dirty="0" smtClean="0">
                <a:solidFill>
                  <a:srgbClr val="0070C0"/>
                </a:solidFill>
              </a:rPr>
              <a:t>asegurador.</a:t>
            </a:r>
          </a:p>
          <a:p>
            <a:pPr algn="just"/>
            <a:r>
              <a:rPr lang="es-UY" sz="2400" dirty="0"/>
              <a:t>B</a:t>
            </a:r>
            <a:r>
              <a:rPr lang="es-UY" sz="2400" dirty="0" smtClean="0"/>
              <a:t>uscar </a:t>
            </a:r>
            <a:r>
              <a:rPr lang="es-UY" sz="2400" dirty="0"/>
              <a:t>una fórmula </a:t>
            </a:r>
            <a:r>
              <a:rPr lang="es-UY" sz="2400" dirty="0" smtClean="0"/>
              <a:t>que permita </a:t>
            </a:r>
            <a:r>
              <a:rPr lang="es-UY" sz="2400" b="1" dirty="0">
                <a:solidFill>
                  <a:srgbClr val="0070C0"/>
                </a:solidFill>
              </a:rPr>
              <a:t>no tener que memorizar tantas claves</a:t>
            </a:r>
            <a:r>
              <a:rPr lang="es-UY" sz="2400" dirty="0"/>
              <a:t>, uno de los problemas d</a:t>
            </a:r>
            <a:r>
              <a:rPr lang="es-UY" sz="2400" dirty="0" smtClean="0"/>
              <a:t>el </a:t>
            </a:r>
            <a:r>
              <a:rPr lang="es-UY" sz="2400" dirty="0"/>
              <a:t>día a </a:t>
            </a:r>
            <a:r>
              <a:rPr lang="es-UY" sz="2400" dirty="0" smtClean="0"/>
              <a:t>día.</a:t>
            </a:r>
          </a:p>
          <a:p>
            <a:pPr algn="just"/>
            <a:r>
              <a:rPr lang="es-UY" sz="2400" dirty="0"/>
              <a:t>T</a:t>
            </a:r>
            <a:r>
              <a:rPr lang="es-UY" sz="2400" dirty="0" smtClean="0"/>
              <a:t>odo </a:t>
            </a:r>
            <a:r>
              <a:rPr lang="es-UY" sz="2400" dirty="0"/>
              <a:t>el mundo </a:t>
            </a:r>
            <a:r>
              <a:rPr lang="es-UY" sz="2400" dirty="0" smtClean="0"/>
              <a:t>en  seguros tiene </a:t>
            </a:r>
            <a:r>
              <a:rPr lang="es-UY" sz="2400" dirty="0"/>
              <a:t>una </a:t>
            </a:r>
            <a:r>
              <a:rPr lang="es-UY" sz="2400" b="1" dirty="0">
                <a:solidFill>
                  <a:srgbClr val="0070C0"/>
                </a:solidFill>
              </a:rPr>
              <a:t>conciencia clara de que la amenaza </a:t>
            </a:r>
            <a:r>
              <a:rPr lang="es-UY" sz="2400" b="1" dirty="0" smtClean="0">
                <a:solidFill>
                  <a:srgbClr val="0070C0"/>
                </a:solidFill>
              </a:rPr>
              <a:t>existe.</a:t>
            </a:r>
          </a:p>
          <a:p>
            <a:pPr algn="just"/>
            <a:r>
              <a:rPr lang="es-UY" sz="2400" b="1" dirty="0" smtClean="0">
                <a:solidFill>
                  <a:srgbClr val="0070C0"/>
                </a:solidFill>
              </a:rPr>
              <a:t>Los aseguradores son </a:t>
            </a:r>
            <a:r>
              <a:rPr lang="es-UY" sz="2400" b="1" dirty="0">
                <a:solidFill>
                  <a:srgbClr val="0070C0"/>
                </a:solidFill>
              </a:rPr>
              <a:t>la primera línea de defensa y </a:t>
            </a:r>
            <a:r>
              <a:rPr lang="es-UY" sz="2400" b="1" dirty="0" smtClean="0">
                <a:solidFill>
                  <a:srgbClr val="0070C0"/>
                </a:solidFill>
              </a:rPr>
              <a:t>deben estar en conciencia de ello</a:t>
            </a:r>
            <a:r>
              <a:rPr lang="es-UY" sz="2400" dirty="0"/>
              <a:t>.</a:t>
            </a:r>
            <a:endParaRPr lang="es-UY" sz="2400" dirty="0" smtClean="0"/>
          </a:p>
          <a:p>
            <a:pPr algn="just"/>
            <a:r>
              <a:rPr lang="es-UY" sz="2400" dirty="0" smtClean="0"/>
              <a:t>También el </a:t>
            </a:r>
            <a:r>
              <a:rPr lang="es-UY" sz="2400" b="1" dirty="0">
                <a:solidFill>
                  <a:srgbClr val="0070C0"/>
                </a:solidFill>
              </a:rPr>
              <a:t>corredor y el agente de seguros </a:t>
            </a:r>
            <a:r>
              <a:rPr lang="es-UY" sz="2400" b="1" dirty="0" smtClean="0">
                <a:solidFill>
                  <a:srgbClr val="0070C0"/>
                </a:solidFill>
              </a:rPr>
              <a:t>que son </a:t>
            </a:r>
            <a:r>
              <a:rPr lang="es-UY" sz="2400" b="1" dirty="0">
                <a:solidFill>
                  <a:srgbClr val="0070C0"/>
                </a:solidFill>
              </a:rPr>
              <a:t>quienes </a:t>
            </a:r>
            <a:r>
              <a:rPr lang="es-UY" sz="2400" b="1" dirty="0" smtClean="0">
                <a:solidFill>
                  <a:srgbClr val="0070C0"/>
                </a:solidFill>
              </a:rPr>
              <a:t>deben “enseñar” </a:t>
            </a:r>
            <a:r>
              <a:rPr lang="es-UY" sz="2400" b="1" dirty="0">
                <a:solidFill>
                  <a:srgbClr val="0070C0"/>
                </a:solidFill>
              </a:rPr>
              <a:t>a sus clientes a gestionar el </a:t>
            </a:r>
            <a:r>
              <a:rPr lang="es-UY" sz="2400" b="1" dirty="0" smtClean="0">
                <a:solidFill>
                  <a:srgbClr val="0070C0"/>
                </a:solidFill>
              </a:rPr>
              <a:t>riesgo.</a:t>
            </a:r>
            <a:endParaRPr lang="es-UY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6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rgbClr val="FF0000"/>
                </a:solidFill>
              </a:rPr>
              <a:t>RESPUESTAS DEL SECTOR SEGUROS</a:t>
            </a:r>
            <a:endParaRPr lang="es-UY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9549" y="1468192"/>
            <a:ext cx="10774251" cy="4708771"/>
          </a:xfrm>
        </p:spPr>
        <p:txBody>
          <a:bodyPr>
            <a:normAutofit/>
          </a:bodyPr>
          <a:lstStyle/>
          <a:p>
            <a:endParaRPr lang="es-UY" sz="2400" b="1" dirty="0" smtClean="0">
              <a:solidFill>
                <a:srgbClr val="0070C0"/>
              </a:solidFill>
            </a:endParaRPr>
          </a:p>
          <a:p>
            <a:r>
              <a:rPr lang="es-UY" sz="2400" b="1" dirty="0" smtClean="0">
                <a:solidFill>
                  <a:srgbClr val="0070C0"/>
                </a:solidFill>
              </a:rPr>
              <a:t>Advertencias a asegurados</a:t>
            </a:r>
            <a:r>
              <a:rPr lang="es-UY" sz="2400" dirty="0" smtClean="0"/>
              <a:t>; </a:t>
            </a:r>
            <a:r>
              <a:rPr lang="es-UY" sz="2400" dirty="0"/>
              <a:t>servicio de prevención, antes que el de </a:t>
            </a:r>
            <a:r>
              <a:rPr lang="es-UY" sz="2400" dirty="0" smtClean="0"/>
              <a:t>indemnización, en </a:t>
            </a:r>
            <a:r>
              <a:rPr lang="es-UY" sz="2400" dirty="0"/>
              <a:t>la fase </a:t>
            </a:r>
            <a:r>
              <a:rPr lang="es-UY" sz="2400" dirty="0" smtClean="0"/>
              <a:t>previa.</a:t>
            </a:r>
          </a:p>
          <a:p>
            <a:endParaRPr lang="es-UY" sz="2400" dirty="0" smtClean="0"/>
          </a:p>
          <a:p>
            <a:r>
              <a:rPr lang="es-UY" sz="2400" b="1" dirty="0" smtClean="0">
                <a:solidFill>
                  <a:srgbClr val="0070C0"/>
                </a:solidFill>
              </a:rPr>
              <a:t>Informar a clientes, </a:t>
            </a:r>
            <a:r>
              <a:rPr lang="es-UY" sz="2400" b="1" dirty="0">
                <a:solidFill>
                  <a:srgbClr val="0070C0"/>
                </a:solidFill>
              </a:rPr>
              <a:t>a través de una guía, cuáles son las mejores </a:t>
            </a:r>
            <a:r>
              <a:rPr lang="es-UY" sz="2400" b="1" dirty="0" smtClean="0">
                <a:solidFill>
                  <a:srgbClr val="0070C0"/>
                </a:solidFill>
              </a:rPr>
              <a:t>prácticas</a:t>
            </a:r>
          </a:p>
          <a:p>
            <a:endParaRPr lang="es-UY" sz="2400" b="1" dirty="0" smtClean="0">
              <a:solidFill>
                <a:srgbClr val="FF0000"/>
              </a:solidFill>
            </a:endParaRPr>
          </a:p>
          <a:p>
            <a:r>
              <a:rPr lang="es-UY" sz="2400" b="1" dirty="0" smtClean="0">
                <a:solidFill>
                  <a:srgbClr val="FF0000"/>
                </a:solidFill>
              </a:rPr>
              <a:t>Seguros Cibernéticos</a:t>
            </a:r>
            <a:r>
              <a:rPr lang="es-UY" sz="2400" dirty="0" smtClean="0"/>
              <a:t>: incluso como micro coberturas para familias, </a:t>
            </a:r>
            <a:r>
              <a:rPr lang="es-UY" sz="2400" dirty="0" err="1" smtClean="0"/>
              <a:t>PYMES,etc</a:t>
            </a:r>
            <a:endParaRPr lang="es-UY" sz="2400" dirty="0" smtClean="0"/>
          </a:p>
        </p:txBody>
      </p:sp>
    </p:spTree>
    <p:extLst>
      <p:ext uri="{BB962C8B-B14F-4D97-AF65-F5344CB8AC3E}">
        <p14:creationId xmlns:p14="http://schemas.microsoft.com/office/powerpoint/2010/main" val="14658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rgbClr val="FF0000"/>
                </a:solidFill>
              </a:rPr>
              <a:t>RESPUESTAS DEL SECTOR SEGUROS</a:t>
            </a:r>
            <a:endParaRPr lang="es-UY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9549" y="1468192"/>
            <a:ext cx="10774251" cy="4708771"/>
          </a:xfrm>
        </p:spPr>
        <p:txBody>
          <a:bodyPr>
            <a:normAutofit/>
          </a:bodyPr>
          <a:lstStyle/>
          <a:p>
            <a:r>
              <a:rPr lang="es-UY" sz="2400" b="1" dirty="0" smtClean="0">
                <a:solidFill>
                  <a:srgbClr val="FF0000"/>
                </a:solidFill>
              </a:rPr>
              <a:t>Seguros Cibernéticos</a:t>
            </a:r>
            <a:r>
              <a:rPr lang="es-UY" sz="2400" dirty="0" smtClean="0"/>
              <a:t>: </a:t>
            </a:r>
          </a:p>
          <a:p>
            <a:pPr algn="just"/>
            <a:r>
              <a:rPr lang="es-UY" sz="2400" dirty="0" smtClean="0"/>
              <a:t>Se suelen </a:t>
            </a:r>
            <a:r>
              <a:rPr lang="es-UY" sz="2400" dirty="0"/>
              <a:t>mencionar </a:t>
            </a:r>
            <a:r>
              <a:rPr lang="es-UY" sz="2400" dirty="0" smtClean="0"/>
              <a:t>:</a:t>
            </a:r>
          </a:p>
          <a:p>
            <a:pPr algn="just">
              <a:buFontTx/>
              <a:buChar char="-"/>
            </a:pPr>
            <a:r>
              <a:rPr lang="es-UY" sz="2400" dirty="0" smtClean="0"/>
              <a:t>Como una </a:t>
            </a:r>
            <a:r>
              <a:rPr lang="es-UY" sz="2400" b="1" dirty="0">
                <a:solidFill>
                  <a:srgbClr val="0070C0"/>
                </a:solidFill>
              </a:rPr>
              <a:t>herramienta para aumentar la </a:t>
            </a:r>
            <a:r>
              <a:rPr lang="es-UY" sz="2400" b="1" dirty="0" smtClean="0">
                <a:solidFill>
                  <a:srgbClr val="0070C0"/>
                </a:solidFill>
              </a:rPr>
              <a:t>resiliencia </a:t>
            </a:r>
            <a:r>
              <a:rPr lang="es-UY" sz="2400" dirty="0" smtClean="0"/>
              <a:t>(capacidad de superar situaciones traumáticas ) </a:t>
            </a:r>
            <a:r>
              <a:rPr lang="es-UY" sz="2400" b="1" dirty="0" smtClean="0">
                <a:solidFill>
                  <a:srgbClr val="0070C0"/>
                </a:solidFill>
              </a:rPr>
              <a:t>cibernética</a:t>
            </a:r>
            <a:r>
              <a:rPr lang="es-UY" sz="2400" dirty="0"/>
              <a:t>.</a:t>
            </a:r>
            <a:r>
              <a:rPr lang="es-UY" sz="2400" dirty="0" smtClean="0"/>
              <a:t> </a:t>
            </a:r>
          </a:p>
          <a:p>
            <a:pPr algn="just">
              <a:buFontTx/>
              <a:buChar char="-"/>
            </a:pPr>
            <a:r>
              <a:rPr lang="es-UY" sz="2400" dirty="0"/>
              <a:t>C</a:t>
            </a:r>
            <a:r>
              <a:rPr lang="es-UY" sz="2400" dirty="0" smtClean="0"/>
              <a:t>omo </a:t>
            </a:r>
            <a:r>
              <a:rPr lang="es-UY" sz="2400" b="1" dirty="0">
                <a:solidFill>
                  <a:srgbClr val="0070C0"/>
                </a:solidFill>
              </a:rPr>
              <a:t>mecanismo de transferencia de riesgos y </a:t>
            </a:r>
            <a:endParaRPr lang="es-UY" sz="2400" b="1" dirty="0" smtClean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r>
              <a:rPr lang="es-UY" sz="2400" b="1" dirty="0">
                <a:solidFill>
                  <a:srgbClr val="0070C0"/>
                </a:solidFill>
              </a:rPr>
              <a:t>C</a:t>
            </a:r>
            <a:r>
              <a:rPr lang="es-UY" sz="2400" b="1" dirty="0" smtClean="0">
                <a:solidFill>
                  <a:srgbClr val="0070C0"/>
                </a:solidFill>
              </a:rPr>
              <a:t>omo </a:t>
            </a:r>
            <a:r>
              <a:rPr lang="es-UY" sz="2400" b="1" dirty="0">
                <a:solidFill>
                  <a:srgbClr val="0070C0"/>
                </a:solidFill>
              </a:rPr>
              <a:t>una herramienta útil de evaluación para acompañar y ayudar en los cálculos de riesgos de las </a:t>
            </a:r>
            <a:r>
              <a:rPr lang="es-UY" sz="2400" b="1" dirty="0" smtClean="0">
                <a:solidFill>
                  <a:srgbClr val="0070C0"/>
                </a:solidFill>
              </a:rPr>
              <a:t>empresas. </a:t>
            </a:r>
            <a:r>
              <a:rPr lang="es-UY" sz="2400" dirty="0"/>
              <a:t>Las aseguradoras cibernéticas pueden ofrecer evaluaciones de riesgo previas al evento (siniestro) y recursos de capacitación para los empleados</a:t>
            </a:r>
            <a:endParaRPr lang="es-UY" sz="2400" dirty="0" smtClean="0"/>
          </a:p>
          <a:p>
            <a:pPr algn="just"/>
            <a:r>
              <a:rPr lang="es-UY" sz="2400" dirty="0"/>
              <a:t>S</a:t>
            </a:r>
            <a:r>
              <a:rPr lang="es-UY" sz="2400" dirty="0" smtClean="0"/>
              <a:t>e venden </a:t>
            </a:r>
            <a:r>
              <a:rPr lang="es-UY" sz="2400" dirty="0"/>
              <a:t>como un producto independiente o como parte de un </a:t>
            </a:r>
            <a:r>
              <a:rPr lang="es-UY" sz="2400" dirty="0" smtClean="0"/>
              <a:t>paquete</a:t>
            </a:r>
          </a:p>
          <a:p>
            <a:pPr algn="just"/>
            <a:r>
              <a:rPr lang="es-UY" sz="2400" dirty="0" smtClean="0"/>
              <a:t>Ofrecen </a:t>
            </a:r>
            <a:r>
              <a:rPr lang="es-UY" sz="2400" dirty="0"/>
              <a:t>a los clientes muchos </a:t>
            </a:r>
            <a:r>
              <a:rPr lang="es-UY" sz="2400" dirty="0" smtClean="0"/>
              <a:t>beneficios</a:t>
            </a:r>
          </a:p>
        </p:txBody>
      </p:sp>
    </p:spTree>
    <p:extLst>
      <p:ext uri="{BB962C8B-B14F-4D97-AF65-F5344CB8AC3E}">
        <p14:creationId xmlns:p14="http://schemas.microsoft.com/office/powerpoint/2010/main" val="8529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rgbClr val="FF0000"/>
                </a:solidFill>
              </a:rPr>
              <a:t>RESPUESTAS DEL SECTOR SEGUROS</a:t>
            </a:r>
            <a:endParaRPr lang="es-UY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9549" y="1468192"/>
            <a:ext cx="10774251" cy="4708771"/>
          </a:xfrm>
        </p:spPr>
        <p:txBody>
          <a:bodyPr>
            <a:normAutofit/>
          </a:bodyPr>
          <a:lstStyle/>
          <a:p>
            <a:r>
              <a:rPr lang="es-UY" sz="2400" b="1" dirty="0" smtClean="0">
                <a:solidFill>
                  <a:srgbClr val="FF0000"/>
                </a:solidFill>
              </a:rPr>
              <a:t>Seguros Cibernéticos: Problemas propios…</a:t>
            </a:r>
          </a:p>
          <a:p>
            <a:pPr algn="just"/>
            <a:r>
              <a:rPr lang="es-UY" sz="2400" b="1" dirty="0" smtClean="0">
                <a:solidFill>
                  <a:srgbClr val="002060"/>
                </a:solidFill>
              </a:rPr>
              <a:t>Riesgo difícil de medir</a:t>
            </a:r>
            <a:r>
              <a:rPr lang="es-UY" sz="2400" dirty="0" smtClean="0"/>
              <a:t>: riesgo </a:t>
            </a:r>
            <a:r>
              <a:rPr lang="es-UY" sz="2400" dirty="0"/>
              <a:t>cibernético es un problema mundial que evoluciona a medida que el mundo se conecta cada vez </a:t>
            </a:r>
            <a:r>
              <a:rPr lang="es-UY" sz="2400" dirty="0" smtClean="0"/>
              <a:t>más.</a:t>
            </a:r>
          </a:p>
          <a:p>
            <a:pPr algn="just"/>
            <a:r>
              <a:rPr lang="es-UY" sz="2400" b="1" dirty="0" smtClean="0">
                <a:solidFill>
                  <a:srgbClr val="002060"/>
                </a:solidFill>
              </a:rPr>
              <a:t>Falta </a:t>
            </a:r>
            <a:r>
              <a:rPr lang="es-UY" sz="2400" b="1" dirty="0">
                <a:solidFill>
                  <a:srgbClr val="002060"/>
                </a:solidFill>
              </a:rPr>
              <a:t>de datos sobre incidentes </a:t>
            </a:r>
            <a:r>
              <a:rPr lang="es-UY" sz="2400" b="1" dirty="0" smtClean="0">
                <a:solidFill>
                  <a:srgbClr val="002060"/>
                </a:solidFill>
              </a:rPr>
              <a:t>cibernéticos</a:t>
            </a:r>
            <a:r>
              <a:rPr lang="es-UY" sz="2400" dirty="0"/>
              <a:t>.</a:t>
            </a:r>
            <a:r>
              <a:rPr lang="es-UY" sz="2400" dirty="0" smtClean="0"/>
              <a:t> </a:t>
            </a:r>
          </a:p>
          <a:p>
            <a:pPr algn="just"/>
            <a:r>
              <a:rPr lang="es-UY" sz="2400" b="1" dirty="0" smtClean="0">
                <a:solidFill>
                  <a:srgbClr val="002060"/>
                </a:solidFill>
              </a:rPr>
              <a:t>Bajos </a:t>
            </a:r>
            <a:r>
              <a:rPr lang="es-UY" sz="2400" b="1" dirty="0">
                <a:solidFill>
                  <a:srgbClr val="002060"/>
                </a:solidFill>
              </a:rPr>
              <a:t>niveles de conocimiento y experiencia sobre el riesgo cibernético</a:t>
            </a:r>
            <a:r>
              <a:rPr lang="es-UY" sz="2400" dirty="0"/>
              <a:t>, son obstáculos que aún deben </a:t>
            </a:r>
            <a:r>
              <a:rPr lang="es-UY" sz="2400" dirty="0" smtClean="0"/>
              <a:t>abordarse.</a:t>
            </a:r>
          </a:p>
          <a:p>
            <a:pPr algn="just"/>
            <a:r>
              <a:rPr lang="es-UY" sz="2400" b="1" dirty="0">
                <a:solidFill>
                  <a:srgbClr val="002060"/>
                </a:solidFill>
              </a:rPr>
              <a:t>Se necesitan normas internacionales coherentes sobre </a:t>
            </a:r>
            <a:r>
              <a:rPr lang="es-UY" sz="2400" b="1" dirty="0" err="1">
                <a:solidFill>
                  <a:srgbClr val="002060"/>
                </a:solidFill>
              </a:rPr>
              <a:t>ciberseguridad</a:t>
            </a:r>
            <a:r>
              <a:rPr lang="es-UY" sz="2400" b="1" dirty="0">
                <a:solidFill>
                  <a:srgbClr val="002060"/>
                </a:solidFill>
              </a:rPr>
              <a:t> y privacidad para poder evitar múltiples regulaciones </a:t>
            </a:r>
            <a:r>
              <a:rPr lang="es-UY" sz="2400" dirty="0"/>
              <a:t>que son </a:t>
            </a:r>
            <a:r>
              <a:rPr lang="es-UY" sz="2400" dirty="0" smtClean="0"/>
              <a:t>inconsistentes </a:t>
            </a:r>
            <a:r>
              <a:rPr lang="es-UY" sz="2400" dirty="0"/>
              <a:t>para </a:t>
            </a:r>
            <a:r>
              <a:rPr lang="es-UY" sz="2400" dirty="0" smtClean="0"/>
              <a:t>los </a:t>
            </a:r>
            <a:r>
              <a:rPr lang="es-UY" sz="2400" dirty="0"/>
              <a:t>negocios </a:t>
            </a:r>
            <a:r>
              <a:rPr lang="es-UY" sz="2400" dirty="0" smtClean="0"/>
              <a:t>internacionales, como son los seguros por ejemplo en la UE.</a:t>
            </a:r>
          </a:p>
          <a:p>
            <a:pPr algn="just"/>
            <a:endParaRPr lang="es-UY" sz="2400" b="1" dirty="0" smtClean="0">
              <a:solidFill>
                <a:srgbClr val="0070C0"/>
              </a:solidFill>
            </a:endParaRPr>
          </a:p>
          <a:p>
            <a:pPr algn="just"/>
            <a:r>
              <a:rPr lang="es-UY" sz="2400" b="1" dirty="0" smtClean="0">
                <a:solidFill>
                  <a:srgbClr val="0070C0"/>
                </a:solidFill>
              </a:rPr>
              <a:t>TEMAS NORMALES EN LOS “NUEVOS”RIESGOS!!!!! </a:t>
            </a:r>
          </a:p>
        </p:txBody>
      </p:sp>
    </p:spTree>
    <p:extLst>
      <p:ext uri="{BB962C8B-B14F-4D97-AF65-F5344CB8AC3E}">
        <p14:creationId xmlns:p14="http://schemas.microsoft.com/office/powerpoint/2010/main" val="37607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306"/>
          </a:xfrm>
        </p:spPr>
        <p:txBody>
          <a:bodyPr>
            <a:normAutofit fontScale="90000"/>
          </a:bodyPr>
          <a:lstStyle/>
          <a:p>
            <a:r>
              <a:rPr lang="es-UY" b="1" dirty="0" smtClean="0">
                <a:solidFill>
                  <a:srgbClr val="FF0000"/>
                </a:solidFill>
              </a:rPr>
              <a:t>RESPUESTAS DEL SECTOR SEGUROS</a:t>
            </a:r>
            <a:endParaRPr lang="es-UY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7883" y="1017432"/>
            <a:ext cx="10915918" cy="5840568"/>
          </a:xfrm>
        </p:spPr>
        <p:txBody>
          <a:bodyPr>
            <a:normAutofit/>
          </a:bodyPr>
          <a:lstStyle/>
          <a:p>
            <a:r>
              <a:rPr lang="es-UY" sz="2400" b="1" dirty="0" smtClean="0">
                <a:solidFill>
                  <a:srgbClr val="FF0000"/>
                </a:solidFill>
              </a:rPr>
              <a:t>Seguros Cibernéticos:</a:t>
            </a:r>
          </a:p>
          <a:p>
            <a:r>
              <a:rPr lang="es-UY" sz="2400" b="1" dirty="0" smtClean="0">
                <a:solidFill>
                  <a:srgbClr val="FF0000"/>
                </a:solidFill>
              </a:rPr>
              <a:t>Realidad actual: </a:t>
            </a:r>
            <a:r>
              <a:rPr lang="es-UY" sz="2400" b="1" dirty="0" smtClean="0"/>
              <a:t> </a:t>
            </a:r>
            <a:r>
              <a:rPr lang="es-UY" sz="2400" b="1" dirty="0" smtClean="0">
                <a:solidFill>
                  <a:srgbClr val="FF0000"/>
                </a:solidFill>
              </a:rPr>
              <a:t>Estadísticas </a:t>
            </a:r>
          </a:p>
          <a:p>
            <a:r>
              <a:rPr lang="es-UY" sz="2400" b="1" dirty="0" smtClean="0">
                <a:solidFill>
                  <a:srgbClr val="0070C0"/>
                </a:solidFill>
              </a:rPr>
              <a:t>18</a:t>
            </a:r>
            <a:r>
              <a:rPr lang="es-UY" sz="2400" b="1" dirty="0">
                <a:solidFill>
                  <a:srgbClr val="0070C0"/>
                </a:solidFill>
              </a:rPr>
              <a:t>% de los ciberataques el pasado año fue en el sector de servicios profesionales y </a:t>
            </a:r>
            <a:r>
              <a:rPr lang="es-UY" sz="2400" b="1" dirty="0" smtClean="0">
                <a:solidFill>
                  <a:srgbClr val="0070C0"/>
                </a:solidFill>
              </a:rPr>
              <a:t>financieros.</a:t>
            </a:r>
            <a:endParaRPr lang="es-UY" sz="2400" b="1" dirty="0">
              <a:solidFill>
                <a:srgbClr val="0070C0"/>
              </a:solidFill>
            </a:endParaRPr>
          </a:p>
          <a:p>
            <a:r>
              <a:rPr lang="es-UY" sz="2400" dirty="0"/>
              <a:t>El último informe realizado por AIG sobre siniestros </a:t>
            </a:r>
            <a:r>
              <a:rPr lang="es-UY" sz="2400" dirty="0" smtClean="0"/>
              <a:t>cibernéticos </a:t>
            </a:r>
            <a:r>
              <a:rPr lang="es-UY" sz="2400" dirty="0"/>
              <a:t>en Europa muestra </a:t>
            </a:r>
            <a:r>
              <a:rPr lang="es-UY" sz="2400" dirty="0" smtClean="0"/>
              <a:t>que: </a:t>
            </a:r>
          </a:p>
          <a:p>
            <a:pPr marL="0" indent="0">
              <a:buNone/>
            </a:pPr>
            <a:r>
              <a:rPr lang="es-UY" sz="2400" dirty="0"/>
              <a:t>-</a:t>
            </a:r>
            <a:r>
              <a:rPr lang="es-UY" sz="2400" b="1" dirty="0" smtClean="0">
                <a:solidFill>
                  <a:srgbClr val="0070C0"/>
                </a:solidFill>
              </a:rPr>
              <a:t>26% </a:t>
            </a:r>
            <a:r>
              <a:rPr lang="es-UY" sz="2400" b="1" dirty="0">
                <a:solidFill>
                  <a:srgbClr val="0070C0"/>
                </a:solidFill>
              </a:rPr>
              <a:t>de los eventos recibidos en 2017 señalaban el </a:t>
            </a:r>
            <a:r>
              <a:rPr lang="es-UY" sz="2400" b="1" dirty="0" err="1">
                <a:solidFill>
                  <a:srgbClr val="0070C0"/>
                </a:solidFill>
              </a:rPr>
              <a:t>ransomware</a:t>
            </a:r>
            <a:r>
              <a:rPr lang="es-UY" sz="2400" b="1" dirty="0">
                <a:solidFill>
                  <a:srgbClr val="0070C0"/>
                </a:solidFill>
              </a:rPr>
              <a:t> </a:t>
            </a:r>
            <a:r>
              <a:rPr lang="es-UY" sz="2400" dirty="0" smtClean="0"/>
              <a:t>(tipo </a:t>
            </a:r>
            <a:r>
              <a:rPr lang="es-UY" sz="2400" dirty="0"/>
              <a:t>de programa dañino que restringe el acceso a determinadas partes o archivos del sistema infectado, y pide un rescate a cambio de quitar esta </a:t>
            </a:r>
            <a:r>
              <a:rPr lang="es-UY" sz="2400" dirty="0" smtClean="0"/>
              <a:t>restricción). </a:t>
            </a:r>
            <a:r>
              <a:rPr lang="es-UY" sz="2400" b="1" dirty="0">
                <a:solidFill>
                  <a:srgbClr val="0070C0"/>
                </a:solidFill>
              </a:rPr>
              <a:t>como la causa principal de la pérdida. </a:t>
            </a:r>
            <a:endParaRPr lang="es-UY" sz="2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UY" sz="2400" dirty="0" smtClean="0"/>
              <a:t>-</a:t>
            </a:r>
            <a:r>
              <a:rPr lang="es-UY" sz="2400" b="1" dirty="0" smtClean="0">
                <a:solidFill>
                  <a:srgbClr val="0070C0"/>
                </a:solidFill>
              </a:rPr>
              <a:t>12% violación </a:t>
            </a:r>
            <a:r>
              <a:rPr lang="es-UY" sz="2400" b="1" dirty="0">
                <a:solidFill>
                  <a:srgbClr val="0070C0"/>
                </a:solidFill>
              </a:rPr>
              <a:t>de seguridad de datos </a:t>
            </a:r>
            <a:r>
              <a:rPr lang="es-UY" sz="2400" dirty="0"/>
              <a:t>por parte de hackers </a:t>
            </a:r>
            <a:endParaRPr lang="es-UY" sz="2400" dirty="0" smtClean="0"/>
          </a:p>
          <a:p>
            <a:pPr marL="0" indent="0">
              <a:buNone/>
            </a:pPr>
            <a:r>
              <a:rPr lang="es-UY" sz="2400" dirty="0" smtClean="0"/>
              <a:t>- </a:t>
            </a:r>
            <a:r>
              <a:rPr lang="es-UY" sz="2400" b="1" dirty="0" smtClean="0">
                <a:solidFill>
                  <a:srgbClr val="0070C0"/>
                </a:solidFill>
              </a:rPr>
              <a:t>11% fallos </a:t>
            </a:r>
            <a:r>
              <a:rPr lang="es-UY" sz="2400" b="1" dirty="0">
                <a:solidFill>
                  <a:srgbClr val="0070C0"/>
                </a:solidFill>
              </a:rPr>
              <a:t>de seguridad/acceso </a:t>
            </a:r>
            <a:r>
              <a:rPr lang="es-UY" sz="2400" dirty="0"/>
              <a:t>no autorizado </a:t>
            </a:r>
            <a:endParaRPr lang="es-UY" sz="2400" dirty="0" smtClean="0"/>
          </a:p>
          <a:p>
            <a:pPr marL="0" indent="0">
              <a:buNone/>
            </a:pPr>
            <a:r>
              <a:rPr lang="es-UY" sz="2400" dirty="0" smtClean="0"/>
              <a:t>- </a:t>
            </a:r>
            <a:r>
              <a:rPr lang="es-UY" sz="2400" b="1" dirty="0" smtClean="0">
                <a:solidFill>
                  <a:srgbClr val="0070C0"/>
                </a:solidFill>
              </a:rPr>
              <a:t>9% </a:t>
            </a:r>
            <a:r>
              <a:rPr lang="es-UY" sz="2400" b="1" dirty="0">
                <a:solidFill>
                  <a:srgbClr val="0070C0"/>
                </a:solidFill>
              </a:rPr>
              <a:t>fraude de suplantación de identidad </a:t>
            </a:r>
          </a:p>
          <a:p>
            <a:endParaRPr lang="es-UY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306"/>
          </a:xfrm>
        </p:spPr>
        <p:txBody>
          <a:bodyPr>
            <a:normAutofit fontScale="90000"/>
          </a:bodyPr>
          <a:lstStyle/>
          <a:p>
            <a:r>
              <a:rPr lang="es-UY" b="1" dirty="0" smtClean="0">
                <a:solidFill>
                  <a:srgbClr val="FF0000"/>
                </a:solidFill>
              </a:rPr>
              <a:t>RESPUESTAS DEL SECTOR SEGUROS</a:t>
            </a:r>
            <a:endParaRPr lang="es-UY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7883" y="1017432"/>
            <a:ext cx="10915918" cy="5840568"/>
          </a:xfrm>
        </p:spPr>
        <p:txBody>
          <a:bodyPr>
            <a:normAutofit/>
          </a:bodyPr>
          <a:lstStyle/>
          <a:p>
            <a:endParaRPr lang="es-UY" sz="2400" b="1" dirty="0" smtClean="0">
              <a:solidFill>
                <a:srgbClr val="FF0000"/>
              </a:solidFill>
            </a:endParaRPr>
          </a:p>
          <a:p>
            <a:r>
              <a:rPr lang="es-UY" sz="2400" b="1" dirty="0" smtClean="0">
                <a:solidFill>
                  <a:srgbClr val="FF0000"/>
                </a:solidFill>
              </a:rPr>
              <a:t>Seguros Cibernéticos:</a:t>
            </a:r>
          </a:p>
          <a:p>
            <a:r>
              <a:rPr lang="es-UY" sz="2400" b="1" dirty="0" smtClean="0">
                <a:solidFill>
                  <a:srgbClr val="FF0000"/>
                </a:solidFill>
              </a:rPr>
              <a:t>Realidad actual: </a:t>
            </a:r>
            <a:r>
              <a:rPr lang="es-UY" sz="2400" b="1" dirty="0" smtClean="0"/>
              <a:t> </a:t>
            </a:r>
            <a:r>
              <a:rPr lang="es-UY" sz="2400" b="1" dirty="0" smtClean="0">
                <a:solidFill>
                  <a:srgbClr val="FF0000"/>
                </a:solidFill>
              </a:rPr>
              <a:t>Estadísticas </a:t>
            </a:r>
          </a:p>
          <a:p>
            <a:pPr algn="just"/>
            <a:r>
              <a:rPr lang="es-UY" sz="2400" b="1" dirty="0" smtClean="0">
                <a:solidFill>
                  <a:srgbClr val="0070C0"/>
                </a:solidFill>
              </a:rPr>
              <a:t>En </a:t>
            </a:r>
            <a:r>
              <a:rPr lang="es-UY" sz="2400" b="1" dirty="0">
                <a:solidFill>
                  <a:srgbClr val="0070C0"/>
                </a:solidFill>
              </a:rPr>
              <a:t>2017 hubo tantas notificaciones de siniestros de </a:t>
            </a:r>
            <a:r>
              <a:rPr lang="es-UY" sz="2400" b="1" dirty="0" err="1">
                <a:solidFill>
                  <a:srgbClr val="0070C0"/>
                </a:solidFill>
              </a:rPr>
              <a:t>ciberriesgos</a:t>
            </a:r>
            <a:r>
              <a:rPr lang="es-UY" sz="2400" b="1" dirty="0">
                <a:solidFill>
                  <a:srgbClr val="0070C0"/>
                </a:solidFill>
              </a:rPr>
              <a:t> como en los cuatro años anteriores juntos</a:t>
            </a:r>
            <a:r>
              <a:rPr lang="es-UY" sz="2400" dirty="0"/>
              <a:t>, lo que </a:t>
            </a:r>
            <a:r>
              <a:rPr lang="es-UY" sz="2400" dirty="0" smtClean="0"/>
              <a:t>equivale </a:t>
            </a:r>
            <a:r>
              <a:rPr lang="es-UY" sz="2400" dirty="0"/>
              <a:t>a </a:t>
            </a:r>
            <a:r>
              <a:rPr lang="es-UY" sz="2400" b="1" dirty="0">
                <a:solidFill>
                  <a:srgbClr val="002060"/>
                </a:solidFill>
              </a:rPr>
              <a:t>uno por día </a:t>
            </a:r>
            <a:r>
              <a:rPr lang="es-UY" sz="2400" dirty="0"/>
              <a:t>laborable. </a:t>
            </a:r>
            <a:endParaRPr lang="es-UY" sz="2400" dirty="0" smtClean="0"/>
          </a:p>
          <a:p>
            <a:pPr algn="just"/>
            <a:r>
              <a:rPr lang="es-UY" sz="2400" dirty="0" smtClean="0"/>
              <a:t>Si </a:t>
            </a:r>
            <a:r>
              <a:rPr lang="es-UY" sz="2400" dirty="0"/>
              <a:t>bien la proporción de reclamaciones causadas por negligencia de los empleados se redujo marginalmente al 7% en 2017, </a:t>
            </a:r>
            <a:r>
              <a:rPr lang="es-UY" sz="2400" b="1" dirty="0">
                <a:solidFill>
                  <a:srgbClr val="002060"/>
                </a:solidFill>
              </a:rPr>
              <a:t>el error humano </a:t>
            </a:r>
            <a:r>
              <a:rPr lang="es-UY" sz="2400" b="1" dirty="0">
                <a:solidFill>
                  <a:srgbClr val="0070C0"/>
                </a:solidFill>
              </a:rPr>
              <a:t>sigue siendo un factor significativo en la mayoría de los siniestros de </a:t>
            </a:r>
            <a:r>
              <a:rPr lang="es-UY" sz="2400" b="1" dirty="0" err="1">
                <a:solidFill>
                  <a:srgbClr val="0070C0"/>
                </a:solidFill>
              </a:rPr>
              <a:t>cíber</a:t>
            </a:r>
            <a:r>
              <a:rPr lang="es-UY" sz="2400" b="1" dirty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es-UY" sz="2400" b="1" dirty="0">
                <a:solidFill>
                  <a:srgbClr val="002060"/>
                </a:solidFill>
              </a:rPr>
              <a:t>El estudio demuestra </a:t>
            </a:r>
            <a:r>
              <a:rPr lang="es-UY" sz="2400" b="1" dirty="0" smtClean="0">
                <a:solidFill>
                  <a:srgbClr val="002060"/>
                </a:solidFill>
              </a:rPr>
              <a:t> </a:t>
            </a:r>
            <a:r>
              <a:rPr lang="es-UY" sz="2400" b="1" dirty="0">
                <a:solidFill>
                  <a:srgbClr val="002060"/>
                </a:solidFill>
              </a:rPr>
              <a:t>también que ningún sector es inmune a los ciberataques</a:t>
            </a:r>
            <a:r>
              <a:rPr lang="es-UY" sz="2400" dirty="0"/>
              <a:t>. En 2017, los asegurados de </a:t>
            </a:r>
            <a:r>
              <a:rPr lang="es-UY" sz="2400" dirty="0" smtClean="0"/>
              <a:t>8 </a:t>
            </a:r>
            <a:r>
              <a:rPr lang="es-UY" sz="2400" dirty="0"/>
              <a:t>sectores que anteriormente no figuraban en las estadísticas de siniestros de </a:t>
            </a:r>
            <a:r>
              <a:rPr lang="es-UY" sz="2400" dirty="0" err="1"/>
              <a:t>ciberriesgos</a:t>
            </a:r>
            <a:r>
              <a:rPr lang="es-UY" sz="2400" dirty="0"/>
              <a:t> de AIG realizaron notificaciones de siniestros.</a:t>
            </a:r>
          </a:p>
          <a:p>
            <a:endParaRPr lang="es-UY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rgbClr val="FF0000"/>
                </a:solidFill>
              </a:rPr>
              <a:t>PROBLEMÁTICA FRENTE A LOS “</a:t>
            </a:r>
            <a:r>
              <a:rPr lang="es-UY" b="1" dirty="0" err="1" smtClean="0">
                <a:solidFill>
                  <a:srgbClr val="FF0000"/>
                </a:solidFill>
              </a:rPr>
              <a:t>INSURETCHs</a:t>
            </a:r>
            <a:r>
              <a:rPr lang="es-UY" b="1" dirty="0" smtClean="0">
                <a:solidFill>
                  <a:srgbClr val="FF0000"/>
                </a:solidFill>
              </a:rPr>
              <a:t>”</a:t>
            </a:r>
            <a:endParaRPr lang="es-UY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b="1" dirty="0" smtClean="0">
                <a:solidFill>
                  <a:srgbClr val="FF0000"/>
                </a:solidFill>
              </a:rPr>
              <a:t>Momento disruptivo: </a:t>
            </a:r>
            <a:r>
              <a:rPr lang="es-UY" dirty="0" smtClean="0"/>
              <a:t>rotura de los paradigmas del seguro tradicional</a:t>
            </a:r>
          </a:p>
          <a:p>
            <a:pPr marL="0" indent="0">
              <a:buNone/>
            </a:pPr>
            <a:endParaRPr lang="es-UY" dirty="0" smtClean="0"/>
          </a:p>
          <a:p>
            <a:pPr marL="0" indent="0">
              <a:buNone/>
            </a:pPr>
            <a:r>
              <a:rPr lang="es-UY" dirty="0" smtClean="0"/>
              <a:t>Evolución </a:t>
            </a:r>
            <a:endParaRPr lang="es-UY" dirty="0"/>
          </a:p>
          <a:p>
            <a:pPr marL="0" indent="0">
              <a:buNone/>
            </a:pPr>
            <a:r>
              <a:rPr lang="es-UY" dirty="0" smtClean="0"/>
              <a:t> </a:t>
            </a:r>
          </a:p>
          <a:p>
            <a:pPr marL="0" indent="0">
              <a:buNone/>
            </a:pPr>
            <a:r>
              <a:rPr lang="es-UY" dirty="0" smtClean="0"/>
              <a:t>Disrupción </a:t>
            </a:r>
          </a:p>
          <a:p>
            <a:pPr marL="0" indent="0">
              <a:buNone/>
            </a:pPr>
            <a:endParaRPr lang="es-UY" dirty="0" smtClean="0"/>
          </a:p>
          <a:p>
            <a:pPr marL="0" indent="0">
              <a:buNone/>
            </a:pPr>
            <a:endParaRPr lang="es-UY" dirty="0"/>
          </a:p>
        </p:txBody>
      </p:sp>
      <p:sp>
        <p:nvSpPr>
          <p:cNvPr id="11" name="Flecha derecha 10"/>
          <p:cNvSpPr/>
          <p:nvPr/>
        </p:nvSpPr>
        <p:spPr>
          <a:xfrm>
            <a:off x="2829595" y="27957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338" y="3710027"/>
            <a:ext cx="1922709" cy="10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0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rgbClr val="002060"/>
                </a:solidFill>
              </a:rPr>
              <a:t>CONCLUYENDO </a:t>
            </a:r>
            <a:endParaRPr lang="es-UY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UY" b="1" dirty="0" smtClean="0">
                <a:solidFill>
                  <a:srgbClr val="FF0000"/>
                </a:solidFill>
              </a:rPr>
              <a:t>¿</a:t>
            </a:r>
            <a:r>
              <a:rPr lang="es-UY" b="1" dirty="0">
                <a:solidFill>
                  <a:srgbClr val="FF0000"/>
                </a:solidFill>
              </a:rPr>
              <a:t>C</a:t>
            </a:r>
            <a:r>
              <a:rPr lang="es-UY" b="1" dirty="0" smtClean="0">
                <a:solidFill>
                  <a:srgbClr val="FF0000"/>
                </a:solidFill>
              </a:rPr>
              <a:t>ómo </a:t>
            </a:r>
            <a:r>
              <a:rPr lang="es-UY" b="1" dirty="0">
                <a:solidFill>
                  <a:srgbClr val="FF0000"/>
                </a:solidFill>
              </a:rPr>
              <a:t>es posible que esta disrupción provocada por las nuevas tecnologías pueda </a:t>
            </a:r>
            <a:r>
              <a:rPr lang="es-UY" b="1" dirty="0" smtClean="0">
                <a:solidFill>
                  <a:srgbClr val="FF0000"/>
                </a:solidFill>
              </a:rPr>
              <a:t>quedar comprendida </a:t>
            </a:r>
            <a:r>
              <a:rPr lang="es-UY" b="1" dirty="0">
                <a:solidFill>
                  <a:srgbClr val="FF0000"/>
                </a:solidFill>
              </a:rPr>
              <a:t>en los tradicionales conceptos jurídicos del seguro? </a:t>
            </a:r>
            <a:endParaRPr lang="es-UY" b="1" dirty="0" smtClean="0">
              <a:solidFill>
                <a:srgbClr val="FF0000"/>
              </a:solidFill>
            </a:endParaRPr>
          </a:p>
          <a:p>
            <a:pPr algn="just"/>
            <a:r>
              <a:rPr lang="es-UY" b="1" dirty="0" smtClean="0"/>
              <a:t>Las </a:t>
            </a:r>
            <a:r>
              <a:rPr lang="es-UY" b="1" dirty="0"/>
              <a:t>tecnologías aplicadas a los seguros deben hacer reaccionar también a los juristas y legisladores. </a:t>
            </a:r>
            <a:endParaRPr lang="es-UY" b="1" dirty="0" smtClean="0"/>
          </a:p>
          <a:p>
            <a:pPr algn="just"/>
            <a:r>
              <a:rPr lang="es-UY" b="1" dirty="0" smtClean="0">
                <a:solidFill>
                  <a:srgbClr val="0070C0"/>
                </a:solidFill>
              </a:rPr>
              <a:t>Debemos </a:t>
            </a:r>
            <a:r>
              <a:rPr lang="es-UY" b="1" dirty="0">
                <a:solidFill>
                  <a:srgbClr val="0070C0"/>
                </a:solidFill>
              </a:rPr>
              <a:t>estar preparados para que las nuevas tecnologías tengan un marco jurídico adecuado que en vez de </a:t>
            </a:r>
            <a:r>
              <a:rPr lang="es-UY" b="1" dirty="0" smtClean="0">
                <a:solidFill>
                  <a:srgbClr val="0070C0"/>
                </a:solidFill>
              </a:rPr>
              <a:t>intentar LIMITAR al </a:t>
            </a:r>
            <a:r>
              <a:rPr lang="es-UY" b="1" dirty="0">
                <a:solidFill>
                  <a:srgbClr val="0070C0"/>
                </a:solidFill>
              </a:rPr>
              <a:t>contrato de seguros en los </a:t>
            </a:r>
            <a:r>
              <a:rPr lang="es-UY" b="1" dirty="0" smtClean="0">
                <a:solidFill>
                  <a:srgbClr val="0070C0"/>
                </a:solidFill>
              </a:rPr>
              <a:t>CONCEPTOS tradicionales</a:t>
            </a:r>
            <a:r>
              <a:rPr lang="es-UY" b="1" dirty="0">
                <a:solidFill>
                  <a:srgbClr val="0070C0"/>
                </a:solidFill>
              </a:rPr>
              <a:t>, apoyen esta evolución y garanticen con nuevos mecanismos, los derechos de los consumidores.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1825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b="1" dirty="0" smtClean="0">
                <a:solidFill>
                  <a:srgbClr val="002060"/>
                </a:solidFill>
              </a:rPr>
              <a:t>¿Cuáles son las </a:t>
            </a:r>
            <a:r>
              <a:rPr lang="es-UY" b="1" dirty="0">
                <a:solidFill>
                  <a:srgbClr val="002060"/>
                </a:solidFill>
              </a:rPr>
              <a:t>á</a:t>
            </a:r>
            <a:r>
              <a:rPr lang="es-UY" b="1" dirty="0" smtClean="0">
                <a:solidFill>
                  <a:srgbClr val="002060"/>
                </a:solidFill>
              </a:rPr>
              <a:t>reas de negocios que abarcan los </a:t>
            </a:r>
            <a:r>
              <a:rPr lang="es-UY" b="1" dirty="0" err="1" smtClean="0">
                <a:solidFill>
                  <a:srgbClr val="002060"/>
                </a:solidFill>
              </a:rPr>
              <a:t>Insuretchs</a:t>
            </a:r>
            <a:r>
              <a:rPr lang="es-UY" b="1" dirty="0" smtClean="0">
                <a:solidFill>
                  <a:srgbClr val="002060"/>
                </a:solidFill>
              </a:rPr>
              <a:t>?</a:t>
            </a:r>
            <a:br>
              <a:rPr lang="es-UY" b="1" dirty="0" smtClean="0">
                <a:solidFill>
                  <a:srgbClr val="002060"/>
                </a:solidFill>
              </a:rPr>
            </a:br>
            <a:endParaRPr lang="es-UY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UY" dirty="0" smtClean="0"/>
              <a:t>En general abarcan las siguientes áreas de negocio:</a:t>
            </a:r>
          </a:p>
          <a:p>
            <a:endParaRPr lang="es-UY" dirty="0" smtClean="0"/>
          </a:p>
          <a:p>
            <a:r>
              <a:rPr lang="es-UY" dirty="0" smtClean="0"/>
              <a:t>Cotización de seguros </a:t>
            </a:r>
          </a:p>
          <a:p>
            <a:endParaRPr lang="es-UY" dirty="0" smtClean="0"/>
          </a:p>
          <a:p>
            <a:r>
              <a:rPr lang="es-UY" dirty="0" smtClean="0"/>
              <a:t>Corretaje</a:t>
            </a:r>
          </a:p>
          <a:p>
            <a:pPr marL="0" indent="0">
              <a:buNone/>
            </a:pPr>
            <a:endParaRPr lang="es-UY" dirty="0" smtClean="0"/>
          </a:p>
          <a:p>
            <a:r>
              <a:rPr lang="es-UY" dirty="0" smtClean="0"/>
              <a:t>Gestión de riesgos</a:t>
            </a:r>
          </a:p>
          <a:p>
            <a:endParaRPr lang="es-UY" dirty="0" smtClean="0"/>
          </a:p>
          <a:p>
            <a:r>
              <a:rPr lang="es-UY" dirty="0" err="1" smtClean="0"/>
              <a:t>Fintechs</a:t>
            </a:r>
            <a:endParaRPr lang="es-UY" dirty="0" smtClean="0"/>
          </a:p>
          <a:p>
            <a:endParaRPr lang="es-UY" dirty="0" smtClean="0"/>
          </a:p>
          <a:p>
            <a:r>
              <a:rPr lang="es-UY" dirty="0" smtClean="0"/>
              <a:t>Otros servicios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7788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rgbClr val="002060"/>
                </a:solidFill>
              </a:rPr>
              <a:t>CONCLUYENDO </a:t>
            </a:r>
            <a:endParaRPr lang="es-UY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UY" b="1" dirty="0">
                <a:solidFill>
                  <a:srgbClr val="0070C0"/>
                </a:solidFill>
              </a:rPr>
              <a:t>EL MUNDO INSURTECH </a:t>
            </a:r>
            <a:r>
              <a:rPr lang="es-UY" b="1" dirty="0" smtClean="0">
                <a:solidFill>
                  <a:srgbClr val="0070C0"/>
                </a:solidFill>
              </a:rPr>
              <a:t>SUPONE </a:t>
            </a:r>
            <a:r>
              <a:rPr lang="es-UY" b="1" dirty="0">
                <a:solidFill>
                  <a:srgbClr val="0070C0"/>
                </a:solidFill>
              </a:rPr>
              <a:t>UNA </a:t>
            </a:r>
            <a:r>
              <a:rPr lang="es-UY" b="1" dirty="0" smtClean="0">
                <a:solidFill>
                  <a:srgbClr val="0070C0"/>
                </a:solidFill>
              </a:rPr>
              <a:t>RUPTURA </a:t>
            </a:r>
            <a:r>
              <a:rPr lang="es-UY" b="1" dirty="0">
                <a:solidFill>
                  <a:srgbClr val="0070C0"/>
                </a:solidFill>
              </a:rPr>
              <a:t>DE PARADIGMAS, UNA DISRIPUCIÓN NO UNA EVOLUCIÓN !!!</a:t>
            </a:r>
            <a:endParaRPr lang="es-UY" dirty="0">
              <a:solidFill>
                <a:srgbClr val="0070C0"/>
              </a:solidFill>
            </a:endParaRPr>
          </a:p>
          <a:p>
            <a:pPr algn="just"/>
            <a:endParaRPr lang="es-UY" b="1" dirty="0" smtClean="0">
              <a:solidFill>
                <a:srgbClr val="FF0000"/>
              </a:solidFill>
            </a:endParaRPr>
          </a:p>
          <a:p>
            <a:pPr algn="just"/>
            <a:r>
              <a:rPr lang="es-UY" b="1" dirty="0" smtClean="0">
                <a:solidFill>
                  <a:srgbClr val="FF0000"/>
                </a:solidFill>
              </a:rPr>
              <a:t>HAY QUE PREPARARSE, </a:t>
            </a:r>
            <a:r>
              <a:rPr lang="es-UY" b="1" dirty="0" smtClean="0">
                <a:solidFill>
                  <a:srgbClr val="002060"/>
                </a:solidFill>
              </a:rPr>
              <a:t>(DOCTRINA, JURISPRUDENCIA, LEGISLACION, ACADEMIA, UNIVERSIDADES)  </a:t>
            </a:r>
            <a:r>
              <a:rPr lang="es-UY" b="1" dirty="0" smtClean="0">
                <a:solidFill>
                  <a:srgbClr val="FF0000"/>
                </a:solidFill>
              </a:rPr>
              <a:t>PARA ADAPTAR EL CONTRATO DE SEGUROS A LAS NUEVAS TENCOLOGIAS, A UN  NUEVO PARADIGMA, SIN PERDER DE VISTA LA ESENCIAL PROTECCIÓN DEL CONSUMIDOR-ASEGURADO…</a:t>
            </a:r>
          </a:p>
          <a:p>
            <a:pPr algn="just"/>
            <a:endParaRPr lang="es-UY" b="1" dirty="0">
              <a:solidFill>
                <a:srgbClr val="FF0000"/>
              </a:solidFill>
            </a:endParaRPr>
          </a:p>
          <a:p>
            <a:pPr algn="just"/>
            <a:endParaRPr lang="es-UY" b="1" dirty="0" smtClean="0">
              <a:solidFill>
                <a:srgbClr val="0070C0"/>
              </a:solidFill>
            </a:endParaRPr>
          </a:p>
          <a:p>
            <a:pPr algn="just"/>
            <a:endParaRPr lang="es-UY" b="1" dirty="0"/>
          </a:p>
          <a:p>
            <a:pPr algn="just"/>
            <a:endParaRPr lang="es-UY" b="1" dirty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8279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b="1" dirty="0" smtClean="0">
                <a:solidFill>
                  <a:srgbClr val="FF0000"/>
                </a:solidFill>
              </a:rPr>
              <a:t>Gracias! </a:t>
            </a:r>
            <a:br>
              <a:rPr lang="es-UY" b="1" dirty="0" smtClean="0">
                <a:solidFill>
                  <a:srgbClr val="FF0000"/>
                </a:solidFill>
              </a:rPr>
            </a:br>
            <a:r>
              <a:rPr lang="es-UY" sz="2000" b="1" dirty="0" smtClean="0">
                <a:solidFill>
                  <a:srgbClr val="0070C0"/>
                </a:solidFill>
              </a:rPr>
              <a:t>asignorino@netgate.com.uy</a:t>
            </a:r>
            <a:br>
              <a:rPr lang="es-UY" sz="2000" b="1" dirty="0" smtClean="0">
                <a:solidFill>
                  <a:srgbClr val="0070C0"/>
                </a:solidFill>
              </a:rPr>
            </a:br>
            <a:r>
              <a:rPr lang="es-UY" sz="2000" b="1" dirty="0" smtClean="0">
                <a:solidFill>
                  <a:srgbClr val="0070C0"/>
                </a:solidFill>
              </a:rPr>
              <a:t>www.andreasignorino.com.uy</a:t>
            </a:r>
            <a:endParaRPr lang="es-UY" sz="2000" b="1" dirty="0">
              <a:solidFill>
                <a:srgbClr val="0070C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321132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altLang="es-UY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0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5155" y="1"/>
            <a:ext cx="10838645" cy="1690688"/>
          </a:xfrm>
        </p:spPr>
        <p:txBody>
          <a:bodyPr/>
          <a:lstStyle/>
          <a:p>
            <a:r>
              <a:rPr lang="es-UY" dirty="0" smtClean="0"/>
              <a:t>ESPECIE DE PROCESO CONGNITIVO: “CECU”</a:t>
            </a:r>
            <a:br>
              <a:rPr lang="es-UY" dirty="0" smtClean="0"/>
            </a:br>
            <a:r>
              <a:rPr lang="es-UY" dirty="0" smtClean="0"/>
              <a:t>Conciencia-  Elección-  Compra-  Uso</a:t>
            </a:r>
            <a:endParaRPr lang="es-UY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9" y="1309213"/>
            <a:ext cx="10560676" cy="5677576"/>
          </a:xfrm>
        </p:spPr>
      </p:pic>
    </p:spTree>
    <p:extLst>
      <p:ext uri="{BB962C8B-B14F-4D97-AF65-F5344CB8AC3E}">
        <p14:creationId xmlns:p14="http://schemas.microsoft.com/office/powerpoint/2010/main" val="19498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 smtClean="0"/>
              <a:t/>
            </a:r>
            <a:br>
              <a:rPr lang="es-UY" dirty="0" smtClean="0"/>
            </a:br>
            <a:r>
              <a:rPr lang="es-UY" dirty="0" smtClean="0">
                <a:solidFill>
                  <a:srgbClr val="002060"/>
                </a:solidFill>
              </a:rPr>
              <a:t>Ejemplos- URUGUAY</a:t>
            </a:r>
            <a:br>
              <a:rPr lang="es-UY" dirty="0" smtClean="0">
                <a:solidFill>
                  <a:srgbClr val="002060"/>
                </a:solidFill>
              </a:rPr>
            </a:br>
            <a:r>
              <a:rPr lang="es-UY" dirty="0" smtClean="0">
                <a:hlinkClick r:id="rId2"/>
              </a:rPr>
              <a:t>www.miseguro.com.uy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dirty="0" smtClean="0"/>
              <a:t>Cotiza y vende seguro de autos </a:t>
            </a:r>
            <a:r>
              <a:rPr lang="es-UY" dirty="0" err="1" smtClean="0"/>
              <a:t>on</a:t>
            </a:r>
            <a:r>
              <a:rPr lang="es-UY" dirty="0" smtClean="0"/>
              <a:t> line</a:t>
            </a:r>
            <a:br>
              <a:rPr lang="es-UY" dirty="0" smtClean="0"/>
            </a:br>
            <a:endParaRPr lang="es-UY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2358" y="2247828"/>
            <a:ext cx="60960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 smtClean="0"/>
              <a:t/>
            </a:r>
            <a:br>
              <a:rPr lang="es-UY" dirty="0" smtClean="0"/>
            </a:br>
            <a:r>
              <a:rPr lang="es-UY" dirty="0" smtClean="0">
                <a:solidFill>
                  <a:srgbClr val="002060"/>
                </a:solidFill>
              </a:rPr>
              <a:t>Ejemplos- BRASIL</a:t>
            </a:r>
            <a:br>
              <a:rPr lang="es-UY" dirty="0" smtClean="0">
                <a:solidFill>
                  <a:srgbClr val="002060"/>
                </a:solidFill>
              </a:rPr>
            </a:br>
            <a:r>
              <a:rPr lang="es-UY" dirty="0" smtClean="0"/>
              <a:t>al menos 100 </a:t>
            </a:r>
            <a:r>
              <a:rPr lang="es-UY" dirty="0" err="1" smtClean="0"/>
              <a:t>Insurtechs</a:t>
            </a:r>
            <a:r>
              <a:rPr lang="es-UY" dirty="0" smtClean="0"/>
              <a:t>!!! </a:t>
            </a:r>
            <a:r>
              <a:rPr lang="es-UY" sz="1100" dirty="0" smtClean="0"/>
              <a:t>Fuente: Gloria </a:t>
            </a:r>
            <a:r>
              <a:rPr lang="es-UY" sz="1100" dirty="0" err="1" smtClean="0"/>
              <a:t>Farias</a:t>
            </a:r>
            <a:r>
              <a:rPr lang="es-UY" sz="1100" dirty="0" smtClean="0"/>
              <a:t> </a:t>
            </a:r>
            <a:r>
              <a:rPr lang="es-UY" sz="1100" dirty="0" err="1" smtClean="0"/>
              <a:t>CNseg</a:t>
            </a:r>
            <a:endParaRPr lang="es-UY" sz="11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790" y="2129660"/>
            <a:ext cx="8533747" cy="37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7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rgbClr val="FF0000"/>
                </a:solidFill>
              </a:rPr>
              <a:t>Todos son seguros? O solo no tradicionales? </a:t>
            </a:r>
            <a:endParaRPr lang="es-UY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Caso</a:t>
            </a:r>
            <a:r>
              <a:rPr lang="en-US" b="1" dirty="0" smtClean="0">
                <a:solidFill>
                  <a:srgbClr val="002060"/>
                </a:solidFill>
              </a:rPr>
              <a:t> Lemonade: </a:t>
            </a:r>
          </a:p>
          <a:p>
            <a:r>
              <a:rPr lang="en-US" i="1" dirty="0" smtClean="0"/>
              <a:t>Forget </a:t>
            </a:r>
            <a:r>
              <a:rPr lang="en-US" i="1" dirty="0"/>
              <a:t>Everything You Know About Insurance</a:t>
            </a:r>
          </a:p>
          <a:p>
            <a:r>
              <a:rPr lang="en-US" i="1" dirty="0"/>
              <a:t>Instant everything. Killer prices. Big heart</a:t>
            </a:r>
            <a:r>
              <a:rPr lang="en-US" i="1" dirty="0" smtClean="0"/>
              <a:t>.</a:t>
            </a:r>
          </a:p>
          <a:p>
            <a:endParaRPr lang="en-US" i="1" dirty="0" smtClean="0"/>
          </a:p>
          <a:p>
            <a:r>
              <a:rPr lang="en-US" b="1" i="1" dirty="0" err="1" smtClean="0">
                <a:solidFill>
                  <a:srgbClr val="FF0000"/>
                </a:solidFill>
              </a:rPr>
              <a:t>Olvida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todo</a:t>
            </a:r>
            <a:r>
              <a:rPr lang="en-US" b="1" i="1" dirty="0" smtClean="0">
                <a:solidFill>
                  <a:srgbClr val="FF0000"/>
                </a:solidFill>
              </a:rPr>
              <a:t> lo que </a:t>
            </a:r>
            <a:r>
              <a:rPr lang="en-US" b="1" i="1" dirty="0" err="1" smtClean="0">
                <a:solidFill>
                  <a:srgbClr val="FF0000"/>
                </a:solidFill>
              </a:rPr>
              <a:t>sabes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sobre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Seguros</a:t>
            </a:r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b="1" i="1" dirty="0" err="1" smtClean="0">
                <a:solidFill>
                  <a:srgbClr val="FF0000"/>
                </a:solidFill>
              </a:rPr>
              <a:t>Todo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instantáneo</a:t>
            </a:r>
            <a:r>
              <a:rPr lang="en-US" b="1" i="1" dirty="0" smtClean="0">
                <a:solidFill>
                  <a:srgbClr val="FF0000"/>
                </a:solidFill>
              </a:rPr>
              <a:t>. </a:t>
            </a:r>
            <a:r>
              <a:rPr lang="en-US" b="1" i="1" dirty="0" err="1" smtClean="0">
                <a:solidFill>
                  <a:srgbClr val="FF0000"/>
                </a:solidFill>
              </a:rPr>
              <a:t>Precios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asesinos</a:t>
            </a:r>
            <a:r>
              <a:rPr lang="en-US" b="1" i="1" dirty="0" smtClean="0">
                <a:solidFill>
                  <a:srgbClr val="FF0000"/>
                </a:solidFill>
              </a:rPr>
              <a:t>. Gran </a:t>
            </a:r>
            <a:r>
              <a:rPr lang="en-US" b="1" i="1" dirty="0" err="1" smtClean="0">
                <a:solidFill>
                  <a:srgbClr val="FF0000"/>
                </a:solidFill>
              </a:rPr>
              <a:t>corazón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s-UY" dirty="0" smtClean="0">
                <a:hlinkClick r:id="rId2"/>
              </a:rPr>
              <a:t>https://www.lemonade.com</a:t>
            </a:r>
            <a:endParaRPr lang="es-UY" dirty="0" smtClean="0"/>
          </a:p>
          <a:p>
            <a:pPr marL="0" indent="0">
              <a:buNone/>
            </a:pPr>
            <a:r>
              <a:rPr lang="es-UY" dirty="0" smtClean="0"/>
              <a:t>https</a:t>
            </a:r>
            <a:r>
              <a:rPr lang="es-UY" dirty="0"/>
              <a:t>://youtu.be/QGYTy6Oc6rA</a:t>
            </a:r>
            <a:endParaRPr lang="es-UY" dirty="0" smtClean="0"/>
          </a:p>
          <a:p>
            <a:pPr marL="0" indent="0">
              <a:buNone/>
            </a:pPr>
            <a:endParaRPr lang="es-UY" dirty="0" smtClean="0"/>
          </a:p>
          <a:p>
            <a:pPr marL="0" indent="0">
              <a:buNone/>
            </a:pP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76237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rgbClr val="002060"/>
                </a:solidFill>
              </a:rPr>
              <a:t>El mundo </a:t>
            </a:r>
            <a:r>
              <a:rPr lang="es-UY" b="1" dirty="0" err="1" smtClean="0">
                <a:solidFill>
                  <a:srgbClr val="002060"/>
                </a:solidFill>
              </a:rPr>
              <a:t>Insurtech</a:t>
            </a:r>
            <a:endParaRPr lang="es-UY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UY" dirty="0" smtClean="0"/>
          </a:p>
          <a:p>
            <a:pPr algn="just"/>
            <a:endParaRPr lang="es-UY" dirty="0"/>
          </a:p>
          <a:p>
            <a:pPr algn="just"/>
            <a:r>
              <a:rPr lang="es-UY" dirty="0" smtClean="0"/>
              <a:t>Por </a:t>
            </a:r>
            <a:r>
              <a:rPr lang="es-UY" dirty="0"/>
              <a:t>lo dicho, </a:t>
            </a:r>
            <a:r>
              <a:rPr lang="es-UY" b="1" dirty="0">
                <a:solidFill>
                  <a:srgbClr val="FF0000"/>
                </a:solidFill>
              </a:rPr>
              <a:t>el mundo del </a:t>
            </a:r>
            <a:r>
              <a:rPr lang="es-UY" b="1" dirty="0" err="1">
                <a:solidFill>
                  <a:srgbClr val="FF0000"/>
                </a:solidFill>
              </a:rPr>
              <a:t>Insurtech</a:t>
            </a:r>
            <a:r>
              <a:rPr lang="es-UY" b="1" dirty="0">
                <a:solidFill>
                  <a:srgbClr val="FF0000"/>
                </a:solidFill>
              </a:rPr>
              <a:t> es muy vasto y se vale de diversas tecnologías cuya aplicación responde a variados y más o menos complejos, objetivos.</a:t>
            </a:r>
          </a:p>
          <a:p>
            <a:pPr marL="0" indent="0" algn="just">
              <a:buNone/>
            </a:pP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4957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rgbClr val="002060"/>
                </a:solidFill>
              </a:rPr>
              <a:t>El mundo </a:t>
            </a:r>
            <a:r>
              <a:rPr lang="es-UY" b="1" dirty="0" err="1" smtClean="0">
                <a:solidFill>
                  <a:srgbClr val="002060"/>
                </a:solidFill>
              </a:rPr>
              <a:t>Insurtech</a:t>
            </a:r>
            <a:endParaRPr lang="es-UY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UY" b="1" dirty="0">
                <a:solidFill>
                  <a:srgbClr val="FF0000"/>
                </a:solidFill>
              </a:rPr>
              <a:t>Esto es posible gracias a </a:t>
            </a:r>
            <a:r>
              <a:rPr lang="es-UY" b="1" dirty="0" smtClean="0">
                <a:solidFill>
                  <a:srgbClr val="FF0000"/>
                </a:solidFill>
              </a:rPr>
              <a:t>diversas tecnologías:</a:t>
            </a:r>
          </a:p>
          <a:p>
            <a:pPr algn="just"/>
            <a:r>
              <a:rPr lang="es-UY" b="1" i="1" dirty="0" smtClean="0">
                <a:solidFill>
                  <a:srgbClr val="002060"/>
                </a:solidFill>
              </a:rPr>
              <a:t>Los </a:t>
            </a:r>
            <a:r>
              <a:rPr lang="es-UY" b="1" i="1" dirty="0">
                <a:solidFill>
                  <a:srgbClr val="002060"/>
                </a:solidFill>
              </a:rPr>
              <a:t>S</a:t>
            </a:r>
            <a:r>
              <a:rPr lang="es-UY" b="1" i="1" dirty="0" smtClean="0">
                <a:solidFill>
                  <a:srgbClr val="002060"/>
                </a:solidFill>
              </a:rPr>
              <a:t>mart </a:t>
            </a:r>
            <a:r>
              <a:rPr lang="es-UY" b="1" i="1" dirty="0" err="1" smtClean="0">
                <a:solidFill>
                  <a:srgbClr val="002060"/>
                </a:solidFill>
              </a:rPr>
              <a:t>contracts</a:t>
            </a:r>
            <a:r>
              <a:rPr lang="es-UY" b="1" dirty="0" smtClean="0">
                <a:solidFill>
                  <a:srgbClr val="002060"/>
                </a:solidFill>
              </a:rPr>
              <a:t> o contratos inteligentes</a:t>
            </a:r>
          </a:p>
          <a:p>
            <a:pPr algn="just"/>
            <a:endParaRPr lang="es-UY" b="1" dirty="0" smtClean="0">
              <a:solidFill>
                <a:srgbClr val="0070C0"/>
              </a:solidFill>
            </a:endParaRPr>
          </a:p>
          <a:p>
            <a:pPr algn="just"/>
            <a:r>
              <a:rPr lang="es-UY" b="1" dirty="0" smtClean="0">
                <a:solidFill>
                  <a:srgbClr val="0070C0"/>
                </a:solidFill>
              </a:rPr>
              <a:t>Contratos </a:t>
            </a:r>
            <a:r>
              <a:rPr lang="es-UY" b="1" dirty="0">
                <a:solidFill>
                  <a:srgbClr val="0070C0"/>
                </a:solidFill>
              </a:rPr>
              <a:t>que tienen la capacidad de cumplirse de forma automática</a:t>
            </a:r>
            <a:r>
              <a:rPr lang="es-UY" dirty="0">
                <a:solidFill>
                  <a:srgbClr val="0070C0"/>
                </a:solidFill>
              </a:rPr>
              <a:t> </a:t>
            </a:r>
            <a:r>
              <a:rPr lang="es-UY" dirty="0"/>
              <a:t>una vez que las partes han acordado los términos. </a:t>
            </a:r>
            <a:endParaRPr lang="es-UY" dirty="0" smtClean="0"/>
          </a:p>
          <a:p>
            <a:pPr algn="just"/>
            <a:r>
              <a:rPr lang="es-UY" b="1" dirty="0" smtClean="0">
                <a:solidFill>
                  <a:srgbClr val="0070C0"/>
                </a:solidFill>
              </a:rPr>
              <a:t>Esto </a:t>
            </a:r>
            <a:r>
              <a:rPr lang="es-UY" b="1" dirty="0">
                <a:solidFill>
                  <a:srgbClr val="0070C0"/>
                </a:solidFill>
              </a:rPr>
              <a:t>a la luz del clásico papel firmado, suena </a:t>
            </a:r>
            <a:r>
              <a:rPr lang="es-UY" b="1" dirty="0" smtClean="0">
                <a:solidFill>
                  <a:srgbClr val="0070C0"/>
                </a:solidFill>
              </a:rPr>
              <a:t>extraño !!! </a:t>
            </a:r>
          </a:p>
          <a:p>
            <a:pPr algn="just"/>
            <a:r>
              <a:rPr lang="es-UY" dirty="0" smtClean="0"/>
              <a:t>Los </a:t>
            </a:r>
            <a:r>
              <a:rPr lang="es-UY" dirty="0"/>
              <a:t>contratos inteligentes, </a:t>
            </a:r>
            <a:r>
              <a:rPr lang="es-UY" b="1" dirty="0">
                <a:solidFill>
                  <a:srgbClr val="0070C0"/>
                </a:solidFill>
              </a:rPr>
              <a:t>son programas informáticos</a:t>
            </a:r>
            <a:r>
              <a:rPr lang="es-UY" dirty="0"/>
              <a:t>. No están escritos en lenguaje natural, sino en código virtual. </a:t>
            </a:r>
            <a:endParaRPr lang="es-UY" dirty="0" smtClean="0"/>
          </a:p>
          <a:p>
            <a:pPr algn="just"/>
            <a:r>
              <a:rPr lang="es-UY" dirty="0" smtClean="0"/>
              <a:t>Son </a:t>
            </a:r>
            <a:r>
              <a:rPr lang="es-UY" dirty="0"/>
              <a:t>un </a:t>
            </a:r>
            <a:r>
              <a:rPr lang="es-UY" b="1" dirty="0">
                <a:solidFill>
                  <a:srgbClr val="0070C0"/>
                </a:solidFill>
              </a:rPr>
              <a:t>tipo de software que se programa, para llevar a cabo una tarea o serie de tareas determinadas de acuerdo a las instrucciones previamente introducidas.</a:t>
            </a:r>
            <a:r>
              <a:rPr lang="es-UY" dirty="0">
                <a:solidFill>
                  <a:srgbClr val="0070C0"/>
                </a:solidFill>
              </a:rPr>
              <a:t> </a:t>
            </a:r>
            <a:endParaRPr lang="es-UY" dirty="0" smtClean="0">
              <a:solidFill>
                <a:srgbClr val="0070C0"/>
              </a:solidFill>
            </a:endParaRPr>
          </a:p>
          <a:p>
            <a:pPr algn="just"/>
            <a:r>
              <a:rPr lang="es-UY" b="1" dirty="0" smtClean="0">
                <a:solidFill>
                  <a:srgbClr val="FF0000"/>
                </a:solidFill>
              </a:rPr>
              <a:t>Su </a:t>
            </a:r>
            <a:r>
              <a:rPr lang="es-UY" b="1" dirty="0">
                <a:solidFill>
                  <a:srgbClr val="FF0000"/>
                </a:solidFill>
              </a:rPr>
              <a:t>cumplimiento, por tanto, no está sujeto a la interpretación de ninguna de las partes, su implicación legal cae en una zona gris… </a:t>
            </a:r>
          </a:p>
          <a:p>
            <a:pPr algn="just"/>
            <a:endParaRPr lang="es-UY" b="1" dirty="0"/>
          </a:p>
        </p:txBody>
      </p:sp>
    </p:spTree>
    <p:extLst>
      <p:ext uri="{BB962C8B-B14F-4D97-AF65-F5344CB8AC3E}">
        <p14:creationId xmlns:p14="http://schemas.microsoft.com/office/powerpoint/2010/main" val="44433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1936</Words>
  <Application>Microsoft Office PowerPoint</Application>
  <PresentationFormat>Panorámica</PresentationFormat>
  <Paragraphs>203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Tema de Office</vt:lpstr>
      <vt:lpstr>                        EL CONTRATO DE SEGUROS Y LAS NUEVAS TECNOLOGÍA:  EL MUNDO “INSURTECH"   CONGRESO MUNDIAL AIDA- RIO DE JANEIRO 2018 GRUPO DE TRABAJO NUEVAS TECNOLOGÍAS, PREVENCIÓN Y SEGUROS </vt:lpstr>
      <vt:lpstr>¿Qué es Insurtech? </vt:lpstr>
      <vt:lpstr>¿Cuáles son las áreas de negocios que abarcan los Insuretchs? </vt:lpstr>
      <vt:lpstr>ESPECIE DE PROCESO CONGNITIVO: “CECU” Conciencia-  Elección-  Compra-  Uso</vt:lpstr>
      <vt:lpstr> Ejemplos- URUGUAY www.miseguro.com.uy Cotiza y vende seguro de autos on line </vt:lpstr>
      <vt:lpstr> Ejemplos- BRASIL al menos 100 Insurtechs!!! Fuente: Gloria Farias CNseg</vt:lpstr>
      <vt:lpstr>Todos son seguros? O solo no tradicionales? </vt:lpstr>
      <vt:lpstr>El mundo Insurtech</vt:lpstr>
      <vt:lpstr>El mundo Insurtech</vt:lpstr>
      <vt:lpstr>ATENCIÓN !!!</vt:lpstr>
      <vt:lpstr>El mundo Insurtech</vt:lpstr>
      <vt:lpstr>El mundo Insurtech</vt:lpstr>
      <vt:lpstr>El mundo Insurtech</vt:lpstr>
      <vt:lpstr>El mundo Insurtech</vt:lpstr>
      <vt:lpstr>Ejemplo: Criptomoneda: Libro de contabilidad digital-carteras digitales-  mineros (trabajadores)- acertijo matemático - nodos (guardianes de la red)…</vt:lpstr>
      <vt:lpstr>El mundo Insurtech</vt:lpstr>
      <vt:lpstr>El mundo Insurtech</vt:lpstr>
      <vt:lpstr>Su uso en seguros </vt:lpstr>
      <vt:lpstr>Su uso en seguros </vt:lpstr>
      <vt:lpstr>Su uso en seguros </vt:lpstr>
      <vt:lpstr>Su uso en seguros </vt:lpstr>
      <vt:lpstr>PROBLEMÁTICA ASOCIADA</vt:lpstr>
      <vt:lpstr>RESPUESTAS DEL SECTOR SEGUROS</vt:lpstr>
      <vt:lpstr>RESPUESTAS DEL SECTOR SEGUROS</vt:lpstr>
      <vt:lpstr>RESPUESTAS DEL SECTOR SEGUROS</vt:lpstr>
      <vt:lpstr>RESPUESTAS DEL SECTOR SEGUROS</vt:lpstr>
      <vt:lpstr>RESPUESTAS DEL SECTOR SEGUROS</vt:lpstr>
      <vt:lpstr>PROBLEMÁTICA FRENTE A LOS “INSURETCHs”</vt:lpstr>
      <vt:lpstr>CONCLUYENDO </vt:lpstr>
      <vt:lpstr>CONCLUYENDO </vt:lpstr>
      <vt:lpstr>Gracias!  asignorino@netgate.com.uy www.andreasignorino.com.uy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diversas caras del Insurtech</dc:title>
  <dc:creator>Usuario</dc:creator>
  <cp:lastModifiedBy>Usuario</cp:lastModifiedBy>
  <cp:revision>53</cp:revision>
  <dcterms:created xsi:type="dcterms:W3CDTF">2018-03-23T18:40:42Z</dcterms:created>
  <dcterms:modified xsi:type="dcterms:W3CDTF">2018-09-29T16:02:14Z</dcterms:modified>
</cp:coreProperties>
</file>