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3"/>
  </p:notesMasterIdLst>
  <p:sldIdLst>
    <p:sldId id="256" r:id="rId2"/>
    <p:sldId id="257" r:id="rId3"/>
    <p:sldId id="258" r:id="rId4"/>
    <p:sldId id="260" r:id="rId5"/>
    <p:sldId id="261" r:id="rId6"/>
    <p:sldId id="262" r:id="rId7"/>
    <p:sldId id="263" r:id="rId8"/>
    <p:sldId id="259" r:id="rId9"/>
    <p:sldId id="264" r:id="rId10"/>
    <p:sldId id="265" r:id="rId11"/>
    <p:sldId id="267" r:id="rId12"/>
    <p:sldId id="268" r:id="rId13"/>
    <p:sldId id="269" r:id="rId14"/>
    <p:sldId id="270" r:id="rId15"/>
    <p:sldId id="271" r:id="rId16"/>
    <p:sldId id="273" r:id="rId17"/>
    <p:sldId id="274" r:id="rId18"/>
    <p:sldId id="275" r:id="rId19"/>
    <p:sldId id="278" r:id="rId20"/>
    <p:sldId id="276" r:id="rId21"/>
    <p:sldId id="277" r:id="rId22"/>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1"/>
  </p:normalViewPr>
  <p:slideViewPr>
    <p:cSldViewPr snapToGrid="0">
      <p:cViewPr varScale="1">
        <p:scale>
          <a:sx n="87" d="100"/>
          <a:sy n="87" d="100"/>
        </p:scale>
        <p:origin x="90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U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57288A-6849-4527-A6FE-5AFC1943250A}" type="datetimeFigureOut">
              <a:rPr lang="es-UY" smtClean="0"/>
              <a:t>5/9/19</a:t>
            </a:fld>
            <a:endParaRPr lang="es-UY"/>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U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U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F17C1-65D1-45DE-9244-4DBA45D9FCF7}" type="slidenum">
              <a:rPr lang="es-UY" smtClean="0"/>
              <a:t>‹#›</a:t>
            </a:fld>
            <a:endParaRPr lang="es-UY"/>
          </a:p>
        </p:txBody>
      </p:sp>
    </p:spTree>
    <p:extLst>
      <p:ext uri="{BB962C8B-B14F-4D97-AF65-F5344CB8AC3E}">
        <p14:creationId xmlns:p14="http://schemas.microsoft.com/office/powerpoint/2010/main" val="276506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a:p>
        </p:txBody>
      </p:sp>
      <p:sp>
        <p:nvSpPr>
          <p:cNvPr id="4" name="3 Marcador de número de diapositiva"/>
          <p:cNvSpPr>
            <a:spLocks noGrp="1"/>
          </p:cNvSpPr>
          <p:nvPr>
            <p:ph type="sldNum" sz="quarter" idx="10"/>
          </p:nvPr>
        </p:nvSpPr>
        <p:spPr/>
        <p:txBody>
          <a:bodyPr/>
          <a:lstStyle/>
          <a:p>
            <a:fld id="{45946F5D-5015-4E3B-8AD9-2CC2D35D37BE}" type="slidenum">
              <a:rPr lang="es-UY" smtClean="0">
                <a:solidFill>
                  <a:prstClr val="black"/>
                </a:solidFill>
              </a:rPr>
              <a:pPr/>
              <a:t>21</a:t>
            </a:fld>
            <a:endParaRPr lang="es-UY">
              <a:solidFill>
                <a:prstClr val="black"/>
              </a:solidFill>
            </a:endParaRPr>
          </a:p>
        </p:txBody>
      </p:sp>
    </p:spTree>
    <p:extLst>
      <p:ext uri="{BB962C8B-B14F-4D97-AF65-F5344CB8AC3E}">
        <p14:creationId xmlns:p14="http://schemas.microsoft.com/office/powerpoint/2010/main" val="2921198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304A6D0-17F4-4B96-9C44-953921B82042}" type="datetimeFigureOut">
              <a:rPr lang="es-UY" smtClean="0"/>
              <a:t>5/9/19</a:t>
            </a:fld>
            <a:endParaRPr lang="es-UY"/>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s-UY"/>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99978A5-4A15-453C-88DC-C9E4B1C3B14E}" type="slidenum">
              <a:rPr lang="es-UY" smtClean="0"/>
              <a:t>‹#›</a:t>
            </a:fld>
            <a:endParaRPr lang="es-UY"/>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6893581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04A6D0-17F4-4B96-9C44-953921B82042}" type="datetimeFigureOut">
              <a:rPr lang="es-UY" smtClean="0"/>
              <a:t>5/9/19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99978A5-4A15-453C-88DC-C9E4B1C3B14E}" type="slidenum">
              <a:rPr lang="es-UY" smtClean="0"/>
              <a:t>‹#›</a:t>
            </a:fld>
            <a:endParaRPr lang="es-UY"/>
          </a:p>
        </p:txBody>
      </p:sp>
    </p:spTree>
    <p:extLst>
      <p:ext uri="{BB962C8B-B14F-4D97-AF65-F5344CB8AC3E}">
        <p14:creationId xmlns:p14="http://schemas.microsoft.com/office/powerpoint/2010/main" val="1244396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04A6D0-17F4-4B96-9C44-953921B82042}" type="datetimeFigureOut">
              <a:rPr lang="es-UY" smtClean="0"/>
              <a:t>5/9/19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99978A5-4A15-453C-88DC-C9E4B1C3B14E}" type="slidenum">
              <a:rPr lang="es-UY" smtClean="0"/>
              <a:t>‹#›</a:t>
            </a:fld>
            <a:endParaRPr lang="es-UY"/>
          </a:p>
        </p:txBody>
      </p:sp>
    </p:spTree>
    <p:extLst>
      <p:ext uri="{BB962C8B-B14F-4D97-AF65-F5344CB8AC3E}">
        <p14:creationId xmlns:p14="http://schemas.microsoft.com/office/powerpoint/2010/main" val="217714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304A6D0-17F4-4B96-9C44-953921B82042}" type="datetimeFigureOut">
              <a:rPr lang="es-UY" smtClean="0"/>
              <a:t>5/9/19</a:t>
            </a:fld>
            <a:endParaRPr lang="es-UY"/>
          </a:p>
        </p:txBody>
      </p:sp>
      <p:sp>
        <p:nvSpPr>
          <p:cNvPr id="5" name="Footer Placeholder 4"/>
          <p:cNvSpPr>
            <a:spLocks noGrp="1"/>
          </p:cNvSpPr>
          <p:nvPr>
            <p:ph type="ftr" sz="quarter" idx="11"/>
          </p:nvPr>
        </p:nvSpPr>
        <p:spPr/>
        <p:txBody>
          <a:bodyPr/>
          <a:lstStyle/>
          <a:p>
            <a:endParaRPr lang="es-UY"/>
          </a:p>
        </p:txBody>
      </p:sp>
      <p:sp>
        <p:nvSpPr>
          <p:cNvPr id="6" name="Slide Number Placeholder 5"/>
          <p:cNvSpPr>
            <a:spLocks noGrp="1"/>
          </p:cNvSpPr>
          <p:nvPr>
            <p:ph type="sldNum" sz="quarter" idx="12"/>
          </p:nvPr>
        </p:nvSpPr>
        <p:spPr/>
        <p:txBody>
          <a:bodyPr/>
          <a:lstStyle/>
          <a:p>
            <a:fld id="{099978A5-4A15-453C-88DC-C9E4B1C3B14E}" type="slidenum">
              <a:rPr lang="es-UY" smtClean="0"/>
              <a:t>‹#›</a:t>
            </a:fld>
            <a:endParaRPr lang="es-UY"/>
          </a:p>
        </p:txBody>
      </p:sp>
    </p:spTree>
    <p:extLst>
      <p:ext uri="{BB962C8B-B14F-4D97-AF65-F5344CB8AC3E}">
        <p14:creationId xmlns:p14="http://schemas.microsoft.com/office/powerpoint/2010/main" val="381450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304A6D0-17F4-4B96-9C44-953921B82042}" type="datetimeFigureOut">
              <a:rPr lang="es-UY" smtClean="0"/>
              <a:t>5/9/19</a:t>
            </a:fld>
            <a:endParaRPr lang="es-UY"/>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s-UY"/>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99978A5-4A15-453C-88DC-C9E4B1C3B14E}" type="slidenum">
              <a:rPr lang="es-UY" smtClean="0"/>
              <a:t>‹#›</a:t>
            </a:fld>
            <a:endParaRPr lang="es-UY"/>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311428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304A6D0-17F4-4B96-9C44-953921B82042}" type="datetimeFigureOut">
              <a:rPr lang="es-UY" smtClean="0"/>
              <a:t>5/9/19</a:t>
            </a:fld>
            <a:endParaRPr lang="es-UY"/>
          </a:p>
        </p:txBody>
      </p:sp>
      <p:sp>
        <p:nvSpPr>
          <p:cNvPr id="6" name="Footer Placeholder 5"/>
          <p:cNvSpPr>
            <a:spLocks noGrp="1"/>
          </p:cNvSpPr>
          <p:nvPr>
            <p:ph type="ftr" sz="quarter" idx="11"/>
          </p:nvPr>
        </p:nvSpPr>
        <p:spPr/>
        <p:txBody>
          <a:bodyPr/>
          <a:lstStyle/>
          <a:p>
            <a:endParaRPr lang="es-UY"/>
          </a:p>
        </p:txBody>
      </p:sp>
      <p:sp>
        <p:nvSpPr>
          <p:cNvPr id="7" name="Slide Number Placeholder 6"/>
          <p:cNvSpPr>
            <a:spLocks noGrp="1"/>
          </p:cNvSpPr>
          <p:nvPr>
            <p:ph type="sldNum" sz="quarter" idx="12"/>
          </p:nvPr>
        </p:nvSpPr>
        <p:spPr/>
        <p:txBody>
          <a:bodyPr/>
          <a:lstStyle/>
          <a:p>
            <a:fld id="{099978A5-4A15-453C-88DC-C9E4B1C3B14E}" type="slidenum">
              <a:rPr lang="es-UY" smtClean="0"/>
              <a:t>‹#›</a:t>
            </a:fld>
            <a:endParaRPr lang="es-UY"/>
          </a:p>
        </p:txBody>
      </p:sp>
    </p:spTree>
    <p:extLst>
      <p:ext uri="{BB962C8B-B14F-4D97-AF65-F5344CB8AC3E}">
        <p14:creationId xmlns:p14="http://schemas.microsoft.com/office/powerpoint/2010/main" val="287547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304A6D0-17F4-4B96-9C44-953921B82042}" type="datetimeFigureOut">
              <a:rPr lang="es-UY" smtClean="0"/>
              <a:t>5/9/19</a:t>
            </a:fld>
            <a:endParaRPr lang="es-UY"/>
          </a:p>
        </p:txBody>
      </p:sp>
      <p:sp>
        <p:nvSpPr>
          <p:cNvPr id="8" name="Footer Placeholder 7"/>
          <p:cNvSpPr>
            <a:spLocks noGrp="1"/>
          </p:cNvSpPr>
          <p:nvPr>
            <p:ph type="ftr" sz="quarter" idx="11"/>
          </p:nvPr>
        </p:nvSpPr>
        <p:spPr/>
        <p:txBody>
          <a:bodyPr/>
          <a:lstStyle/>
          <a:p>
            <a:endParaRPr lang="es-UY"/>
          </a:p>
        </p:txBody>
      </p:sp>
      <p:sp>
        <p:nvSpPr>
          <p:cNvPr id="9" name="Slide Number Placeholder 8"/>
          <p:cNvSpPr>
            <a:spLocks noGrp="1"/>
          </p:cNvSpPr>
          <p:nvPr>
            <p:ph type="sldNum" sz="quarter" idx="12"/>
          </p:nvPr>
        </p:nvSpPr>
        <p:spPr/>
        <p:txBody>
          <a:bodyPr/>
          <a:lstStyle/>
          <a:p>
            <a:fld id="{099978A5-4A15-453C-88DC-C9E4B1C3B14E}" type="slidenum">
              <a:rPr lang="es-UY" smtClean="0"/>
              <a:t>‹#›</a:t>
            </a:fld>
            <a:endParaRPr lang="es-UY"/>
          </a:p>
        </p:txBody>
      </p:sp>
    </p:spTree>
    <p:extLst>
      <p:ext uri="{BB962C8B-B14F-4D97-AF65-F5344CB8AC3E}">
        <p14:creationId xmlns:p14="http://schemas.microsoft.com/office/powerpoint/2010/main" val="2989926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304A6D0-17F4-4B96-9C44-953921B82042}" type="datetimeFigureOut">
              <a:rPr lang="es-UY" smtClean="0"/>
              <a:t>5/9/19</a:t>
            </a:fld>
            <a:endParaRPr lang="es-UY"/>
          </a:p>
        </p:txBody>
      </p:sp>
      <p:sp>
        <p:nvSpPr>
          <p:cNvPr id="4" name="Footer Placeholder 3"/>
          <p:cNvSpPr>
            <a:spLocks noGrp="1"/>
          </p:cNvSpPr>
          <p:nvPr>
            <p:ph type="ftr" sz="quarter" idx="11"/>
          </p:nvPr>
        </p:nvSpPr>
        <p:spPr/>
        <p:txBody>
          <a:bodyPr/>
          <a:lstStyle/>
          <a:p>
            <a:endParaRPr lang="es-UY"/>
          </a:p>
        </p:txBody>
      </p:sp>
      <p:sp>
        <p:nvSpPr>
          <p:cNvPr id="5" name="Slide Number Placeholder 4"/>
          <p:cNvSpPr>
            <a:spLocks noGrp="1"/>
          </p:cNvSpPr>
          <p:nvPr>
            <p:ph type="sldNum" sz="quarter" idx="12"/>
          </p:nvPr>
        </p:nvSpPr>
        <p:spPr/>
        <p:txBody>
          <a:bodyPr/>
          <a:lstStyle/>
          <a:p>
            <a:fld id="{099978A5-4A15-453C-88DC-C9E4B1C3B14E}" type="slidenum">
              <a:rPr lang="es-UY" smtClean="0"/>
              <a:t>‹#›</a:t>
            </a:fld>
            <a:endParaRPr lang="es-UY"/>
          </a:p>
        </p:txBody>
      </p:sp>
    </p:spTree>
    <p:extLst>
      <p:ext uri="{BB962C8B-B14F-4D97-AF65-F5344CB8AC3E}">
        <p14:creationId xmlns:p14="http://schemas.microsoft.com/office/powerpoint/2010/main" val="4253830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4A6D0-17F4-4B96-9C44-953921B82042}" type="datetimeFigureOut">
              <a:rPr lang="es-UY" smtClean="0"/>
              <a:t>5/9/19</a:t>
            </a:fld>
            <a:endParaRPr lang="es-UY"/>
          </a:p>
        </p:txBody>
      </p:sp>
      <p:sp>
        <p:nvSpPr>
          <p:cNvPr id="3" name="Footer Placeholder 2"/>
          <p:cNvSpPr>
            <a:spLocks noGrp="1"/>
          </p:cNvSpPr>
          <p:nvPr>
            <p:ph type="ftr" sz="quarter" idx="11"/>
          </p:nvPr>
        </p:nvSpPr>
        <p:spPr/>
        <p:txBody>
          <a:bodyPr/>
          <a:lstStyle/>
          <a:p>
            <a:endParaRPr lang="es-UY"/>
          </a:p>
        </p:txBody>
      </p:sp>
      <p:sp>
        <p:nvSpPr>
          <p:cNvPr id="4" name="Slide Number Placeholder 3"/>
          <p:cNvSpPr>
            <a:spLocks noGrp="1"/>
          </p:cNvSpPr>
          <p:nvPr>
            <p:ph type="sldNum" sz="quarter" idx="12"/>
          </p:nvPr>
        </p:nvSpPr>
        <p:spPr/>
        <p:txBody>
          <a:bodyPr/>
          <a:lstStyle/>
          <a:p>
            <a:fld id="{099978A5-4A15-453C-88DC-C9E4B1C3B14E}" type="slidenum">
              <a:rPr lang="es-UY" smtClean="0"/>
              <a:t>‹#›</a:t>
            </a:fld>
            <a:endParaRPr lang="es-UY"/>
          </a:p>
        </p:txBody>
      </p:sp>
    </p:spTree>
    <p:extLst>
      <p:ext uri="{BB962C8B-B14F-4D97-AF65-F5344CB8AC3E}">
        <p14:creationId xmlns:p14="http://schemas.microsoft.com/office/powerpoint/2010/main" val="25420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304A6D0-17F4-4B96-9C44-953921B82042}" type="datetimeFigureOut">
              <a:rPr lang="es-UY" smtClean="0"/>
              <a:t>5/9/19</a:t>
            </a:fld>
            <a:endParaRPr lang="es-UY"/>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UY"/>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99978A5-4A15-453C-88DC-C9E4B1C3B14E}" type="slidenum">
              <a:rPr lang="es-UY" smtClean="0"/>
              <a:t>‹#›</a:t>
            </a:fld>
            <a:endParaRPr lang="es-UY"/>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4987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304A6D0-17F4-4B96-9C44-953921B82042}" type="datetimeFigureOut">
              <a:rPr lang="es-UY" smtClean="0"/>
              <a:t>5/9/19</a:t>
            </a:fld>
            <a:endParaRPr lang="es-UY"/>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s-UY"/>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99978A5-4A15-453C-88DC-C9E4B1C3B14E}" type="slidenum">
              <a:rPr lang="es-UY" smtClean="0"/>
              <a:t>‹#›</a:t>
            </a:fld>
            <a:endParaRPr lang="es-UY"/>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98655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7304A6D0-17F4-4B96-9C44-953921B82042}" type="datetimeFigureOut">
              <a:rPr lang="es-UY" smtClean="0"/>
              <a:t>5/9/19</a:t>
            </a:fld>
            <a:endParaRPr lang="es-UY"/>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s-UY"/>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99978A5-4A15-453C-88DC-C9E4B1C3B14E}" type="slidenum">
              <a:rPr lang="es-UY" smtClean="0"/>
              <a:t>‹#›</a:t>
            </a:fld>
            <a:endParaRPr lang="es-UY"/>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56637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64776" y="1105469"/>
            <a:ext cx="9303224" cy="2497540"/>
          </a:xfrm>
        </p:spPr>
        <p:txBody>
          <a:bodyPr>
            <a:normAutofit fontScale="90000"/>
          </a:bodyPr>
          <a:lstStyle/>
          <a:p>
            <a:r>
              <a:rPr lang="es-UY" sz="4000" b="1" dirty="0">
                <a:solidFill>
                  <a:srgbClr val="FF0000"/>
                </a:solidFill>
              </a:rPr>
              <a:t>BUSINESS CONDUCT RULES OF INSURANCE INTERMEDIARIES IN THE SOUTHERN CONE OF LATIN AMERICA</a:t>
            </a:r>
            <a:br>
              <a:rPr lang="es-UY" sz="4000" b="1" dirty="0">
                <a:solidFill>
                  <a:srgbClr val="FF0000"/>
                </a:solidFill>
              </a:rPr>
            </a:br>
            <a:r>
              <a:rPr lang="en-US" sz="2000" b="1" u="sng" dirty="0"/>
              <a:t>WORKING PARTY (WP) ON GENERAL PRINCIPLES OF INSURANCE CONTRACT </a:t>
            </a:r>
            <a:br>
              <a:rPr lang="en-US" sz="2000" b="1" u="sng" dirty="0"/>
            </a:br>
            <a:r>
              <a:rPr lang="en-US" sz="2000" b="1" u="sng" dirty="0"/>
              <a:t>WORLD CONGRESS AIDA - RIO DE JANEIRO, SATURDAY 13, OCTOBER 2018</a:t>
            </a:r>
            <a:br>
              <a:rPr lang="en-US" sz="2000" b="1" u="sng" dirty="0"/>
            </a:br>
            <a:endParaRPr lang="es-UY" sz="2000" b="1" dirty="0">
              <a:solidFill>
                <a:srgbClr val="FF0000"/>
              </a:solidFill>
            </a:endParaRPr>
          </a:p>
        </p:txBody>
      </p:sp>
      <p:sp>
        <p:nvSpPr>
          <p:cNvPr id="3" name="Subtítulo 2"/>
          <p:cNvSpPr>
            <a:spLocks noGrp="1"/>
          </p:cNvSpPr>
          <p:nvPr>
            <p:ph type="subTitle" idx="1"/>
          </p:nvPr>
        </p:nvSpPr>
        <p:spPr>
          <a:xfrm>
            <a:off x="1542196" y="4020783"/>
            <a:ext cx="9125803" cy="1711277"/>
          </a:xfrm>
        </p:spPr>
        <p:txBody>
          <a:bodyPr>
            <a:normAutofit fontScale="77500" lnSpcReduction="20000"/>
          </a:bodyPr>
          <a:lstStyle/>
          <a:p>
            <a:endParaRPr lang="es-UY" sz="2000" b="1" dirty="0">
              <a:solidFill>
                <a:schemeClr val="tx1"/>
              </a:solidFill>
            </a:endParaRPr>
          </a:p>
          <a:p>
            <a:r>
              <a:rPr lang="es-UY" sz="2000" b="1" dirty="0">
                <a:solidFill>
                  <a:schemeClr val="tx1"/>
                </a:solidFill>
              </a:rPr>
              <a:t>Dra. Andrea </a:t>
            </a:r>
            <a:r>
              <a:rPr lang="es-UY" sz="2000" b="1" dirty="0" err="1">
                <a:solidFill>
                  <a:schemeClr val="tx1"/>
                </a:solidFill>
              </a:rPr>
              <a:t>Signorino</a:t>
            </a:r>
            <a:r>
              <a:rPr lang="es-UY" sz="2000" b="1" dirty="0">
                <a:solidFill>
                  <a:schemeClr val="tx1"/>
                </a:solidFill>
              </a:rPr>
              <a:t> </a:t>
            </a:r>
            <a:r>
              <a:rPr lang="es-UY" sz="2000" b="1" dirty="0" err="1">
                <a:solidFill>
                  <a:schemeClr val="tx1"/>
                </a:solidFill>
              </a:rPr>
              <a:t>Barbat</a:t>
            </a:r>
            <a:endParaRPr lang="es-UY" sz="2000" b="1" dirty="0">
              <a:solidFill>
                <a:schemeClr val="tx1"/>
              </a:solidFill>
            </a:endParaRPr>
          </a:p>
          <a:p>
            <a:r>
              <a:rPr lang="es-UY" sz="2000" b="1" dirty="0">
                <a:solidFill>
                  <a:schemeClr val="tx1"/>
                </a:solidFill>
              </a:rPr>
              <a:t>Vice-</a:t>
            </a:r>
            <a:r>
              <a:rPr lang="es-UY" sz="2000" b="1" dirty="0" err="1">
                <a:solidFill>
                  <a:schemeClr val="tx1"/>
                </a:solidFill>
              </a:rPr>
              <a:t>President</a:t>
            </a:r>
            <a:r>
              <a:rPr lang="es-UY" sz="2000" b="1" dirty="0">
                <a:solidFill>
                  <a:schemeClr val="tx1"/>
                </a:solidFill>
              </a:rPr>
              <a:t> WP General </a:t>
            </a:r>
            <a:r>
              <a:rPr lang="es-UY" sz="2000" b="1" dirty="0" err="1">
                <a:solidFill>
                  <a:schemeClr val="tx1"/>
                </a:solidFill>
              </a:rPr>
              <a:t>Principles</a:t>
            </a:r>
            <a:r>
              <a:rPr lang="es-UY" sz="2000" b="1" dirty="0">
                <a:solidFill>
                  <a:schemeClr val="tx1"/>
                </a:solidFill>
              </a:rPr>
              <a:t> of </a:t>
            </a:r>
            <a:r>
              <a:rPr lang="es-UY" sz="2000" b="1" dirty="0" err="1">
                <a:solidFill>
                  <a:schemeClr val="tx1"/>
                </a:solidFill>
              </a:rPr>
              <a:t>Insurnace</a:t>
            </a:r>
            <a:r>
              <a:rPr lang="es-UY" sz="2000" b="1" dirty="0">
                <a:solidFill>
                  <a:schemeClr val="tx1"/>
                </a:solidFill>
              </a:rPr>
              <a:t> </a:t>
            </a:r>
            <a:r>
              <a:rPr lang="es-UY" sz="2000" b="1" dirty="0" err="1">
                <a:solidFill>
                  <a:schemeClr val="tx1"/>
                </a:solidFill>
              </a:rPr>
              <a:t>Contract</a:t>
            </a:r>
            <a:endParaRPr lang="es-UY" sz="2000" b="1" dirty="0">
              <a:solidFill>
                <a:schemeClr val="tx1"/>
              </a:solidFill>
            </a:endParaRPr>
          </a:p>
          <a:p>
            <a:r>
              <a:rPr lang="es-UY" sz="2000" b="1" dirty="0" err="1">
                <a:solidFill>
                  <a:schemeClr val="tx1"/>
                </a:solidFill>
              </a:rPr>
              <a:t>Professor</a:t>
            </a:r>
            <a:r>
              <a:rPr lang="es-UY" sz="2000" b="1" dirty="0">
                <a:solidFill>
                  <a:schemeClr val="tx1"/>
                </a:solidFill>
              </a:rPr>
              <a:t> </a:t>
            </a:r>
            <a:r>
              <a:rPr lang="es-UY" sz="2000" b="1" dirty="0" err="1">
                <a:solidFill>
                  <a:schemeClr val="tx1"/>
                </a:solidFill>
              </a:rPr>
              <a:t>University</a:t>
            </a:r>
            <a:r>
              <a:rPr lang="es-UY" sz="2000" b="1" dirty="0">
                <a:solidFill>
                  <a:schemeClr val="tx1"/>
                </a:solidFill>
              </a:rPr>
              <a:t> of Montevideo</a:t>
            </a:r>
          </a:p>
          <a:p>
            <a:r>
              <a:rPr lang="es-UY" sz="2000" b="1" dirty="0" err="1">
                <a:solidFill>
                  <a:schemeClr val="tx1"/>
                </a:solidFill>
              </a:rPr>
              <a:t>Presidential</a:t>
            </a:r>
            <a:r>
              <a:rPr lang="es-UY" sz="2000" b="1" dirty="0">
                <a:solidFill>
                  <a:schemeClr val="tx1"/>
                </a:solidFill>
              </a:rPr>
              <a:t> Council </a:t>
            </a:r>
            <a:r>
              <a:rPr lang="es-UY" sz="2000" b="1" dirty="0" err="1">
                <a:solidFill>
                  <a:schemeClr val="tx1"/>
                </a:solidFill>
              </a:rPr>
              <a:t>Member</a:t>
            </a:r>
            <a:r>
              <a:rPr lang="es-UY" sz="2000" b="1" dirty="0">
                <a:solidFill>
                  <a:schemeClr val="tx1"/>
                </a:solidFill>
              </a:rPr>
              <a:t> AIDA </a:t>
            </a:r>
            <a:r>
              <a:rPr lang="es-UY" sz="2000" b="1" dirty="0" err="1">
                <a:solidFill>
                  <a:schemeClr val="tx1"/>
                </a:solidFill>
              </a:rPr>
              <a:t>World</a:t>
            </a:r>
            <a:endParaRPr lang="es-UY" sz="2000" b="1" dirty="0">
              <a:solidFill>
                <a:schemeClr val="tx1"/>
              </a:solidFill>
            </a:endParaRPr>
          </a:p>
          <a:p>
            <a:r>
              <a:rPr lang="es-UY" sz="2000" b="1" dirty="0" err="1">
                <a:solidFill>
                  <a:schemeClr val="tx1"/>
                </a:solidFill>
              </a:rPr>
              <a:t>Expert</a:t>
            </a:r>
            <a:r>
              <a:rPr lang="es-UY" sz="2000" b="1" dirty="0">
                <a:solidFill>
                  <a:schemeClr val="tx1"/>
                </a:solidFill>
              </a:rPr>
              <a:t> </a:t>
            </a:r>
            <a:r>
              <a:rPr lang="es-UY" sz="2000" b="1" dirty="0" err="1">
                <a:solidFill>
                  <a:schemeClr val="tx1"/>
                </a:solidFill>
              </a:rPr>
              <a:t>Advisor</a:t>
            </a:r>
            <a:r>
              <a:rPr lang="es-UY" sz="2000" b="1" dirty="0">
                <a:solidFill>
                  <a:schemeClr val="tx1"/>
                </a:solidFill>
              </a:rPr>
              <a:t> </a:t>
            </a:r>
            <a:r>
              <a:rPr lang="es-UY" sz="2000" b="1" dirty="0" err="1">
                <a:solidFill>
                  <a:schemeClr val="tx1"/>
                </a:solidFill>
              </a:rPr>
              <a:t>Insurance</a:t>
            </a:r>
            <a:r>
              <a:rPr lang="es-UY" sz="2000" b="1" dirty="0">
                <a:solidFill>
                  <a:schemeClr val="tx1"/>
                </a:solidFill>
              </a:rPr>
              <a:t> &amp; </a:t>
            </a:r>
            <a:r>
              <a:rPr lang="es-UY" sz="2000" b="1" dirty="0" err="1">
                <a:solidFill>
                  <a:schemeClr val="tx1"/>
                </a:solidFill>
              </a:rPr>
              <a:t>Reinsurance</a:t>
            </a:r>
            <a:endParaRPr lang="es-UY" sz="2000" b="1" dirty="0">
              <a:solidFill>
                <a:schemeClr val="tx1"/>
              </a:solidFill>
            </a:endParaRPr>
          </a:p>
          <a:p>
            <a:r>
              <a:rPr lang="es-UY" sz="2000" b="1" dirty="0">
                <a:solidFill>
                  <a:schemeClr val="tx1"/>
                </a:solidFill>
              </a:rPr>
              <a:t>www.andreasignorino.com.uy</a:t>
            </a:r>
          </a:p>
          <a:p>
            <a:endParaRPr lang="es-UY" dirty="0"/>
          </a:p>
        </p:txBody>
      </p:sp>
      <p:pic>
        <p:nvPicPr>
          <p:cNvPr id="4" name="Picture 4" descr="http://www.aida.org.uk/images/tran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3110" y="4020783"/>
            <a:ext cx="1181100" cy="62865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www.aida.org.uk/images/trans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4286" y="4020783"/>
            <a:ext cx="1181100" cy="628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930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13299"/>
          </a:xfrm>
        </p:spPr>
        <p:txBody>
          <a:bodyPr>
            <a:normAutofit fontScale="90000"/>
          </a:bodyPr>
          <a:lstStyle/>
          <a:p>
            <a:r>
              <a:rPr lang="es-UY" dirty="0">
                <a:solidFill>
                  <a:srgbClr val="FF0000"/>
                </a:solidFill>
              </a:rPr>
              <a:t>REGULATION IN ARGENTINA </a:t>
            </a:r>
            <a:br>
              <a:rPr lang="es-UY" dirty="0">
                <a:solidFill>
                  <a:srgbClr val="FF0000"/>
                </a:solidFill>
              </a:rPr>
            </a:br>
            <a:r>
              <a:rPr lang="es-UY" dirty="0"/>
              <a:t> </a:t>
            </a:r>
          </a:p>
        </p:txBody>
      </p:sp>
      <p:sp>
        <p:nvSpPr>
          <p:cNvPr id="3" name="Marcador de contenido 2"/>
          <p:cNvSpPr>
            <a:spLocks noGrp="1"/>
          </p:cNvSpPr>
          <p:nvPr>
            <p:ph idx="1"/>
          </p:nvPr>
        </p:nvSpPr>
        <p:spPr>
          <a:xfrm>
            <a:off x="838200" y="1514901"/>
            <a:ext cx="10515600" cy="4662062"/>
          </a:xfrm>
        </p:spPr>
        <p:txBody>
          <a:bodyPr/>
          <a:lstStyle/>
          <a:p>
            <a:r>
              <a:rPr lang="en-US" b="1" dirty="0"/>
              <a:t>This distinction in important because for example, in Argentina only the “</a:t>
            </a:r>
            <a:r>
              <a:rPr lang="en-US" b="1" dirty="0" err="1"/>
              <a:t>productor</a:t>
            </a:r>
            <a:r>
              <a:rPr lang="en-US" b="1" dirty="0"/>
              <a:t> </a:t>
            </a:r>
            <a:r>
              <a:rPr lang="en-US" b="1" dirty="0" err="1"/>
              <a:t>asesor</a:t>
            </a:r>
            <a:r>
              <a:rPr lang="en-US" b="1" dirty="0"/>
              <a:t>”</a:t>
            </a:r>
            <a:r>
              <a:rPr lang="es-UY" b="1" dirty="0"/>
              <a:t> </a:t>
            </a:r>
            <a:r>
              <a:rPr lang="es-UY" b="1" dirty="0" err="1"/>
              <a:t>insurance</a:t>
            </a:r>
            <a:r>
              <a:rPr lang="es-UY" b="1" dirty="0"/>
              <a:t> </a:t>
            </a:r>
            <a:r>
              <a:rPr lang="es-UY" b="1" dirty="0" err="1"/>
              <a:t>advisory</a:t>
            </a:r>
            <a:r>
              <a:rPr lang="es-UY" b="1" dirty="0"/>
              <a:t> </a:t>
            </a:r>
            <a:r>
              <a:rPr lang="es-UY" b="1" dirty="0" err="1"/>
              <a:t>producers</a:t>
            </a:r>
            <a:r>
              <a:rPr lang="es-UY" b="1" dirty="0"/>
              <a:t>, </a:t>
            </a:r>
            <a:r>
              <a:rPr lang="en-US" b="1" dirty="0"/>
              <a:t>or societies of insurance advisory producers, duly registered,  can intermediate in insurance.   </a:t>
            </a:r>
          </a:p>
          <a:p>
            <a:endParaRPr lang="en-US" b="1" dirty="0"/>
          </a:p>
          <a:p>
            <a:r>
              <a:rPr lang="en-US" b="1" dirty="0"/>
              <a:t>The intermediary has duties that didn`t have the agent or the representative   </a:t>
            </a:r>
          </a:p>
          <a:p>
            <a:endParaRPr lang="en-US" b="1" dirty="0"/>
          </a:p>
          <a:p>
            <a:r>
              <a:rPr lang="en-US" b="1" dirty="0"/>
              <a:t>The role of intermediation and the role of advice are indivisible</a:t>
            </a:r>
            <a:endParaRPr lang="es-UY" b="1" dirty="0"/>
          </a:p>
        </p:txBody>
      </p:sp>
    </p:spTree>
    <p:extLst>
      <p:ext uri="{BB962C8B-B14F-4D97-AF65-F5344CB8AC3E}">
        <p14:creationId xmlns:p14="http://schemas.microsoft.com/office/powerpoint/2010/main" val="2350487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UY" b="1" dirty="0">
                <a:solidFill>
                  <a:srgbClr val="FF0000"/>
                </a:solidFill>
              </a:rPr>
              <a:t>BUSINESS CONDUCT RULES OF INSURANCE INTERMEDIARIES IN THE SOUTHERN CONE </a:t>
            </a:r>
            <a:endParaRPr lang="es-UY" dirty="0"/>
          </a:p>
        </p:txBody>
      </p:sp>
      <p:sp>
        <p:nvSpPr>
          <p:cNvPr id="3" name="Marcador de contenido 2"/>
          <p:cNvSpPr>
            <a:spLocks noGrp="1"/>
          </p:cNvSpPr>
          <p:nvPr>
            <p:ph idx="1"/>
          </p:nvPr>
        </p:nvSpPr>
        <p:spPr>
          <a:xfrm>
            <a:off x="1371600" y="2470246"/>
            <a:ext cx="9601200" cy="4162566"/>
          </a:xfrm>
        </p:spPr>
        <p:txBody>
          <a:bodyPr>
            <a:normAutofit fontScale="77500" lnSpcReduction="20000"/>
          </a:bodyPr>
          <a:lstStyle/>
          <a:p>
            <a:r>
              <a:rPr lang="en-US" sz="2600" b="1" dirty="0"/>
              <a:t>The recommendations or principles of the IAIS (International Association of Insurance Supervisors</a:t>
            </a:r>
            <a:r>
              <a:rPr lang="en-US" sz="2900" b="1" dirty="0"/>
              <a:t>)</a:t>
            </a:r>
            <a:endParaRPr lang="es-UY" sz="2900" dirty="0"/>
          </a:p>
          <a:p>
            <a:endParaRPr lang="en-US" sz="2900" b="1" dirty="0"/>
          </a:p>
          <a:p>
            <a:r>
              <a:rPr lang="en-US" sz="2900" b="1" dirty="0"/>
              <a:t>The IAIS exercise a strong influence over the South American countries</a:t>
            </a:r>
          </a:p>
          <a:p>
            <a:endParaRPr lang="en-US" sz="2600" b="1" dirty="0"/>
          </a:p>
          <a:p>
            <a:r>
              <a:rPr lang="en-US" sz="2600" b="1" dirty="0"/>
              <a:t>This Association have developed principles for the conduction  of the Insurance business, including Intermediation. </a:t>
            </a:r>
          </a:p>
          <a:p>
            <a:endParaRPr lang="en-US" sz="2600" b="1" dirty="0"/>
          </a:p>
          <a:p>
            <a:r>
              <a:rPr lang="en-US" sz="2600" b="1" dirty="0"/>
              <a:t>“</a:t>
            </a:r>
            <a:r>
              <a:rPr lang="en-US" sz="2600" dirty="0"/>
              <a:t>BASIC PRINCIPLES OF INSURANCE, STANDARDS, GUIDE AND METHODOLOGY OF EVALUATION”</a:t>
            </a:r>
            <a:r>
              <a:rPr lang="es-UY" sz="2600" dirty="0"/>
              <a:t> (www.iaisweb.org).</a:t>
            </a:r>
          </a:p>
          <a:p>
            <a:pPr marL="0" indent="0">
              <a:buNone/>
            </a:pPr>
            <a:br>
              <a:rPr lang="en-US" dirty="0"/>
            </a:br>
            <a:endParaRPr lang="en-US" b="1" dirty="0"/>
          </a:p>
          <a:p>
            <a:endParaRPr lang="en-US" b="1" dirty="0"/>
          </a:p>
          <a:p>
            <a:endParaRPr lang="es-UY" dirty="0"/>
          </a:p>
        </p:txBody>
      </p:sp>
    </p:spTree>
    <p:extLst>
      <p:ext uri="{BB962C8B-B14F-4D97-AF65-F5344CB8AC3E}">
        <p14:creationId xmlns:p14="http://schemas.microsoft.com/office/powerpoint/2010/main" val="1360779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UY" b="1" dirty="0">
                <a:solidFill>
                  <a:srgbClr val="FF0000"/>
                </a:solidFill>
              </a:rPr>
              <a:t>BUSINESS CONDUCT RULES OF INSURANCE INTERMEDIARIES IN THE SOUTHERN CONE </a:t>
            </a:r>
            <a:endParaRPr lang="es-UY" dirty="0"/>
          </a:p>
        </p:txBody>
      </p:sp>
      <p:sp>
        <p:nvSpPr>
          <p:cNvPr id="3" name="Marcador de contenido 2"/>
          <p:cNvSpPr>
            <a:spLocks noGrp="1"/>
          </p:cNvSpPr>
          <p:nvPr>
            <p:ph idx="1"/>
          </p:nvPr>
        </p:nvSpPr>
        <p:spPr>
          <a:xfrm>
            <a:off x="1439839" y="2326943"/>
            <a:ext cx="9601200" cy="3581400"/>
          </a:xfrm>
        </p:spPr>
        <p:txBody>
          <a:bodyPr>
            <a:normAutofit/>
          </a:bodyPr>
          <a:lstStyle/>
          <a:p>
            <a:r>
              <a:rPr lang="en-US" b="1" dirty="0"/>
              <a:t>Principle 1- Objectives, powers and responsibilities of the supervisor</a:t>
            </a:r>
            <a:br>
              <a:rPr lang="en-US" b="1" dirty="0"/>
            </a:br>
            <a:r>
              <a:rPr lang="en-US" b="1" dirty="0"/>
              <a:t>The authorities are responsible for insurance supervision and</a:t>
            </a:r>
            <a:br>
              <a:rPr lang="en-US" b="1" dirty="0"/>
            </a:br>
            <a:r>
              <a:rPr lang="en-US" b="1" dirty="0"/>
              <a:t>objectives of insurance supervision are clearly defined.</a:t>
            </a:r>
            <a:br>
              <a:rPr lang="en-US" b="1" dirty="0"/>
            </a:br>
            <a:endParaRPr lang="en-US" b="1" dirty="0"/>
          </a:p>
          <a:p>
            <a:r>
              <a:rPr lang="en-US" b="1" dirty="0"/>
              <a:t>Principle 2- Authority supervisor</a:t>
            </a:r>
            <a:br>
              <a:rPr lang="en-US" b="1" dirty="0"/>
            </a:br>
            <a:r>
              <a:rPr lang="en-US" b="1" dirty="0"/>
              <a:t>The supervisor, during his functions and powers:</a:t>
            </a:r>
            <a:br>
              <a:rPr lang="en-US" b="1" dirty="0"/>
            </a:br>
            <a:r>
              <a:rPr lang="en-US" b="1" dirty="0"/>
              <a:t>• is economically independent, responsible and transparent</a:t>
            </a:r>
            <a:br>
              <a:rPr lang="en-US" b="1" dirty="0"/>
            </a:br>
            <a:r>
              <a:rPr lang="en-US" b="1" dirty="0"/>
              <a:t>• protect confidential information</a:t>
            </a:r>
            <a:br>
              <a:rPr lang="en-US" b="1" dirty="0"/>
            </a:br>
            <a:r>
              <a:rPr lang="en-US" b="1" dirty="0"/>
              <a:t>• has legal protection</a:t>
            </a:r>
            <a:br>
              <a:rPr lang="en-US" b="1" dirty="0"/>
            </a:br>
            <a:r>
              <a:rPr lang="en-US" b="1" dirty="0"/>
              <a:t>• has the adequate resources</a:t>
            </a:r>
            <a:br>
              <a:rPr lang="en-US" b="1" dirty="0"/>
            </a:br>
            <a:r>
              <a:rPr lang="en-US" b="1" dirty="0"/>
              <a:t>• meets high professional standards</a:t>
            </a:r>
          </a:p>
          <a:p>
            <a:endParaRPr lang="es-UY" dirty="0"/>
          </a:p>
        </p:txBody>
      </p:sp>
    </p:spTree>
    <p:extLst>
      <p:ext uri="{BB962C8B-B14F-4D97-AF65-F5344CB8AC3E}">
        <p14:creationId xmlns:p14="http://schemas.microsoft.com/office/powerpoint/2010/main" val="4003421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UY" b="1" dirty="0">
                <a:solidFill>
                  <a:srgbClr val="FF0000"/>
                </a:solidFill>
              </a:rPr>
              <a:t>BUSINESS CONDUCT RULES OF INSURANCE INTERMEDIARIES IN THE SOUTHERN CONE </a:t>
            </a:r>
            <a:endParaRPr lang="es-UY" dirty="0"/>
          </a:p>
        </p:txBody>
      </p:sp>
      <p:sp>
        <p:nvSpPr>
          <p:cNvPr id="3" name="Marcador de contenido 2"/>
          <p:cNvSpPr>
            <a:spLocks noGrp="1"/>
          </p:cNvSpPr>
          <p:nvPr>
            <p:ph idx="1"/>
          </p:nvPr>
        </p:nvSpPr>
        <p:spPr/>
        <p:txBody>
          <a:bodyPr>
            <a:normAutofit/>
          </a:bodyPr>
          <a:lstStyle/>
          <a:p>
            <a:r>
              <a:rPr lang="en-US" b="1" dirty="0"/>
              <a:t>Principle 4- Authorization</a:t>
            </a:r>
            <a:br>
              <a:rPr lang="en-US" b="1" dirty="0"/>
            </a:br>
            <a:r>
              <a:rPr lang="en-US" b="1" dirty="0"/>
              <a:t>A legal entity whose intention is to participate in insurance activities it must be authorized before it can operate within a jurisdiction. The requirements and procedures for authorization must be clear, objective and public, and be applied consistently.</a:t>
            </a:r>
          </a:p>
          <a:p>
            <a:endParaRPr lang="en-US" b="1" dirty="0"/>
          </a:p>
          <a:p>
            <a:r>
              <a:rPr lang="en-US" b="1" dirty="0"/>
              <a:t>Principle 19 –Business Conduct rules</a:t>
            </a:r>
            <a:br>
              <a:rPr lang="en-US" b="1" dirty="0"/>
            </a:br>
            <a:r>
              <a:rPr lang="en-US" b="1" dirty="0"/>
              <a:t>The supervisory authority establishes requirements for the conduct of the activity  in order to ensure that customers receive fair treatment, before the execution of the contract, and at all times until all duties, under the contract, have been satisfied.</a:t>
            </a:r>
            <a:endParaRPr lang="es-UY" b="1" dirty="0"/>
          </a:p>
        </p:txBody>
      </p:sp>
    </p:spTree>
    <p:extLst>
      <p:ext uri="{BB962C8B-B14F-4D97-AF65-F5344CB8AC3E}">
        <p14:creationId xmlns:p14="http://schemas.microsoft.com/office/powerpoint/2010/main" val="330574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UY" b="1" dirty="0">
                <a:solidFill>
                  <a:srgbClr val="FF0000"/>
                </a:solidFill>
              </a:rPr>
              <a:t>BUSINESS CONDUCT RULES OF INSURANCE INTERMEDIARIES IN THE SOUTHERN CONE </a:t>
            </a:r>
            <a:endParaRPr lang="es-UY" dirty="0"/>
          </a:p>
        </p:txBody>
      </p:sp>
      <p:sp>
        <p:nvSpPr>
          <p:cNvPr id="3" name="Marcador de contenido 2"/>
          <p:cNvSpPr>
            <a:spLocks noGrp="1"/>
          </p:cNvSpPr>
          <p:nvPr>
            <p:ph idx="1"/>
          </p:nvPr>
        </p:nvSpPr>
        <p:spPr/>
        <p:txBody>
          <a:bodyPr>
            <a:normAutofit/>
          </a:bodyPr>
          <a:lstStyle/>
          <a:p>
            <a:endParaRPr lang="en-US" dirty="0"/>
          </a:p>
          <a:p>
            <a:pPr algn="just"/>
            <a:r>
              <a:rPr lang="en-US" b="1" dirty="0">
                <a:solidFill>
                  <a:srgbClr val="0070C0"/>
                </a:solidFill>
              </a:rPr>
              <a:t>Principle 18- Intermediaries</a:t>
            </a:r>
          </a:p>
          <a:p>
            <a:pPr marL="0" indent="0" algn="just">
              <a:buNone/>
            </a:pPr>
            <a:r>
              <a:rPr lang="en-US" b="1" dirty="0">
                <a:solidFill>
                  <a:srgbClr val="0070C0"/>
                </a:solidFill>
              </a:rPr>
              <a:t>The supervisor establishes and enforces requirements for the conduct of the insurance intermediaries, in order to ensure that they carry out their activities in transparent and professional way.</a:t>
            </a:r>
            <a:endParaRPr lang="es-UY" b="1" dirty="0">
              <a:solidFill>
                <a:srgbClr val="0070C0"/>
              </a:solidFill>
            </a:endParaRPr>
          </a:p>
        </p:txBody>
      </p:sp>
    </p:spTree>
    <p:extLst>
      <p:ext uri="{BB962C8B-B14F-4D97-AF65-F5344CB8AC3E}">
        <p14:creationId xmlns:p14="http://schemas.microsoft.com/office/powerpoint/2010/main" val="4199636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6314" y="459120"/>
            <a:ext cx="10515600" cy="1096726"/>
          </a:xfrm>
        </p:spPr>
        <p:txBody>
          <a:bodyPr>
            <a:normAutofit fontScale="90000"/>
          </a:bodyPr>
          <a:lstStyle/>
          <a:p>
            <a:r>
              <a:rPr lang="es-UY" b="1" dirty="0">
                <a:solidFill>
                  <a:srgbClr val="FF0000"/>
                </a:solidFill>
              </a:rPr>
              <a:t>BUSINESS CONDUCT RULES-</a:t>
            </a:r>
            <a:br>
              <a:rPr lang="es-UY" b="1" dirty="0">
                <a:solidFill>
                  <a:srgbClr val="FF0000"/>
                </a:solidFill>
              </a:rPr>
            </a:br>
            <a:r>
              <a:rPr lang="en-US" b="1" dirty="0">
                <a:solidFill>
                  <a:srgbClr val="FF0000"/>
                </a:solidFill>
              </a:rPr>
              <a:t>TRADITIONAL DUTIES OF THE INTERMEDIARY</a:t>
            </a:r>
            <a:br>
              <a:rPr lang="en-US" dirty="0"/>
            </a:br>
            <a:br>
              <a:rPr lang="en-US" dirty="0"/>
            </a:br>
            <a:r>
              <a:rPr lang="en-US" sz="3100" b="1" dirty="0">
                <a:solidFill>
                  <a:srgbClr val="002060"/>
                </a:solidFill>
              </a:rPr>
              <a:t>FOCUSED IN PERSONAL DUTIES…</a:t>
            </a:r>
            <a:br>
              <a:rPr lang="en-US" sz="3100" b="1" dirty="0">
                <a:solidFill>
                  <a:srgbClr val="002060"/>
                </a:solidFill>
              </a:rPr>
            </a:br>
            <a:br>
              <a:rPr lang="en-US" b="1" dirty="0">
                <a:solidFill>
                  <a:srgbClr val="002060"/>
                </a:solidFill>
              </a:rPr>
            </a:br>
            <a:br>
              <a:rPr lang="en-US" b="1" dirty="0">
                <a:solidFill>
                  <a:srgbClr val="002060"/>
                </a:solidFill>
              </a:rPr>
            </a:br>
            <a:br>
              <a:rPr lang="en-US" dirty="0"/>
            </a:br>
            <a:endParaRPr lang="es-UY" dirty="0"/>
          </a:p>
        </p:txBody>
      </p:sp>
      <p:sp>
        <p:nvSpPr>
          <p:cNvPr id="3" name="Marcador de contenido 2"/>
          <p:cNvSpPr>
            <a:spLocks noGrp="1"/>
          </p:cNvSpPr>
          <p:nvPr>
            <p:ph idx="1"/>
          </p:nvPr>
        </p:nvSpPr>
        <p:spPr>
          <a:xfrm>
            <a:off x="1371600" y="2286000"/>
            <a:ext cx="9601200" cy="3991970"/>
          </a:xfrm>
        </p:spPr>
        <p:txBody>
          <a:bodyPr>
            <a:normAutofit lnSpcReduction="10000"/>
          </a:bodyPr>
          <a:lstStyle/>
          <a:p>
            <a:pPr marL="0" indent="0">
              <a:buNone/>
            </a:pPr>
            <a:endParaRPr lang="en-US" dirty="0"/>
          </a:p>
          <a:p>
            <a:endParaRPr lang="en-US" b="1" dirty="0"/>
          </a:p>
          <a:p>
            <a:r>
              <a:rPr lang="en-US" b="1" dirty="0"/>
              <a:t>To manage insurance operations;</a:t>
            </a:r>
          </a:p>
          <a:p>
            <a:endParaRPr lang="en-US" b="1" dirty="0"/>
          </a:p>
          <a:p>
            <a:r>
              <a:rPr lang="en-US" b="1" dirty="0"/>
              <a:t>To inform the insurance company about the conditions in which the risk is found and advise the insured for the purposes of the most adequate coverage;</a:t>
            </a:r>
            <a:br>
              <a:rPr lang="en-US" b="1" dirty="0"/>
            </a:br>
            <a:endParaRPr lang="en-US" b="1" dirty="0"/>
          </a:p>
          <a:p>
            <a:r>
              <a:rPr lang="en-US" b="1" dirty="0"/>
              <a:t>To illustrate the insured or interested party in a detailed and exact way about the clauses of the contract, its interpretation and extension and verify that the policy contains the stipulations and conditions under which the insured has decided to cover the risk;</a:t>
            </a:r>
            <a:br>
              <a:rPr lang="en-US" b="1" dirty="0"/>
            </a:br>
            <a:endParaRPr lang="en-US" b="1" dirty="0"/>
          </a:p>
        </p:txBody>
      </p:sp>
    </p:spTree>
    <p:extLst>
      <p:ext uri="{BB962C8B-B14F-4D97-AF65-F5344CB8AC3E}">
        <p14:creationId xmlns:p14="http://schemas.microsoft.com/office/powerpoint/2010/main" val="150339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10051576" cy="1485900"/>
          </a:xfrm>
        </p:spPr>
        <p:txBody>
          <a:bodyPr>
            <a:normAutofit fontScale="90000"/>
          </a:bodyPr>
          <a:lstStyle/>
          <a:p>
            <a:r>
              <a:rPr lang="es-UY" b="1" dirty="0">
                <a:solidFill>
                  <a:srgbClr val="FF0000"/>
                </a:solidFill>
              </a:rPr>
              <a:t>BUSINESS CONDUCT RULES-</a:t>
            </a:r>
            <a:br>
              <a:rPr lang="es-UY" b="1" dirty="0">
                <a:solidFill>
                  <a:srgbClr val="FF0000"/>
                </a:solidFill>
              </a:rPr>
            </a:br>
            <a:r>
              <a:rPr lang="en-US" b="1" dirty="0">
                <a:solidFill>
                  <a:srgbClr val="FF0000"/>
                </a:solidFill>
              </a:rPr>
              <a:t>TRADITIONAL DUTIES OF THE INTERMEDIARY</a:t>
            </a:r>
            <a:endParaRPr lang="es-UY" dirty="0"/>
          </a:p>
        </p:txBody>
      </p:sp>
      <p:sp>
        <p:nvSpPr>
          <p:cNvPr id="3" name="Marcador de contenido 2"/>
          <p:cNvSpPr>
            <a:spLocks noGrp="1"/>
          </p:cNvSpPr>
          <p:nvPr>
            <p:ph idx="1"/>
          </p:nvPr>
        </p:nvSpPr>
        <p:spPr/>
        <p:txBody>
          <a:bodyPr>
            <a:normAutofit/>
          </a:bodyPr>
          <a:lstStyle/>
          <a:p>
            <a:pPr marL="0" indent="0">
              <a:buNone/>
            </a:pPr>
            <a:r>
              <a:rPr lang="en-US" sz="2800" b="1" dirty="0">
                <a:solidFill>
                  <a:srgbClr val="002060"/>
                </a:solidFill>
              </a:rPr>
              <a:t>FOCUSED IN PERSONAL DUTIES…</a:t>
            </a:r>
          </a:p>
          <a:p>
            <a:pPr marL="0" indent="0">
              <a:buNone/>
            </a:pPr>
            <a:endParaRPr lang="en-US" dirty="0"/>
          </a:p>
          <a:p>
            <a:pPr algn="just"/>
            <a:r>
              <a:rPr lang="en-US" b="1" dirty="0"/>
              <a:t>To notify the insurance company of any change in the risk of which it had knowledge. </a:t>
            </a:r>
          </a:p>
          <a:p>
            <a:pPr marL="0" indent="0" algn="just">
              <a:buNone/>
            </a:pPr>
            <a:endParaRPr lang="en-US" b="1" dirty="0"/>
          </a:p>
          <a:p>
            <a:r>
              <a:rPr lang="en-US" b="1" dirty="0"/>
              <a:t>To give advise to the insured during the term of the contract about their rights, burdens and obligations, in particular in relation to the claims;</a:t>
            </a:r>
          </a:p>
        </p:txBody>
      </p:sp>
    </p:spTree>
    <p:extLst>
      <p:ext uri="{BB962C8B-B14F-4D97-AF65-F5344CB8AC3E}">
        <p14:creationId xmlns:p14="http://schemas.microsoft.com/office/powerpoint/2010/main" val="1308458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599" y="685800"/>
            <a:ext cx="10215349" cy="1485900"/>
          </a:xfrm>
        </p:spPr>
        <p:txBody>
          <a:bodyPr>
            <a:noAutofit/>
          </a:bodyPr>
          <a:lstStyle/>
          <a:p>
            <a:r>
              <a:rPr lang="es-UY" sz="4000" b="1" dirty="0">
                <a:solidFill>
                  <a:srgbClr val="FF0000"/>
                </a:solidFill>
              </a:rPr>
              <a:t>BUSINESS CONDUCT RULES-</a:t>
            </a:r>
            <a:br>
              <a:rPr lang="es-UY" sz="4000" b="1" dirty="0">
                <a:solidFill>
                  <a:srgbClr val="FF0000"/>
                </a:solidFill>
              </a:rPr>
            </a:br>
            <a:r>
              <a:rPr lang="en-US" sz="4000" b="1" dirty="0">
                <a:solidFill>
                  <a:srgbClr val="FF0000"/>
                </a:solidFill>
              </a:rPr>
              <a:t>TRADITIONAL DUTIES OF THE INTERMEDIARY</a:t>
            </a:r>
            <a:endParaRPr lang="es-UY" sz="4000" dirty="0"/>
          </a:p>
        </p:txBody>
      </p:sp>
      <p:sp>
        <p:nvSpPr>
          <p:cNvPr id="3" name="Marcador de contenido 2"/>
          <p:cNvSpPr>
            <a:spLocks noGrp="1"/>
          </p:cNvSpPr>
          <p:nvPr>
            <p:ph idx="1"/>
          </p:nvPr>
        </p:nvSpPr>
        <p:spPr/>
        <p:txBody>
          <a:bodyPr>
            <a:normAutofit/>
          </a:bodyPr>
          <a:lstStyle/>
          <a:p>
            <a:pPr marL="0" indent="0">
              <a:buNone/>
            </a:pPr>
            <a:endParaRPr lang="en-US" dirty="0"/>
          </a:p>
          <a:p>
            <a:r>
              <a:rPr lang="en-US" b="1" dirty="0"/>
              <a:t>In General, to execute with due diligence the instructions received from insurer or insured , in relation to their functions;</a:t>
            </a:r>
            <a:br>
              <a:rPr lang="en-US" b="1" dirty="0"/>
            </a:br>
            <a:endParaRPr lang="en-US" b="1" dirty="0"/>
          </a:p>
          <a:p>
            <a:r>
              <a:rPr lang="en-US" b="1" dirty="0"/>
              <a:t>To communicate to the authority any circumstance that places it within any of the disabilities foreseen in the law;</a:t>
            </a:r>
          </a:p>
          <a:p>
            <a:pPr marL="0" indent="0">
              <a:buNone/>
            </a:pPr>
            <a:endParaRPr lang="en-US" b="1" dirty="0"/>
          </a:p>
          <a:p>
            <a:r>
              <a:rPr lang="en-US" b="1" dirty="0"/>
              <a:t>To comply the advertising and propaganda whit the general requirements in force for insurers and, in case of reference to a certain entity, have it the prior authorization.</a:t>
            </a:r>
          </a:p>
        </p:txBody>
      </p:sp>
    </p:spTree>
    <p:extLst>
      <p:ext uri="{BB962C8B-B14F-4D97-AF65-F5344CB8AC3E}">
        <p14:creationId xmlns:p14="http://schemas.microsoft.com/office/powerpoint/2010/main" val="2096527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776" y="327546"/>
            <a:ext cx="9608024" cy="1241947"/>
          </a:xfrm>
        </p:spPr>
        <p:txBody>
          <a:bodyPr>
            <a:normAutofit fontScale="90000"/>
          </a:bodyPr>
          <a:lstStyle/>
          <a:p>
            <a:r>
              <a:rPr lang="es-UY" b="1" dirty="0">
                <a:solidFill>
                  <a:srgbClr val="FF0000"/>
                </a:solidFill>
              </a:rPr>
              <a:t>BUSINESS CONDUCT RULES -</a:t>
            </a:r>
            <a:br>
              <a:rPr lang="es-UY" b="1" dirty="0">
                <a:solidFill>
                  <a:srgbClr val="FF0000"/>
                </a:solidFill>
              </a:rPr>
            </a:br>
            <a:r>
              <a:rPr lang="en-US" b="1" dirty="0">
                <a:solidFill>
                  <a:srgbClr val="FF0000"/>
                </a:solidFill>
              </a:rPr>
              <a:t>MODERNS DUTIES OF THE INTERMEDIARY</a:t>
            </a:r>
            <a:endParaRPr lang="es-UY" dirty="0"/>
          </a:p>
        </p:txBody>
      </p:sp>
      <p:sp>
        <p:nvSpPr>
          <p:cNvPr id="3" name="Marcador de contenido 2"/>
          <p:cNvSpPr>
            <a:spLocks noGrp="1"/>
          </p:cNvSpPr>
          <p:nvPr>
            <p:ph idx="1"/>
          </p:nvPr>
        </p:nvSpPr>
        <p:spPr>
          <a:xfrm>
            <a:off x="846162" y="1811976"/>
            <a:ext cx="11191164" cy="4930017"/>
          </a:xfrm>
        </p:spPr>
        <p:txBody>
          <a:bodyPr>
            <a:normAutofit/>
          </a:bodyPr>
          <a:lstStyle/>
          <a:p>
            <a:pPr marL="0" indent="0">
              <a:buNone/>
            </a:pPr>
            <a:r>
              <a:rPr lang="en-US" sz="2800" b="1" dirty="0">
                <a:solidFill>
                  <a:srgbClr val="002060"/>
                </a:solidFill>
              </a:rPr>
              <a:t>MORE FOCUSED ON THE BUSINESS CONDUCT… </a:t>
            </a:r>
          </a:p>
          <a:p>
            <a:pPr marL="0" indent="0">
              <a:buNone/>
            </a:pPr>
            <a:r>
              <a:rPr lang="en-US" dirty="0"/>
              <a:t>(Example, Commercial and Civil Code of Argentina 2015)</a:t>
            </a:r>
          </a:p>
          <a:p>
            <a:pPr marL="0" indent="0">
              <a:buNone/>
            </a:pPr>
            <a:endParaRPr lang="en-US" dirty="0"/>
          </a:p>
          <a:p>
            <a:r>
              <a:rPr lang="en-US" b="1" dirty="0">
                <a:solidFill>
                  <a:srgbClr val="0070C0"/>
                </a:solidFill>
              </a:rPr>
              <a:t>To propose business with accuracy, transparency,  precision and clarity, without mentioning inaccurate assumptions that could mislead the parties;</a:t>
            </a:r>
          </a:p>
          <a:p>
            <a:endParaRPr lang="en-US" b="1" dirty="0">
              <a:solidFill>
                <a:srgbClr val="0070C0"/>
              </a:solidFill>
            </a:endParaRPr>
          </a:p>
          <a:p>
            <a:r>
              <a:rPr lang="en-US" b="1" dirty="0">
                <a:solidFill>
                  <a:srgbClr val="0070C0"/>
                </a:solidFill>
              </a:rPr>
              <a:t>To communicate to the parties all the circumstances that are known to them and that may in some way influence the conclusion or modalities of the business;</a:t>
            </a:r>
            <a:br>
              <a:rPr lang="en-US" b="1" dirty="0">
                <a:solidFill>
                  <a:srgbClr val="0070C0"/>
                </a:solidFill>
              </a:rPr>
            </a:br>
            <a:endParaRPr lang="en-US" b="1" dirty="0">
              <a:solidFill>
                <a:srgbClr val="0070C0"/>
              </a:solidFill>
            </a:endParaRPr>
          </a:p>
          <a:p>
            <a:endParaRPr lang="en-US" b="1" dirty="0">
              <a:solidFill>
                <a:srgbClr val="0070C0"/>
              </a:solidFill>
            </a:endParaRPr>
          </a:p>
          <a:p>
            <a:pPr marL="0" indent="0">
              <a:buNone/>
            </a:pPr>
            <a:br>
              <a:rPr lang="en-US" b="1" dirty="0">
                <a:solidFill>
                  <a:srgbClr val="0070C0"/>
                </a:solidFill>
              </a:rPr>
            </a:br>
            <a:endParaRPr lang="en-US" b="1" dirty="0">
              <a:solidFill>
                <a:srgbClr val="0070C0"/>
              </a:solidFill>
            </a:endParaRPr>
          </a:p>
        </p:txBody>
      </p:sp>
    </p:spTree>
    <p:extLst>
      <p:ext uri="{BB962C8B-B14F-4D97-AF65-F5344CB8AC3E}">
        <p14:creationId xmlns:p14="http://schemas.microsoft.com/office/powerpoint/2010/main" val="2336238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4776" y="327546"/>
            <a:ext cx="9608024" cy="1241947"/>
          </a:xfrm>
        </p:spPr>
        <p:txBody>
          <a:bodyPr>
            <a:normAutofit fontScale="90000"/>
          </a:bodyPr>
          <a:lstStyle/>
          <a:p>
            <a:r>
              <a:rPr lang="es-UY" b="1" dirty="0">
                <a:solidFill>
                  <a:srgbClr val="FF0000"/>
                </a:solidFill>
              </a:rPr>
              <a:t>BUSINESS CONDUCT RULES -</a:t>
            </a:r>
            <a:br>
              <a:rPr lang="es-UY" b="1" dirty="0">
                <a:solidFill>
                  <a:srgbClr val="FF0000"/>
                </a:solidFill>
              </a:rPr>
            </a:br>
            <a:r>
              <a:rPr lang="en-US" b="1" dirty="0">
                <a:solidFill>
                  <a:srgbClr val="FF0000"/>
                </a:solidFill>
              </a:rPr>
              <a:t>MODERNS DUTIES OF THE INTERMEDIARY</a:t>
            </a:r>
            <a:endParaRPr lang="es-UY" dirty="0"/>
          </a:p>
        </p:txBody>
      </p:sp>
      <p:sp>
        <p:nvSpPr>
          <p:cNvPr id="3" name="Marcador de contenido 2"/>
          <p:cNvSpPr>
            <a:spLocks noGrp="1"/>
          </p:cNvSpPr>
          <p:nvPr>
            <p:ph idx="1"/>
          </p:nvPr>
        </p:nvSpPr>
        <p:spPr>
          <a:xfrm>
            <a:off x="846162" y="1811976"/>
            <a:ext cx="11191164" cy="4930017"/>
          </a:xfrm>
        </p:spPr>
        <p:txBody>
          <a:bodyPr>
            <a:normAutofit/>
          </a:bodyPr>
          <a:lstStyle/>
          <a:p>
            <a:pPr marL="0" indent="0">
              <a:buNone/>
            </a:pPr>
            <a:r>
              <a:rPr lang="en-US" sz="2800" b="1" dirty="0">
                <a:solidFill>
                  <a:srgbClr val="002060"/>
                </a:solidFill>
              </a:rPr>
              <a:t>MORE FOCUSED ON THE BUSINESS CONDUCT …</a:t>
            </a:r>
          </a:p>
          <a:p>
            <a:pPr marL="0" indent="0">
              <a:buNone/>
            </a:pPr>
            <a:endParaRPr lang="en-US" dirty="0"/>
          </a:p>
          <a:p>
            <a:r>
              <a:rPr lang="en-US" b="1" dirty="0">
                <a:solidFill>
                  <a:srgbClr val="0070C0"/>
                </a:solidFill>
              </a:rPr>
              <a:t>To maintain confidentiality of everything that concerns negotiations in which it take part , which must only yield to judicial request or to a competent public authority;</a:t>
            </a:r>
            <a:br>
              <a:rPr lang="en-US" b="1" dirty="0">
                <a:solidFill>
                  <a:srgbClr val="0070C0"/>
                </a:solidFill>
              </a:rPr>
            </a:br>
            <a:br>
              <a:rPr lang="en-US" b="1" dirty="0">
                <a:solidFill>
                  <a:srgbClr val="0070C0"/>
                </a:solidFill>
              </a:rPr>
            </a:br>
            <a:endParaRPr lang="en-US" b="1" dirty="0">
              <a:solidFill>
                <a:srgbClr val="0070C0"/>
              </a:solidFill>
            </a:endParaRPr>
          </a:p>
          <a:p>
            <a:r>
              <a:rPr lang="en-US" b="1" dirty="0">
                <a:solidFill>
                  <a:srgbClr val="0070C0"/>
                </a:solidFill>
              </a:rPr>
              <a:t>To assist, in the operations made with his mediation, to the signing of the conclusive instruments and to the delivery of the objects or values, if any of the parties requires it;</a:t>
            </a:r>
            <a:br>
              <a:rPr lang="en-US" b="1" dirty="0">
                <a:solidFill>
                  <a:srgbClr val="0070C0"/>
                </a:solidFill>
              </a:rPr>
            </a:br>
            <a:br>
              <a:rPr lang="en-US" b="1" dirty="0">
                <a:solidFill>
                  <a:srgbClr val="0070C0"/>
                </a:solidFill>
              </a:rPr>
            </a:br>
            <a:endParaRPr lang="en-US" b="1" dirty="0">
              <a:solidFill>
                <a:srgbClr val="0070C0"/>
              </a:solidFill>
            </a:endParaRPr>
          </a:p>
        </p:txBody>
      </p:sp>
    </p:spTree>
    <p:extLst>
      <p:ext uri="{BB962C8B-B14F-4D97-AF65-F5344CB8AC3E}">
        <p14:creationId xmlns:p14="http://schemas.microsoft.com/office/powerpoint/2010/main" val="1087378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b="1" dirty="0">
                <a:solidFill>
                  <a:srgbClr val="FF0000"/>
                </a:solidFill>
              </a:rPr>
              <a:t>AIM</a:t>
            </a:r>
          </a:p>
        </p:txBody>
      </p:sp>
      <p:sp>
        <p:nvSpPr>
          <p:cNvPr id="3" name="Marcador de contenido 2"/>
          <p:cNvSpPr>
            <a:spLocks noGrp="1"/>
          </p:cNvSpPr>
          <p:nvPr>
            <p:ph idx="1"/>
          </p:nvPr>
        </p:nvSpPr>
        <p:spPr/>
        <p:txBody>
          <a:bodyPr/>
          <a:lstStyle/>
          <a:p>
            <a:r>
              <a:rPr lang="en-US" b="1" dirty="0"/>
              <a:t>To describe the general conduct rules of insurance intermediaries in Argentina and Uruguay (Chile, Bolivia, Brazil,  are the subject of other speeches) </a:t>
            </a:r>
          </a:p>
          <a:p>
            <a:endParaRPr lang="en-US" b="1" dirty="0"/>
          </a:p>
          <a:p>
            <a:r>
              <a:rPr lang="en-US" b="1" dirty="0"/>
              <a:t>What is the situation in these countries? </a:t>
            </a:r>
          </a:p>
        </p:txBody>
      </p:sp>
    </p:spTree>
    <p:extLst>
      <p:ext uri="{BB962C8B-B14F-4D97-AF65-F5344CB8AC3E}">
        <p14:creationId xmlns:p14="http://schemas.microsoft.com/office/powerpoint/2010/main" val="3661385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76066" y="426492"/>
            <a:ext cx="9601200" cy="1485900"/>
          </a:xfrm>
        </p:spPr>
        <p:txBody>
          <a:bodyPr/>
          <a:lstStyle/>
          <a:p>
            <a:r>
              <a:rPr lang="es-UY" dirty="0">
                <a:solidFill>
                  <a:srgbClr val="FF0000"/>
                </a:solidFill>
              </a:rPr>
              <a:t>CONCLUSIONS</a:t>
            </a:r>
          </a:p>
        </p:txBody>
      </p:sp>
      <p:sp>
        <p:nvSpPr>
          <p:cNvPr id="3" name="Marcador de contenido 2"/>
          <p:cNvSpPr>
            <a:spLocks noGrp="1"/>
          </p:cNvSpPr>
          <p:nvPr>
            <p:ph idx="1"/>
          </p:nvPr>
        </p:nvSpPr>
        <p:spPr>
          <a:xfrm>
            <a:off x="1276065" y="1912392"/>
            <a:ext cx="10106167" cy="3955008"/>
          </a:xfrm>
        </p:spPr>
        <p:txBody>
          <a:bodyPr>
            <a:normAutofit/>
          </a:bodyPr>
          <a:lstStyle/>
          <a:p>
            <a:r>
              <a:rPr lang="es-UY" b="1" dirty="0">
                <a:solidFill>
                  <a:srgbClr val="002060"/>
                </a:solidFill>
              </a:rPr>
              <a:t>In </a:t>
            </a:r>
            <a:r>
              <a:rPr lang="en-US" b="1" dirty="0">
                <a:solidFill>
                  <a:srgbClr val="002060"/>
                </a:solidFill>
              </a:rPr>
              <a:t>South America, the Intermediation is a regulated activity. Uruguay is an exception in this sense</a:t>
            </a:r>
          </a:p>
          <a:p>
            <a:r>
              <a:rPr lang="en-US" b="1" dirty="0">
                <a:solidFill>
                  <a:srgbClr val="FF0000"/>
                </a:solidFill>
              </a:rPr>
              <a:t>The IAIS exercise a strong influence over the South American countries</a:t>
            </a:r>
          </a:p>
          <a:p>
            <a:r>
              <a:rPr lang="en-US" b="1" dirty="0">
                <a:solidFill>
                  <a:srgbClr val="002060"/>
                </a:solidFill>
              </a:rPr>
              <a:t>This Association have developed principles for the conduct of the Insurance business, including Intermediation.</a:t>
            </a:r>
          </a:p>
          <a:p>
            <a:r>
              <a:rPr lang="en-US" b="1" dirty="0">
                <a:solidFill>
                  <a:srgbClr val="FF0000"/>
                </a:solidFill>
              </a:rPr>
              <a:t>Based on the principle number 18 , the supervisor may establish requirements for the conduct of the insurance intermediaries business, in order to assure that they carry out their activities in transparent and professional way</a:t>
            </a:r>
            <a:endParaRPr lang="es-UY" b="1" dirty="0">
              <a:solidFill>
                <a:srgbClr val="FF0000"/>
              </a:solidFill>
            </a:endParaRPr>
          </a:p>
          <a:p>
            <a:r>
              <a:rPr lang="en-US" b="1" dirty="0">
                <a:solidFill>
                  <a:srgbClr val="002060"/>
                </a:solidFill>
              </a:rPr>
              <a:t>In consequence, the modern regulations like the Civil and Commercial Law of Argentina, </a:t>
            </a:r>
            <a:r>
              <a:rPr lang="en-US" b="1" dirty="0">
                <a:solidFill>
                  <a:srgbClr val="FF0000"/>
                </a:solidFill>
              </a:rPr>
              <a:t>focus on the Duties of Business Conduct more than the Personal duties that have to fulfill the Intermediaries in their activity     </a:t>
            </a:r>
          </a:p>
          <a:p>
            <a:endParaRPr lang="en-US" dirty="0"/>
          </a:p>
        </p:txBody>
      </p:sp>
    </p:spTree>
    <p:extLst>
      <p:ext uri="{BB962C8B-B14F-4D97-AF65-F5344CB8AC3E}">
        <p14:creationId xmlns:p14="http://schemas.microsoft.com/office/powerpoint/2010/main" val="4001210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2700" b="1" dirty="0">
                <a:solidFill>
                  <a:srgbClr val="002060"/>
                </a:solidFill>
              </a:rPr>
              <a:t>Gracias ! </a:t>
            </a:r>
            <a:r>
              <a:rPr lang="es-ES" sz="2700" b="1" dirty="0" err="1">
                <a:solidFill>
                  <a:srgbClr val="002060"/>
                </a:solidFill>
              </a:rPr>
              <a:t>Obrigada</a:t>
            </a:r>
            <a:r>
              <a:rPr lang="es-ES" sz="2700" b="1" dirty="0">
                <a:solidFill>
                  <a:srgbClr val="002060"/>
                </a:solidFill>
              </a:rPr>
              <a:t> ! </a:t>
            </a:r>
            <a:r>
              <a:rPr lang="es-ES" sz="2700" b="1" dirty="0" err="1">
                <a:solidFill>
                  <a:srgbClr val="002060"/>
                </a:solidFill>
              </a:rPr>
              <a:t>Thank</a:t>
            </a:r>
            <a:r>
              <a:rPr lang="es-ES" sz="2700" b="1" dirty="0">
                <a:solidFill>
                  <a:srgbClr val="002060"/>
                </a:solidFill>
              </a:rPr>
              <a:t> </a:t>
            </a:r>
            <a:r>
              <a:rPr lang="es-ES" sz="2700" b="1" dirty="0" err="1">
                <a:solidFill>
                  <a:srgbClr val="002060"/>
                </a:solidFill>
              </a:rPr>
              <a:t>you</a:t>
            </a:r>
            <a:r>
              <a:rPr lang="es-ES" sz="2700" b="1" dirty="0">
                <a:solidFill>
                  <a:srgbClr val="002060"/>
                </a:solidFill>
              </a:rPr>
              <a:t> !  </a:t>
            </a:r>
            <a:br>
              <a:rPr lang="es-ES" sz="2000" b="1" dirty="0">
                <a:solidFill>
                  <a:srgbClr val="CC0066"/>
                </a:solidFill>
              </a:rPr>
            </a:br>
            <a:br>
              <a:rPr lang="es-ES" sz="2000" b="1" dirty="0">
                <a:solidFill>
                  <a:srgbClr val="CC0066"/>
                </a:solidFill>
              </a:rPr>
            </a:br>
            <a:r>
              <a:rPr lang="es-ES" sz="2000" b="1" dirty="0">
                <a:solidFill>
                  <a:srgbClr val="0070C0"/>
                </a:solidFill>
                <a:latin typeface="Batang" pitchFamily="18" charset="-127"/>
                <a:ea typeface="Batang" pitchFamily="18" charset="-127"/>
              </a:rPr>
              <a:t>Dra. Andrea </a:t>
            </a:r>
            <a:r>
              <a:rPr lang="es-ES" sz="2000" b="1" dirty="0" err="1">
                <a:solidFill>
                  <a:srgbClr val="0070C0"/>
                </a:solidFill>
                <a:latin typeface="Batang" pitchFamily="18" charset="-127"/>
                <a:ea typeface="Batang" pitchFamily="18" charset="-127"/>
              </a:rPr>
              <a:t>Signorino</a:t>
            </a:r>
            <a:r>
              <a:rPr lang="es-ES" sz="2000" b="1" dirty="0">
                <a:solidFill>
                  <a:srgbClr val="0070C0"/>
                </a:solidFill>
                <a:latin typeface="Batang" pitchFamily="18" charset="-127"/>
                <a:ea typeface="Batang" pitchFamily="18" charset="-127"/>
              </a:rPr>
              <a:t> </a:t>
            </a:r>
            <a:r>
              <a:rPr lang="es-ES" sz="2000" b="1" dirty="0" err="1">
                <a:solidFill>
                  <a:srgbClr val="0070C0"/>
                </a:solidFill>
                <a:latin typeface="Batang" pitchFamily="18" charset="-127"/>
                <a:ea typeface="Batang" pitchFamily="18" charset="-127"/>
              </a:rPr>
              <a:t>Barbat</a:t>
            </a:r>
            <a:br>
              <a:rPr lang="es-ES" sz="2000" b="1" dirty="0">
                <a:solidFill>
                  <a:srgbClr val="0070C0"/>
                </a:solidFill>
                <a:latin typeface="Batang" pitchFamily="18" charset="-127"/>
                <a:ea typeface="Batang" pitchFamily="18" charset="-127"/>
              </a:rPr>
            </a:br>
            <a:r>
              <a:rPr lang="es-ES" sz="2000" b="1" dirty="0">
                <a:solidFill>
                  <a:srgbClr val="FF0000"/>
                </a:solidFill>
                <a:latin typeface="Batang" pitchFamily="18" charset="-127"/>
                <a:ea typeface="Batang" pitchFamily="18" charset="-127"/>
              </a:rPr>
              <a:t>www.andreasignorino.com.uy</a:t>
            </a:r>
            <a:br>
              <a:rPr lang="es-ES" sz="2000" b="1" dirty="0">
                <a:solidFill>
                  <a:srgbClr val="FF0000"/>
                </a:solidFill>
                <a:latin typeface="Batang" pitchFamily="18" charset="-127"/>
                <a:ea typeface="Batang" pitchFamily="18" charset="-127"/>
              </a:rPr>
            </a:br>
            <a:r>
              <a:rPr lang="es-ES" sz="2000" b="1" dirty="0">
                <a:solidFill>
                  <a:srgbClr val="0070C0"/>
                </a:solidFill>
                <a:latin typeface="Batang" pitchFamily="18" charset="-127"/>
                <a:ea typeface="Batang" pitchFamily="18" charset="-127"/>
              </a:rPr>
              <a:t>asignorino@netgate.com.uy</a:t>
            </a:r>
            <a:br>
              <a:rPr lang="es-ES" sz="2000" b="1" dirty="0">
                <a:solidFill>
                  <a:srgbClr val="0070C0"/>
                </a:solidFill>
                <a:latin typeface="Batang" pitchFamily="18" charset="-127"/>
                <a:ea typeface="Batang" pitchFamily="18" charset="-127"/>
              </a:rPr>
            </a:br>
            <a:endParaRPr lang="es-UY" sz="2000" dirty="0">
              <a:solidFill>
                <a:srgbClr val="0070C0"/>
              </a:solidFill>
              <a:latin typeface="Batang" pitchFamily="18" charset="-127"/>
              <a:ea typeface="Batang" pitchFamily="18" charset="-127"/>
            </a:endParaRPr>
          </a:p>
        </p:txBody>
      </p:sp>
      <p:pic>
        <p:nvPicPr>
          <p:cNvPr id="5" name="Marcador de contenido 3"/>
          <p:cNvPicPr>
            <a:picLocks noGrp="1" noChangeAspect="1"/>
          </p:cNvPicPr>
          <p:nvPr>
            <p:ph idx="1"/>
          </p:nvPr>
        </p:nvPicPr>
        <p:blipFill>
          <a:blip r:embed="rId3"/>
          <a:stretch>
            <a:fillRect/>
          </a:stretch>
        </p:blipFill>
        <p:spPr>
          <a:xfrm>
            <a:off x="8725273" y="2593074"/>
            <a:ext cx="3182694" cy="3560927"/>
          </a:xfrm>
          <a:prstGeom prst="rect">
            <a:avLst/>
          </a:prstGeom>
        </p:spPr>
      </p:pic>
      <p:sp>
        <p:nvSpPr>
          <p:cNvPr id="3" name="Rectángulo 2"/>
          <p:cNvSpPr/>
          <p:nvPr/>
        </p:nvSpPr>
        <p:spPr>
          <a:xfrm>
            <a:off x="1105470" y="2967335"/>
            <a:ext cx="6400800" cy="738664"/>
          </a:xfrm>
          <a:prstGeom prst="rect">
            <a:avLst/>
          </a:prstGeom>
        </p:spPr>
        <p:txBody>
          <a:bodyPr wrap="square">
            <a:spAutoFit/>
          </a:bodyPr>
          <a:lstStyle/>
          <a:p>
            <a:r>
              <a:rPr lang="en-US" sz="2400" b="1" dirty="0">
                <a:solidFill>
                  <a:srgbClr val="FF0000"/>
                </a:solidFill>
              </a:rPr>
              <a:t>“The time is always right to do what is right”</a:t>
            </a:r>
            <a:endParaRPr lang="en-US" sz="2400" dirty="0">
              <a:solidFill>
                <a:srgbClr val="FF0000"/>
              </a:solidFill>
            </a:endParaRPr>
          </a:p>
          <a:p>
            <a:r>
              <a:rPr lang="en-US" i="1" dirty="0">
                <a:solidFill>
                  <a:srgbClr val="FF0000"/>
                </a:solidFill>
              </a:rPr>
              <a:t>                      Martin Luther King 1929-1968 </a:t>
            </a:r>
            <a:endParaRPr lang="en-US" dirty="0">
              <a:solidFill>
                <a:srgbClr val="FF0000"/>
              </a:solidFill>
            </a:endParaRPr>
          </a:p>
        </p:txBody>
      </p:sp>
    </p:spTree>
    <p:extLst>
      <p:ext uri="{BB962C8B-B14F-4D97-AF65-F5344CB8AC3E}">
        <p14:creationId xmlns:p14="http://schemas.microsoft.com/office/powerpoint/2010/main" val="386739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Y" dirty="0">
                <a:solidFill>
                  <a:srgbClr val="FF0000"/>
                </a:solidFill>
              </a:rPr>
              <a:t>ARGENTINA </a:t>
            </a:r>
          </a:p>
        </p:txBody>
      </p:sp>
      <p:sp>
        <p:nvSpPr>
          <p:cNvPr id="3" name="Marcador de contenido 2"/>
          <p:cNvSpPr>
            <a:spLocks noGrp="1"/>
          </p:cNvSpPr>
          <p:nvPr>
            <p:ph idx="1"/>
          </p:nvPr>
        </p:nvSpPr>
        <p:spPr/>
        <p:txBody>
          <a:bodyPr/>
          <a:lstStyle/>
          <a:p>
            <a:pPr algn="just"/>
            <a:r>
              <a:rPr lang="es-UY" b="1" dirty="0"/>
              <a:t>In Argentina, </a:t>
            </a:r>
            <a:r>
              <a:rPr lang="es-UY" b="1" dirty="0" err="1"/>
              <a:t>we</a:t>
            </a:r>
            <a:r>
              <a:rPr lang="es-UY" b="1" dirty="0"/>
              <a:t> </a:t>
            </a:r>
            <a:r>
              <a:rPr lang="es-UY" b="1" dirty="0" err="1"/>
              <a:t>have</a:t>
            </a:r>
            <a:r>
              <a:rPr lang="es-UY" b="1" dirty="0"/>
              <a:t> </a:t>
            </a:r>
            <a:r>
              <a:rPr lang="es-UY" b="1" dirty="0" err="1"/>
              <a:t>an</a:t>
            </a:r>
            <a:r>
              <a:rPr lang="es-UY" b="1" dirty="0"/>
              <a:t> </a:t>
            </a:r>
            <a:r>
              <a:rPr lang="en-US" b="1" dirty="0" err="1"/>
              <a:t>Intermediarie`s</a:t>
            </a:r>
            <a:r>
              <a:rPr lang="es-UY" b="1" dirty="0"/>
              <a:t> </a:t>
            </a:r>
            <a:r>
              <a:rPr lang="es-UY" b="1" dirty="0" err="1"/>
              <a:t>Law</a:t>
            </a:r>
            <a:r>
              <a:rPr lang="es-UY" b="1" dirty="0"/>
              <a:t> </a:t>
            </a:r>
            <a:r>
              <a:rPr lang="es-UY" b="1" dirty="0" err="1"/>
              <a:t>that</a:t>
            </a:r>
            <a:r>
              <a:rPr lang="es-UY" b="1" dirty="0"/>
              <a:t> determine </a:t>
            </a:r>
            <a:r>
              <a:rPr lang="es-UY" b="1" dirty="0" err="1"/>
              <a:t>the</a:t>
            </a:r>
            <a:r>
              <a:rPr lang="es-UY" b="1" dirty="0"/>
              <a:t> rules </a:t>
            </a:r>
            <a:r>
              <a:rPr lang="es-UY" b="1" dirty="0" err="1"/>
              <a:t>for</a:t>
            </a:r>
            <a:r>
              <a:rPr lang="es-UY" b="1" dirty="0"/>
              <a:t> </a:t>
            </a:r>
            <a:r>
              <a:rPr lang="es-UY" b="1" dirty="0" err="1"/>
              <a:t>the</a:t>
            </a:r>
            <a:r>
              <a:rPr lang="es-UY" b="1" dirty="0"/>
              <a:t> </a:t>
            </a:r>
            <a:r>
              <a:rPr lang="es-UY" b="1" dirty="0" err="1"/>
              <a:t>Insurance</a:t>
            </a:r>
            <a:r>
              <a:rPr lang="es-UY" b="1" dirty="0"/>
              <a:t> </a:t>
            </a:r>
            <a:r>
              <a:rPr lang="es-UY" b="1" dirty="0" err="1"/>
              <a:t>intermediation</a:t>
            </a:r>
            <a:r>
              <a:rPr lang="es-UY" b="1" dirty="0"/>
              <a:t>.</a:t>
            </a:r>
          </a:p>
          <a:p>
            <a:pPr algn="just"/>
            <a:r>
              <a:rPr lang="es-UY" b="1" dirty="0"/>
              <a:t> Ley 22.400 (22.400 </a:t>
            </a:r>
            <a:r>
              <a:rPr lang="es-UY" b="1" dirty="0" err="1"/>
              <a:t>Act</a:t>
            </a:r>
            <a:r>
              <a:rPr lang="es-UY" b="1" dirty="0"/>
              <a:t>)</a:t>
            </a:r>
          </a:p>
          <a:p>
            <a:pPr algn="just"/>
            <a:endParaRPr lang="es-UY" b="1" dirty="0"/>
          </a:p>
          <a:p>
            <a:pPr algn="just"/>
            <a:r>
              <a:rPr lang="es-UY" b="1" dirty="0" err="1"/>
              <a:t>They</a:t>
            </a:r>
            <a:r>
              <a:rPr lang="es-UY" b="1" dirty="0"/>
              <a:t> are </a:t>
            </a:r>
            <a:r>
              <a:rPr lang="es-UY" b="1" dirty="0" err="1"/>
              <a:t>also</a:t>
            </a:r>
            <a:r>
              <a:rPr lang="es-UY" b="1" dirty="0"/>
              <a:t>, </a:t>
            </a:r>
            <a:r>
              <a:rPr lang="es-UY" b="1" dirty="0" err="1"/>
              <a:t>some</a:t>
            </a:r>
            <a:r>
              <a:rPr lang="es-UY" b="1" dirty="0"/>
              <a:t> </a:t>
            </a:r>
            <a:r>
              <a:rPr lang="es-UY" b="1" dirty="0" err="1"/>
              <a:t>regulations</a:t>
            </a:r>
            <a:r>
              <a:rPr lang="es-UY" b="1" dirty="0"/>
              <a:t> </a:t>
            </a:r>
            <a:r>
              <a:rPr lang="es-UY" b="1" dirty="0" err="1"/>
              <a:t>about</a:t>
            </a:r>
            <a:r>
              <a:rPr lang="es-UY" b="1" dirty="0"/>
              <a:t> </a:t>
            </a:r>
            <a:r>
              <a:rPr lang="es-UY" b="1" dirty="0" err="1"/>
              <a:t>the</a:t>
            </a:r>
            <a:r>
              <a:rPr lang="es-UY" b="1" dirty="0"/>
              <a:t> </a:t>
            </a:r>
            <a:r>
              <a:rPr lang="es-UY" b="1" dirty="0" err="1"/>
              <a:t>required</a:t>
            </a:r>
            <a:r>
              <a:rPr lang="es-UY" b="1" dirty="0"/>
              <a:t> training </a:t>
            </a:r>
          </a:p>
          <a:p>
            <a:pPr algn="just"/>
            <a:endParaRPr lang="es-UY" b="1" dirty="0"/>
          </a:p>
          <a:p>
            <a:pPr algn="just"/>
            <a:r>
              <a:rPr lang="es-UY" b="1" dirty="0" err="1"/>
              <a:t>The</a:t>
            </a:r>
            <a:r>
              <a:rPr lang="es-UY" b="1" dirty="0"/>
              <a:t> new Civil and </a:t>
            </a:r>
            <a:r>
              <a:rPr lang="es-UY" b="1" dirty="0" err="1"/>
              <a:t>Commercial</a:t>
            </a:r>
            <a:r>
              <a:rPr lang="es-UY" b="1" dirty="0"/>
              <a:t> </a:t>
            </a:r>
            <a:r>
              <a:rPr lang="es-UY" b="1" dirty="0" err="1"/>
              <a:t>code</a:t>
            </a:r>
            <a:r>
              <a:rPr lang="es-UY" b="1" dirty="0"/>
              <a:t> (2015) introduce a </a:t>
            </a:r>
            <a:r>
              <a:rPr lang="es-UY" b="1" dirty="0" err="1"/>
              <a:t>chapter</a:t>
            </a:r>
            <a:r>
              <a:rPr lang="es-UY" b="1" dirty="0"/>
              <a:t> 10 </a:t>
            </a:r>
            <a:r>
              <a:rPr lang="es-UY" b="1" dirty="0" err="1"/>
              <a:t>related</a:t>
            </a:r>
            <a:r>
              <a:rPr lang="es-UY" b="1" dirty="0"/>
              <a:t> to “Corretaje” (</a:t>
            </a:r>
            <a:r>
              <a:rPr lang="es-UY" b="1" dirty="0" err="1"/>
              <a:t>Brokerage</a:t>
            </a:r>
            <a:r>
              <a:rPr lang="es-UY" b="1" dirty="0"/>
              <a:t>), </a:t>
            </a:r>
            <a:r>
              <a:rPr lang="es-UY" b="1" dirty="0" err="1"/>
              <a:t>improving</a:t>
            </a:r>
            <a:r>
              <a:rPr lang="es-UY" b="1" dirty="0"/>
              <a:t> </a:t>
            </a:r>
            <a:r>
              <a:rPr lang="es-UY" b="1" dirty="0" err="1"/>
              <a:t>the</a:t>
            </a:r>
            <a:r>
              <a:rPr lang="es-UY" b="1" dirty="0"/>
              <a:t> </a:t>
            </a:r>
            <a:r>
              <a:rPr lang="es-UY" b="1" dirty="0" err="1"/>
              <a:t>requirements</a:t>
            </a:r>
            <a:r>
              <a:rPr lang="es-UY" b="1" dirty="0"/>
              <a:t> </a:t>
            </a:r>
            <a:r>
              <a:rPr lang="es-UY" b="1" dirty="0" err="1"/>
              <a:t>for</a:t>
            </a:r>
            <a:r>
              <a:rPr lang="es-UY" b="1" dirty="0"/>
              <a:t> </a:t>
            </a:r>
            <a:r>
              <a:rPr lang="es-UY" b="1" dirty="0" err="1"/>
              <a:t>the</a:t>
            </a:r>
            <a:r>
              <a:rPr lang="es-UY" b="1" dirty="0"/>
              <a:t> </a:t>
            </a:r>
            <a:r>
              <a:rPr lang="es-UY" b="1" dirty="0" err="1"/>
              <a:t>business</a:t>
            </a:r>
            <a:r>
              <a:rPr lang="es-UY" b="1" dirty="0"/>
              <a:t> </a:t>
            </a:r>
            <a:r>
              <a:rPr lang="es-UY" b="1" dirty="0" err="1"/>
              <a:t>conduction</a:t>
            </a:r>
            <a:r>
              <a:rPr lang="es-UY" b="1" dirty="0"/>
              <a:t>        </a:t>
            </a:r>
          </a:p>
        </p:txBody>
      </p:sp>
    </p:spTree>
    <p:extLst>
      <p:ext uri="{BB962C8B-B14F-4D97-AF65-F5344CB8AC3E}">
        <p14:creationId xmlns:p14="http://schemas.microsoft.com/office/powerpoint/2010/main" val="1503402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126241"/>
            <a:ext cx="9601200" cy="1485900"/>
          </a:xfrm>
        </p:spPr>
        <p:txBody>
          <a:bodyPr/>
          <a:lstStyle/>
          <a:p>
            <a:r>
              <a:rPr lang="es-UY" dirty="0">
                <a:solidFill>
                  <a:srgbClr val="FF0000"/>
                </a:solidFill>
              </a:rPr>
              <a:t>URUGUAY</a:t>
            </a:r>
          </a:p>
        </p:txBody>
      </p:sp>
      <p:sp>
        <p:nvSpPr>
          <p:cNvPr id="3" name="Marcador de contenido 2"/>
          <p:cNvSpPr>
            <a:spLocks noGrp="1"/>
          </p:cNvSpPr>
          <p:nvPr>
            <p:ph idx="1"/>
          </p:nvPr>
        </p:nvSpPr>
        <p:spPr>
          <a:xfrm>
            <a:off x="1371600" y="1419367"/>
            <a:ext cx="9601200" cy="4448033"/>
          </a:xfrm>
        </p:spPr>
        <p:txBody>
          <a:bodyPr>
            <a:noAutofit/>
          </a:bodyPr>
          <a:lstStyle/>
          <a:p>
            <a:r>
              <a:rPr lang="es-UY" b="1" dirty="0" err="1"/>
              <a:t>We</a:t>
            </a:r>
            <a:r>
              <a:rPr lang="es-UY" b="1" dirty="0"/>
              <a:t> </a:t>
            </a:r>
            <a:r>
              <a:rPr lang="es-UY" b="1" dirty="0" err="1"/>
              <a:t>don`t</a:t>
            </a:r>
            <a:r>
              <a:rPr lang="es-UY" b="1" dirty="0"/>
              <a:t> </a:t>
            </a:r>
            <a:r>
              <a:rPr lang="es-UY" b="1" dirty="0" err="1"/>
              <a:t>have</a:t>
            </a:r>
            <a:r>
              <a:rPr lang="es-UY" b="1" dirty="0"/>
              <a:t> </a:t>
            </a:r>
            <a:r>
              <a:rPr lang="es-UY" b="1" dirty="0" err="1"/>
              <a:t>an</a:t>
            </a:r>
            <a:r>
              <a:rPr lang="es-UY" b="1" dirty="0"/>
              <a:t> </a:t>
            </a:r>
            <a:r>
              <a:rPr lang="es-UY" b="1" dirty="0" err="1"/>
              <a:t>specific</a:t>
            </a:r>
            <a:r>
              <a:rPr lang="es-UY" b="1" dirty="0"/>
              <a:t> </a:t>
            </a:r>
            <a:r>
              <a:rPr lang="es-UY" b="1" dirty="0" err="1"/>
              <a:t>Law</a:t>
            </a:r>
            <a:r>
              <a:rPr lang="es-UY" b="1" dirty="0"/>
              <a:t> ….</a:t>
            </a:r>
            <a:r>
              <a:rPr lang="en-US" b="1" dirty="0"/>
              <a:t>We don’t have a regulation for the Insurance intermediation and it is desirable to have it in the short term.</a:t>
            </a:r>
          </a:p>
          <a:p>
            <a:endParaRPr lang="en-US" b="1" dirty="0"/>
          </a:p>
          <a:p>
            <a:r>
              <a:rPr lang="en-US" b="1" dirty="0"/>
              <a:t>AIDA Uruguay has drafted a Bill on the Insurance </a:t>
            </a:r>
            <a:r>
              <a:rPr lang="en-US" b="1" dirty="0" err="1"/>
              <a:t>intemediation</a:t>
            </a:r>
            <a:r>
              <a:rPr lang="en-US" b="1" dirty="0"/>
              <a:t> and it is probably that after the approval of the Insurance contract law,  this Bill or one similar, will be in parliamentary procedure. </a:t>
            </a:r>
          </a:p>
          <a:p>
            <a:endParaRPr lang="en-US" b="1" dirty="0"/>
          </a:p>
          <a:p>
            <a:pPr algn="just"/>
            <a:r>
              <a:rPr lang="en-US" b="1" dirty="0"/>
              <a:t>The Superintendence of Financial Services (controller of the insurance activities) has the power to control the activity based in the  general Law of the insurance activity  (16.426) and in the recommendations or principles of the IAIS (International Association of Insurance Supervisors)</a:t>
            </a:r>
          </a:p>
          <a:p>
            <a:pPr marL="0" indent="0" algn="just">
              <a:buNone/>
            </a:pPr>
            <a:r>
              <a:rPr lang="es-UY" dirty="0"/>
              <a:t>  </a:t>
            </a:r>
          </a:p>
        </p:txBody>
      </p:sp>
    </p:spTree>
    <p:extLst>
      <p:ext uri="{BB962C8B-B14F-4D97-AF65-F5344CB8AC3E}">
        <p14:creationId xmlns:p14="http://schemas.microsoft.com/office/powerpoint/2010/main" val="346403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2" y="982133"/>
            <a:ext cx="9601196" cy="735156"/>
          </a:xfrm>
        </p:spPr>
        <p:txBody>
          <a:bodyPr>
            <a:noAutofit/>
          </a:bodyPr>
          <a:lstStyle/>
          <a:p>
            <a:r>
              <a:rPr lang="en-GB" sz="3200" b="1" dirty="0">
                <a:solidFill>
                  <a:srgbClr val="FF0000"/>
                </a:solidFill>
              </a:rPr>
              <a:t>IMPORTANCE OF THE REGULATION: TRANSPARENCY IN INSURANCE INTERMEDIATION OR BROKERAGE</a:t>
            </a:r>
            <a:endParaRPr lang="en-US" sz="3200" b="1" dirty="0">
              <a:solidFill>
                <a:srgbClr val="FF0000"/>
              </a:solidFill>
            </a:endParaRPr>
          </a:p>
        </p:txBody>
      </p:sp>
      <p:sp>
        <p:nvSpPr>
          <p:cNvPr id="3" name="Marcador de contenido 2"/>
          <p:cNvSpPr>
            <a:spLocks noGrp="1"/>
          </p:cNvSpPr>
          <p:nvPr>
            <p:ph idx="1"/>
          </p:nvPr>
        </p:nvSpPr>
        <p:spPr>
          <a:xfrm>
            <a:off x="955344" y="2029522"/>
            <a:ext cx="10575018" cy="4275744"/>
          </a:xfrm>
        </p:spPr>
        <p:txBody>
          <a:bodyPr>
            <a:normAutofit/>
          </a:bodyPr>
          <a:lstStyle/>
          <a:p>
            <a:endParaRPr lang="en-US" b="1" dirty="0"/>
          </a:p>
          <a:p>
            <a:r>
              <a:rPr lang="en-US" b="1" dirty="0"/>
              <a:t> The complex insurance contract is a product that needs explanation and advice</a:t>
            </a:r>
          </a:p>
          <a:p>
            <a:r>
              <a:rPr lang="en-US" b="1" dirty="0"/>
              <a:t> This is not necessary in other contracts but in insurance is very important.</a:t>
            </a:r>
          </a:p>
          <a:p>
            <a:pPr marL="0" indent="0">
              <a:buNone/>
            </a:pPr>
            <a:endParaRPr lang="en-US" dirty="0"/>
          </a:p>
          <a:p>
            <a:pPr marL="0" indent="0">
              <a:buNone/>
            </a:pPr>
            <a:r>
              <a:rPr lang="en-US" b="1" dirty="0">
                <a:solidFill>
                  <a:srgbClr val="0070C0"/>
                </a:solidFill>
              </a:rPr>
              <a:t>Insurance is usually concluded by introducing an intermediary:  an insurance broker or an insurance agent.</a:t>
            </a:r>
          </a:p>
          <a:p>
            <a:pPr marL="0" indent="0">
              <a:buNone/>
            </a:pPr>
            <a:endParaRPr lang="en-US" b="1" dirty="0">
              <a:solidFill>
                <a:srgbClr val="0070C0"/>
              </a:solidFill>
            </a:endParaRPr>
          </a:p>
          <a:p>
            <a:pPr marL="0" indent="0">
              <a:buNone/>
            </a:pPr>
            <a:r>
              <a:rPr lang="en-US" b="1" dirty="0">
                <a:solidFill>
                  <a:srgbClr val="0070C0"/>
                </a:solidFill>
              </a:rPr>
              <a:t>The introduction of an insurance intermediary, creates a new </a:t>
            </a:r>
            <a:r>
              <a:rPr lang="en-US" b="1" u="sng" dirty="0">
                <a:solidFill>
                  <a:srgbClr val="0070C0"/>
                </a:solidFill>
              </a:rPr>
              <a:t>specific need for information </a:t>
            </a:r>
            <a:r>
              <a:rPr lang="en-US" b="1" dirty="0">
                <a:solidFill>
                  <a:srgbClr val="0070C0"/>
                </a:solidFill>
              </a:rPr>
              <a:t>on the policyholder’s side, that should  be able to assess the quality of the advice and information as provided by the insurance intermediary. </a:t>
            </a:r>
          </a:p>
          <a:p>
            <a:endParaRPr lang="en-US" b="1" dirty="0">
              <a:solidFill>
                <a:schemeClr val="tx1"/>
              </a:solidFill>
            </a:endParaRPr>
          </a:p>
        </p:txBody>
      </p:sp>
    </p:spTree>
    <p:extLst>
      <p:ext uri="{BB962C8B-B14F-4D97-AF65-F5344CB8AC3E}">
        <p14:creationId xmlns:p14="http://schemas.microsoft.com/office/powerpoint/2010/main" val="169589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2" y="982133"/>
            <a:ext cx="9601196" cy="735156"/>
          </a:xfrm>
        </p:spPr>
        <p:txBody>
          <a:bodyPr>
            <a:noAutofit/>
          </a:bodyPr>
          <a:lstStyle/>
          <a:p>
            <a:r>
              <a:rPr lang="en-GB" sz="3200" b="1" dirty="0">
                <a:solidFill>
                  <a:srgbClr val="FF0000"/>
                </a:solidFill>
              </a:rPr>
              <a:t>IMPORTANCE OF THE REGULATION: TRANSPARENCY IN INSURANCE INTERMEDIATION OR BROKERAGE</a:t>
            </a:r>
            <a:endParaRPr lang="en-US" sz="3200" b="1" dirty="0">
              <a:solidFill>
                <a:srgbClr val="FF0000"/>
              </a:solidFill>
            </a:endParaRPr>
          </a:p>
        </p:txBody>
      </p:sp>
      <p:sp>
        <p:nvSpPr>
          <p:cNvPr id="3" name="Marcador de contenido 2"/>
          <p:cNvSpPr>
            <a:spLocks noGrp="1"/>
          </p:cNvSpPr>
          <p:nvPr>
            <p:ph idx="1"/>
          </p:nvPr>
        </p:nvSpPr>
        <p:spPr>
          <a:xfrm>
            <a:off x="970156" y="2029522"/>
            <a:ext cx="10560205" cy="3579542"/>
          </a:xfrm>
        </p:spPr>
        <p:txBody>
          <a:bodyPr>
            <a:normAutofit/>
          </a:bodyPr>
          <a:lstStyle/>
          <a:p>
            <a:pPr marL="0" indent="0">
              <a:buNone/>
            </a:pPr>
            <a:endParaRPr lang="en-US" dirty="0"/>
          </a:p>
          <a:p>
            <a:pPr marL="0" indent="0">
              <a:buNone/>
            </a:pPr>
            <a:r>
              <a:rPr lang="en-US" b="1" dirty="0"/>
              <a:t>This includes knowledge of:</a:t>
            </a:r>
          </a:p>
          <a:p>
            <a:pPr marL="0" indent="0">
              <a:buNone/>
            </a:pPr>
            <a:r>
              <a:rPr lang="en-US" b="1" dirty="0"/>
              <a:t>-    the professional and personal qualification of the intermediary, </a:t>
            </a:r>
          </a:p>
          <a:p>
            <a:pPr>
              <a:buFontTx/>
              <a:buChar char="-"/>
            </a:pPr>
            <a:r>
              <a:rPr lang="en-US" b="1" dirty="0"/>
              <a:t>his legal relationship with the insurer, </a:t>
            </a:r>
          </a:p>
          <a:p>
            <a:pPr>
              <a:buFontTx/>
              <a:buChar char="-"/>
            </a:pPr>
            <a:r>
              <a:rPr lang="en-US" b="1" dirty="0"/>
              <a:t>the type of remuneration the intermediary would receive, </a:t>
            </a:r>
          </a:p>
          <a:p>
            <a:pPr>
              <a:buFontTx/>
              <a:buChar char="-"/>
            </a:pPr>
            <a:r>
              <a:rPr lang="en-US" b="1" dirty="0"/>
              <a:t>potential conflicts of interest </a:t>
            </a:r>
          </a:p>
          <a:p>
            <a:pPr>
              <a:buFontTx/>
              <a:buChar char="-"/>
            </a:pPr>
            <a:r>
              <a:rPr lang="en-US" b="1" dirty="0"/>
              <a:t>the material basis on which advice and information were rendered </a:t>
            </a:r>
            <a:endParaRPr lang="en-US" b="1" dirty="0">
              <a:solidFill>
                <a:srgbClr val="0070C0"/>
              </a:solidFill>
            </a:endParaRPr>
          </a:p>
          <a:p>
            <a:endParaRPr lang="en-US" sz="2200" b="1" dirty="0">
              <a:solidFill>
                <a:schemeClr val="tx1"/>
              </a:solidFill>
            </a:endParaRPr>
          </a:p>
        </p:txBody>
      </p:sp>
    </p:spTree>
    <p:extLst>
      <p:ext uri="{BB962C8B-B14F-4D97-AF65-F5344CB8AC3E}">
        <p14:creationId xmlns:p14="http://schemas.microsoft.com/office/powerpoint/2010/main" val="2772448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2" y="982133"/>
            <a:ext cx="9601196" cy="735156"/>
          </a:xfrm>
        </p:spPr>
        <p:txBody>
          <a:bodyPr>
            <a:noAutofit/>
          </a:bodyPr>
          <a:lstStyle/>
          <a:p>
            <a:r>
              <a:rPr lang="en-GB" sz="3200" b="1" dirty="0">
                <a:solidFill>
                  <a:srgbClr val="FF0000"/>
                </a:solidFill>
              </a:rPr>
              <a:t>IMPORTANCE OF THE REGULATION: TRANSPARENCY IN INSURANCE INTERMEDIATION OR BROKERAGE</a:t>
            </a:r>
            <a:endParaRPr lang="en-US" sz="3200" b="1" dirty="0">
              <a:solidFill>
                <a:srgbClr val="FF0000"/>
              </a:solidFill>
            </a:endParaRPr>
          </a:p>
        </p:txBody>
      </p:sp>
      <p:sp>
        <p:nvSpPr>
          <p:cNvPr id="3" name="Marcador de contenido 2"/>
          <p:cNvSpPr>
            <a:spLocks noGrp="1"/>
          </p:cNvSpPr>
          <p:nvPr>
            <p:ph idx="1"/>
          </p:nvPr>
        </p:nvSpPr>
        <p:spPr>
          <a:xfrm>
            <a:off x="970156" y="2029522"/>
            <a:ext cx="10560205" cy="3579542"/>
          </a:xfrm>
        </p:spPr>
        <p:txBody>
          <a:bodyPr>
            <a:normAutofit fontScale="92500" lnSpcReduction="20000"/>
          </a:bodyPr>
          <a:lstStyle/>
          <a:p>
            <a:endParaRPr lang="en-US" sz="2200" b="1" dirty="0"/>
          </a:p>
          <a:p>
            <a:r>
              <a:rPr lang="en-US" sz="2200" b="1" dirty="0"/>
              <a:t>In this context, a regulation of the Insurance intermediation becomes really important.</a:t>
            </a:r>
          </a:p>
          <a:p>
            <a:pPr marL="0" indent="0">
              <a:buNone/>
            </a:pPr>
            <a:endParaRPr lang="en-US" sz="2200" b="1" dirty="0"/>
          </a:p>
          <a:p>
            <a:pPr marL="0" indent="0">
              <a:buNone/>
            </a:pPr>
            <a:r>
              <a:rPr lang="en-US" sz="2200" b="1" dirty="0"/>
              <a:t>The rules should:</a:t>
            </a:r>
          </a:p>
          <a:p>
            <a:pPr marL="0" indent="0">
              <a:buNone/>
            </a:pPr>
            <a:r>
              <a:rPr lang="en-US" sz="2200" dirty="0"/>
              <a:t>-</a:t>
            </a:r>
            <a:r>
              <a:rPr lang="en-US" sz="2200" b="1" dirty="0"/>
              <a:t>create a duty for every intermediary to be registered</a:t>
            </a:r>
            <a:r>
              <a:rPr lang="en-US" sz="2200" dirty="0"/>
              <a:t>, </a:t>
            </a:r>
          </a:p>
          <a:p>
            <a:pPr marL="0" indent="0">
              <a:buNone/>
            </a:pPr>
            <a:r>
              <a:rPr lang="en-US" sz="2200" dirty="0"/>
              <a:t>-</a:t>
            </a:r>
            <a:r>
              <a:rPr lang="en-US" sz="2200" b="1" dirty="0"/>
              <a:t>set minimal requirements of professional qualification </a:t>
            </a:r>
            <a:r>
              <a:rPr lang="en-US" sz="2200" dirty="0"/>
              <a:t>and good repute to serve as prerequisites for registration </a:t>
            </a:r>
          </a:p>
          <a:p>
            <a:pPr marL="0" indent="0">
              <a:buNone/>
            </a:pPr>
            <a:r>
              <a:rPr lang="en-US" sz="2200" dirty="0"/>
              <a:t>-</a:t>
            </a:r>
            <a:r>
              <a:rPr lang="en-US" sz="2200" b="1" dirty="0"/>
              <a:t>demand compulsory cover</a:t>
            </a:r>
            <a:r>
              <a:rPr lang="en-US" sz="2200" dirty="0"/>
              <a:t>, typically by way of conclusion of a professional liability insurance. </a:t>
            </a:r>
          </a:p>
          <a:p>
            <a:pPr marL="0" indent="0">
              <a:buNone/>
            </a:pPr>
            <a:r>
              <a:rPr lang="en-US" sz="2200" dirty="0"/>
              <a:t>-</a:t>
            </a:r>
            <a:r>
              <a:rPr lang="en-US" sz="2200" b="1" dirty="0"/>
              <a:t>institute duties to inform, to advise and to document </a:t>
            </a:r>
            <a:r>
              <a:rPr lang="en-US" sz="2200" dirty="0"/>
              <a:t>to which the insurance intermediary is subject.</a:t>
            </a:r>
            <a:endParaRPr lang="en-US" sz="2200" b="1" dirty="0"/>
          </a:p>
          <a:p>
            <a:endParaRPr lang="en-US" sz="2200" b="1" dirty="0">
              <a:solidFill>
                <a:schemeClr val="tx1"/>
              </a:solidFill>
            </a:endParaRPr>
          </a:p>
        </p:txBody>
      </p:sp>
    </p:spTree>
    <p:extLst>
      <p:ext uri="{BB962C8B-B14F-4D97-AF65-F5344CB8AC3E}">
        <p14:creationId xmlns:p14="http://schemas.microsoft.com/office/powerpoint/2010/main" val="3726757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UY" sz="4000" dirty="0">
                <a:solidFill>
                  <a:srgbClr val="FF0000"/>
                </a:solidFill>
              </a:rPr>
              <a:t>CONCEPT OF INSURANCE INTERMEDIATION </a:t>
            </a:r>
          </a:p>
        </p:txBody>
      </p:sp>
      <p:sp>
        <p:nvSpPr>
          <p:cNvPr id="3" name="Marcador de contenido 2"/>
          <p:cNvSpPr>
            <a:spLocks noGrp="1"/>
          </p:cNvSpPr>
          <p:nvPr>
            <p:ph idx="1"/>
          </p:nvPr>
        </p:nvSpPr>
        <p:spPr>
          <a:xfrm>
            <a:off x="791570" y="1924333"/>
            <a:ext cx="10562230" cy="4252629"/>
          </a:xfrm>
        </p:spPr>
        <p:txBody>
          <a:bodyPr/>
          <a:lstStyle/>
          <a:p>
            <a:r>
              <a:rPr lang="es-UY" b="1" dirty="0" err="1"/>
              <a:t>Intermediation</a:t>
            </a:r>
            <a:r>
              <a:rPr lang="es-UY" b="1" dirty="0"/>
              <a:t> </a:t>
            </a:r>
            <a:r>
              <a:rPr lang="es-UY" b="1" dirty="0" err="1"/>
              <a:t>is</a:t>
            </a:r>
            <a:r>
              <a:rPr lang="es-UY" b="1" dirty="0"/>
              <a:t> </a:t>
            </a:r>
            <a:r>
              <a:rPr lang="es-UY" b="1" dirty="0" err="1"/>
              <a:t>the</a:t>
            </a:r>
            <a:r>
              <a:rPr lang="es-UY" b="1" dirty="0"/>
              <a:t> </a:t>
            </a:r>
            <a:r>
              <a:rPr lang="en-US" b="1" dirty="0"/>
              <a:t>act of intermediating, that is, mediating between two things, or what is the same, to be in the middle of two things. </a:t>
            </a:r>
          </a:p>
          <a:p>
            <a:endParaRPr lang="en-US" b="1" dirty="0"/>
          </a:p>
          <a:p>
            <a:r>
              <a:rPr lang="en-US" b="1" dirty="0"/>
              <a:t>The intermediary is the physical or legal person that mediates among others, in order to link them to may some type of business</a:t>
            </a:r>
          </a:p>
          <a:p>
            <a:endParaRPr lang="en-US" b="1" dirty="0"/>
          </a:p>
          <a:p>
            <a:r>
              <a:rPr lang="en-US" b="1" dirty="0"/>
              <a:t>The intermediary is not a representative or agent of another, he acts on its own account</a:t>
            </a:r>
          </a:p>
          <a:p>
            <a:endParaRPr lang="en-US" b="1" dirty="0"/>
          </a:p>
          <a:p>
            <a:r>
              <a:rPr lang="en-US" b="1" dirty="0"/>
              <a:t>The agent or representative  “decide” the celebration of the contract and it contents, the intermediary didn`t have these powers. </a:t>
            </a:r>
            <a:endParaRPr lang="es-UY" b="1" dirty="0"/>
          </a:p>
        </p:txBody>
      </p:sp>
    </p:spTree>
    <p:extLst>
      <p:ext uri="{BB962C8B-B14F-4D97-AF65-F5344CB8AC3E}">
        <p14:creationId xmlns:p14="http://schemas.microsoft.com/office/powerpoint/2010/main" val="351523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UY" sz="4000" dirty="0">
                <a:solidFill>
                  <a:srgbClr val="FF0000"/>
                </a:solidFill>
              </a:rPr>
              <a:t>CONCEPT OF INSURANCE INTERMEDIATION  </a:t>
            </a:r>
          </a:p>
        </p:txBody>
      </p:sp>
      <p:sp>
        <p:nvSpPr>
          <p:cNvPr id="3" name="Marcador de contenido 2"/>
          <p:cNvSpPr>
            <a:spLocks noGrp="1"/>
          </p:cNvSpPr>
          <p:nvPr>
            <p:ph idx="1"/>
          </p:nvPr>
        </p:nvSpPr>
        <p:spPr>
          <a:xfrm>
            <a:off x="838200" y="1514901"/>
            <a:ext cx="10515600" cy="4662062"/>
          </a:xfrm>
        </p:spPr>
        <p:txBody>
          <a:bodyPr/>
          <a:lstStyle/>
          <a:p>
            <a:endParaRPr lang="es-UY" dirty="0"/>
          </a:p>
          <a:p>
            <a:endParaRPr lang="es-UY" dirty="0"/>
          </a:p>
          <a:p>
            <a:r>
              <a:rPr lang="es-UY" b="1" dirty="0" err="1"/>
              <a:t>The</a:t>
            </a:r>
            <a:r>
              <a:rPr lang="es-UY" b="1" dirty="0"/>
              <a:t> </a:t>
            </a:r>
            <a:r>
              <a:rPr lang="es-UY" b="1" dirty="0" err="1"/>
              <a:t>insurance</a:t>
            </a:r>
            <a:r>
              <a:rPr lang="es-UY" b="1" dirty="0"/>
              <a:t> </a:t>
            </a:r>
            <a:r>
              <a:rPr lang="es-UY" b="1" dirty="0" err="1"/>
              <a:t>intermediation</a:t>
            </a:r>
            <a:r>
              <a:rPr lang="es-UY" b="1" dirty="0"/>
              <a:t> </a:t>
            </a:r>
            <a:r>
              <a:rPr lang="es-UY" b="1" dirty="0" err="1"/>
              <a:t>is</a:t>
            </a:r>
            <a:r>
              <a:rPr lang="es-UY" b="1" dirty="0"/>
              <a:t> </a:t>
            </a:r>
            <a:r>
              <a:rPr lang="es-UY" b="1" dirty="0" err="1"/>
              <a:t>the</a:t>
            </a:r>
            <a:r>
              <a:rPr lang="es-UY" b="1" dirty="0"/>
              <a:t> </a:t>
            </a:r>
            <a:r>
              <a:rPr lang="en-US" b="1" dirty="0"/>
              <a:t>activity of a person that work actively in the execution of the insurance contract, promoting it execution, in the pre-contractual phase, but he is not a part of the contract or a representative or agent of them.</a:t>
            </a:r>
          </a:p>
          <a:p>
            <a:endParaRPr lang="en-US" dirty="0"/>
          </a:p>
        </p:txBody>
      </p:sp>
    </p:spTree>
    <p:extLst>
      <p:ext uri="{BB962C8B-B14F-4D97-AF65-F5344CB8AC3E}">
        <p14:creationId xmlns:p14="http://schemas.microsoft.com/office/powerpoint/2010/main" val="3887198137"/>
      </p:ext>
    </p:extLst>
  </p:cSld>
  <p:clrMapOvr>
    <a:masterClrMapping/>
  </p:clrMapOvr>
</p:sld>
</file>

<file path=ppt/theme/theme1.xml><?xml version="1.0" encoding="utf-8"?>
<a:theme xmlns:a="http://schemas.openxmlformats.org/drawingml/2006/main" name="Crop">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Recorte</Template>
  <TotalTime>338</TotalTime>
  <Words>1232</Words>
  <Application>Microsoft Macintosh PowerPoint</Application>
  <PresentationFormat>Widescreen</PresentationFormat>
  <Paragraphs>132</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Batang</vt:lpstr>
      <vt:lpstr>Calibri</vt:lpstr>
      <vt:lpstr>Franklin Gothic Book</vt:lpstr>
      <vt:lpstr>Crop</vt:lpstr>
      <vt:lpstr>BUSINESS CONDUCT RULES OF INSURANCE INTERMEDIARIES IN THE SOUTHERN CONE OF LATIN AMERICA WORKING PARTY (WP) ON GENERAL PRINCIPLES OF INSURANCE CONTRACT  WORLD CONGRESS AIDA - RIO DE JANEIRO, SATURDAY 13, OCTOBER 2018 </vt:lpstr>
      <vt:lpstr>AIM</vt:lpstr>
      <vt:lpstr>ARGENTINA </vt:lpstr>
      <vt:lpstr>URUGUAY</vt:lpstr>
      <vt:lpstr>IMPORTANCE OF THE REGULATION: TRANSPARENCY IN INSURANCE INTERMEDIATION OR BROKERAGE</vt:lpstr>
      <vt:lpstr>IMPORTANCE OF THE REGULATION: TRANSPARENCY IN INSURANCE INTERMEDIATION OR BROKERAGE</vt:lpstr>
      <vt:lpstr>IMPORTANCE OF THE REGULATION: TRANSPARENCY IN INSURANCE INTERMEDIATION OR BROKERAGE</vt:lpstr>
      <vt:lpstr>CONCEPT OF INSURANCE INTERMEDIATION </vt:lpstr>
      <vt:lpstr>CONCEPT OF INSURANCE INTERMEDIATION  </vt:lpstr>
      <vt:lpstr>REGULATION IN ARGENTINA   </vt:lpstr>
      <vt:lpstr>BUSINESS CONDUCT RULES OF INSURANCE INTERMEDIARIES IN THE SOUTHERN CONE </vt:lpstr>
      <vt:lpstr>BUSINESS CONDUCT RULES OF INSURANCE INTERMEDIARIES IN THE SOUTHERN CONE </vt:lpstr>
      <vt:lpstr>BUSINESS CONDUCT RULES OF INSURANCE INTERMEDIARIES IN THE SOUTHERN CONE </vt:lpstr>
      <vt:lpstr>BUSINESS CONDUCT RULES OF INSURANCE INTERMEDIARIES IN THE SOUTHERN CONE </vt:lpstr>
      <vt:lpstr>BUSINESS CONDUCT RULES- TRADITIONAL DUTIES OF THE INTERMEDIARY  FOCUSED IN PERSONAL DUTIES…    </vt:lpstr>
      <vt:lpstr>BUSINESS CONDUCT RULES- TRADITIONAL DUTIES OF THE INTERMEDIARY</vt:lpstr>
      <vt:lpstr>BUSINESS CONDUCT RULES- TRADITIONAL DUTIES OF THE INTERMEDIARY</vt:lpstr>
      <vt:lpstr>BUSINESS CONDUCT RULES - MODERNS DUTIES OF THE INTERMEDIARY</vt:lpstr>
      <vt:lpstr>BUSINESS CONDUCT RULES - MODERNS DUTIES OF THE INTERMEDIARY</vt:lpstr>
      <vt:lpstr>CONCLUSIONS</vt:lpstr>
      <vt:lpstr>Gracias ! Obrigada ! Thank you !    Dra. Andrea Signorino Barbat www.andreasignorino.com.uy asignorino@netgate.com.uy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CONDUCT RULES OF INSURENCE INTERMEDIARIES IN THE SOUTHERN CONE OF LATIN AMERICA</dc:title>
  <dc:creator>Usuario</dc:creator>
  <cp:lastModifiedBy>Microsoft Office User</cp:lastModifiedBy>
  <cp:revision>35</cp:revision>
  <dcterms:created xsi:type="dcterms:W3CDTF">2018-09-20T19:16:42Z</dcterms:created>
  <dcterms:modified xsi:type="dcterms:W3CDTF">2019-09-05T15:34:15Z</dcterms:modified>
</cp:coreProperties>
</file>