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Override1.xml" ContentType="application/vnd.openxmlformats-officedocument.themeOverr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Override2.xml" ContentType="application/vnd.openxmlformats-officedocument.themeOverride+xml"/>
  <Override PartName="/ppt/tags/tag3.xml" ContentType="application/vnd.openxmlformats-officedocument.presentationml.tags+xml"/>
  <Override PartName="/ppt/theme/themeOverride3.xml" ContentType="application/vnd.openxmlformats-officedocument.themeOverride+xml"/>
  <Override PartName="/ppt/tags/tag4.xml" ContentType="application/vnd.openxmlformats-officedocument.presentationml.tags+xml"/>
  <Override PartName="/ppt/theme/themeOverride4.xml" ContentType="application/vnd.openxmlformats-officedocument.themeOverride+xml"/>
  <Override PartName="/ppt/tags/tag5.xml" ContentType="application/vnd.openxmlformats-officedocument.presentationml.tags+xml"/>
  <Override PartName="/ppt/theme/themeOverride5.xml" ContentType="application/vnd.openxmlformats-officedocument.themeOverr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heme/theme2.xml" ContentType="application/vnd.openxmlformats-officedocument.theme+xml"/>
  <Override PartName="/ppt/tags/tag1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7" r:id="rId2"/>
    <p:sldId id="303" r:id="rId3"/>
    <p:sldId id="304" r:id="rId4"/>
    <p:sldId id="305" r:id="rId5"/>
    <p:sldId id="306" r:id="rId6"/>
    <p:sldId id="261" r:id="rId7"/>
    <p:sldId id="262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262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399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7ED5CC-8781-4FDC-9D05-99ED4FEC36ED}" type="doc">
      <dgm:prSet loTypeId="urn:microsoft.com/office/officeart/2005/8/layout/default" loCatId="list" qsTypeId="urn:microsoft.com/office/officeart/2005/8/quickstyle/simple1" qsCatId="simple" csTypeId="urn:microsoft.com/office/officeart/2005/8/colors/accent5_4" csCatId="accent5" phldr="1"/>
      <dgm:spPr/>
      <dgm:t>
        <a:bodyPr/>
        <a:lstStyle/>
        <a:p>
          <a:endParaRPr lang="en-GB"/>
        </a:p>
      </dgm:t>
    </dgm:pt>
    <dgm:pt modelId="{76DAB677-8B07-4422-8776-328BACACC8F5}">
      <dgm:prSet phldrT="[Text]" custT="1"/>
      <dgm:spPr/>
      <dgm:t>
        <a:bodyPr/>
        <a:lstStyle/>
        <a:p>
          <a:r>
            <a:rPr lang="en-GB" sz="1400" dirty="0"/>
            <a:t>System failure coverage (named vs. open perils)</a:t>
          </a:r>
        </a:p>
      </dgm:t>
    </dgm:pt>
    <dgm:pt modelId="{323D2CAE-90D7-4092-82B6-955ECDDCFDCF}" type="parTrans" cxnId="{4EED4075-0CD2-48BE-9415-F6806324F739}">
      <dgm:prSet/>
      <dgm:spPr/>
      <dgm:t>
        <a:bodyPr/>
        <a:lstStyle/>
        <a:p>
          <a:endParaRPr lang="en-GB" sz="1100"/>
        </a:p>
      </dgm:t>
    </dgm:pt>
    <dgm:pt modelId="{E23F6AE6-5934-4DB3-9E8A-6209EAA9FBBB}" type="sibTrans" cxnId="{4EED4075-0CD2-48BE-9415-F6806324F739}">
      <dgm:prSet/>
      <dgm:spPr/>
      <dgm:t>
        <a:bodyPr/>
        <a:lstStyle/>
        <a:p>
          <a:endParaRPr lang="en-GB" sz="1100"/>
        </a:p>
      </dgm:t>
    </dgm:pt>
    <dgm:pt modelId="{1DE2F5D5-A998-428B-AD10-92936CB67520}">
      <dgm:prSet phldrT="[Text]" custT="1"/>
      <dgm:spPr/>
      <dgm:t>
        <a:bodyPr/>
        <a:lstStyle/>
        <a:p>
          <a:r>
            <a:rPr lang="en-GB" sz="1400" dirty="0"/>
            <a:t>Contingent business interruption</a:t>
          </a:r>
        </a:p>
      </dgm:t>
    </dgm:pt>
    <dgm:pt modelId="{6B8F8F8B-4575-4186-ACF5-16E742F91929}" type="parTrans" cxnId="{DEE8C8AF-C7BA-4D4D-B490-4B96B15E82B4}">
      <dgm:prSet/>
      <dgm:spPr/>
      <dgm:t>
        <a:bodyPr/>
        <a:lstStyle/>
        <a:p>
          <a:endParaRPr lang="en-GB" sz="1100"/>
        </a:p>
      </dgm:t>
    </dgm:pt>
    <dgm:pt modelId="{42BDDA12-8F72-4478-8361-3E76EA5E401F}" type="sibTrans" cxnId="{DEE8C8AF-C7BA-4D4D-B490-4B96B15E82B4}">
      <dgm:prSet/>
      <dgm:spPr/>
      <dgm:t>
        <a:bodyPr/>
        <a:lstStyle/>
        <a:p>
          <a:endParaRPr lang="en-GB" sz="1100"/>
        </a:p>
      </dgm:t>
    </dgm:pt>
    <dgm:pt modelId="{70A26369-FE70-4FAE-B849-EF8431B9D274}">
      <dgm:prSet phldrT="[Text]" custT="1"/>
      <dgm:spPr/>
      <dgm:t>
        <a:bodyPr/>
        <a:lstStyle/>
        <a:p>
          <a:r>
            <a:rPr lang="en-GB" sz="1400" dirty="0"/>
            <a:t>Cyber creep in GTPL (and other) policies</a:t>
          </a:r>
        </a:p>
      </dgm:t>
    </dgm:pt>
    <dgm:pt modelId="{63AA7A36-FC19-47AF-9E2F-9B1D6CB58258}" type="parTrans" cxnId="{7A0248BC-312E-440D-B1E0-3AA07D8F0E05}">
      <dgm:prSet/>
      <dgm:spPr/>
      <dgm:t>
        <a:bodyPr/>
        <a:lstStyle/>
        <a:p>
          <a:endParaRPr lang="en-GB" sz="1100"/>
        </a:p>
      </dgm:t>
    </dgm:pt>
    <dgm:pt modelId="{588DA0B3-75EB-45C0-98D0-67282060AF2A}" type="sibTrans" cxnId="{7A0248BC-312E-440D-B1E0-3AA07D8F0E05}">
      <dgm:prSet/>
      <dgm:spPr/>
      <dgm:t>
        <a:bodyPr/>
        <a:lstStyle/>
        <a:p>
          <a:endParaRPr lang="en-GB" sz="1100"/>
        </a:p>
      </dgm:t>
    </dgm:pt>
    <dgm:pt modelId="{048CA8C8-2FFD-4862-A8E5-B66B54688417}">
      <dgm:prSet phldrT="[Text]" custT="1"/>
      <dgm:spPr/>
      <dgm:t>
        <a:bodyPr/>
        <a:lstStyle/>
        <a:p>
          <a:r>
            <a:rPr lang="en-GB" sz="1400" dirty="0"/>
            <a:t>Bodily injury / property damage extensions in cyber policies</a:t>
          </a:r>
        </a:p>
      </dgm:t>
    </dgm:pt>
    <dgm:pt modelId="{796176F0-183D-4464-B55C-3D85D0A8B103}" type="parTrans" cxnId="{3FD46A81-86A9-414B-8ADB-7BC4020B98A6}">
      <dgm:prSet/>
      <dgm:spPr/>
      <dgm:t>
        <a:bodyPr/>
        <a:lstStyle/>
        <a:p>
          <a:endParaRPr lang="en-GB" sz="1100"/>
        </a:p>
      </dgm:t>
    </dgm:pt>
    <dgm:pt modelId="{C125A19B-FD07-42F0-A5BF-16E643092C26}" type="sibTrans" cxnId="{3FD46A81-86A9-414B-8ADB-7BC4020B98A6}">
      <dgm:prSet/>
      <dgm:spPr/>
      <dgm:t>
        <a:bodyPr/>
        <a:lstStyle/>
        <a:p>
          <a:endParaRPr lang="en-GB" sz="1100"/>
        </a:p>
      </dgm:t>
    </dgm:pt>
    <dgm:pt modelId="{C0E09FD6-F582-419C-8BD3-0212E9C7A883}">
      <dgm:prSet phldrT="[Text]" custT="1"/>
      <dgm:spPr/>
      <dgm:t>
        <a:bodyPr/>
        <a:lstStyle/>
        <a:p>
          <a:r>
            <a:rPr lang="en-GB" sz="1400" dirty="0"/>
            <a:t>Reputational Damage/BI Indemnification Period</a:t>
          </a:r>
        </a:p>
      </dgm:t>
    </dgm:pt>
    <dgm:pt modelId="{9F788D4C-D643-4E53-B758-D0901D730BAA}" type="parTrans" cxnId="{7AF70FF4-2321-4082-94B7-A46E53798CA0}">
      <dgm:prSet/>
      <dgm:spPr/>
      <dgm:t>
        <a:bodyPr/>
        <a:lstStyle/>
        <a:p>
          <a:endParaRPr lang="en-GB" sz="1100"/>
        </a:p>
      </dgm:t>
    </dgm:pt>
    <dgm:pt modelId="{36AC52AF-6F1F-441E-88F6-F30AB67B3E57}" type="sibTrans" cxnId="{7AF70FF4-2321-4082-94B7-A46E53798CA0}">
      <dgm:prSet/>
      <dgm:spPr/>
      <dgm:t>
        <a:bodyPr/>
        <a:lstStyle/>
        <a:p>
          <a:endParaRPr lang="en-GB" sz="1100"/>
        </a:p>
      </dgm:t>
    </dgm:pt>
    <dgm:pt modelId="{60DF481A-F926-4F29-B61E-0F757E149B95}">
      <dgm:prSet phldrT="[Text]" custT="1"/>
      <dgm:spPr/>
      <dgm:t>
        <a:bodyPr/>
        <a:lstStyle/>
        <a:p>
          <a:r>
            <a:rPr lang="en-US" sz="1400" dirty="0"/>
            <a:t>Critical infrastructure</a:t>
          </a:r>
          <a:endParaRPr lang="en-GB" sz="1400" dirty="0"/>
        </a:p>
      </dgm:t>
    </dgm:pt>
    <dgm:pt modelId="{6E0FE299-4277-46D2-8790-589942DE4D56}" type="parTrans" cxnId="{6AAB087C-4F7B-43E0-8EED-423BCE9196A0}">
      <dgm:prSet/>
      <dgm:spPr/>
      <dgm:t>
        <a:bodyPr/>
        <a:lstStyle/>
        <a:p>
          <a:endParaRPr lang="en-GB" sz="2000"/>
        </a:p>
      </dgm:t>
    </dgm:pt>
    <dgm:pt modelId="{F1F47EB2-070A-4D21-83A8-B24A4214CE3B}" type="sibTrans" cxnId="{6AAB087C-4F7B-43E0-8EED-423BCE9196A0}">
      <dgm:prSet/>
      <dgm:spPr/>
      <dgm:t>
        <a:bodyPr/>
        <a:lstStyle/>
        <a:p>
          <a:endParaRPr lang="en-GB" sz="2000"/>
        </a:p>
      </dgm:t>
    </dgm:pt>
    <dgm:pt modelId="{8015A0EF-FFE9-49F3-BD35-CA5FCB9F91CF}">
      <dgm:prSet phldrT="[Text]" custT="1"/>
      <dgm:spPr/>
      <dgm:t>
        <a:bodyPr/>
        <a:lstStyle/>
        <a:p>
          <a:r>
            <a:rPr lang="en-GB" sz="1400" dirty="0"/>
            <a:t>War</a:t>
          </a:r>
        </a:p>
      </dgm:t>
    </dgm:pt>
    <dgm:pt modelId="{82C9EDA0-8339-45B5-A57E-A4CB29E39A4D}" type="parTrans" cxnId="{1A2D22C0-206C-4F7C-B51A-912D28C544E5}">
      <dgm:prSet/>
      <dgm:spPr/>
      <dgm:t>
        <a:bodyPr/>
        <a:lstStyle/>
        <a:p>
          <a:endParaRPr lang="en-GB"/>
        </a:p>
      </dgm:t>
    </dgm:pt>
    <dgm:pt modelId="{6B46536A-F650-4DB9-8696-4C951BCDAE3B}" type="sibTrans" cxnId="{1A2D22C0-206C-4F7C-B51A-912D28C544E5}">
      <dgm:prSet/>
      <dgm:spPr/>
      <dgm:t>
        <a:bodyPr/>
        <a:lstStyle/>
        <a:p>
          <a:endParaRPr lang="en-GB"/>
        </a:p>
      </dgm:t>
    </dgm:pt>
    <dgm:pt modelId="{F2E33B43-1F53-4A2A-88EA-580F1009C32E}">
      <dgm:prSet phldrT="[Text]" custT="1"/>
      <dgm:spPr/>
      <dgm:t>
        <a:bodyPr/>
        <a:lstStyle/>
        <a:p>
          <a:r>
            <a:rPr lang="en-GB" sz="1400" dirty="0"/>
            <a:t>Lack of standardized wordings</a:t>
          </a:r>
        </a:p>
      </dgm:t>
    </dgm:pt>
    <dgm:pt modelId="{7B54AE91-1C71-4BD5-94A6-6A0182D6FD49}" type="parTrans" cxnId="{4991E33A-9D6A-4A4E-A049-B6CCAEA5992A}">
      <dgm:prSet/>
      <dgm:spPr/>
      <dgm:t>
        <a:bodyPr/>
        <a:lstStyle/>
        <a:p>
          <a:endParaRPr lang="en-GB"/>
        </a:p>
      </dgm:t>
    </dgm:pt>
    <dgm:pt modelId="{0615CAAE-D011-4DCC-873A-C411EE56CF12}" type="sibTrans" cxnId="{4991E33A-9D6A-4A4E-A049-B6CCAEA5992A}">
      <dgm:prSet/>
      <dgm:spPr/>
      <dgm:t>
        <a:bodyPr/>
        <a:lstStyle/>
        <a:p>
          <a:endParaRPr lang="en-GB"/>
        </a:p>
      </dgm:t>
    </dgm:pt>
    <dgm:pt modelId="{7B2A4626-B851-4E2F-A4CB-9F15F6756BAF}" type="pres">
      <dgm:prSet presAssocID="{E97ED5CC-8781-4FDC-9D05-99ED4FEC36ED}" presName="diagram" presStyleCnt="0">
        <dgm:presLayoutVars>
          <dgm:dir/>
          <dgm:resizeHandles val="exact"/>
        </dgm:presLayoutVars>
      </dgm:prSet>
      <dgm:spPr/>
    </dgm:pt>
    <dgm:pt modelId="{B5FC6259-59CC-47E7-AA69-E361DADAF5B0}" type="pres">
      <dgm:prSet presAssocID="{76DAB677-8B07-4422-8776-328BACACC8F5}" presName="node" presStyleLbl="node1" presStyleIdx="0" presStyleCnt="8">
        <dgm:presLayoutVars>
          <dgm:bulletEnabled val="1"/>
        </dgm:presLayoutVars>
      </dgm:prSet>
      <dgm:spPr/>
    </dgm:pt>
    <dgm:pt modelId="{51DC2BE2-E056-42CB-B75D-17F01DE31287}" type="pres">
      <dgm:prSet presAssocID="{E23F6AE6-5934-4DB3-9E8A-6209EAA9FBBB}" presName="sibTrans" presStyleCnt="0"/>
      <dgm:spPr/>
    </dgm:pt>
    <dgm:pt modelId="{E1BDF508-86C8-41A6-B240-4E411C528FDA}" type="pres">
      <dgm:prSet presAssocID="{1DE2F5D5-A998-428B-AD10-92936CB67520}" presName="node" presStyleLbl="node1" presStyleIdx="1" presStyleCnt="8">
        <dgm:presLayoutVars>
          <dgm:bulletEnabled val="1"/>
        </dgm:presLayoutVars>
      </dgm:prSet>
      <dgm:spPr/>
    </dgm:pt>
    <dgm:pt modelId="{BEFD7EA5-C6B7-4107-A20E-E69636F507DD}" type="pres">
      <dgm:prSet presAssocID="{42BDDA12-8F72-4478-8361-3E76EA5E401F}" presName="sibTrans" presStyleCnt="0"/>
      <dgm:spPr/>
    </dgm:pt>
    <dgm:pt modelId="{96C783FD-9EFB-4EF8-8AB7-9EDD512C0FCA}" type="pres">
      <dgm:prSet presAssocID="{70A26369-FE70-4FAE-B849-EF8431B9D274}" presName="node" presStyleLbl="node1" presStyleIdx="2" presStyleCnt="8">
        <dgm:presLayoutVars>
          <dgm:bulletEnabled val="1"/>
        </dgm:presLayoutVars>
      </dgm:prSet>
      <dgm:spPr/>
    </dgm:pt>
    <dgm:pt modelId="{188333FF-8AB9-4B72-9A45-890D63BD79B0}" type="pres">
      <dgm:prSet presAssocID="{588DA0B3-75EB-45C0-98D0-67282060AF2A}" presName="sibTrans" presStyleCnt="0"/>
      <dgm:spPr/>
    </dgm:pt>
    <dgm:pt modelId="{60325936-6066-4DA6-9A0C-5261F2668FAA}" type="pres">
      <dgm:prSet presAssocID="{048CA8C8-2FFD-4862-A8E5-B66B54688417}" presName="node" presStyleLbl="node1" presStyleIdx="3" presStyleCnt="8">
        <dgm:presLayoutVars>
          <dgm:bulletEnabled val="1"/>
        </dgm:presLayoutVars>
      </dgm:prSet>
      <dgm:spPr/>
    </dgm:pt>
    <dgm:pt modelId="{CE43DDEC-4C59-4154-8945-AAF08B6AAC70}" type="pres">
      <dgm:prSet presAssocID="{C125A19B-FD07-42F0-A5BF-16E643092C26}" presName="sibTrans" presStyleCnt="0"/>
      <dgm:spPr/>
    </dgm:pt>
    <dgm:pt modelId="{819111AA-2C0E-4BE1-B841-DED7E52511B2}" type="pres">
      <dgm:prSet presAssocID="{C0E09FD6-F582-419C-8BD3-0212E9C7A883}" presName="node" presStyleLbl="node1" presStyleIdx="4" presStyleCnt="8">
        <dgm:presLayoutVars>
          <dgm:bulletEnabled val="1"/>
        </dgm:presLayoutVars>
      </dgm:prSet>
      <dgm:spPr/>
    </dgm:pt>
    <dgm:pt modelId="{E0E678D1-F665-49C5-96F0-C85BBB40FF8C}" type="pres">
      <dgm:prSet presAssocID="{36AC52AF-6F1F-441E-88F6-F30AB67B3E57}" presName="sibTrans" presStyleCnt="0"/>
      <dgm:spPr/>
    </dgm:pt>
    <dgm:pt modelId="{39021488-04C8-4737-B3B2-B2F93DAAF84D}" type="pres">
      <dgm:prSet presAssocID="{60DF481A-F926-4F29-B61E-0F757E149B95}" presName="node" presStyleLbl="node1" presStyleIdx="5" presStyleCnt="8">
        <dgm:presLayoutVars>
          <dgm:bulletEnabled val="1"/>
        </dgm:presLayoutVars>
      </dgm:prSet>
      <dgm:spPr/>
    </dgm:pt>
    <dgm:pt modelId="{F10E9B1E-7F05-439B-BF2E-7A533D292393}" type="pres">
      <dgm:prSet presAssocID="{F1F47EB2-070A-4D21-83A8-B24A4214CE3B}" presName="sibTrans" presStyleCnt="0"/>
      <dgm:spPr/>
    </dgm:pt>
    <dgm:pt modelId="{A9E6491A-D8C5-4DCB-A71B-C4EE99BEB985}" type="pres">
      <dgm:prSet presAssocID="{8015A0EF-FFE9-49F3-BD35-CA5FCB9F91CF}" presName="node" presStyleLbl="node1" presStyleIdx="6" presStyleCnt="8">
        <dgm:presLayoutVars>
          <dgm:bulletEnabled val="1"/>
        </dgm:presLayoutVars>
      </dgm:prSet>
      <dgm:spPr/>
    </dgm:pt>
    <dgm:pt modelId="{68428C8B-AD54-48E9-97D0-9696BF4C2500}" type="pres">
      <dgm:prSet presAssocID="{6B46536A-F650-4DB9-8696-4C951BCDAE3B}" presName="sibTrans" presStyleCnt="0"/>
      <dgm:spPr/>
    </dgm:pt>
    <dgm:pt modelId="{1EF3526F-D85C-476A-B778-CE749383F74D}" type="pres">
      <dgm:prSet presAssocID="{F2E33B43-1F53-4A2A-88EA-580F1009C32E}" presName="node" presStyleLbl="node1" presStyleIdx="7" presStyleCnt="8">
        <dgm:presLayoutVars>
          <dgm:bulletEnabled val="1"/>
        </dgm:presLayoutVars>
      </dgm:prSet>
      <dgm:spPr/>
    </dgm:pt>
  </dgm:ptLst>
  <dgm:cxnLst>
    <dgm:cxn modelId="{0692780A-BB48-432D-8FDE-761B6C72BC3B}" type="presOf" srcId="{C0E09FD6-F582-419C-8BD3-0212E9C7A883}" destId="{819111AA-2C0E-4BE1-B841-DED7E52511B2}" srcOrd="0" destOrd="0" presId="urn:microsoft.com/office/officeart/2005/8/layout/default"/>
    <dgm:cxn modelId="{48C31913-5E9D-4D67-912D-2F0E8F7A4857}" type="presOf" srcId="{76DAB677-8B07-4422-8776-328BACACC8F5}" destId="{B5FC6259-59CC-47E7-AA69-E361DADAF5B0}" srcOrd="0" destOrd="0" presId="urn:microsoft.com/office/officeart/2005/8/layout/default"/>
    <dgm:cxn modelId="{A66D3A26-20B0-49F8-9161-17D96B4A7783}" type="presOf" srcId="{F2E33B43-1F53-4A2A-88EA-580F1009C32E}" destId="{1EF3526F-D85C-476A-B778-CE749383F74D}" srcOrd="0" destOrd="0" presId="urn:microsoft.com/office/officeart/2005/8/layout/default"/>
    <dgm:cxn modelId="{4991E33A-9D6A-4A4E-A049-B6CCAEA5992A}" srcId="{E97ED5CC-8781-4FDC-9D05-99ED4FEC36ED}" destId="{F2E33B43-1F53-4A2A-88EA-580F1009C32E}" srcOrd="7" destOrd="0" parTransId="{7B54AE91-1C71-4BD5-94A6-6A0182D6FD49}" sibTransId="{0615CAAE-D011-4DCC-873A-C411EE56CF12}"/>
    <dgm:cxn modelId="{67BFA842-3F74-4EFC-8731-6E884498FCAC}" type="presOf" srcId="{8015A0EF-FFE9-49F3-BD35-CA5FCB9F91CF}" destId="{A9E6491A-D8C5-4DCB-A71B-C4EE99BEB985}" srcOrd="0" destOrd="0" presId="urn:microsoft.com/office/officeart/2005/8/layout/default"/>
    <dgm:cxn modelId="{26434B70-0FF7-439E-8A04-1C09145DEB9F}" type="presOf" srcId="{70A26369-FE70-4FAE-B849-EF8431B9D274}" destId="{96C783FD-9EFB-4EF8-8AB7-9EDD512C0FCA}" srcOrd="0" destOrd="0" presId="urn:microsoft.com/office/officeart/2005/8/layout/default"/>
    <dgm:cxn modelId="{4EED4075-0CD2-48BE-9415-F6806324F739}" srcId="{E97ED5CC-8781-4FDC-9D05-99ED4FEC36ED}" destId="{76DAB677-8B07-4422-8776-328BACACC8F5}" srcOrd="0" destOrd="0" parTransId="{323D2CAE-90D7-4092-82B6-955ECDDCFDCF}" sibTransId="{E23F6AE6-5934-4DB3-9E8A-6209EAA9FBBB}"/>
    <dgm:cxn modelId="{6AAB087C-4F7B-43E0-8EED-423BCE9196A0}" srcId="{E97ED5CC-8781-4FDC-9D05-99ED4FEC36ED}" destId="{60DF481A-F926-4F29-B61E-0F757E149B95}" srcOrd="5" destOrd="0" parTransId="{6E0FE299-4277-46D2-8790-589942DE4D56}" sibTransId="{F1F47EB2-070A-4D21-83A8-B24A4214CE3B}"/>
    <dgm:cxn modelId="{3FD46A81-86A9-414B-8ADB-7BC4020B98A6}" srcId="{E97ED5CC-8781-4FDC-9D05-99ED4FEC36ED}" destId="{048CA8C8-2FFD-4862-A8E5-B66B54688417}" srcOrd="3" destOrd="0" parTransId="{796176F0-183D-4464-B55C-3D85D0A8B103}" sibTransId="{C125A19B-FD07-42F0-A5BF-16E643092C26}"/>
    <dgm:cxn modelId="{7B084A8D-2645-4DBD-A014-EBCF4ECF9903}" type="presOf" srcId="{E97ED5CC-8781-4FDC-9D05-99ED4FEC36ED}" destId="{7B2A4626-B851-4E2F-A4CB-9F15F6756BAF}" srcOrd="0" destOrd="0" presId="urn:microsoft.com/office/officeart/2005/8/layout/default"/>
    <dgm:cxn modelId="{449011AF-C1FC-492A-AC40-80F05918D9FB}" type="presOf" srcId="{1DE2F5D5-A998-428B-AD10-92936CB67520}" destId="{E1BDF508-86C8-41A6-B240-4E411C528FDA}" srcOrd="0" destOrd="0" presId="urn:microsoft.com/office/officeart/2005/8/layout/default"/>
    <dgm:cxn modelId="{DEE8C8AF-C7BA-4D4D-B490-4B96B15E82B4}" srcId="{E97ED5CC-8781-4FDC-9D05-99ED4FEC36ED}" destId="{1DE2F5D5-A998-428B-AD10-92936CB67520}" srcOrd="1" destOrd="0" parTransId="{6B8F8F8B-4575-4186-ACF5-16E742F91929}" sibTransId="{42BDDA12-8F72-4478-8361-3E76EA5E401F}"/>
    <dgm:cxn modelId="{7A0248BC-312E-440D-B1E0-3AA07D8F0E05}" srcId="{E97ED5CC-8781-4FDC-9D05-99ED4FEC36ED}" destId="{70A26369-FE70-4FAE-B849-EF8431B9D274}" srcOrd="2" destOrd="0" parTransId="{63AA7A36-FC19-47AF-9E2F-9B1D6CB58258}" sibTransId="{588DA0B3-75EB-45C0-98D0-67282060AF2A}"/>
    <dgm:cxn modelId="{1A2D22C0-206C-4F7C-B51A-912D28C544E5}" srcId="{E97ED5CC-8781-4FDC-9D05-99ED4FEC36ED}" destId="{8015A0EF-FFE9-49F3-BD35-CA5FCB9F91CF}" srcOrd="6" destOrd="0" parTransId="{82C9EDA0-8339-45B5-A57E-A4CB29E39A4D}" sibTransId="{6B46536A-F650-4DB9-8696-4C951BCDAE3B}"/>
    <dgm:cxn modelId="{CED6A4D3-C149-4038-9DA1-0FA34D59EE03}" type="presOf" srcId="{048CA8C8-2FFD-4862-A8E5-B66B54688417}" destId="{60325936-6066-4DA6-9A0C-5261F2668FAA}" srcOrd="0" destOrd="0" presId="urn:microsoft.com/office/officeart/2005/8/layout/default"/>
    <dgm:cxn modelId="{7AF70FF4-2321-4082-94B7-A46E53798CA0}" srcId="{E97ED5CC-8781-4FDC-9D05-99ED4FEC36ED}" destId="{C0E09FD6-F582-419C-8BD3-0212E9C7A883}" srcOrd="4" destOrd="0" parTransId="{9F788D4C-D643-4E53-B758-D0901D730BAA}" sibTransId="{36AC52AF-6F1F-441E-88F6-F30AB67B3E57}"/>
    <dgm:cxn modelId="{D7DE66F5-2096-4F7E-B88B-772047F6A26A}" type="presOf" srcId="{60DF481A-F926-4F29-B61E-0F757E149B95}" destId="{39021488-04C8-4737-B3B2-B2F93DAAF84D}" srcOrd="0" destOrd="0" presId="urn:microsoft.com/office/officeart/2005/8/layout/default"/>
    <dgm:cxn modelId="{19EE9719-E2B5-43FE-9457-0E5932AAAEA9}" type="presParOf" srcId="{7B2A4626-B851-4E2F-A4CB-9F15F6756BAF}" destId="{B5FC6259-59CC-47E7-AA69-E361DADAF5B0}" srcOrd="0" destOrd="0" presId="urn:microsoft.com/office/officeart/2005/8/layout/default"/>
    <dgm:cxn modelId="{DDF8AC8E-9E5C-4C5E-9A26-77E26650E0C1}" type="presParOf" srcId="{7B2A4626-B851-4E2F-A4CB-9F15F6756BAF}" destId="{51DC2BE2-E056-42CB-B75D-17F01DE31287}" srcOrd="1" destOrd="0" presId="urn:microsoft.com/office/officeart/2005/8/layout/default"/>
    <dgm:cxn modelId="{94A6DF40-D4DC-41E9-BD3A-E31729CE4D9B}" type="presParOf" srcId="{7B2A4626-B851-4E2F-A4CB-9F15F6756BAF}" destId="{E1BDF508-86C8-41A6-B240-4E411C528FDA}" srcOrd="2" destOrd="0" presId="urn:microsoft.com/office/officeart/2005/8/layout/default"/>
    <dgm:cxn modelId="{3CC267B0-6E2B-4EC3-AC6F-4342D843700B}" type="presParOf" srcId="{7B2A4626-B851-4E2F-A4CB-9F15F6756BAF}" destId="{BEFD7EA5-C6B7-4107-A20E-E69636F507DD}" srcOrd="3" destOrd="0" presId="urn:microsoft.com/office/officeart/2005/8/layout/default"/>
    <dgm:cxn modelId="{6025A5B5-C2FD-4A28-8854-2F40781D26F7}" type="presParOf" srcId="{7B2A4626-B851-4E2F-A4CB-9F15F6756BAF}" destId="{96C783FD-9EFB-4EF8-8AB7-9EDD512C0FCA}" srcOrd="4" destOrd="0" presId="urn:microsoft.com/office/officeart/2005/8/layout/default"/>
    <dgm:cxn modelId="{0BBF4C75-C55E-4F26-988B-0C1DE3F666D8}" type="presParOf" srcId="{7B2A4626-B851-4E2F-A4CB-9F15F6756BAF}" destId="{188333FF-8AB9-4B72-9A45-890D63BD79B0}" srcOrd="5" destOrd="0" presId="urn:microsoft.com/office/officeart/2005/8/layout/default"/>
    <dgm:cxn modelId="{50C7DA92-D32F-4A6A-A539-16D4E465C7C3}" type="presParOf" srcId="{7B2A4626-B851-4E2F-A4CB-9F15F6756BAF}" destId="{60325936-6066-4DA6-9A0C-5261F2668FAA}" srcOrd="6" destOrd="0" presId="urn:microsoft.com/office/officeart/2005/8/layout/default"/>
    <dgm:cxn modelId="{63B24A79-AC0D-4190-9DB4-011A7CAF46A7}" type="presParOf" srcId="{7B2A4626-B851-4E2F-A4CB-9F15F6756BAF}" destId="{CE43DDEC-4C59-4154-8945-AAF08B6AAC70}" srcOrd="7" destOrd="0" presId="urn:microsoft.com/office/officeart/2005/8/layout/default"/>
    <dgm:cxn modelId="{C6BD0B0F-65A0-4341-B0A4-201E146BED1C}" type="presParOf" srcId="{7B2A4626-B851-4E2F-A4CB-9F15F6756BAF}" destId="{819111AA-2C0E-4BE1-B841-DED7E52511B2}" srcOrd="8" destOrd="0" presId="urn:microsoft.com/office/officeart/2005/8/layout/default"/>
    <dgm:cxn modelId="{9B891B36-2F75-43F5-9675-9E7F1B59E4F2}" type="presParOf" srcId="{7B2A4626-B851-4E2F-A4CB-9F15F6756BAF}" destId="{E0E678D1-F665-49C5-96F0-C85BBB40FF8C}" srcOrd="9" destOrd="0" presId="urn:microsoft.com/office/officeart/2005/8/layout/default"/>
    <dgm:cxn modelId="{B9BF1543-2762-44EA-857D-53A3AD240089}" type="presParOf" srcId="{7B2A4626-B851-4E2F-A4CB-9F15F6756BAF}" destId="{39021488-04C8-4737-B3B2-B2F93DAAF84D}" srcOrd="10" destOrd="0" presId="urn:microsoft.com/office/officeart/2005/8/layout/default"/>
    <dgm:cxn modelId="{F1A80945-C187-4EEE-A66D-3A010767D234}" type="presParOf" srcId="{7B2A4626-B851-4E2F-A4CB-9F15F6756BAF}" destId="{F10E9B1E-7F05-439B-BF2E-7A533D292393}" srcOrd="11" destOrd="0" presId="urn:microsoft.com/office/officeart/2005/8/layout/default"/>
    <dgm:cxn modelId="{953E9113-2209-4A1C-B0D8-9C8AA4A4C55D}" type="presParOf" srcId="{7B2A4626-B851-4E2F-A4CB-9F15F6756BAF}" destId="{A9E6491A-D8C5-4DCB-A71B-C4EE99BEB985}" srcOrd="12" destOrd="0" presId="urn:microsoft.com/office/officeart/2005/8/layout/default"/>
    <dgm:cxn modelId="{BCB0C4EF-2B00-444C-9B0F-99D5385178CB}" type="presParOf" srcId="{7B2A4626-B851-4E2F-A4CB-9F15F6756BAF}" destId="{68428C8B-AD54-48E9-97D0-9696BF4C2500}" srcOrd="13" destOrd="0" presId="urn:microsoft.com/office/officeart/2005/8/layout/default"/>
    <dgm:cxn modelId="{CDD58B1F-3128-4A0E-96F0-E94360D4236D}" type="presParOf" srcId="{7B2A4626-B851-4E2F-A4CB-9F15F6756BAF}" destId="{1EF3526F-D85C-476A-B778-CE749383F74D}" srcOrd="14" destOrd="0" presId="urn:microsoft.com/office/officeart/2005/8/layout/defaul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E9A5976-4FAC-44FF-BF38-C149CE28CBA9}" type="doc">
      <dgm:prSet loTypeId="urn:microsoft.com/office/officeart/2005/8/layout/target3" loCatId="list" qsTypeId="urn:microsoft.com/office/officeart/2005/8/quickstyle/simple1" qsCatId="simple" csTypeId="urn:microsoft.com/office/officeart/2005/8/colors/accent5_4" csCatId="accent5" phldr="1"/>
      <dgm:spPr/>
      <dgm:t>
        <a:bodyPr/>
        <a:lstStyle/>
        <a:p>
          <a:endParaRPr lang="en-GB"/>
        </a:p>
      </dgm:t>
    </dgm:pt>
    <dgm:pt modelId="{C6545C1C-850C-48BD-8FFC-E6DB6A588E61}">
      <dgm:prSet phldrT="[Text]" custT="1"/>
      <dgm:spPr/>
      <dgm:t>
        <a:bodyPr/>
        <a:lstStyle/>
        <a:p>
          <a:pPr algn="r"/>
          <a:r>
            <a:rPr lang="en-GB" sz="1400" dirty="0"/>
            <a:t>Digital perils covers</a:t>
          </a:r>
        </a:p>
      </dgm:t>
    </dgm:pt>
    <dgm:pt modelId="{6579870E-5B6A-4CD9-927D-5D9EBFC92C9A}" type="parTrans" cxnId="{C7EB62BC-B452-437E-BDEC-41B80793F93A}">
      <dgm:prSet/>
      <dgm:spPr/>
      <dgm:t>
        <a:bodyPr/>
        <a:lstStyle/>
        <a:p>
          <a:endParaRPr lang="en-GB" sz="700"/>
        </a:p>
      </dgm:t>
    </dgm:pt>
    <dgm:pt modelId="{78CBCB39-941F-49EE-A669-C905AE249732}" type="sibTrans" cxnId="{C7EB62BC-B452-437E-BDEC-41B80793F93A}">
      <dgm:prSet/>
      <dgm:spPr/>
      <dgm:t>
        <a:bodyPr/>
        <a:lstStyle/>
        <a:p>
          <a:endParaRPr lang="en-GB" sz="700"/>
        </a:p>
      </dgm:t>
    </dgm:pt>
    <dgm:pt modelId="{78E63DD7-5358-450D-BEB4-AA6FF178E881}">
      <dgm:prSet phldrT="[Text]" custT="1"/>
      <dgm:spPr/>
      <dgm:t>
        <a:bodyPr/>
        <a:lstStyle/>
        <a:p>
          <a:r>
            <a:rPr lang="en-GB" sz="1100" dirty="0"/>
            <a:t>Property damage &amp; bodily injury resulting from a cyber event</a:t>
          </a:r>
        </a:p>
      </dgm:t>
    </dgm:pt>
    <dgm:pt modelId="{E3C0304A-A02F-4035-B76E-C9D9540D54F0}" type="parTrans" cxnId="{95D63824-DB9B-4ACE-A18E-97C1BC72741A}">
      <dgm:prSet/>
      <dgm:spPr/>
      <dgm:t>
        <a:bodyPr/>
        <a:lstStyle/>
        <a:p>
          <a:endParaRPr lang="en-GB" sz="700"/>
        </a:p>
      </dgm:t>
    </dgm:pt>
    <dgm:pt modelId="{F960FB4F-9268-43C3-9240-79E9533358FD}" type="sibTrans" cxnId="{95D63824-DB9B-4ACE-A18E-97C1BC72741A}">
      <dgm:prSet/>
      <dgm:spPr/>
      <dgm:t>
        <a:bodyPr/>
        <a:lstStyle/>
        <a:p>
          <a:endParaRPr lang="en-GB" sz="700"/>
        </a:p>
      </dgm:t>
    </dgm:pt>
    <dgm:pt modelId="{9C39E9BE-C409-4425-B458-2A9A7C3E4C6A}">
      <dgm:prSet phldrT="[Text]" custT="1"/>
      <dgm:spPr/>
      <dgm:t>
        <a:bodyPr/>
        <a:lstStyle/>
        <a:p>
          <a:r>
            <a:rPr lang="en-GB" sz="1100" dirty="0"/>
            <a:t>Loss of intellectual property</a:t>
          </a:r>
        </a:p>
      </dgm:t>
    </dgm:pt>
    <dgm:pt modelId="{03A97857-EAE6-4B34-9525-2064EEA592D6}" type="parTrans" cxnId="{9054FB93-F0CD-4784-8C8F-55C6B27135CE}">
      <dgm:prSet/>
      <dgm:spPr/>
      <dgm:t>
        <a:bodyPr/>
        <a:lstStyle/>
        <a:p>
          <a:endParaRPr lang="en-GB" sz="700"/>
        </a:p>
      </dgm:t>
    </dgm:pt>
    <dgm:pt modelId="{E993B816-BEBD-49C4-8441-B538C05CCFFB}" type="sibTrans" cxnId="{9054FB93-F0CD-4784-8C8F-55C6B27135CE}">
      <dgm:prSet/>
      <dgm:spPr/>
      <dgm:t>
        <a:bodyPr/>
        <a:lstStyle/>
        <a:p>
          <a:endParaRPr lang="en-GB" sz="700"/>
        </a:p>
      </dgm:t>
    </dgm:pt>
    <dgm:pt modelId="{EE65C5C6-B838-4E8B-AB5D-B068CD7F539E}">
      <dgm:prSet phldrT="[Text]" custT="1"/>
      <dgm:spPr/>
      <dgm:t>
        <a:bodyPr/>
        <a:lstStyle/>
        <a:p>
          <a:pPr algn="r"/>
          <a:r>
            <a:rPr lang="en-GB" sz="1400" dirty="0"/>
            <a:t>Comprehensive </a:t>
          </a:r>
        </a:p>
        <a:p>
          <a:pPr algn="r"/>
          <a:r>
            <a:rPr lang="en-GB" sz="1400" dirty="0"/>
            <a:t>supply chain &amp;</a:t>
          </a:r>
        </a:p>
        <a:p>
          <a:pPr algn="r"/>
          <a:r>
            <a:rPr lang="en-GB" sz="1400" dirty="0"/>
            <a:t>privacy covers</a:t>
          </a:r>
        </a:p>
      </dgm:t>
    </dgm:pt>
    <dgm:pt modelId="{9A9B7845-0E12-4DBA-9212-D122637DBAD5}" type="parTrans" cxnId="{9833A73D-48EE-4D94-AF4D-C823E42BD99F}">
      <dgm:prSet/>
      <dgm:spPr/>
      <dgm:t>
        <a:bodyPr/>
        <a:lstStyle/>
        <a:p>
          <a:endParaRPr lang="en-GB" sz="700"/>
        </a:p>
      </dgm:t>
    </dgm:pt>
    <dgm:pt modelId="{A5684D21-FC40-489C-B2E5-0432961BA97F}" type="sibTrans" cxnId="{9833A73D-48EE-4D94-AF4D-C823E42BD99F}">
      <dgm:prSet/>
      <dgm:spPr/>
      <dgm:t>
        <a:bodyPr/>
        <a:lstStyle/>
        <a:p>
          <a:endParaRPr lang="en-GB" sz="700"/>
        </a:p>
      </dgm:t>
    </dgm:pt>
    <dgm:pt modelId="{5D533CF6-9EC4-40CE-AEE8-01C7741D6465}">
      <dgm:prSet phldrT="[Text]" custT="1"/>
      <dgm:spPr/>
      <dgm:t>
        <a:bodyPr/>
        <a:lstStyle/>
        <a:p>
          <a:r>
            <a:rPr lang="en-GB" sz="1100" dirty="0"/>
            <a:t>Business interruption resulting from accidental system failures</a:t>
          </a:r>
        </a:p>
      </dgm:t>
    </dgm:pt>
    <dgm:pt modelId="{6B1E2185-808D-4767-9F3B-05F57D1FFFE7}" type="parTrans" cxnId="{FF6B9F4C-C07D-40E7-8CD7-50661DAF1455}">
      <dgm:prSet/>
      <dgm:spPr/>
      <dgm:t>
        <a:bodyPr/>
        <a:lstStyle/>
        <a:p>
          <a:endParaRPr lang="en-GB" sz="700"/>
        </a:p>
      </dgm:t>
    </dgm:pt>
    <dgm:pt modelId="{C8712A94-136E-48C5-82A0-E7CBF4D09F2F}" type="sibTrans" cxnId="{FF6B9F4C-C07D-40E7-8CD7-50661DAF1455}">
      <dgm:prSet/>
      <dgm:spPr/>
      <dgm:t>
        <a:bodyPr/>
        <a:lstStyle/>
        <a:p>
          <a:endParaRPr lang="en-GB" sz="700"/>
        </a:p>
      </dgm:t>
    </dgm:pt>
    <dgm:pt modelId="{DD8AF5E5-8CD2-4B01-BCA4-FAEE9360D28A}">
      <dgm:prSet phldrT="[Text]" custT="1"/>
      <dgm:spPr/>
      <dgm:t>
        <a:bodyPr/>
        <a:lstStyle/>
        <a:p>
          <a:r>
            <a:rPr lang="en-GB" sz="1100" dirty="0"/>
            <a:t>Cover for non-breach related privacy violations</a:t>
          </a:r>
        </a:p>
      </dgm:t>
    </dgm:pt>
    <dgm:pt modelId="{A0C55B89-9C06-472E-BCD8-04E8B94D3EF9}" type="parTrans" cxnId="{9DF4E6BF-E50B-4249-8733-00AC400833CF}">
      <dgm:prSet/>
      <dgm:spPr/>
      <dgm:t>
        <a:bodyPr/>
        <a:lstStyle/>
        <a:p>
          <a:endParaRPr lang="en-GB" sz="700"/>
        </a:p>
      </dgm:t>
    </dgm:pt>
    <dgm:pt modelId="{C4CA709B-515E-4DE2-93FE-FAE59161356C}" type="sibTrans" cxnId="{9DF4E6BF-E50B-4249-8733-00AC400833CF}">
      <dgm:prSet/>
      <dgm:spPr/>
      <dgm:t>
        <a:bodyPr/>
        <a:lstStyle/>
        <a:p>
          <a:endParaRPr lang="en-GB" sz="700"/>
        </a:p>
      </dgm:t>
    </dgm:pt>
    <dgm:pt modelId="{D6198048-7FE6-4F67-92AE-24C7F9DB2113}">
      <dgm:prSet phldrT="[Text]" custT="1"/>
      <dgm:spPr/>
      <dgm:t>
        <a:bodyPr/>
        <a:lstStyle/>
        <a:p>
          <a:pPr algn="r"/>
          <a:r>
            <a:rPr lang="en-GB" sz="1400" dirty="0"/>
            <a:t>Data breach covers</a:t>
          </a:r>
        </a:p>
      </dgm:t>
    </dgm:pt>
    <dgm:pt modelId="{14B84C04-1013-4E41-999D-169D2EEC2773}" type="parTrans" cxnId="{F370A9B0-3437-4943-AF36-BB3D2824163C}">
      <dgm:prSet/>
      <dgm:spPr/>
      <dgm:t>
        <a:bodyPr/>
        <a:lstStyle/>
        <a:p>
          <a:endParaRPr lang="en-GB" sz="700"/>
        </a:p>
      </dgm:t>
    </dgm:pt>
    <dgm:pt modelId="{37862AB8-2EAE-483D-BAD1-3FCCBD048DF4}" type="sibTrans" cxnId="{F370A9B0-3437-4943-AF36-BB3D2824163C}">
      <dgm:prSet/>
      <dgm:spPr/>
      <dgm:t>
        <a:bodyPr/>
        <a:lstStyle/>
        <a:p>
          <a:endParaRPr lang="en-GB" sz="700"/>
        </a:p>
      </dgm:t>
    </dgm:pt>
    <dgm:pt modelId="{05D16F3A-49B2-4B95-B6FD-AFB22806824B}">
      <dgm:prSet phldrT="[Text]" custT="1"/>
      <dgm:spPr/>
      <dgm:t>
        <a:bodyPr/>
        <a:lstStyle/>
        <a:p>
          <a:r>
            <a:rPr lang="en-GB" sz="1100" dirty="0"/>
            <a:t>Liability to third parties as a result of a breach</a:t>
          </a:r>
        </a:p>
      </dgm:t>
    </dgm:pt>
    <dgm:pt modelId="{455720A8-F378-4E10-93A7-08F5A8BF014A}" type="parTrans" cxnId="{C3FB259A-8837-418A-B4CB-76B521458206}">
      <dgm:prSet/>
      <dgm:spPr/>
      <dgm:t>
        <a:bodyPr/>
        <a:lstStyle/>
        <a:p>
          <a:endParaRPr lang="en-GB" sz="700"/>
        </a:p>
      </dgm:t>
    </dgm:pt>
    <dgm:pt modelId="{39B88834-6D09-4788-B842-F01BDD934011}" type="sibTrans" cxnId="{C3FB259A-8837-418A-B4CB-76B521458206}">
      <dgm:prSet/>
      <dgm:spPr/>
      <dgm:t>
        <a:bodyPr/>
        <a:lstStyle/>
        <a:p>
          <a:endParaRPr lang="en-GB" sz="700"/>
        </a:p>
      </dgm:t>
    </dgm:pt>
    <dgm:pt modelId="{7147181F-9375-4968-939B-373B5823E22A}">
      <dgm:prSet phldrT="[Text]" custT="1"/>
      <dgm:spPr/>
      <dgm:t>
        <a:bodyPr/>
        <a:lstStyle/>
        <a:p>
          <a:r>
            <a:rPr lang="en-GB" sz="1100" dirty="0"/>
            <a:t>Breach management costs</a:t>
          </a:r>
        </a:p>
      </dgm:t>
    </dgm:pt>
    <dgm:pt modelId="{84DB6662-3C60-412E-9AFD-5FE59333A299}" type="parTrans" cxnId="{3AEB285D-2982-4710-81A0-4639DA25F53C}">
      <dgm:prSet/>
      <dgm:spPr/>
      <dgm:t>
        <a:bodyPr/>
        <a:lstStyle/>
        <a:p>
          <a:endParaRPr lang="en-GB" sz="700"/>
        </a:p>
      </dgm:t>
    </dgm:pt>
    <dgm:pt modelId="{0EB1A22D-C6E8-41BA-8000-BECDADFA5BD0}" type="sibTrans" cxnId="{3AEB285D-2982-4710-81A0-4639DA25F53C}">
      <dgm:prSet/>
      <dgm:spPr/>
      <dgm:t>
        <a:bodyPr/>
        <a:lstStyle/>
        <a:p>
          <a:endParaRPr lang="en-GB" sz="700"/>
        </a:p>
      </dgm:t>
    </dgm:pt>
    <dgm:pt modelId="{A85A3909-4B70-48F9-A22C-4D498D64B209}">
      <dgm:prSet phldrT="[Text]" custT="1"/>
      <dgm:spPr/>
      <dgm:t>
        <a:bodyPr/>
        <a:lstStyle/>
        <a:p>
          <a:r>
            <a:rPr lang="en-GB" sz="1100" dirty="0"/>
            <a:t>Business interruption &amp; data restoration resulting from a malicious attack</a:t>
          </a:r>
        </a:p>
      </dgm:t>
    </dgm:pt>
    <dgm:pt modelId="{90468A48-6B86-48E2-B412-10ECDA0EA54E}" type="parTrans" cxnId="{566A4028-74F8-42A1-A22F-7C6F50D7D4F3}">
      <dgm:prSet/>
      <dgm:spPr/>
      <dgm:t>
        <a:bodyPr/>
        <a:lstStyle/>
        <a:p>
          <a:endParaRPr lang="en-GB"/>
        </a:p>
      </dgm:t>
    </dgm:pt>
    <dgm:pt modelId="{6256888E-ACDB-461C-93E1-06D6161903A4}" type="sibTrans" cxnId="{566A4028-74F8-42A1-A22F-7C6F50D7D4F3}">
      <dgm:prSet/>
      <dgm:spPr/>
      <dgm:t>
        <a:bodyPr/>
        <a:lstStyle/>
        <a:p>
          <a:endParaRPr lang="en-GB"/>
        </a:p>
      </dgm:t>
    </dgm:pt>
    <dgm:pt modelId="{1852FBAF-C6A0-4D38-BAD1-698AAC2E03C4}">
      <dgm:prSet phldrT="[Text]" custT="1"/>
      <dgm:spPr/>
      <dgm:t>
        <a:bodyPr/>
        <a:lstStyle/>
        <a:p>
          <a:r>
            <a:rPr lang="en-GB" sz="1100" dirty="0"/>
            <a:t>Extortion</a:t>
          </a:r>
        </a:p>
      </dgm:t>
    </dgm:pt>
    <dgm:pt modelId="{D4C23F34-DBBA-479C-BC5E-55902877AA16}" type="parTrans" cxnId="{DE08D9DD-FF21-4CAB-BB43-870533E3AF11}">
      <dgm:prSet/>
      <dgm:spPr/>
      <dgm:t>
        <a:bodyPr/>
        <a:lstStyle/>
        <a:p>
          <a:endParaRPr lang="en-GB"/>
        </a:p>
      </dgm:t>
    </dgm:pt>
    <dgm:pt modelId="{C230699F-3E91-4A72-91C2-E972D216B34C}" type="sibTrans" cxnId="{DE08D9DD-FF21-4CAB-BB43-870533E3AF11}">
      <dgm:prSet/>
      <dgm:spPr/>
      <dgm:t>
        <a:bodyPr/>
        <a:lstStyle/>
        <a:p>
          <a:endParaRPr lang="en-GB"/>
        </a:p>
      </dgm:t>
    </dgm:pt>
    <dgm:pt modelId="{5C8DD5F0-82A4-41C0-991F-424C8A003E44}">
      <dgm:prSet phldrT="[Text]" custT="1"/>
      <dgm:spPr/>
      <dgm:t>
        <a:bodyPr/>
        <a:lstStyle/>
        <a:p>
          <a:r>
            <a:rPr lang="en-GB" sz="1100" dirty="0"/>
            <a:t>Broad contingent business interruption covers</a:t>
          </a:r>
        </a:p>
      </dgm:t>
    </dgm:pt>
    <dgm:pt modelId="{0A033553-21E0-4D34-970B-DC7607C851CC}" type="parTrans" cxnId="{6B2CE10D-0906-43CD-B2DA-70C48D736CCA}">
      <dgm:prSet/>
      <dgm:spPr/>
      <dgm:t>
        <a:bodyPr/>
        <a:lstStyle/>
        <a:p>
          <a:endParaRPr lang="en-GB"/>
        </a:p>
      </dgm:t>
    </dgm:pt>
    <dgm:pt modelId="{1E80A9AD-1410-4429-815A-0A8AF0EF63AD}" type="sibTrans" cxnId="{6B2CE10D-0906-43CD-B2DA-70C48D736CCA}">
      <dgm:prSet/>
      <dgm:spPr/>
      <dgm:t>
        <a:bodyPr/>
        <a:lstStyle/>
        <a:p>
          <a:endParaRPr lang="en-GB"/>
        </a:p>
      </dgm:t>
    </dgm:pt>
    <dgm:pt modelId="{1ABBEE8E-EA67-4DB9-BEF1-AF0B50FB381E}">
      <dgm:prSet phldrT="[Text]" custT="1"/>
      <dgm:spPr/>
      <dgm:t>
        <a:bodyPr/>
        <a:lstStyle/>
        <a:p>
          <a:r>
            <a:rPr lang="en-GB" sz="1100" dirty="0"/>
            <a:t>Reputation insurance</a:t>
          </a:r>
        </a:p>
      </dgm:t>
    </dgm:pt>
    <dgm:pt modelId="{41C714BC-153E-42D8-9D7D-55D783A2BA6D}" type="parTrans" cxnId="{570E92D8-8AB8-440A-8ADB-F999CAE1C204}">
      <dgm:prSet/>
      <dgm:spPr/>
      <dgm:t>
        <a:bodyPr/>
        <a:lstStyle/>
        <a:p>
          <a:endParaRPr lang="en-GB"/>
        </a:p>
      </dgm:t>
    </dgm:pt>
    <dgm:pt modelId="{240EC42C-CA1A-459D-9755-0835DA23EFE5}" type="sibTrans" cxnId="{570E92D8-8AB8-440A-8ADB-F999CAE1C204}">
      <dgm:prSet/>
      <dgm:spPr/>
      <dgm:t>
        <a:bodyPr/>
        <a:lstStyle/>
        <a:p>
          <a:endParaRPr lang="en-GB"/>
        </a:p>
      </dgm:t>
    </dgm:pt>
    <dgm:pt modelId="{059BE141-70EE-44D1-93E0-D8445BCEF904}" type="pres">
      <dgm:prSet presAssocID="{6E9A5976-4FAC-44FF-BF38-C149CE28CBA9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886B4A51-4BF2-43E0-9CFA-97C1CC2BE531}" type="pres">
      <dgm:prSet presAssocID="{C6545C1C-850C-48BD-8FFC-E6DB6A588E61}" presName="circle1" presStyleLbl="node1" presStyleIdx="0" presStyleCnt="3"/>
      <dgm:spPr/>
    </dgm:pt>
    <dgm:pt modelId="{0EA8E8EB-717A-452E-8750-98062B17D425}" type="pres">
      <dgm:prSet presAssocID="{C6545C1C-850C-48BD-8FFC-E6DB6A588E61}" presName="space" presStyleCnt="0"/>
      <dgm:spPr/>
    </dgm:pt>
    <dgm:pt modelId="{F92E42DE-D750-4696-82F7-BA520574E902}" type="pres">
      <dgm:prSet presAssocID="{C6545C1C-850C-48BD-8FFC-E6DB6A588E61}" presName="rect1" presStyleLbl="alignAcc1" presStyleIdx="0" presStyleCnt="3"/>
      <dgm:spPr/>
    </dgm:pt>
    <dgm:pt modelId="{64B53F51-6F30-4987-A911-719C7B104D05}" type="pres">
      <dgm:prSet presAssocID="{EE65C5C6-B838-4E8B-AB5D-B068CD7F539E}" presName="vertSpace2" presStyleLbl="node1" presStyleIdx="0" presStyleCnt="3"/>
      <dgm:spPr/>
    </dgm:pt>
    <dgm:pt modelId="{772C3BE6-A1A3-4A9C-8F65-C25E9C4D1F66}" type="pres">
      <dgm:prSet presAssocID="{EE65C5C6-B838-4E8B-AB5D-B068CD7F539E}" presName="circle2" presStyleLbl="node1" presStyleIdx="1" presStyleCnt="3"/>
      <dgm:spPr/>
    </dgm:pt>
    <dgm:pt modelId="{8F9F4E8E-5D75-47A6-A122-E489B080A2CC}" type="pres">
      <dgm:prSet presAssocID="{EE65C5C6-B838-4E8B-AB5D-B068CD7F539E}" presName="rect2" presStyleLbl="alignAcc1" presStyleIdx="1" presStyleCnt="3"/>
      <dgm:spPr/>
    </dgm:pt>
    <dgm:pt modelId="{08F10D18-6EE1-4A3D-B7B8-32478B991426}" type="pres">
      <dgm:prSet presAssocID="{D6198048-7FE6-4F67-92AE-24C7F9DB2113}" presName="vertSpace3" presStyleLbl="node1" presStyleIdx="1" presStyleCnt="3"/>
      <dgm:spPr/>
    </dgm:pt>
    <dgm:pt modelId="{B615D8D2-6154-4148-A5BC-1391B83FA4FA}" type="pres">
      <dgm:prSet presAssocID="{D6198048-7FE6-4F67-92AE-24C7F9DB2113}" presName="circle3" presStyleLbl="node1" presStyleIdx="2" presStyleCnt="3"/>
      <dgm:spPr/>
    </dgm:pt>
    <dgm:pt modelId="{2E573BD8-7CA0-409A-8BC2-F6098D84BA04}" type="pres">
      <dgm:prSet presAssocID="{D6198048-7FE6-4F67-92AE-24C7F9DB2113}" presName="rect3" presStyleLbl="alignAcc1" presStyleIdx="2" presStyleCnt="3"/>
      <dgm:spPr/>
    </dgm:pt>
    <dgm:pt modelId="{1D5676F2-7390-44A3-A5DE-EDBED47BBA88}" type="pres">
      <dgm:prSet presAssocID="{C6545C1C-850C-48BD-8FFC-E6DB6A588E61}" presName="rect1ParTx" presStyleLbl="alignAcc1" presStyleIdx="2" presStyleCnt="3">
        <dgm:presLayoutVars>
          <dgm:chMax val="1"/>
          <dgm:bulletEnabled val="1"/>
        </dgm:presLayoutVars>
      </dgm:prSet>
      <dgm:spPr/>
    </dgm:pt>
    <dgm:pt modelId="{7C5F32A3-A28B-4FBA-A60D-81D97DDEB798}" type="pres">
      <dgm:prSet presAssocID="{C6545C1C-850C-48BD-8FFC-E6DB6A588E61}" presName="rect1ChTx" presStyleLbl="alignAcc1" presStyleIdx="2" presStyleCnt="3">
        <dgm:presLayoutVars>
          <dgm:bulletEnabled val="1"/>
        </dgm:presLayoutVars>
      </dgm:prSet>
      <dgm:spPr/>
    </dgm:pt>
    <dgm:pt modelId="{9714F95B-AC9B-4ECF-A194-0625C6195796}" type="pres">
      <dgm:prSet presAssocID="{EE65C5C6-B838-4E8B-AB5D-B068CD7F539E}" presName="rect2ParTx" presStyleLbl="alignAcc1" presStyleIdx="2" presStyleCnt="3">
        <dgm:presLayoutVars>
          <dgm:chMax val="1"/>
          <dgm:bulletEnabled val="1"/>
        </dgm:presLayoutVars>
      </dgm:prSet>
      <dgm:spPr/>
    </dgm:pt>
    <dgm:pt modelId="{ECB68CC6-BCEF-4BFF-B76D-0A4E76BEF5DB}" type="pres">
      <dgm:prSet presAssocID="{EE65C5C6-B838-4E8B-AB5D-B068CD7F539E}" presName="rect2ChTx" presStyleLbl="alignAcc1" presStyleIdx="2" presStyleCnt="3">
        <dgm:presLayoutVars>
          <dgm:bulletEnabled val="1"/>
        </dgm:presLayoutVars>
      </dgm:prSet>
      <dgm:spPr/>
    </dgm:pt>
    <dgm:pt modelId="{14CB73ED-62B2-4D16-942A-17B45A6E6814}" type="pres">
      <dgm:prSet presAssocID="{D6198048-7FE6-4F67-92AE-24C7F9DB2113}" presName="rect3ParTx" presStyleLbl="alignAcc1" presStyleIdx="2" presStyleCnt="3">
        <dgm:presLayoutVars>
          <dgm:chMax val="1"/>
          <dgm:bulletEnabled val="1"/>
        </dgm:presLayoutVars>
      </dgm:prSet>
      <dgm:spPr/>
    </dgm:pt>
    <dgm:pt modelId="{553046A9-2F6A-4BAE-9EAD-CDF0D5FB73D0}" type="pres">
      <dgm:prSet presAssocID="{D6198048-7FE6-4F67-92AE-24C7F9DB2113}" presName="rect3ChTx" presStyleLbl="alignAcc1" presStyleIdx="2" presStyleCnt="3">
        <dgm:presLayoutVars>
          <dgm:bulletEnabled val="1"/>
        </dgm:presLayoutVars>
      </dgm:prSet>
      <dgm:spPr/>
    </dgm:pt>
  </dgm:ptLst>
  <dgm:cxnLst>
    <dgm:cxn modelId="{AC451F0D-79AD-4375-A8D3-7CF8E915328A}" type="presOf" srcId="{EE65C5C6-B838-4E8B-AB5D-B068CD7F539E}" destId="{8F9F4E8E-5D75-47A6-A122-E489B080A2CC}" srcOrd="0" destOrd="0" presId="urn:microsoft.com/office/officeart/2005/8/layout/target3"/>
    <dgm:cxn modelId="{6B2CE10D-0906-43CD-B2DA-70C48D736CCA}" srcId="{EE65C5C6-B838-4E8B-AB5D-B068CD7F539E}" destId="{5C8DD5F0-82A4-41C0-991F-424C8A003E44}" srcOrd="2" destOrd="0" parTransId="{0A033553-21E0-4D34-970B-DC7607C851CC}" sibTransId="{1E80A9AD-1410-4429-815A-0A8AF0EF63AD}"/>
    <dgm:cxn modelId="{C584981D-EA84-4761-B6EF-BC09730F34F2}" type="presOf" srcId="{C6545C1C-850C-48BD-8FFC-E6DB6A588E61}" destId="{1D5676F2-7390-44A3-A5DE-EDBED47BBA88}" srcOrd="1" destOrd="0" presId="urn:microsoft.com/office/officeart/2005/8/layout/target3"/>
    <dgm:cxn modelId="{95D63824-DB9B-4ACE-A18E-97C1BC72741A}" srcId="{C6545C1C-850C-48BD-8FFC-E6DB6A588E61}" destId="{78E63DD7-5358-450D-BEB4-AA6FF178E881}" srcOrd="0" destOrd="0" parTransId="{E3C0304A-A02F-4035-B76E-C9D9540D54F0}" sibTransId="{F960FB4F-9268-43C3-9240-79E9533358FD}"/>
    <dgm:cxn modelId="{566A4028-74F8-42A1-A22F-7C6F50D7D4F3}" srcId="{D6198048-7FE6-4F67-92AE-24C7F9DB2113}" destId="{A85A3909-4B70-48F9-A22C-4D498D64B209}" srcOrd="2" destOrd="0" parTransId="{90468A48-6B86-48E2-B412-10ECDA0EA54E}" sibTransId="{6256888E-ACDB-461C-93E1-06D6161903A4}"/>
    <dgm:cxn modelId="{DF218332-06D9-4374-87E7-46982ECD04CA}" type="presOf" srcId="{5D533CF6-9EC4-40CE-AEE8-01C7741D6465}" destId="{ECB68CC6-BCEF-4BFF-B76D-0A4E76BEF5DB}" srcOrd="0" destOrd="0" presId="urn:microsoft.com/office/officeart/2005/8/layout/target3"/>
    <dgm:cxn modelId="{8A661638-3391-450F-87CF-002EA77F1035}" type="presOf" srcId="{1ABBEE8E-EA67-4DB9-BEF1-AF0B50FB381E}" destId="{7C5F32A3-A28B-4FBA-A60D-81D97DDEB798}" srcOrd="0" destOrd="2" presId="urn:microsoft.com/office/officeart/2005/8/layout/target3"/>
    <dgm:cxn modelId="{1661DF3C-3621-4480-8E6B-9C129DC4AE85}" type="presOf" srcId="{A85A3909-4B70-48F9-A22C-4D498D64B209}" destId="{553046A9-2F6A-4BAE-9EAD-CDF0D5FB73D0}" srcOrd="0" destOrd="2" presId="urn:microsoft.com/office/officeart/2005/8/layout/target3"/>
    <dgm:cxn modelId="{9833A73D-48EE-4D94-AF4D-C823E42BD99F}" srcId="{6E9A5976-4FAC-44FF-BF38-C149CE28CBA9}" destId="{EE65C5C6-B838-4E8B-AB5D-B068CD7F539E}" srcOrd="1" destOrd="0" parTransId="{9A9B7845-0E12-4DBA-9212-D122637DBAD5}" sibTransId="{A5684D21-FC40-489C-B2E5-0432961BA97F}"/>
    <dgm:cxn modelId="{3AEB285D-2982-4710-81A0-4639DA25F53C}" srcId="{D6198048-7FE6-4F67-92AE-24C7F9DB2113}" destId="{7147181F-9375-4968-939B-373B5823E22A}" srcOrd="1" destOrd="0" parTransId="{84DB6662-3C60-412E-9AFD-5FE59333A299}" sibTransId="{0EB1A22D-C6E8-41BA-8000-BECDADFA5BD0}"/>
    <dgm:cxn modelId="{08EE6561-0BF1-42DC-B8F0-8627B66C6DFD}" type="presOf" srcId="{6E9A5976-4FAC-44FF-BF38-C149CE28CBA9}" destId="{059BE141-70EE-44D1-93E0-D8445BCEF904}" srcOrd="0" destOrd="0" presId="urn:microsoft.com/office/officeart/2005/8/layout/target3"/>
    <dgm:cxn modelId="{A01C1567-D781-4969-8263-E0F7016B012D}" type="presOf" srcId="{5C8DD5F0-82A4-41C0-991F-424C8A003E44}" destId="{ECB68CC6-BCEF-4BFF-B76D-0A4E76BEF5DB}" srcOrd="0" destOrd="2" presId="urn:microsoft.com/office/officeart/2005/8/layout/target3"/>
    <dgm:cxn modelId="{19B53947-C891-41F7-A192-49627F069ED3}" type="presOf" srcId="{C6545C1C-850C-48BD-8FFC-E6DB6A588E61}" destId="{F92E42DE-D750-4696-82F7-BA520574E902}" srcOrd="0" destOrd="0" presId="urn:microsoft.com/office/officeart/2005/8/layout/target3"/>
    <dgm:cxn modelId="{AB99EE49-3AF6-47FF-9066-650649A82E43}" type="presOf" srcId="{DD8AF5E5-8CD2-4B01-BCA4-FAEE9360D28A}" destId="{ECB68CC6-BCEF-4BFF-B76D-0A4E76BEF5DB}" srcOrd="0" destOrd="1" presId="urn:microsoft.com/office/officeart/2005/8/layout/target3"/>
    <dgm:cxn modelId="{FF6B9F4C-C07D-40E7-8CD7-50661DAF1455}" srcId="{EE65C5C6-B838-4E8B-AB5D-B068CD7F539E}" destId="{5D533CF6-9EC4-40CE-AEE8-01C7741D6465}" srcOrd="0" destOrd="0" parTransId="{6B1E2185-808D-4767-9F3B-05F57D1FFFE7}" sibTransId="{C8712A94-136E-48C5-82A0-E7CBF4D09F2F}"/>
    <dgm:cxn modelId="{85C31356-07D5-4CBC-8FBE-F99D05A1944D}" type="presOf" srcId="{D6198048-7FE6-4F67-92AE-24C7F9DB2113}" destId="{2E573BD8-7CA0-409A-8BC2-F6098D84BA04}" srcOrd="0" destOrd="0" presId="urn:microsoft.com/office/officeart/2005/8/layout/target3"/>
    <dgm:cxn modelId="{4F1BCF5A-DE5D-4704-A569-A177E04A4DF4}" type="presOf" srcId="{78E63DD7-5358-450D-BEB4-AA6FF178E881}" destId="{7C5F32A3-A28B-4FBA-A60D-81D97DDEB798}" srcOrd="0" destOrd="0" presId="urn:microsoft.com/office/officeart/2005/8/layout/target3"/>
    <dgm:cxn modelId="{9054FB93-F0CD-4784-8C8F-55C6B27135CE}" srcId="{C6545C1C-850C-48BD-8FFC-E6DB6A588E61}" destId="{9C39E9BE-C409-4425-B458-2A9A7C3E4C6A}" srcOrd="1" destOrd="0" parTransId="{03A97857-EAE6-4B34-9525-2064EEA592D6}" sibTransId="{E993B816-BEBD-49C4-8441-B538C05CCFFB}"/>
    <dgm:cxn modelId="{C3FB259A-8837-418A-B4CB-76B521458206}" srcId="{D6198048-7FE6-4F67-92AE-24C7F9DB2113}" destId="{05D16F3A-49B2-4B95-B6FD-AFB22806824B}" srcOrd="0" destOrd="0" parTransId="{455720A8-F378-4E10-93A7-08F5A8BF014A}" sibTransId="{39B88834-6D09-4788-B842-F01BDD934011}"/>
    <dgm:cxn modelId="{158E83A4-0AD8-46C9-8295-A0ADB2D21936}" type="presOf" srcId="{1852FBAF-C6A0-4D38-BAD1-698AAC2E03C4}" destId="{553046A9-2F6A-4BAE-9EAD-CDF0D5FB73D0}" srcOrd="0" destOrd="3" presId="urn:microsoft.com/office/officeart/2005/8/layout/target3"/>
    <dgm:cxn modelId="{C6B21DAD-E229-40EC-85D5-82CAF9F3B7D9}" type="presOf" srcId="{D6198048-7FE6-4F67-92AE-24C7F9DB2113}" destId="{14CB73ED-62B2-4D16-942A-17B45A6E6814}" srcOrd="1" destOrd="0" presId="urn:microsoft.com/office/officeart/2005/8/layout/target3"/>
    <dgm:cxn modelId="{F370A9B0-3437-4943-AF36-BB3D2824163C}" srcId="{6E9A5976-4FAC-44FF-BF38-C149CE28CBA9}" destId="{D6198048-7FE6-4F67-92AE-24C7F9DB2113}" srcOrd="2" destOrd="0" parTransId="{14B84C04-1013-4E41-999D-169D2EEC2773}" sibTransId="{37862AB8-2EAE-483D-BAD1-3FCCBD048DF4}"/>
    <dgm:cxn modelId="{C7EB62BC-B452-437E-BDEC-41B80793F93A}" srcId="{6E9A5976-4FAC-44FF-BF38-C149CE28CBA9}" destId="{C6545C1C-850C-48BD-8FFC-E6DB6A588E61}" srcOrd="0" destOrd="0" parTransId="{6579870E-5B6A-4CD9-927D-5D9EBFC92C9A}" sibTransId="{78CBCB39-941F-49EE-A669-C905AE249732}"/>
    <dgm:cxn modelId="{9DF4E6BF-E50B-4249-8733-00AC400833CF}" srcId="{EE65C5C6-B838-4E8B-AB5D-B068CD7F539E}" destId="{DD8AF5E5-8CD2-4B01-BCA4-FAEE9360D28A}" srcOrd="1" destOrd="0" parTransId="{A0C55B89-9C06-472E-BCD8-04E8B94D3EF9}" sibTransId="{C4CA709B-515E-4DE2-93FE-FAE59161356C}"/>
    <dgm:cxn modelId="{87EC1CD3-898C-415E-B28F-26A3721336D3}" type="presOf" srcId="{EE65C5C6-B838-4E8B-AB5D-B068CD7F539E}" destId="{9714F95B-AC9B-4ECF-A194-0625C6195796}" srcOrd="1" destOrd="0" presId="urn:microsoft.com/office/officeart/2005/8/layout/target3"/>
    <dgm:cxn modelId="{2490A1D4-64D5-4F14-923F-F4CA6B38706C}" type="presOf" srcId="{05D16F3A-49B2-4B95-B6FD-AFB22806824B}" destId="{553046A9-2F6A-4BAE-9EAD-CDF0D5FB73D0}" srcOrd="0" destOrd="0" presId="urn:microsoft.com/office/officeart/2005/8/layout/target3"/>
    <dgm:cxn modelId="{570E92D8-8AB8-440A-8ADB-F999CAE1C204}" srcId="{C6545C1C-850C-48BD-8FFC-E6DB6A588E61}" destId="{1ABBEE8E-EA67-4DB9-BEF1-AF0B50FB381E}" srcOrd="2" destOrd="0" parTransId="{41C714BC-153E-42D8-9D7D-55D783A2BA6D}" sibTransId="{240EC42C-CA1A-459D-9755-0835DA23EFE5}"/>
    <dgm:cxn modelId="{DE08D9DD-FF21-4CAB-BB43-870533E3AF11}" srcId="{D6198048-7FE6-4F67-92AE-24C7F9DB2113}" destId="{1852FBAF-C6A0-4D38-BAD1-698AAC2E03C4}" srcOrd="3" destOrd="0" parTransId="{D4C23F34-DBBA-479C-BC5E-55902877AA16}" sibTransId="{C230699F-3E91-4A72-91C2-E972D216B34C}"/>
    <dgm:cxn modelId="{129755EE-9DF3-4CFE-AA24-BDC8E856BBC1}" type="presOf" srcId="{9C39E9BE-C409-4425-B458-2A9A7C3E4C6A}" destId="{7C5F32A3-A28B-4FBA-A60D-81D97DDEB798}" srcOrd="0" destOrd="1" presId="urn:microsoft.com/office/officeart/2005/8/layout/target3"/>
    <dgm:cxn modelId="{B6327DFA-BF61-48DC-84D8-4AC303A6C835}" type="presOf" srcId="{7147181F-9375-4968-939B-373B5823E22A}" destId="{553046A9-2F6A-4BAE-9EAD-CDF0D5FB73D0}" srcOrd="0" destOrd="1" presId="urn:microsoft.com/office/officeart/2005/8/layout/target3"/>
    <dgm:cxn modelId="{32C9A3F4-E0A1-4C1B-B3AD-8C592D44E181}" type="presParOf" srcId="{059BE141-70EE-44D1-93E0-D8445BCEF904}" destId="{886B4A51-4BF2-43E0-9CFA-97C1CC2BE531}" srcOrd="0" destOrd="0" presId="urn:microsoft.com/office/officeart/2005/8/layout/target3"/>
    <dgm:cxn modelId="{99BAB0AE-3834-4534-ADB6-E94F62B0C60C}" type="presParOf" srcId="{059BE141-70EE-44D1-93E0-D8445BCEF904}" destId="{0EA8E8EB-717A-452E-8750-98062B17D425}" srcOrd="1" destOrd="0" presId="urn:microsoft.com/office/officeart/2005/8/layout/target3"/>
    <dgm:cxn modelId="{532527E4-A5F0-4855-813D-A01073622F6A}" type="presParOf" srcId="{059BE141-70EE-44D1-93E0-D8445BCEF904}" destId="{F92E42DE-D750-4696-82F7-BA520574E902}" srcOrd="2" destOrd="0" presId="urn:microsoft.com/office/officeart/2005/8/layout/target3"/>
    <dgm:cxn modelId="{BEB0C085-2B6D-466D-B83F-2B026300B25A}" type="presParOf" srcId="{059BE141-70EE-44D1-93E0-D8445BCEF904}" destId="{64B53F51-6F30-4987-A911-719C7B104D05}" srcOrd="3" destOrd="0" presId="urn:microsoft.com/office/officeart/2005/8/layout/target3"/>
    <dgm:cxn modelId="{6E3B9652-DCDC-42C6-9D35-F1806930F3EF}" type="presParOf" srcId="{059BE141-70EE-44D1-93E0-D8445BCEF904}" destId="{772C3BE6-A1A3-4A9C-8F65-C25E9C4D1F66}" srcOrd="4" destOrd="0" presId="urn:microsoft.com/office/officeart/2005/8/layout/target3"/>
    <dgm:cxn modelId="{B1E7F9D4-04C7-4EF7-8C5F-9C40BBA7BC95}" type="presParOf" srcId="{059BE141-70EE-44D1-93E0-D8445BCEF904}" destId="{8F9F4E8E-5D75-47A6-A122-E489B080A2CC}" srcOrd="5" destOrd="0" presId="urn:microsoft.com/office/officeart/2005/8/layout/target3"/>
    <dgm:cxn modelId="{18D6EAF4-3208-425F-88A5-93025FE95A6F}" type="presParOf" srcId="{059BE141-70EE-44D1-93E0-D8445BCEF904}" destId="{08F10D18-6EE1-4A3D-B7B8-32478B991426}" srcOrd="6" destOrd="0" presId="urn:microsoft.com/office/officeart/2005/8/layout/target3"/>
    <dgm:cxn modelId="{85D3898D-6677-4123-996E-AF26CAAC541E}" type="presParOf" srcId="{059BE141-70EE-44D1-93E0-D8445BCEF904}" destId="{B615D8D2-6154-4148-A5BC-1391B83FA4FA}" srcOrd="7" destOrd="0" presId="urn:microsoft.com/office/officeart/2005/8/layout/target3"/>
    <dgm:cxn modelId="{EB20863A-B98D-40B3-86DA-88AE872C6B60}" type="presParOf" srcId="{059BE141-70EE-44D1-93E0-D8445BCEF904}" destId="{2E573BD8-7CA0-409A-8BC2-F6098D84BA04}" srcOrd="8" destOrd="0" presId="urn:microsoft.com/office/officeart/2005/8/layout/target3"/>
    <dgm:cxn modelId="{D258C2E2-6A6B-4C9E-B64C-8249AFD65AB3}" type="presParOf" srcId="{059BE141-70EE-44D1-93E0-D8445BCEF904}" destId="{1D5676F2-7390-44A3-A5DE-EDBED47BBA88}" srcOrd="9" destOrd="0" presId="urn:microsoft.com/office/officeart/2005/8/layout/target3"/>
    <dgm:cxn modelId="{A7D5A6F8-AC78-4099-A840-C6C10FFEE540}" type="presParOf" srcId="{059BE141-70EE-44D1-93E0-D8445BCEF904}" destId="{7C5F32A3-A28B-4FBA-A60D-81D97DDEB798}" srcOrd="10" destOrd="0" presId="urn:microsoft.com/office/officeart/2005/8/layout/target3"/>
    <dgm:cxn modelId="{6EEE77C4-84DC-4E46-839E-4D782BEE9D8D}" type="presParOf" srcId="{059BE141-70EE-44D1-93E0-D8445BCEF904}" destId="{9714F95B-AC9B-4ECF-A194-0625C6195796}" srcOrd="11" destOrd="0" presId="urn:microsoft.com/office/officeart/2005/8/layout/target3"/>
    <dgm:cxn modelId="{03ED8BF8-AAFD-4598-B33C-4B0F90073DEE}" type="presParOf" srcId="{059BE141-70EE-44D1-93E0-D8445BCEF904}" destId="{ECB68CC6-BCEF-4BFF-B76D-0A4E76BEF5DB}" srcOrd="12" destOrd="0" presId="urn:microsoft.com/office/officeart/2005/8/layout/target3"/>
    <dgm:cxn modelId="{C1AA190B-DDC7-47C4-B922-9A88AA926E0D}" type="presParOf" srcId="{059BE141-70EE-44D1-93E0-D8445BCEF904}" destId="{14CB73ED-62B2-4D16-942A-17B45A6E6814}" srcOrd="13" destOrd="0" presId="urn:microsoft.com/office/officeart/2005/8/layout/target3"/>
    <dgm:cxn modelId="{B8B15ED3-D092-4A5E-84E8-6FA48147BD6D}" type="presParOf" srcId="{059BE141-70EE-44D1-93E0-D8445BCEF904}" destId="{553046A9-2F6A-4BAE-9EAD-CDF0D5FB73D0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FC6259-59CC-47E7-AA69-E361DADAF5B0}">
      <dsp:nvSpPr>
        <dsp:cNvPr id="0" name=""/>
        <dsp:cNvSpPr/>
      </dsp:nvSpPr>
      <dsp:spPr>
        <a:xfrm>
          <a:off x="2447" y="538287"/>
          <a:ext cx="1941403" cy="1164841"/>
        </a:xfrm>
        <a:prstGeom prst="rect">
          <a:avLst/>
        </a:prstGeom>
        <a:solidFill>
          <a:schemeClr val="accent5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System failure coverage (named vs. open perils)</a:t>
          </a:r>
        </a:p>
      </dsp:txBody>
      <dsp:txXfrm>
        <a:off x="2447" y="538287"/>
        <a:ext cx="1941403" cy="1164841"/>
      </dsp:txXfrm>
    </dsp:sp>
    <dsp:sp modelId="{E1BDF508-86C8-41A6-B240-4E411C528FDA}">
      <dsp:nvSpPr>
        <dsp:cNvPr id="0" name=""/>
        <dsp:cNvSpPr/>
      </dsp:nvSpPr>
      <dsp:spPr>
        <a:xfrm>
          <a:off x="2137990" y="538287"/>
          <a:ext cx="1941403" cy="1164841"/>
        </a:xfrm>
        <a:prstGeom prst="rect">
          <a:avLst/>
        </a:prstGeom>
        <a:solidFill>
          <a:schemeClr val="accent5">
            <a:shade val="50000"/>
            <a:hueOff val="153991"/>
            <a:satOff val="-8857"/>
            <a:lumOff val="1241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Contingent business interruption</a:t>
          </a:r>
        </a:p>
      </dsp:txBody>
      <dsp:txXfrm>
        <a:off x="2137990" y="538287"/>
        <a:ext cx="1941403" cy="1164841"/>
      </dsp:txXfrm>
    </dsp:sp>
    <dsp:sp modelId="{96C783FD-9EFB-4EF8-8AB7-9EDD512C0FCA}">
      <dsp:nvSpPr>
        <dsp:cNvPr id="0" name=""/>
        <dsp:cNvSpPr/>
      </dsp:nvSpPr>
      <dsp:spPr>
        <a:xfrm>
          <a:off x="4273534" y="538287"/>
          <a:ext cx="1941403" cy="1164841"/>
        </a:xfrm>
        <a:prstGeom prst="rect">
          <a:avLst/>
        </a:prstGeom>
        <a:solidFill>
          <a:schemeClr val="accent5">
            <a:shade val="50000"/>
            <a:hueOff val="307982"/>
            <a:satOff val="-17713"/>
            <a:lumOff val="248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Cyber creep in GTPL (and other) policies</a:t>
          </a:r>
        </a:p>
      </dsp:txBody>
      <dsp:txXfrm>
        <a:off x="4273534" y="538287"/>
        <a:ext cx="1941403" cy="1164841"/>
      </dsp:txXfrm>
    </dsp:sp>
    <dsp:sp modelId="{60325936-6066-4DA6-9A0C-5261F2668FAA}">
      <dsp:nvSpPr>
        <dsp:cNvPr id="0" name=""/>
        <dsp:cNvSpPr/>
      </dsp:nvSpPr>
      <dsp:spPr>
        <a:xfrm>
          <a:off x="6409077" y="538287"/>
          <a:ext cx="1941403" cy="1164841"/>
        </a:xfrm>
        <a:prstGeom prst="rect">
          <a:avLst/>
        </a:prstGeom>
        <a:solidFill>
          <a:schemeClr val="accent5">
            <a:shade val="50000"/>
            <a:hueOff val="461974"/>
            <a:satOff val="-26570"/>
            <a:lumOff val="3723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Bodily injury / property damage extensions in cyber policies</a:t>
          </a:r>
        </a:p>
      </dsp:txBody>
      <dsp:txXfrm>
        <a:off x="6409077" y="538287"/>
        <a:ext cx="1941403" cy="1164841"/>
      </dsp:txXfrm>
    </dsp:sp>
    <dsp:sp modelId="{819111AA-2C0E-4BE1-B841-DED7E52511B2}">
      <dsp:nvSpPr>
        <dsp:cNvPr id="0" name=""/>
        <dsp:cNvSpPr/>
      </dsp:nvSpPr>
      <dsp:spPr>
        <a:xfrm>
          <a:off x="2447" y="1897270"/>
          <a:ext cx="1941403" cy="1164841"/>
        </a:xfrm>
        <a:prstGeom prst="rect">
          <a:avLst/>
        </a:prstGeom>
        <a:solidFill>
          <a:schemeClr val="accent5">
            <a:shade val="50000"/>
            <a:hueOff val="615965"/>
            <a:satOff val="-35426"/>
            <a:lumOff val="496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Reputational Damage/BI Indemnification Period</a:t>
          </a:r>
        </a:p>
      </dsp:txBody>
      <dsp:txXfrm>
        <a:off x="2447" y="1897270"/>
        <a:ext cx="1941403" cy="1164841"/>
      </dsp:txXfrm>
    </dsp:sp>
    <dsp:sp modelId="{39021488-04C8-4737-B3B2-B2F93DAAF84D}">
      <dsp:nvSpPr>
        <dsp:cNvPr id="0" name=""/>
        <dsp:cNvSpPr/>
      </dsp:nvSpPr>
      <dsp:spPr>
        <a:xfrm>
          <a:off x="2137990" y="1897270"/>
          <a:ext cx="1941403" cy="1164841"/>
        </a:xfrm>
        <a:prstGeom prst="rect">
          <a:avLst/>
        </a:prstGeom>
        <a:solidFill>
          <a:schemeClr val="accent5">
            <a:shade val="50000"/>
            <a:hueOff val="461974"/>
            <a:satOff val="-26570"/>
            <a:lumOff val="3723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Critical infrastructure</a:t>
          </a:r>
          <a:endParaRPr lang="en-GB" sz="1400" kern="1200" dirty="0"/>
        </a:p>
      </dsp:txBody>
      <dsp:txXfrm>
        <a:off x="2137990" y="1897270"/>
        <a:ext cx="1941403" cy="1164841"/>
      </dsp:txXfrm>
    </dsp:sp>
    <dsp:sp modelId="{A9E6491A-D8C5-4DCB-A71B-C4EE99BEB985}">
      <dsp:nvSpPr>
        <dsp:cNvPr id="0" name=""/>
        <dsp:cNvSpPr/>
      </dsp:nvSpPr>
      <dsp:spPr>
        <a:xfrm>
          <a:off x="4273534" y="1897270"/>
          <a:ext cx="1941403" cy="1164841"/>
        </a:xfrm>
        <a:prstGeom prst="rect">
          <a:avLst/>
        </a:prstGeom>
        <a:solidFill>
          <a:schemeClr val="accent5">
            <a:shade val="50000"/>
            <a:hueOff val="307982"/>
            <a:satOff val="-17713"/>
            <a:lumOff val="248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War</a:t>
          </a:r>
        </a:p>
      </dsp:txBody>
      <dsp:txXfrm>
        <a:off x="4273534" y="1897270"/>
        <a:ext cx="1941403" cy="1164841"/>
      </dsp:txXfrm>
    </dsp:sp>
    <dsp:sp modelId="{1EF3526F-D85C-476A-B778-CE749383F74D}">
      <dsp:nvSpPr>
        <dsp:cNvPr id="0" name=""/>
        <dsp:cNvSpPr/>
      </dsp:nvSpPr>
      <dsp:spPr>
        <a:xfrm>
          <a:off x="6409077" y="1897270"/>
          <a:ext cx="1941403" cy="1164841"/>
        </a:xfrm>
        <a:prstGeom prst="rect">
          <a:avLst/>
        </a:prstGeom>
        <a:solidFill>
          <a:schemeClr val="accent5">
            <a:shade val="50000"/>
            <a:hueOff val="153991"/>
            <a:satOff val="-8857"/>
            <a:lumOff val="1241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Lack of standardized wordings</a:t>
          </a:r>
        </a:p>
      </dsp:txBody>
      <dsp:txXfrm>
        <a:off x="6409077" y="1897270"/>
        <a:ext cx="1941403" cy="11648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6B4A51-4BF2-43E0-9CFA-97C1CC2BE531}">
      <dsp:nvSpPr>
        <dsp:cNvPr id="0" name=""/>
        <dsp:cNvSpPr/>
      </dsp:nvSpPr>
      <dsp:spPr>
        <a:xfrm>
          <a:off x="0" y="951443"/>
          <a:ext cx="4104456" cy="4104456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2E42DE-D750-4696-82F7-BA520574E902}">
      <dsp:nvSpPr>
        <dsp:cNvPr id="0" name=""/>
        <dsp:cNvSpPr/>
      </dsp:nvSpPr>
      <dsp:spPr>
        <a:xfrm>
          <a:off x="2052228" y="951443"/>
          <a:ext cx="4788531" cy="410445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Digital perils covers</a:t>
          </a:r>
        </a:p>
      </dsp:txBody>
      <dsp:txXfrm>
        <a:off x="2052228" y="951443"/>
        <a:ext cx="2394265" cy="1231339"/>
      </dsp:txXfrm>
    </dsp:sp>
    <dsp:sp modelId="{772C3BE6-A1A3-4A9C-8F65-C25E9C4D1F66}">
      <dsp:nvSpPr>
        <dsp:cNvPr id="0" name=""/>
        <dsp:cNvSpPr/>
      </dsp:nvSpPr>
      <dsp:spPr>
        <a:xfrm>
          <a:off x="718281" y="2182782"/>
          <a:ext cx="2667893" cy="2667893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shade val="50000"/>
            <a:hueOff val="410643"/>
            <a:satOff val="-23617"/>
            <a:lumOff val="3309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9F4E8E-5D75-47A6-A122-E489B080A2CC}">
      <dsp:nvSpPr>
        <dsp:cNvPr id="0" name=""/>
        <dsp:cNvSpPr/>
      </dsp:nvSpPr>
      <dsp:spPr>
        <a:xfrm>
          <a:off x="2052228" y="2182782"/>
          <a:ext cx="4788531" cy="266789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50000"/>
              <a:hueOff val="410643"/>
              <a:satOff val="-23617"/>
              <a:lumOff val="3309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Comprehensive </a:t>
          </a:r>
        </a:p>
        <a:p>
          <a:pPr marL="0" lvl="0" indent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supply chain &amp;</a:t>
          </a:r>
        </a:p>
        <a:p>
          <a:pPr marL="0" lvl="0" indent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privacy covers</a:t>
          </a:r>
        </a:p>
      </dsp:txBody>
      <dsp:txXfrm>
        <a:off x="2052228" y="2182782"/>
        <a:ext cx="2394265" cy="1231335"/>
      </dsp:txXfrm>
    </dsp:sp>
    <dsp:sp modelId="{B615D8D2-6154-4148-A5BC-1391B83FA4FA}">
      <dsp:nvSpPr>
        <dsp:cNvPr id="0" name=""/>
        <dsp:cNvSpPr/>
      </dsp:nvSpPr>
      <dsp:spPr>
        <a:xfrm>
          <a:off x="1436560" y="3414118"/>
          <a:ext cx="1231335" cy="1231335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shade val="50000"/>
            <a:hueOff val="410643"/>
            <a:satOff val="-23617"/>
            <a:lumOff val="3309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573BD8-7CA0-409A-8BC2-F6098D84BA04}">
      <dsp:nvSpPr>
        <dsp:cNvPr id="0" name=""/>
        <dsp:cNvSpPr/>
      </dsp:nvSpPr>
      <dsp:spPr>
        <a:xfrm>
          <a:off x="2052228" y="3414118"/>
          <a:ext cx="4788531" cy="123133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50000"/>
              <a:hueOff val="410643"/>
              <a:satOff val="-23617"/>
              <a:lumOff val="3309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Data breach covers</a:t>
          </a:r>
        </a:p>
      </dsp:txBody>
      <dsp:txXfrm>
        <a:off x="2052228" y="3414118"/>
        <a:ext cx="2394265" cy="1231335"/>
      </dsp:txXfrm>
    </dsp:sp>
    <dsp:sp modelId="{7C5F32A3-A28B-4FBA-A60D-81D97DDEB798}">
      <dsp:nvSpPr>
        <dsp:cNvPr id="0" name=""/>
        <dsp:cNvSpPr/>
      </dsp:nvSpPr>
      <dsp:spPr>
        <a:xfrm>
          <a:off x="4446494" y="951443"/>
          <a:ext cx="2394265" cy="1231339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100" kern="1200" dirty="0"/>
            <a:t>Property damage &amp; bodily injury resulting from a cyber event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100" kern="1200" dirty="0"/>
            <a:t>Loss of intellectual property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100" kern="1200" dirty="0"/>
            <a:t>Reputation insurance</a:t>
          </a:r>
        </a:p>
      </dsp:txBody>
      <dsp:txXfrm>
        <a:off x="4446494" y="951443"/>
        <a:ext cx="2394265" cy="1231339"/>
      </dsp:txXfrm>
    </dsp:sp>
    <dsp:sp modelId="{ECB68CC6-BCEF-4BFF-B76D-0A4E76BEF5DB}">
      <dsp:nvSpPr>
        <dsp:cNvPr id="0" name=""/>
        <dsp:cNvSpPr/>
      </dsp:nvSpPr>
      <dsp:spPr>
        <a:xfrm>
          <a:off x="4446494" y="2182782"/>
          <a:ext cx="2394265" cy="1231335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100" kern="1200" dirty="0"/>
            <a:t>Business interruption resulting from accidental system failures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100" kern="1200" dirty="0"/>
            <a:t>Cover for non-breach related privacy violations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100" kern="1200" dirty="0"/>
            <a:t>Broad contingent business interruption covers</a:t>
          </a:r>
        </a:p>
      </dsp:txBody>
      <dsp:txXfrm>
        <a:off x="4446494" y="2182782"/>
        <a:ext cx="2394265" cy="1231335"/>
      </dsp:txXfrm>
    </dsp:sp>
    <dsp:sp modelId="{553046A9-2F6A-4BAE-9EAD-CDF0D5FB73D0}">
      <dsp:nvSpPr>
        <dsp:cNvPr id="0" name=""/>
        <dsp:cNvSpPr/>
      </dsp:nvSpPr>
      <dsp:spPr>
        <a:xfrm>
          <a:off x="4446494" y="3414118"/>
          <a:ext cx="2394265" cy="1231335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100" kern="1200" dirty="0"/>
            <a:t>Liability to third parties as a result of a breach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100" kern="1200" dirty="0"/>
            <a:t>Breach management costs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100" kern="1200" dirty="0"/>
            <a:t>Business interruption &amp; data restoration resulting from a malicious attack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100" kern="1200" dirty="0"/>
            <a:t>Extortion</a:t>
          </a:r>
        </a:p>
      </dsp:txBody>
      <dsp:txXfrm>
        <a:off x="4446494" y="3414118"/>
        <a:ext cx="2394265" cy="12313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CF927B-30B0-46A7-9460-133E6FEE679D}" type="datetimeFigureOut">
              <a:rPr lang="de-CH" smtClean="0"/>
              <a:t>13.09.2019</a:t>
            </a:fld>
            <a:endParaRPr lang="de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29BB64-2CF4-4519-8B32-A620418D28AA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38335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ED666-4372-485F-9851-ED435EF4ACCF}" type="slidenum">
              <a:rPr lang="de-DE" smtClean="0"/>
              <a:pPr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313023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Hardware or software glitches, a cyber attack, human error, power surges, physical perils like a fire or a flood and botched upgrades are all potential causes.</a:t>
            </a:r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29BB64-2CF4-4519-8B32-A620418D28AA}" type="slidenum">
              <a:rPr lang="de-CH" smtClean="0"/>
              <a:t>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210489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/>
              <a:t>Amazon Web Service 30%</a:t>
            </a:r>
          </a:p>
          <a:p>
            <a:r>
              <a:rPr lang="de-CH" dirty="0"/>
              <a:t>Microsoft </a:t>
            </a:r>
            <a:r>
              <a:rPr lang="de-CH" dirty="0" err="1"/>
              <a:t>Azure</a:t>
            </a:r>
            <a:r>
              <a:rPr lang="de-CH" dirty="0"/>
              <a:t> 15%</a:t>
            </a:r>
          </a:p>
          <a:p>
            <a:r>
              <a:rPr lang="de-CH" dirty="0"/>
              <a:t>Google 10%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29BB64-2CF4-4519-8B32-A620418D28AA}" type="slidenum">
              <a:rPr lang="de-CH" smtClean="0"/>
              <a:t>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10356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1.png"/><Relationship Id="rId4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themeOverride" Target="../theme/themeOverride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hemeOverride" Target="../theme/themeOverride3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themeOverride" Target="../theme/themeOverride4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tags" Target="../tags/tag7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themeOverride" Target="../theme/themeOverride5.xml"/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9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FE55C-544C-47C7-8C17-A10A788994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DF76E8-C7BC-4C68-98BA-C405A1D2B2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6F1212-5965-46F6-9F9C-70C501F12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F026A7-7D81-4AB2-BF1C-CC9D25CA8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AIDA Conference| Lisbon | 3 October 2019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882822-F722-4A7A-9BC5-BB81B7BD6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8B738-3E18-4589-B9E1-88E75253994B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62877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85694-31F8-4C1A-BEED-C2D48BD32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0DC8A9-D9DB-4064-A08E-559E615A59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2E5209-7C3A-41D8-AAE1-0E023D8F3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383867-6D2A-4C9F-BB6E-25B498322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AIDA Conference| Lisbon | 3 October 2019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70296A-7827-478B-A070-71CBD4ADD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8B738-3E18-4589-B9E1-88E75253994B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71245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321D14-13FB-444C-B11D-9C8AF848A3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A24AE9-7EB6-47FF-A683-31741F1294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399459-6254-4BFD-A6F6-DEEC2874D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54C6F0-17C4-4B4E-87A2-9666F1918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AIDA Conference| Lisbon | 3 October 2019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E0D4D4-C462-4C93-9034-303CE6560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8B738-3E18-4589-B9E1-88E75253994B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66561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userDrawn="1">
  <p:cSld name="1_Title Slide">
    <p:bg>
      <p:bgPr>
        <a:solidFill>
          <a:srgbClr val="D1DC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 bwMode="gray">
          <a:xfrm>
            <a:off x="0" y="0"/>
            <a:ext cx="12192000" cy="6858000"/>
          </a:xfrm>
        </p:spPr>
        <p:txBody>
          <a:bodyPr/>
          <a:lstStyle>
            <a:lvl1pPr>
              <a:buFontTx/>
              <a:buNone/>
              <a:defRPr sz="1200">
                <a:solidFill>
                  <a:srgbClr val="A8BAB2"/>
                </a:solidFill>
                <a:latin typeface="SwissReSans" pitchFamily="34" charset="0"/>
              </a:defRPr>
            </a:lvl1pPr>
          </a:lstStyle>
          <a:p>
            <a:r>
              <a:rPr lang="en-GB" dirty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695325" y="1628776"/>
            <a:ext cx="9913177" cy="1296168"/>
          </a:xfrm>
        </p:spPr>
        <p:txBody>
          <a:bodyPr>
            <a:noAutofit/>
          </a:bodyPr>
          <a:lstStyle>
            <a:lvl1pPr algn="l">
              <a:lnSpc>
                <a:spcPct val="80000"/>
              </a:lnSpc>
              <a:defRPr sz="4800">
                <a:solidFill>
                  <a:srgbClr val="FFFFFF"/>
                </a:solidFill>
                <a:latin typeface="SwissReSans Light" pitchFamily="34" charset="0"/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white">
          <a:xfrm>
            <a:off x="695325" y="2996952"/>
            <a:ext cx="9913177" cy="288032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rgbClr val="FFFFFF"/>
                </a:solidFill>
                <a:latin typeface="SwissReSan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</a:p>
        </p:txBody>
      </p:sp>
      <p:sp>
        <p:nvSpPr>
          <p:cNvPr id="11" name="Classification"/>
          <p:cNvSpPr txBox="1">
            <a:spLocks noChangeArrowheads="1"/>
          </p:cNvSpPr>
          <p:nvPr userDrawn="1">
            <p:custDataLst>
              <p:tags r:id="rId2"/>
            </p:custDataLst>
          </p:nvPr>
        </p:nvSpPr>
        <p:spPr bwMode="black">
          <a:xfrm>
            <a:off x="4012517" y="260350"/>
            <a:ext cx="7679599" cy="139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r">
              <a:buClrTx/>
              <a:buSzTx/>
              <a:buFontTx/>
              <a:buNone/>
            </a:pPr>
            <a:endParaRPr lang="en-GB" sz="900" dirty="0">
              <a:solidFill>
                <a:srgbClr val="283E36"/>
              </a:solidFill>
              <a:latin typeface="SwissReSans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63426" y="301052"/>
            <a:ext cx="1379177" cy="324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1254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black">
          <a:xfrm>
            <a:off x="695326" y="1628774"/>
            <a:ext cx="5328000" cy="4392000"/>
          </a:xfrm>
        </p:spPr>
        <p:txBody>
          <a:bodyPr/>
          <a:lstStyle>
            <a:lvl1pPr>
              <a:defRPr sz="1800">
                <a:latin typeface="SwissReSans" pitchFamily="34" charset="0"/>
              </a:defRPr>
            </a:lvl1pPr>
            <a:lvl2pPr>
              <a:defRPr sz="1600">
                <a:latin typeface="SwissReSans" pitchFamily="34" charset="0"/>
              </a:defRPr>
            </a:lvl2pPr>
            <a:lvl3pPr>
              <a:defRPr sz="1600">
                <a:latin typeface="SwissReSans" pitchFamily="34" charset="0"/>
              </a:defRPr>
            </a:lvl3pPr>
            <a:lvl4pPr>
              <a:defRPr sz="1600">
                <a:latin typeface="SwissReSans" pitchFamily="34" charset="0"/>
              </a:defRPr>
            </a:lvl4pPr>
            <a:lvl5pPr>
              <a:defRPr sz="1600">
                <a:latin typeface="SwissReSans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black">
          <a:xfrm>
            <a:off x="6384032" y="1628776"/>
            <a:ext cx="5328000" cy="4392000"/>
          </a:xfrm>
        </p:spPr>
        <p:txBody>
          <a:bodyPr/>
          <a:lstStyle>
            <a:lvl1pPr>
              <a:defRPr sz="1800">
                <a:latin typeface="SwissReSans" pitchFamily="34" charset="0"/>
              </a:defRPr>
            </a:lvl1pPr>
            <a:lvl2pPr>
              <a:defRPr sz="1600">
                <a:latin typeface="SwissReSans" pitchFamily="34" charset="0"/>
              </a:defRPr>
            </a:lvl2pPr>
            <a:lvl3pPr>
              <a:defRPr sz="1600">
                <a:latin typeface="SwissReSans" pitchFamily="34" charset="0"/>
              </a:defRPr>
            </a:lvl3pPr>
            <a:lvl4pPr>
              <a:defRPr sz="1600">
                <a:latin typeface="SwissReSans" pitchFamily="34" charset="0"/>
              </a:defRPr>
            </a:lvl4pPr>
            <a:lvl5pPr>
              <a:defRPr sz="1600">
                <a:latin typeface="SwissReSans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7445188" y="6440021"/>
            <a:ext cx="4114800" cy="365125"/>
          </a:xfrm>
        </p:spPr>
        <p:txBody>
          <a:bodyPr/>
          <a:lstStyle/>
          <a:p>
            <a:r>
              <a:rPr lang="en-GB" dirty="0">
                <a:solidFill>
                  <a:srgbClr val="283E36"/>
                </a:solidFill>
                <a:latin typeface="SwissReSans" pitchFamily="34" charset="0"/>
              </a:rPr>
              <a:t>AIDA Conference| Lisbon | 3 October 2019</a:t>
            </a:r>
          </a:p>
          <a:p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5E4D2043-7E31-4A53-BD33-72A88E68217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80577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black">
          <a:xfrm>
            <a:off x="695325" y="1628776"/>
            <a:ext cx="11017250" cy="4392513"/>
          </a:xfrm>
        </p:spPr>
        <p:txBody>
          <a:bodyPr/>
          <a:lstStyle>
            <a:lvl1pPr>
              <a:defRPr>
                <a:latin typeface="SwissReSans" pitchFamily="34" charset="0"/>
              </a:defRPr>
            </a:lvl1pPr>
            <a:lvl2pPr>
              <a:defRPr>
                <a:latin typeface="SwissReSans" pitchFamily="34" charset="0"/>
              </a:defRPr>
            </a:lvl2pPr>
            <a:lvl3pPr>
              <a:defRPr>
                <a:latin typeface="SwissReSans" pitchFamily="34" charset="0"/>
              </a:defRPr>
            </a:lvl3pPr>
            <a:lvl4pPr>
              <a:defRPr>
                <a:latin typeface="SwissReSans" pitchFamily="34" charset="0"/>
              </a:defRPr>
            </a:lvl4pPr>
            <a:lvl5pPr>
              <a:defRPr>
                <a:latin typeface="SwissReSans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AIDA Conference| Lisbon | 3 October 2019 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5E4D2043-7E31-4A53-BD33-72A88E68217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26598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wer Symbol" userDrawn="1">
  <p:cSld name="Power Symb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AIDA Conference| Lisbon | 3 October 2019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5E4D2043-7E31-4A53-BD33-72A88E68217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Rectangle 8"/>
          <p:cNvSpPr/>
          <p:nvPr userDrawn="1"/>
        </p:nvSpPr>
        <p:spPr>
          <a:xfrm>
            <a:off x="4943872" y="2564904"/>
            <a:ext cx="2304256" cy="1728192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SwissReSans" pitchFamily="34" charset="0"/>
            </a:endParaRPr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4656138" y="1989138"/>
            <a:ext cx="2879725" cy="2879725"/>
            <a:chOff x="3132138" y="1989138"/>
            <a:chExt cx="2879725" cy="2879725"/>
          </a:xfrm>
        </p:grpSpPr>
        <p:sp>
          <p:nvSpPr>
            <p:cNvPr id="12" name="Rectangle 11"/>
            <p:cNvSpPr/>
            <p:nvPr userDrawn="1"/>
          </p:nvSpPr>
          <p:spPr>
            <a:xfrm>
              <a:off x="3707904" y="2564904"/>
              <a:ext cx="1728192" cy="1728192"/>
            </a:xfrm>
            <a:prstGeom prst="rect">
              <a:avLst/>
            </a:prstGeom>
            <a:solidFill>
              <a:srgbClr val="FFFFFF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SwissReSans" pitchFamily="34" charset="0"/>
              </a:endParaRPr>
            </a:p>
          </p:txBody>
        </p:sp>
        <p:sp>
          <p:nvSpPr>
            <p:cNvPr id="13" name="Freeform 5"/>
            <p:cNvSpPr>
              <a:spLocks noEditPoints="1"/>
            </p:cNvSpPr>
            <p:nvPr userDrawn="1"/>
          </p:nvSpPr>
          <p:spPr bwMode="auto">
            <a:xfrm>
              <a:off x="3132138" y="1989138"/>
              <a:ext cx="2879725" cy="2879725"/>
            </a:xfrm>
            <a:custGeom>
              <a:avLst/>
              <a:gdLst>
                <a:gd name="T0" fmla="*/ 738 w 1476"/>
                <a:gd name="T1" fmla="*/ 0 h 1476"/>
                <a:gd name="T2" fmla="*/ 0 w 1476"/>
                <a:gd name="T3" fmla="*/ 738 h 1476"/>
                <a:gd name="T4" fmla="*/ 738 w 1476"/>
                <a:gd name="T5" fmla="*/ 1476 h 1476"/>
                <a:gd name="T6" fmla="*/ 1476 w 1476"/>
                <a:gd name="T7" fmla="*/ 738 h 1476"/>
                <a:gd name="T8" fmla="*/ 738 w 1476"/>
                <a:gd name="T9" fmla="*/ 0 h 1476"/>
                <a:gd name="T10" fmla="*/ 547 w 1476"/>
                <a:gd name="T11" fmla="*/ 1099 h 1476"/>
                <a:gd name="T12" fmla="*/ 388 w 1476"/>
                <a:gd name="T13" fmla="*/ 1099 h 1476"/>
                <a:gd name="T14" fmla="*/ 388 w 1476"/>
                <a:gd name="T15" fmla="*/ 637 h 1476"/>
                <a:gd name="T16" fmla="*/ 547 w 1476"/>
                <a:gd name="T17" fmla="*/ 637 h 1476"/>
                <a:gd name="T18" fmla="*/ 547 w 1476"/>
                <a:gd name="T19" fmla="*/ 1099 h 1476"/>
                <a:gd name="T20" fmla="*/ 817 w 1476"/>
                <a:gd name="T21" fmla="*/ 1099 h 1476"/>
                <a:gd name="T22" fmla="*/ 658 w 1476"/>
                <a:gd name="T23" fmla="*/ 1099 h 1476"/>
                <a:gd name="T24" fmla="*/ 658 w 1476"/>
                <a:gd name="T25" fmla="*/ 637 h 1476"/>
                <a:gd name="T26" fmla="*/ 817 w 1476"/>
                <a:gd name="T27" fmla="*/ 637 h 1476"/>
                <a:gd name="T28" fmla="*/ 817 w 1476"/>
                <a:gd name="T29" fmla="*/ 1099 h 1476"/>
                <a:gd name="T30" fmla="*/ 1088 w 1476"/>
                <a:gd name="T31" fmla="*/ 1099 h 1476"/>
                <a:gd name="T32" fmla="*/ 929 w 1476"/>
                <a:gd name="T33" fmla="*/ 1099 h 1476"/>
                <a:gd name="T34" fmla="*/ 929 w 1476"/>
                <a:gd name="T35" fmla="*/ 637 h 1476"/>
                <a:gd name="T36" fmla="*/ 1088 w 1476"/>
                <a:gd name="T37" fmla="*/ 637 h 1476"/>
                <a:gd name="T38" fmla="*/ 1088 w 1476"/>
                <a:gd name="T39" fmla="*/ 1099 h 1476"/>
                <a:gd name="T40" fmla="*/ 1094 w 1476"/>
                <a:gd name="T41" fmla="*/ 524 h 1476"/>
                <a:gd name="T42" fmla="*/ 382 w 1476"/>
                <a:gd name="T43" fmla="*/ 524 h 1476"/>
                <a:gd name="T44" fmla="*/ 382 w 1476"/>
                <a:gd name="T45" fmla="*/ 374 h 1476"/>
                <a:gd name="T46" fmla="*/ 1094 w 1476"/>
                <a:gd name="T47" fmla="*/ 374 h 1476"/>
                <a:gd name="T48" fmla="*/ 1094 w 1476"/>
                <a:gd name="T49" fmla="*/ 524 h 1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76" h="1476">
                  <a:moveTo>
                    <a:pt x="738" y="0"/>
                  </a:moveTo>
                  <a:cubicBezTo>
                    <a:pt x="330" y="0"/>
                    <a:pt x="0" y="331"/>
                    <a:pt x="0" y="738"/>
                  </a:cubicBezTo>
                  <a:cubicBezTo>
                    <a:pt x="0" y="1146"/>
                    <a:pt x="330" y="1476"/>
                    <a:pt x="738" y="1476"/>
                  </a:cubicBezTo>
                  <a:cubicBezTo>
                    <a:pt x="1145" y="1476"/>
                    <a:pt x="1476" y="1146"/>
                    <a:pt x="1476" y="738"/>
                  </a:cubicBezTo>
                  <a:cubicBezTo>
                    <a:pt x="1476" y="331"/>
                    <a:pt x="1145" y="0"/>
                    <a:pt x="738" y="0"/>
                  </a:cubicBezTo>
                  <a:moveTo>
                    <a:pt x="547" y="1099"/>
                  </a:moveTo>
                  <a:cubicBezTo>
                    <a:pt x="388" y="1099"/>
                    <a:pt x="388" y="1099"/>
                    <a:pt x="388" y="1099"/>
                  </a:cubicBezTo>
                  <a:cubicBezTo>
                    <a:pt x="388" y="637"/>
                    <a:pt x="388" y="637"/>
                    <a:pt x="388" y="637"/>
                  </a:cubicBezTo>
                  <a:cubicBezTo>
                    <a:pt x="547" y="637"/>
                    <a:pt x="547" y="637"/>
                    <a:pt x="547" y="637"/>
                  </a:cubicBezTo>
                  <a:lnTo>
                    <a:pt x="547" y="1099"/>
                  </a:lnTo>
                  <a:close/>
                  <a:moveTo>
                    <a:pt x="817" y="1099"/>
                  </a:moveTo>
                  <a:cubicBezTo>
                    <a:pt x="658" y="1099"/>
                    <a:pt x="658" y="1099"/>
                    <a:pt x="658" y="1099"/>
                  </a:cubicBezTo>
                  <a:cubicBezTo>
                    <a:pt x="658" y="637"/>
                    <a:pt x="658" y="637"/>
                    <a:pt x="658" y="637"/>
                  </a:cubicBezTo>
                  <a:cubicBezTo>
                    <a:pt x="817" y="637"/>
                    <a:pt x="817" y="637"/>
                    <a:pt x="817" y="637"/>
                  </a:cubicBezTo>
                  <a:lnTo>
                    <a:pt x="817" y="1099"/>
                  </a:lnTo>
                  <a:close/>
                  <a:moveTo>
                    <a:pt x="1088" y="1099"/>
                  </a:moveTo>
                  <a:cubicBezTo>
                    <a:pt x="929" y="1099"/>
                    <a:pt x="929" y="1099"/>
                    <a:pt x="929" y="1099"/>
                  </a:cubicBezTo>
                  <a:cubicBezTo>
                    <a:pt x="929" y="637"/>
                    <a:pt x="929" y="637"/>
                    <a:pt x="929" y="637"/>
                  </a:cubicBezTo>
                  <a:cubicBezTo>
                    <a:pt x="1088" y="637"/>
                    <a:pt x="1088" y="637"/>
                    <a:pt x="1088" y="637"/>
                  </a:cubicBezTo>
                  <a:lnTo>
                    <a:pt x="1088" y="1099"/>
                  </a:lnTo>
                  <a:close/>
                  <a:moveTo>
                    <a:pt x="1094" y="524"/>
                  </a:moveTo>
                  <a:cubicBezTo>
                    <a:pt x="382" y="524"/>
                    <a:pt x="382" y="524"/>
                    <a:pt x="382" y="524"/>
                  </a:cubicBezTo>
                  <a:cubicBezTo>
                    <a:pt x="382" y="374"/>
                    <a:pt x="382" y="374"/>
                    <a:pt x="382" y="374"/>
                  </a:cubicBezTo>
                  <a:cubicBezTo>
                    <a:pt x="1094" y="374"/>
                    <a:pt x="1094" y="374"/>
                    <a:pt x="1094" y="374"/>
                  </a:cubicBezTo>
                  <a:lnTo>
                    <a:pt x="1094" y="524"/>
                  </a:lnTo>
                  <a:close/>
                </a:path>
              </a:pathLst>
            </a:custGeom>
            <a:solidFill>
              <a:srgbClr val="627D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7877202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losing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/>
          </p:cNvPicPr>
          <p:nvPr userDrawn="1">
            <p:custDataLst>
              <p:tags r:id="rId2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hidden"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">
          <a:xfrm>
            <a:off x="695325" y="1628775"/>
            <a:ext cx="9913177" cy="1329620"/>
          </a:xfrm>
        </p:spPr>
        <p:txBody>
          <a:bodyPr anchor="t" anchorCtr="0">
            <a:noAutofit/>
          </a:bodyPr>
          <a:lstStyle>
            <a:lvl1pPr algn="l">
              <a:lnSpc>
                <a:spcPct val="80000"/>
              </a:lnSpc>
              <a:defRPr sz="4800">
                <a:solidFill>
                  <a:srgbClr val="FFFFFF"/>
                </a:solidFill>
                <a:latin typeface="SwissReSans Light" pitchFamily="34" charset="0"/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AIDA Conference| Lisbon | 3 October 2019 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5E4D2043-7E31-4A53-BD33-72A88E68217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95325" y="3573016"/>
            <a:ext cx="9913177" cy="2448372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1200"/>
              </a:spcAft>
              <a:buFontTx/>
              <a:buNone/>
              <a:defRPr sz="1200">
                <a:solidFill>
                  <a:srgbClr val="283E36"/>
                </a:solidFill>
                <a:latin typeface="SwissReSans Light" panose="020B0504020202020204" pitchFamily="34" charset="0"/>
              </a:defRPr>
            </a:lvl1pPr>
            <a:lvl2pPr marL="182562" indent="0">
              <a:spcBef>
                <a:spcPts val="0"/>
              </a:spcBef>
              <a:spcAft>
                <a:spcPts val="1200"/>
              </a:spcAft>
              <a:buFontTx/>
              <a:buNone/>
              <a:defRPr sz="1200">
                <a:solidFill>
                  <a:srgbClr val="283E36"/>
                </a:solidFill>
                <a:latin typeface="SwissReSans Light" panose="020B0504020202020204" pitchFamily="34" charset="0"/>
              </a:defRPr>
            </a:lvl2pPr>
            <a:lvl3pPr marL="444500" indent="0">
              <a:spcBef>
                <a:spcPts val="0"/>
              </a:spcBef>
              <a:spcAft>
                <a:spcPts val="1200"/>
              </a:spcAft>
              <a:buFontTx/>
              <a:buNone/>
              <a:defRPr sz="1200">
                <a:solidFill>
                  <a:srgbClr val="283E36"/>
                </a:solidFill>
                <a:latin typeface="SwissReSans Light" panose="020B0504020202020204" pitchFamily="34" charset="0"/>
              </a:defRPr>
            </a:lvl3pPr>
            <a:lvl4pPr marL="715963" indent="0">
              <a:spcBef>
                <a:spcPts val="0"/>
              </a:spcBef>
              <a:spcAft>
                <a:spcPts val="1200"/>
              </a:spcAft>
              <a:buFontTx/>
              <a:buNone/>
              <a:defRPr sz="1200">
                <a:solidFill>
                  <a:srgbClr val="283E36"/>
                </a:solidFill>
                <a:latin typeface="SwissReSans Light" panose="020B0504020202020204" pitchFamily="34" charset="0"/>
              </a:defRPr>
            </a:lvl4pPr>
            <a:lvl5pPr marL="985838" indent="0">
              <a:spcBef>
                <a:spcPts val="0"/>
              </a:spcBef>
              <a:spcAft>
                <a:spcPts val="1200"/>
              </a:spcAft>
              <a:buFontTx/>
              <a:buNone/>
              <a:defRPr sz="1200">
                <a:solidFill>
                  <a:srgbClr val="283E36"/>
                </a:solidFill>
                <a:latin typeface="SwissReSans Light" panose="020B05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0" name="Classification"/>
          <p:cNvSpPr txBox="1">
            <a:spLocks noChangeArrowheads="1"/>
          </p:cNvSpPr>
          <p:nvPr userDrawn="1">
            <p:custDataLst>
              <p:tags r:id="rId4"/>
            </p:custDataLst>
          </p:nvPr>
        </p:nvSpPr>
        <p:spPr bwMode="black">
          <a:xfrm>
            <a:off x="4022173" y="260350"/>
            <a:ext cx="7679599" cy="139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r">
              <a:buClrTx/>
              <a:buSzTx/>
              <a:buFontTx/>
              <a:buNone/>
            </a:pPr>
            <a:endParaRPr lang="en-GB" sz="900" dirty="0">
              <a:solidFill>
                <a:srgbClr val="283E36"/>
              </a:solidFill>
              <a:latin typeface="SwissReSans" pitchFamily="34" charset="0"/>
            </a:endParaRPr>
          </a:p>
        </p:txBody>
      </p:sp>
      <p:sp>
        <p:nvSpPr>
          <p:cNvPr id="13" name="Footer"/>
          <p:cNvSpPr txBox="1">
            <a:spLocks/>
          </p:cNvSpPr>
          <p:nvPr userDrawn="1">
            <p:custDataLst>
              <p:tags r:id="rId5"/>
            </p:custDataLst>
          </p:nvPr>
        </p:nvSpPr>
        <p:spPr bwMode="black">
          <a:xfrm>
            <a:off x="3120661" y="6505850"/>
            <a:ext cx="7871883" cy="1397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/>
          <a:p>
            <a:pPr marL="0" algn="r" defTabSz="914400" rtl="0" eaLnBrk="1" latinLnBrk="0" hangingPunct="1"/>
            <a:endParaRPr lang="en-GB" sz="1000" b="0" kern="1200" dirty="0">
              <a:solidFill>
                <a:srgbClr val="283E36"/>
              </a:solidFill>
              <a:latin typeface="SwissReSans" pitchFamily="34" charset="0"/>
              <a:ea typeface="+mn-ea"/>
              <a:cs typeface="+mn-cs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>
            <p:custDataLst>
              <p:tags r:id="rId6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01752" y="6456609"/>
            <a:ext cx="924431" cy="217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493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49FF3-1AEC-47E4-84C9-D17D2BC7B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6E4430-7A3F-49AC-95A7-D05724E629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32B82B-F8E3-41CA-90FE-C35B1E73A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C9B00C-EE79-4AC3-8EBF-F2DF8EE13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AIDA Conference| Lisbon | 3 October 2019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4B496-4B9E-46B9-99B4-D16EF7669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8B738-3E18-4589-B9E1-88E75253994B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75531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11C46-0814-464C-BB07-7BC08D1FE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4BC5B5-923F-4120-8D48-86E934FF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C56A07-3228-4F8E-813D-9F3A0F8E7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649F5-3DB7-49EE-9717-A9BC06B41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AIDA Conference| Lisbon | 3 October 2019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CF1C80-6220-4046-885C-D9565A532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8B738-3E18-4589-B9E1-88E75253994B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78780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87FAB-5A11-4E0C-99F5-8B19CDECC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BB603-AE62-407D-9E7E-117ECA66F6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C3B4CE-0923-4F27-A71B-33C72B238C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42AB58-4DEE-4025-B403-584DF234D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4C1B0E-EE0E-4A2A-9F07-4758DC810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AIDA Conference| Lisbon | 3 October 2019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2DC657-235A-4E6B-8CF2-6F35923B7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8B738-3E18-4589-B9E1-88E75253994B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9799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9F727-95F5-484A-B90D-4E8664351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5021BB-DE66-4FA0-B9AC-08614A3200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1E85B1-82C9-421E-B2BF-E448EB4110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87B58A-6A76-468A-82A1-8925247546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64DAE7-A45B-498F-97F2-195722C9A3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F034F5-19B6-439D-A446-0F519062D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30226B-BBF9-4020-ABC3-CAF563C17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AIDA Conference| Lisbon | 3 October 2019 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059155-DDE1-4893-BAEB-898C7F817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8B738-3E18-4589-B9E1-88E75253994B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841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2E914-B4FB-4C7B-81EA-03E8FD833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EC13AD-6024-4732-815E-4DB41897F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677B37-33BC-456C-BC06-547785290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AIDA Conference| Lisbon | 3 October 2019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848D02-6EDF-4176-83A3-FD1EF8525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8B738-3E18-4589-B9E1-88E75253994B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9293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591F2A-D034-4E4B-931D-6353C3CAF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6DAAA1-CCED-4EF9-B76D-9B5A8D7EC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AIDA Conference| Lisbon | 3 October 2019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FFABD0-2485-4EC7-9712-0CF688B38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8B738-3E18-4589-B9E1-88E75253994B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56817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33CE9-6787-4F70-85B1-FAF130D17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75335D-2583-4B7B-BF78-5EB0EBF064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E5B5AD-7CD5-4419-AC61-5ABD2E536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F3AA9C-B17A-437C-9777-9780DDCA5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156257-387D-4402-A20E-F64ECE2A1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AIDA Conference| Lisbon | 3 October 2019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A92AA8-2FC9-48F1-8405-3790E6449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8B738-3E18-4589-B9E1-88E75253994B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87288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8901D-B34B-43F5-B280-9775A21BD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055B62-0974-4A0B-8021-636916B64A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FDDFCB-6822-4BF8-8DC8-28F8206350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EC4629-0FD7-4D0B-96B0-5B6636DEB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94E8A2-EF52-4E5C-9EBC-4E2E30C55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AIDA Conference| Lisbon | 3 October 2019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EE37C8-9CAD-410B-94DF-C9D237514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8B738-3E18-4589-B9E1-88E75253994B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65538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3FA4DB-0879-497A-9B4E-EBE92C198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1C81E3-29A1-4110-8619-FE2F3009B6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5E7CC4-6807-416C-9AA8-D5D5E1BF9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AD9682-73D0-4870-B6A4-3B9F21F7B4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CH"/>
              <a:t>AIDA Conference| Lisbon | 3 October 2019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C201AD-A539-4856-861E-F03BB27B52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8B738-3E18-4589-B9E1-88E75253994B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52125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1.xml"/><Relationship Id="rId6" Type="http://schemas.openxmlformats.org/officeDocument/2006/relationships/image" Target="../media/image6.jpg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15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80" r="297" b="12164"/>
          <a:stretch/>
        </p:blipFill>
        <p:spPr>
          <a:xfrm>
            <a:off x="-11089" y="-27384"/>
            <a:ext cx="12235055" cy="6885384"/>
          </a:xfrm>
        </p:spPr>
      </p:pic>
      <p:sp>
        <p:nvSpPr>
          <p:cNvPr id="12" name="Rectangle 11"/>
          <p:cNvSpPr/>
          <p:nvPr/>
        </p:nvSpPr>
        <p:spPr>
          <a:xfrm>
            <a:off x="0" y="-27384"/>
            <a:ext cx="5375920" cy="6885383"/>
          </a:xfrm>
          <a:prstGeom prst="rect">
            <a:avLst/>
          </a:prstGeom>
          <a:gradFill>
            <a:gsLst>
              <a:gs pos="0">
                <a:srgbClr val="06060F">
                  <a:alpha val="80000"/>
                </a:srgbClr>
              </a:gs>
              <a:gs pos="100000">
                <a:srgbClr val="83A6D0">
                  <a:alpha val="80000"/>
                </a:srgbClr>
              </a:gs>
            </a:gsLst>
            <a:lin ang="0" scaled="1"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80D4F0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email">
            <a:biLevel thresh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gray">
          <a:xfrm>
            <a:off x="263426" y="301052"/>
            <a:ext cx="1379177" cy="324512"/>
          </a:xfrm>
          <a:prstGeom prst="rect">
            <a:avLst/>
          </a:prstGeom>
        </p:spPr>
      </p:pic>
      <p:sp>
        <p:nvSpPr>
          <p:cNvPr id="7" name="Title 2"/>
          <p:cNvSpPr txBox="1">
            <a:spLocks/>
          </p:cNvSpPr>
          <p:nvPr/>
        </p:nvSpPr>
        <p:spPr bwMode="white">
          <a:xfrm>
            <a:off x="695325" y="1700808"/>
            <a:ext cx="4104859" cy="208823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800" kern="1200">
                <a:solidFill>
                  <a:srgbClr val="FFFFFF"/>
                </a:solidFill>
                <a:latin typeface="SwissReSans Light" pitchFamily="34" charset="0"/>
                <a:ea typeface="+mj-ea"/>
                <a:cs typeface="+mj-cs"/>
              </a:defRPr>
            </a:lvl1pPr>
          </a:lstStyle>
          <a:p>
            <a:r>
              <a:rPr lang="en-GB" sz="3600" b="1" dirty="0">
                <a:solidFill>
                  <a:schemeClr val="bg1"/>
                </a:solidFill>
              </a:rPr>
              <a:t>From data breach insurance to comprehensive cyber peril covers: trends in cyber insurance, accumulation and modelling</a:t>
            </a:r>
            <a:endParaRPr lang="en-GB" sz="2800" b="1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6635692-362C-4805-8E32-7D29B4EA3061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6828" y="95794"/>
            <a:ext cx="2024543" cy="1353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035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vert="horz" lIns="0" tIns="0" rIns="0" bIns="0" rtlCol="0" anchor="t" anchorCtr="0">
            <a:noAutofit/>
          </a:bodyPr>
          <a:lstStyle/>
          <a:p>
            <a:r>
              <a:rPr lang="en-GB" dirty="0"/>
              <a:t>Cyber coverage landscape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D2043-7E31-4A53-BD33-72A88E682172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2220120" y="1528602"/>
            <a:ext cx="7979569" cy="494565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‘Normal’ Affirmative cyber covers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6465296" y="3543994"/>
            <a:ext cx="3762746" cy="432049"/>
            <a:chOff x="4948278" y="3391517"/>
            <a:chExt cx="3762746" cy="471468"/>
          </a:xfrm>
        </p:grpSpPr>
        <p:sp>
          <p:nvSpPr>
            <p:cNvPr id="44" name="Rectangle 103"/>
            <p:cNvSpPr/>
            <p:nvPr/>
          </p:nvSpPr>
          <p:spPr>
            <a:xfrm>
              <a:off x="4948278" y="3391517"/>
              <a:ext cx="482793" cy="471468"/>
            </a:xfrm>
            <a:prstGeom prst="rect">
              <a:avLst/>
            </a:prstGeom>
            <a:solidFill>
              <a:srgbClr val="00B0F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5" name="Rectangle 104"/>
            <p:cNvSpPr/>
            <p:nvPr/>
          </p:nvSpPr>
          <p:spPr>
            <a:xfrm>
              <a:off x="5452072" y="3391517"/>
              <a:ext cx="3258952" cy="467225"/>
            </a:xfrm>
            <a:prstGeom prst="rect">
              <a:avLst/>
            </a:prstGeom>
            <a:solidFill>
              <a:srgbClr val="00B0F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1400" dirty="0"/>
                <a:t>Data Restoration</a:t>
              </a:r>
            </a:p>
          </p:txBody>
        </p:sp>
        <p:pic>
          <p:nvPicPr>
            <p:cNvPr id="46" name="Picture 10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79627" y="3391517"/>
              <a:ext cx="386605" cy="42848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</p:pic>
      </p:grpSp>
      <p:grpSp>
        <p:nvGrpSpPr>
          <p:cNvPr id="5" name="Group 4"/>
          <p:cNvGrpSpPr/>
          <p:nvPr/>
        </p:nvGrpSpPr>
        <p:grpSpPr>
          <a:xfrm>
            <a:off x="2197539" y="3534166"/>
            <a:ext cx="3753801" cy="434143"/>
            <a:chOff x="683568" y="3396294"/>
            <a:chExt cx="3753801" cy="434143"/>
          </a:xfrm>
        </p:grpSpPr>
        <p:sp>
          <p:nvSpPr>
            <p:cNvPr id="41" name="Rectangle 111"/>
            <p:cNvSpPr/>
            <p:nvPr/>
          </p:nvSpPr>
          <p:spPr>
            <a:xfrm>
              <a:off x="683568" y="3396294"/>
              <a:ext cx="433422" cy="432049"/>
            </a:xfrm>
            <a:prstGeom prst="rect">
              <a:avLst/>
            </a:prstGeom>
            <a:solidFill>
              <a:srgbClr val="00B0F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2" name="Rectangle 112"/>
            <p:cNvSpPr/>
            <p:nvPr/>
          </p:nvSpPr>
          <p:spPr>
            <a:xfrm>
              <a:off x="1135268" y="3398387"/>
              <a:ext cx="3302101" cy="432050"/>
            </a:xfrm>
            <a:prstGeom prst="rect">
              <a:avLst/>
            </a:prstGeom>
            <a:solidFill>
              <a:srgbClr val="00B0F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1400" dirty="0"/>
                <a:t>Regulatory Defence</a:t>
              </a:r>
            </a:p>
          </p:txBody>
        </p:sp>
        <p:pic>
          <p:nvPicPr>
            <p:cNvPr id="43" name="Picture 1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3592" y="3410916"/>
              <a:ext cx="297695" cy="307613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</p:pic>
      </p:grpSp>
      <p:grpSp>
        <p:nvGrpSpPr>
          <p:cNvPr id="13" name="Group 12"/>
          <p:cNvGrpSpPr/>
          <p:nvPr/>
        </p:nvGrpSpPr>
        <p:grpSpPr>
          <a:xfrm>
            <a:off x="6465296" y="4891134"/>
            <a:ext cx="3749838" cy="467225"/>
            <a:chOff x="4941296" y="4472239"/>
            <a:chExt cx="3749838" cy="467225"/>
          </a:xfrm>
        </p:grpSpPr>
        <p:sp>
          <p:nvSpPr>
            <p:cNvPr id="38" name="Rectangle 119"/>
            <p:cNvSpPr/>
            <p:nvPr/>
          </p:nvSpPr>
          <p:spPr>
            <a:xfrm>
              <a:off x="4941296" y="4473942"/>
              <a:ext cx="489039" cy="462202"/>
            </a:xfrm>
            <a:prstGeom prst="rect">
              <a:avLst/>
            </a:prstGeom>
            <a:solidFill>
              <a:srgbClr val="00B0F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9" name="Rectangle 120"/>
            <p:cNvSpPr/>
            <p:nvPr/>
          </p:nvSpPr>
          <p:spPr>
            <a:xfrm>
              <a:off x="5452278" y="4472239"/>
              <a:ext cx="3238856" cy="467225"/>
            </a:xfrm>
            <a:prstGeom prst="rect">
              <a:avLst/>
            </a:prstGeom>
            <a:solidFill>
              <a:srgbClr val="00B0F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1400" dirty="0"/>
                <a:t>Cyber Extortion</a:t>
              </a:r>
            </a:p>
          </p:txBody>
        </p:sp>
        <p:pic>
          <p:nvPicPr>
            <p:cNvPr id="40" name="Picture 12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08115" y="4554545"/>
              <a:ext cx="314615" cy="31461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</p:pic>
      </p:grpSp>
      <p:grpSp>
        <p:nvGrpSpPr>
          <p:cNvPr id="12" name="Group 11"/>
          <p:cNvGrpSpPr/>
          <p:nvPr/>
        </p:nvGrpSpPr>
        <p:grpSpPr>
          <a:xfrm>
            <a:off x="6448092" y="4215397"/>
            <a:ext cx="3767043" cy="467225"/>
            <a:chOff x="4934713" y="3938243"/>
            <a:chExt cx="3767043" cy="467225"/>
          </a:xfrm>
        </p:grpSpPr>
        <p:sp>
          <p:nvSpPr>
            <p:cNvPr id="35" name="Rectangle 127"/>
            <p:cNvSpPr/>
            <p:nvPr/>
          </p:nvSpPr>
          <p:spPr>
            <a:xfrm>
              <a:off x="4934713" y="3942487"/>
              <a:ext cx="483268" cy="462981"/>
            </a:xfrm>
            <a:prstGeom prst="rect">
              <a:avLst/>
            </a:prstGeom>
            <a:solidFill>
              <a:srgbClr val="00B0F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6" name="Rectangle 128"/>
            <p:cNvSpPr/>
            <p:nvPr/>
          </p:nvSpPr>
          <p:spPr>
            <a:xfrm>
              <a:off x="5447248" y="3938243"/>
              <a:ext cx="3254508" cy="467225"/>
            </a:xfrm>
            <a:prstGeom prst="rect">
              <a:avLst/>
            </a:prstGeom>
            <a:solidFill>
              <a:srgbClr val="00B0F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1300" dirty="0"/>
                <a:t>Incident Response Costs (might include Notification, Forensics, PR, Monitoring)</a:t>
              </a:r>
            </a:p>
          </p:txBody>
        </p:sp>
        <p:pic>
          <p:nvPicPr>
            <p:cNvPr id="37" name="Picture 12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11927" y="4001173"/>
              <a:ext cx="314615" cy="31461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</p:pic>
      </p:grpSp>
      <p:grpSp>
        <p:nvGrpSpPr>
          <p:cNvPr id="8" name="Group 7"/>
          <p:cNvGrpSpPr/>
          <p:nvPr/>
        </p:nvGrpSpPr>
        <p:grpSpPr>
          <a:xfrm>
            <a:off x="2210735" y="4215397"/>
            <a:ext cx="3740604" cy="432055"/>
            <a:chOff x="687380" y="3951879"/>
            <a:chExt cx="3740604" cy="432055"/>
          </a:xfrm>
        </p:grpSpPr>
        <p:sp>
          <p:nvSpPr>
            <p:cNvPr id="32" name="Rectangle 135"/>
            <p:cNvSpPr/>
            <p:nvPr/>
          </p:nvSpPr>
          <p:spPr>
            <a:xfrm>
              <a:off x="687380" y="3951879"/>
              <a:ext cx="428235" cy="432049"/>
            </a:xfrm>
            <a:prstGeom prst="rect">
              <a:avLst/>
            </a:prstGeom>
            <a:solidFill>
              <a:srgbClr val="00B0F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3" name="Rectangle 136"/>
            <p:cNvSpPr/>
            <p:nvPr/>
          </p:nvSpPr>
          <p:spPr>
            <a:xfrm>
              <a:off x="1131460" y="3951884"/>
              <a:ext cx="3296524" cy="432050"/>
            </a:xfrm>
            <a:prstGeom prst="rect">
              <a:avLst/>
            </a:prstGeom>
            <a:solidFill>
              <a:srgbClr val="00B0F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1400" dirty="0"/>
                <a:t>Communication and Media Liability</a:t>
              </a:r>
            </a:p>
          </p:txBody>
        </p:sp>
        <p:pic>
          <p:nvPicPr>
            <p:cNvPr id="34" name="Picture 137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7713" y="3998723"/>
              <a:ext cx="321052" cy="321052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</p:pic>
      </p:grpSp>
      <p:grpSp>
        <p:nvGrpSpPr>
          <p:cNvPr id="10" name="Group 9"/>
          <p:cNvGrpSpPr/>
          <p:nvPr/>
        </p:nvGrpSpPr>
        <p:grpSpPr>
          <a:xfrm>
            <a:off x="6471542" y="2852934"/>
            <a:ext cx="3763482" cy="467224"/>
            <a:chOff x="4947542" y="2852934"/>
            <a:chExt cx="3763808" cy="467224"/>
          </a:xfrm>
        </p:grpSpPr>
        <p:sp>
          <p:nvSpPr>
            <p:cNvPr id="29" name="Rectangle 143"/>
            <p:cNvSpPr/>
            <p:nvPr/>
          </p:nvSpPr>
          <p:spPr>
            <a:xfrm>
              <a:off x="4947542" y="2852935"/>
              <a:ext cx="482793" cy="467223"/>
            </a:xfrm>
            <a:prstGeom prst="rect">
              <a:avLst/>
            </a:prstGeom>
            <a:solidFill>
              <a:srgbClr val="00B0F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0" name="Rectangle 144"/>
            <p:cNvSpPr/>
            <p:nvPr/>
          </p:nvSpPr>
          <p:spPr>
            <a:xfrm>
              <a:off x="5451335" y="2852934"/>
              <a:ext cx="3260015" cy="467223"/>
            </a:xfrm>
            <a:prstGeom prst="rect">
              <a:avLst/>
            </a:prstGeom>
            <a:solidFill>
              <a:srgbClr val="00B0F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1400" dirty="0"/>
                <a:t>Business Interruption (BI) and Contingent Business Interruption (CBI)</a:t>
              </a:r>
            </a:p>
          </p:txBody>
        </p:sp>
        <p:pic>
          <p:nvPicPr>
            <p:cNvPr id="31" name="Picture 145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05942" y="2889256"/>
              <a:ext cx="319024" cy="31902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</p:pic>
      </p:grpSp>
      <p:grpSp>
        <p:nvGrpSpPr>
          <p:cNvPr id="3" name="Group 2"/>
          <p:cNvGrpSpPr/>
          <p:nvPr/>
        </p:nvGrpSpPr>
        <p:grpSpPr>
          <a:xfrm>
            <a:off x="2207569" y="2852935"/>
            <a:ext cx="3746181" cy="432051"/>
            <a:chOff x="683568" y="2852934"/>
            <a:chExt cx="3746181" cy="432051"/>
          </a:xfrm>
        </p:grpSpPr>
        <p:sp>
          <p:nvSpPr>
            <p:cNvPr id="26" name="Rectangle 151"/>
            <p:cNvSpPr/>
            <p:nvPr/>
          </p:nvSpPr>
          <p:spPr>
            <a:xfrm>
              <a:off x="683568" y="2852934"/>
              <a:ext cx="428235" cy="432049"/>
            </a:xfrm>
            <a:prstGeom prst="rect">
              <a:avLst/>
            </a:prstGeom>
            <a:solidFill>
              <a:srgbClr val="00B0F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7" name="Rectangle 152"/>
            <p:cNvSpPr/>
            <p:nvPr/>
          </p:nvSpPr>
          <p:spPr>
            <a:xfrm>
              <a:off x="1127648" y="2852935"/>
              <a:ext cx="3302101" cy="432050"/>
            </a:xfrm>
            <a:prstGeom prst="rect">
              <a:avLst/>
            </a:prstGeom>
            <a:solidFill>
              <a:srgbClr val="00B0F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1400" dirty="0"/>
                <a:t>Data Privacy Liability</a:t>
              </a:r>
            </a:p>
          </p:txBody>
        </p:sp>
        <p:pic>
          <p:nvPicPr>
            <p:cNvPr id="28" name="Picture 153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4808" y="2904627"/>
              <a:ext cx="318332" cy="318332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</p:pic>
      </p:grpSp>
      <p:grpSp>
        <p:nvGrpSpPr>
          <p:cNvPr id="9" name="Group 8"/>
          <p:cNvGrpSpPr/>
          <p:nvPr/>
        </p:nvGrpSpPr>
        <p:grpSpPr>
          <a:xfrm>
            <a:off x="2210735" y="4894538"/>
            <a:ext cx="3740604" cy="432050"/>
            <a:chOff x="687380" y="4461173"/>
            <a:chExt cx="3740604" cy="432050"/>
          </a:xfrm>
        </p:grpSpPr>
        <p:sp>
          <p:nvSpPr>
            <p:cNvPr id="23" name="Rectangle 159"/>
            <p:cNvSpPr/>
            <p:nvPr/>
          </p:nvSpPr>
          <p:spPr>
            <a:xfrm>
              <a:off x="687380" y="4461174"/>
              <a:ext cx="428235" cy="432049"/>
            </a:xfrm>
            <a:prstGeom prst="rect">
              <a:avLst/>
            </a:prstGeom>
            <a:solidFill>
              <a:srgbClr val="00B0F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4" name="Rectangle 160"/>
            <p:cNvSpPr/>
            <p:nvPr/>
          </p:nvSpPr>
          <p:spPr>
            <a:xfrm>
              <a:off x="1131460" y="4461173"/>
              <a:ext cx="3296524" cy="432050"/>
            </a:xfrm>
            <a:prstGeom prst="rect">
              <a:avLst/>
            </a:prstGeom>
            <a:solidFill>
              <a:srgbClr val="00B0F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1400" dirty="0"/>
                <a:t>Network and Information Security Liability</a:t>
              </a:r>
            </a:p>
          </p:txBody>
        </p:sp>
        <p:pic>
          <p:nvPicPr>
            <p:cNvPr id="25" name="Picture 161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8620" y="4482770"/>
              <a:ext cx="318332" cy="318332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</p:pic>
      </p:grpSp>
      <p:sp>
        <p:nvSpPr>
          <p:cNvPr id="2" name="Rectangle 1"/>
          <p:cNvSpPr/>
          <p:nvPr/>
        </p:nvSpPr>
        <p:spPr>
          <a:xfrm>
            <a:off x="2207569" y="2276872"/>
            <a:ext cx="3743771" cy="383478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Third party covers</a:t>
            </a:r>
          </a:p>
        </p:txBody>
      </p:sp>
      <p:sp>
        <p:nvSpPr>
          <p:cNvPr id="80" name="Rectangle 79"/>
          <p:cNvSpPr/>
          <p:nvPr/>
        </p:nvSpPr>
        <p:spPr>
          <a:xfrm>
            <a:off x="6455918" y="2276872"/>
            <a:ext cx="3743771" cy="383478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First party covers</a:t>
            </a:r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160D2D3E-8263-48FD-806D-59AA280E1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523393" y="6446037"/>
            <a:ext cx="4114800" cy="365125"/>
          </a:xfrm>
        </p:spPr>
        <p:txBody>
          <a:bodyPr/>
          <a:lstStyle/>
          <a:p>
            <a:r>
              <a:rPr lang="en-GB" dirty="0">
                <a:solidFill>
                  <a:schemeClr val="bg1">
                    <a:lumMod val="65000"/>
                  </a:schemeClr>
                </a:solidFill>
                <a:latin typeface="SwissReSans" pitchFamily="34" charset="0"/>
              </a:rPr>
              <a:t>AIDA Conference| Lisbon | 3 October 2019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7755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Underlying coverage trends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D2043-7E31-4A53-BD33-72A88E682172}" type="slidenum">
              <a:rPr lang="en-GB" smtClean="0"/>
              <a:pPr/>
              <a:t>3</a:t>
            </a:fld>
            <a:endParaRPr lang="en-GB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177361352"/>
              </p:ext>
            </p:extLst>
          </p:nvPr>
        </p:nvGraphicFramePr>
        <p:xfrm>
          <a:off x="1851626" y="1377022"/>
          <a:ext cx="8352928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72536C-0846-4540-A562-32B84022C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636042" y="6356350"/>
            <a:ext cx="4114800" cy="365125"/>
          </a:xfrm>
        </p:spPr>
        <p:txBody>
          <a:bodyPr/>
          <a:lstStyle/>
          <a:p>
            <a:r>
              <a:rPr lang="en-GB" dirty="0"/>
              <a:t>AIDA Conference| Lisbon | 3 October 2019 </a:t>
            </a:r>
          </a:p>
        </p:txBody>
      </p:sp>
    </p:spTree>
    <p:extLst>
      <p:ext uri="{BB962C8B-B14F-4D97-AF65-F5344CB8AC3E}">
        <p14:creationId xmlns:p14="http://schemas.microsoft.com/office/powerpoint/2010/main" val="1126834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5FC6259-59CC-47E7-AA69-E361DADAF5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1BDF508-86C8-41A6-B240-4E411C528F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6C783FD-9EFB-4EF8-8AB7-9EDD512C0F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0325936-6066-4DA6-9A0C-5261F2668F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19111AA-2C0E-4BE1-B841-DED7E52511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9021488-04C8-4737-B3B2-B2F93DAAF8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9E6491A-D8C5-4DCB-A71B-C4EE99BEB9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EF3526F-D85C-476A-B778-CE749383F7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core product subject to constant innovation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D2043-7E31-4A53-BD33-72A88E682172}" type="slidenum">
              <a:rPr lang="en-GB" smtClean="0"/>
              <a:pPr/>
              <a:t>4</a:t>
            </a:fld>
            <a:endParaRPr lang="en-GB" dirty="0"/>
          </a:p>
        </p:txBody>
      </p:sp>
      <p:graphicFrame>
        <p:nvGraphicFramePr>
          <p:cNvPr id="6" name="Diagram 5"/>
          <p:cNvGraphicFramePr/>
          <p:nvPr>
            <p:extLst/>
          </p:nvPr>
        </p:nvGraphicFramePr>
        <p:xfrm>
          <a:off x="191344" y="764704"/>
          <a:ext cx="6840760" cy="60073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ight Arrow 1"/>
          <p:cNvSpPr/>
          <p:nvPr/>
        </p:nvSpPr>
        <p:spPr>
          <a:xfrm rot="16200000">
            <a:off x="5699956" y="3320988"/>
            <a:ext cx="4104456" cy="864096"/>
          </a:xfrm>
          <a:prstGeom prst="rightArrow">
            <a:avLst/>
          </a:prstGeom>
          <a:solidFill>
            <a:schemeClr val="accent6"/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bg1"/>
                </a:solidFill>
                <a:latin typeface="SwissReSans" pitchFamily="34" charset="0"/>
              </a:rPr>
              <a:t>Evolution of the product</a:t>
            </a: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592" y="4653136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3592" y="2132856"/>
            <a:ext cx="432048" cy="43204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3592" y="3356992"/>
            <a:ext cx="432048" cy="43204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8184232" y="2564904"/>
            <a:ext cx="3744416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GB" sz="1600" dirty="0">
                <a:latin typeface="SwissReSans" pitchFamily="34" charset="0"/>
              </a:rPr>
              <a:t>There is </a:t>
            </a:r>
            <a:r>
              <a:rPr lang="en-GB" sz="1600" b="1" dirty="0">
                <a:solidFill>
                  <a:schemeClr val="bg2"/>
                </a:solidFill>
                <a:latin typeface="SwissReSans" pitchFamily="34" charset="0"/>
              </a:rPr>
              <a:t>no ‘one size fits all’ </a:t>
            </a:r>
            <a:r>
              <a:rPr lang="en-GB" sz="1600" dirty="0">
                <a:latin typeface="SwissReSans" pitchFamily="34" charset="0"/>
              </a:rPr>
              <a:t>in Cyber. </a:t>
            </a:r>
          </a:p>
          <a:p>
            <a:pPr>
              <a:spcAft>
                <a:spcPts val="1200"/>
              </a:spcAft>
            </a:pPr>
            <a:r>
              <a:rPr lang="en-GB" sz="1600" dirty="0">
                <a:latin typeface="SwissReSans" pitchFamily="34" charset="0"/>
              </a:rPr>
              <a:t>The </a:t>
            </a:r>
            <a:r>
              <a:rPr lang="en-GB" sz="1600" b="1" dirty="0">
                <a:solidFill>
                  <a:schemeClr val="bg2"/>
                </a:solidFill>
                <a:latin typeface="SwissReSans" pitchFamily="34" charset="0"/>
              </a:rPr>
              <a:t>lack of common standards </a:t>
            </a:r>
            <a:r>
              <a:rPr lang="en-GB" sz="1600" dirty="0">
                <a:latin typeface="SwissReSans" pitchFamily="34" charset="0"/>
              </a:rPr>
              <a:t>in our industry is an issue.</a:t>
            </a:r>
          </a:p>
          <a:p>
            <a:pPr>
              <a:spcAft>
                <a:spcPts val="1200"/>
              </a:spcAft>
            </a:pPr>
            <a:r>
              <a:rPr lang="en-GB" sz="1600" dirty="0">
                <a:latin typeface="SwissReSans" pitchFamily="34" charset="0"/>
              </a:rPr>
              <a:t>The products are getting </a:t>
            </a:r>
            <a:r>
              <a:rPr lang="en-GB" sz="1600" b="1" dirty="0">
                <a:solidFill>
                  <a:schemeClr val="bg2"/>
                </a:solidFill>
                <a:latin typeface="SwissReSans" pitchFamily="34" charset="0"/>
              </a:rPr>
              <a:t>more complex</a:t>
            </a:r>
            <a:r>
              <a:rPr lang="en-GB" sz="1600" dirty="0">
                <a:latin typeface="SwissReSans" pitchFamily="34" charset="0"/>
              </a:rPr>
              <a:t>, and require a broader underwriting skillset.</a:t>
            </a:r>
          </a:p>
          <a:p>
            <a:pPr>
              <a:spcAft>
                <a:spcPts val="1200"/>
              </a:spcAft>
            </a:pPr>
            <a:r>
              <a:rPr lang="en-GB" sz="1600" dirty="0">
                <a:latin typeface="SwissReSans" pitchFamily="34" charset="0"/>
              </a:rPr>
              <a:t>Cyber is a </a:t>
            </a:r>
            <a:r>
              <a:rPr lang="en-GB" sz="1600" b="1" dirty="0">
                <a:solidFill>
                  <a:schemeClr val="bg2"/>
                </a:solidFill>
                <a:latin typeface="SwissReSans" pitchFamily="34" charset="0"/>
              </a:rPr>
              <a:t>line of business &amp; a peril</a:t>
            </a:r>
            <a:r>
              <a:rPr lang="en-GB" sz="1600" dirty="0">
                <a:latin typeface="SwissReSans" pitchFamily="34" charset="0"/>
              </a:rPr>
              <a:t>: it’s every underwriter’s problem!</a:t>
            </a: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4410CA8A-EBCB-4FDB-9B96-5AFAF60A9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509710" y="6356350"/>
            <a:ext cx="4114800" cy="365125"/>
          </a:xfrm>
        </p:spPr>
        <p:txBody>
          <a:bodyPr/>
          <a:lstStyle/>
          <a:p>
            <a:r>
              <a:rPr lang="en-GB" dirty="0"/>
              <a:t>AIDA Conference| Lisbon | 3 October 2019 </a:t>
            </a:r>
          </a:p>
        </p:txBody>
      </p:sp>
    </p:spTree>
    <p:extLst>
      <p:ext uri="{BB962C8B-B14F-4D97-AF65-F5344CB8AC3E}">
        <p14:creationId xmlns:p14="http://schemas.microsoft.com/office/powerpoint/2010/main" val="1438979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53046A9-2F6A-4BAE-9EAD-CDF0D5FB73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615D8D2-6154-4148-A5BC-1391B83FA4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E573BD8-7CA0-409A-8BC2-F6098D84BA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CB68CC6-BCEF-4BFF-B76D-0A4E76BEF5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72C3BE6-A1A3-4A9C-8F65-C25E9C4D1F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F9F4E8E-5D75-47A6-A122-E489B080A2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C5F32A3-A28B-4FBA-A60D-81D97DDEB7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86B4A51-4BF2-43E0-9CFA-97C1CC2BE5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92E42DE-D750-4696-82F7-BA520574E9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 rev="1"/>
        </p:bldSub>
      </p:bldGraphic>
      <p:bldP spid="2" grpId="0" animBg="1"/>
      <p:bldP spid="5" grpId="0" build="p"/>
      <p:bldP spid="5" grpI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783F71A-7B78-4279-892A-55BFFE78E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Cyber accumulation – main scenario clusters</a:t>
            </a:r>
            <a:endParaRPr lang="de-CH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1E6F0A-4191-4568-BE9D-B30D00CFF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D2043-7E31-4A53-BD33-72A88E682172}" type="slidenum">
              <a:rPr lang="en-GB" smtClean="0"/>
              <a:pPr/>
              <a:t>5</a:t>
            </a:fld>
            <a:endParaRPr lang="en-GB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12ECB7F-3BC9-4D4C-BAB8-8726BD6AD01A}"/>
              </a:ext>
            </a:extLst>
          </p:cNvPr>
          <p:cNvGrpSpPr/>
          <p:nvPr/>
        </p:nvGrpSpPr>
        <p:grpSpPr>
          <a:xfrm>
            <a:off x="1852724" y="1690688"/>
            <a:ext cx="7832155" cy="3462862"/>
            <a:chOff x="868539" y="4058084"/>
            <a:chExt cx="7472115" cy="1861149"/>
          </a:xfrm>
        </p:grpSpPr>
        <p:sp>
          <p:nvSpPr>
            <p:cNvPr id="6" name="Rectangle 137">
              <a:extLst>
                <a:ext uri="{FF2B5EF4-FFF2-40B4-BE49-F238E27FC236}">
                  <a16:creationId xmlns:a16="http://schemas.microsoft.com/office/drawing/2014/main" id="{723F4390-C153-44E6-B1CE-0C58C2146EBB}"/>
                </a:ext>
              </a:extLst>
            </p:cNvPr>
            <p:cNvSpPr/>
            <p:nvPr/>
          </p:nvSpPr>
          <p:spPr>
            <a:xfrm>
              <a:off x="3424724" y="4063146"/>
              <a:ext cx="2459362" cy="110022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" name="TextBox 138">
              <a:extLst>
                <a:ext uri="{FF2B5EF4-FFF2-40B4-BE49-F238E27FC236}">
                  <a16:creationId xmlns:a16="http://schemas.microsoft.com/office/drawing/2014/main" id="{80631D80-8667-474A-8F2D-DCD6437398FE}"/>
                </a:ext>
              </a:extLst>
            </p:cNvPr>
            <p:cNvSpPr txBox="1"/>
            <p:nvPr/>
          </p:nvSpPr>
          <p:spPr>
            <a:xfrm>
              <a:off x="3423159" y="4058084"/>
              <a:ext cx="2507037" cy="1093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solidFill>
                    <a:schemeClr val="bg1"/>
                  </a:solidFill>
                  <a:latin typeface="SwissReSans Light" panose="020B0504020202020204" pitchFamily="34" charset="0"/>
                </a:rPr>
                <a:t>Cyber Liability</a:t>
              </a:r>
              <a:endParaRPr lang="en-GB" sz="1100" dirty="0">
                <a:solidFill>
                  <a:schemeClr val="bg1"/>
                </a:solidFill>
                <a:latin typeface="SwissReSans Light" panose="020B0504020202020204" pitchFamily="34" charset="0"/>
              </a:endParaRPr>
            </a:p>
            <a:p>
              <a:pPr marL="171450" indent="-171450">
                <a:spcBef>
                  <a:spcPts val="300"/>
                </a:spcBef>
                <a:buFont typeface="Arial" panose="020B0604020202020204" pitchFamily="34" charset="0"/>
                <a:buChar char="•"/>
              </a:pPr>
              <a:r>
                <a:rPr lang="en-GB" sz="1100" dirty="0">
                  <a:solidFill>
                    <a:schemeClr val="bg1"/>
                  </a:solidFill>
                  <a:latin typeface="SwissReSans Light" panose="020B0504020202020204" pitchFamily="34" charset="0"/>
                </a:rPr>
                <a:t>A: Data Breach of Cloud Service Provider affecting corporate customers</a:t>
              </a:r>
            </a:p>
            <a:p>
              <a:pPr marL="171450" indent="-171450">
                <a:spcBef>
                  <a:spcPts val="300"/>
                </a:spcBef>
                <a:buFont typeface="Arial" panose="020B0604020202020204" pitchFamily="34" charset="0"/>
                <a:buChar char="•"/>
              </a:pPr>
              <a:r>
                <a:rPr lang="en-GB" sz="1100" dirty="0">
                  <a:solidFill>
                    <a:schemeClr val="bg1"/>
                  </a:solidFill>
                  <a:latin typeface="SwissReSans Light" panose="020B0504020202020204" pitchFamily="34" charset="0"/>
                </a:rPr>
                <a:t>B: Widespread Software Vulnerability leading to accumulation of breaches</a:t>
              </a:r>
            </a:p>
          </p:txBody>
        </p:sp>
        <p:sp>
          <p:nvSpPr>
            <p:cNvPr id="8" name="Rectangle 139">
              <a:extLst>
                <a:ext uri="{FF2B5EF4-FFF2-40B4-BE49-F238E27FC236}">
                  <a16:creationId xmlns:a16="http://schemas.microsoft.com/office/drawing/2014/main" id="{0F53092F-C9AB-4C23-B4F8-8B43D71E6F92}"/>
                </a:ext>
              </a:extLst>
            </p:cNvPr>
            <p:cNvSpPr/>
            <p:nvPr/>
          </p:nvSpPr>
          <p:spPr>
            <a:xfrm>
              <a:off x="5976307" y="4063145"/>
              <a:ext cx="2321795" cy="11002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" name="TextBox 140">
              <a:extLst>
                <a:ext uri="{FF2B5EF4-FFF2-40B4-BE49-F238E27FC236}">
                  <a16:creationId xmlns:a16="http://schemas.microsoft.com/office/drawing/2014/main" id="{8F8B52D5-776C-41E0-A4C9-AD899B59E703}"/>
                </a:ext>
              </a:extLst>
            </p:cNvPr>
            <p:cNvSpPr txBox="1"/>
            <p:nvPr/>
          </p:nvSpPr>
          <p:spPr>
            <a:xfrm>
              <a:off x="5976307" y="4101541"/>
              <a:ext cx="2364347" cy="4590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solidFill>
                    <a:schemeClr val="bg1"/>
                  </a:solidFill>
                  <a:latin typeface="SwissReSans Light" panose="020B0504020202020204" pitchFamily="34" charset="0"/>
                </a:rPr>
                <a:t>Critical Infrastructure</a:t>
              </a:r>
              <a:endParaRPr lang="en-GB" sz="1100" dirty="0">
                <a:solidFill>
                  <a:schemeClr val="bg1"/>
                </a:solidFill>
                <a:latin typeface="SwissReSans Light" panose="020B0504020202020204" pitchFamily="34" charset="0"/>
              </a:endParaRPr>
            </a:p>
            <a:p>
              <a:pPr marL="171450" indent="-171450">
                <a:spcBef>
                  <a:spcPts val="300"/>
                </a:spcBef>
                <a:buFont typeface="Arial" panose="020B0604020202020204" pitchFamily="34" charset="0"/>
                <a:buChar char="•"/>
              </a:pPr>
              <a:r>
                <a:rPr lang="en-GB" sz="1100" dirty="0">
                  <a:solidFill>
                    <a:schemeClr val="bg1"/>
                  </a:solidFill>
                  <a:latin typeface="SwissReSans Light" panose="020B0504020202020204" pitchFamily="34" charset="0"/>
                </a:rPr>
                <a:t>Attackers cause outage of power grid that cascades into a nationwide Blackout</a:t>
              </a:r>
            </a:p>
          </p:txBody>
        </p:sp>
        <p:grpSp>
          <p:nvGrpSpPr>
            <p:cNvPr id="10" name="Group 141">
              <a:extLst>
                <a:ext uri="{FF2B5EF4-FFF2-40B4-BE49-F238E27FC236}">
                  <a16:creationId xmlns:a16="http://schemas.microsoft.com/office/drawing/2014/main" id="{B921EC67-611A-4A10-918F-24C972DA7CF2}"/>
                </a:ext>
              </a:extLst>
            </p:cNvPr>
            <p:cNvGrpSpPr/>
            <p:nvPr/>
          </p:nvGrpSpPr>
          <p:grpSpPr>
            <a:xfrm>
              <a:off x="868539" y="4063147"/>
              <a:ext cx="2479611" cy="1146468"/>
              <a:chOff x="2971164" y="2203003"/>
              <a:chExt cx="2651128" cy="2385340"/>
            </a:xfrm>
            <a:solidFill>
              <a:srgbClr val="00B0F0"/>
            </a:solidFill>
          </p:grpSpPr>
          <p:sp>
            <p:nvSpPr>
              <p:cNvPr id="14" name="Rectangle 142">
                <a:extLst>
                  <a:ext uri="{FF2B5EF4-FFF2-40B4-BE49-F238E27FC236}">
                    <a16:creationId xmlns:a16="http://schemas.microsoft.com/office/drawing/2014/main" id="{8C3C302F-86EF-4D3B-8A61-86D7AED9E3F9}"/>
                  </a:ext>
                </a:extLst>
              </p:cNvPr>
              <p:cNvSpPr/>
              <p:nvPr/>
            </p:nvSpPr>
            <p:spPr>
              <a:xfrm>
                <a:off x="2971164" y="2203004"/>
                <a:ext cx="2651128" cy="2289124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5" name="TextBox 143">
                <a:extLst>
                  <a:ext uri="{FF2B5EF4-FFF2-40B4-BE49-F238E27FC236}">
                    <a16:creationId xmlns:a16="http://schemas.microsoft.com/office/drawing/2014/main" id="{819FD769-F29A-469F-8F9E-9ED36054EB29}"/>
                  </a:ext>
                </a:extLst>
              </p:cNvPr>
              <p:cNvSpPr txBox="1"/>
              <p:nvPr/>
            </p:nvSpPr>
            <p:spPr>
              <a:xfrm>
                <a:off x="2971165" y="2203003"/>
                <a:ext cx="2589724" cy="23853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b="1" dirty="0">
                    <a:solidFill>
                      <a:schemeClr val="bg1"/>
                    </a:solidFill>
                    <a:latin typeface="SwissReSans Light" panose="020B0504020202020204" pitchFamily="34" charset="0"/>
                  </a:rPr>
                  <a:t>Denial of Service / Interruption of Operations</a:t>
                </a:r>
                <a:endParaRPr lang="en-GB" sz="1200" b="1" dirty="0">
                  <a:solidFill>
                    <a:schemeClr val="bg1"/>
                  </a:solidFill>
                  <a:latin typeface="SwissReSans Light" panose="020B0504020202020204" pitchFamily="34" charset="0"/>
                </a:endParaRPr>
              </a:p>
              <a:p>
                <a:pPr marL="171450" indent="-171450">
                  <a:spcBef>
                    <a:spcPts val="300"/>
                  </a:spcBef>
                  <a:buFont typeface="Arial" panose="020B0604020202020204" pitchFamily="34" charset="0"/>
                  <a:buChar char="•"/>
                </a:pPr>
                <a:r>
                  <a:rPr lang="en-GB" sz="1100" dirty="0">
                    <a:solidFill>
                      <a:schemeClr val="bg1"/>
                    </a:solidFill>
                    <a:latin typeface="SwissReSans Light" panose="020B0504020202020204" pitchFamily="34" charset="0"/>
                  </a:rPr>
                  <a:t>A: Malware epidemic</a:t>
                </a:r>
              </a:p>
              <a:p>
                <a:pPr marL="171450" indent="-171450">
                  <a:spcBef>
                    <a:spcPts val="300"/>
                  </a:spcBef>
                  <a:buFont typeface="Arial" panose="020B0604020202020204" pitchFamily="34" charset="0"/>
                  <a:buChar char="•"/>
                </a:pPr>
                <a:r>
                  <a:rPr lang="en-GB" sz="1100" dirty="0">
                    <a:solidFill>
                      <a:schemeClr val="bg1"/>
                    </a:solidFill>
                    <a:latin typeface="SwissReSans Light" panose="020B0504020202020204" pitchFamily="34" charset="0"/>
                  </a:rPr>
                  <a:t>B: Cloud service provider attack</a:t>
                </a:r>
              </a:p>
              <a:p>
                <a:pPr marL="171450" indent="-171450">
                  <a:spcBef>
                    <a:spcPts val="300"/>
                  </a:spcBef>
                  <a:buFont typeface="Arial" panose="020B0604020202020204" pitchFamily="34" charset="0"/>
                  <a:buChar char="•"/>
                </a:pPr>
                <a:r>
                  <a:rPr lang="en-GB" sz="1100" dirty="0">
                    <a:solidFill>
                      <a:schemeClr val="bg1"/>
                    </a:solidFill>
                    <a:latin typeface="SwissReSans Light" panose="020B0504020202020204" pitchFamily="34" charset="0"/>
                  </a:rPr>
                  <a:t>C: Internet Service Provider outage</a:t>
                </a:r>
              </a:p>
            </p:txBody>
          </p:sp>
        </p:grpSp>
        <p:sp>
          <p:nvSpPr>
            <p:cNvPr id="11" name="Rectangle 144">
              <a:extLst>
                <a:ext uri="{FF2B5EF4-FFF2-40B4-BE49-F238E27FC236}">
                  <a16:creationId xmlns:a16="http://schemas.microsoft.com/office/drawing/2014/main" id="{7C5515DE-C711-4A1E-A785-BD9AA2C5C5F3}"/>
                </a:ext>
              </a:extLst>
            </p:cNvPr>
            <p:cNvSpPr/>
            <p:nvPr/>
          </p:nvSpPr>
          <p:spPr>
            <a:xfrm>
              <a:off x="868539" y="5201842"/>
              <a:ext cx="2479611" cy="717391"/>
            </a:xfrm>
            <a:prstGeom prst="rect">
              <a:avLst/>
            </a:prstGeom>
            <a:solidFill>
              <a:srgbClr val="FFC000"/>
            </a:solidFill>
            <a:ln w="3175"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>
                  <a:solidFill>
                    <a:schemeClr val="tx1">
                      <a:lumMod val="75000"/>
                    </a:schemeClr>
                  </a:solidFill>
                  <a:latin typeface="SwissReSans" pitchFamily="34" charset="0"/>
                </a:rPr>
                <a:t>Cyber products affected (standalone or endorsements) </a:t>
              </a:r>
              <a:br>
                <a:rPr lang="en-GB" sz="1200" dirty="0">
                  <a:latin typeface="SwissReSans" pitchFamily="34" charset="0"/>
                </a:rPr>
              </a:br>
              <a:endParaRPr lang="en-GB" sz="1200" dirty="0">
                <a:latin typeface="SwissReSans" pitchFamily="34" charset="0"/>
              </a:endParaRPr>
            </a:p>
            <a:p>
              <a:pPr algn="ctr"/>
              <a:endParaRPr lang="en-GB" sz="1200" dirty="0">
                <a:solidFill>
                  <a:srgbClr val="FF0000"/>
                </a:solidFill>
                <a:latin typeface="SwissReSans" pitchFamily="34" charset="0"/>
              </a:endParaRPr>
            </a:p>
            <a:p>
              <a:pPr algn="ctr"/>
              <a:endParaRPr lang="en-GB" sz="1200" dirty="0">
                <a:solidFill>
                  <a:srgbClr val="FF0000"/>
                </a:solidFill>
                <a:latin typeface="SwissReSans" pitchFamily="34" charset="0"/>
              </a:endParaRPr>
            </a:p>
          </p:txBody>
        </p:sp>
        <p:sp>
          <p:nvSpPr>
            <p:cNvPr id="12" name="Rectangle 145">
              <a:extLst>
                <a:ext uri="{FF2B5EF4-FFF2-40B4-BE49-F238E27FC236}">
                  <a16:creationId xmlns:a16="http://schemas.microsoft.com/office/drawing/2014/main" id="{669849A8-2514-4CF3-ABE5-53CD6CC5823D}"/>
                </a:ext>
              </a:extLst>
            </p:cNvPr>
            <p:cNvSpPr/>
            <p:nvPr/>
          </p:nvSpPr>
          <p:spPr>
            <a:xfrm>
              <a:off x="3426877" y="5201764"/>
              <a:ext cx="2457209" cy="717468"/>
            </a:xfrm>
            <a:prstGeom prst="rect">
              <a:avLst/>
            </a:prstGeom>
            <a:solidFill>
              <a:srgbClr val="FFC000"/>
            </a:solidFill>
            <a:ln w="3175"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>
                  <a:solidFill>
                    <a:schemeClr val="tx1">
                      <a:lumMod val="75000"/>
                    </a:schemeClr>
                  </a:solidFill>
                  <a:latin typeface="SwissReSans" pitchFamily="34" charset="0"/>
                </a:rPr>
                <a:t>Mainly Cyber products affected (standalone or endorsements)</a:t>
              </a:r>
            </a:p>
            <a:p>
              <a:pPr algn="ctr"/>
              <a:endParaRPr lang="en-GB" sz="1200" dirty="0">
                <a:solidFill>
                  <a:schemeClr val="tx1">
                    <a:lumMod val="75000"/>
                  </a:schemeClr>
                </a:solidFill>
                <a:latin typeface="SwissReSans" pitchFamily="34" charset="0"/>
              </a:endParaRPr>
            </a:p>
            <a:p>
              <a:pPr algn="ctr"/>
              <a:br>
                <a:rPr lang="en-GB" sz="1200" dirty="0">
                  <a:solidFill>
                    <a:schemeClr val="tx1">
                      <a:lumMod val="75000"/>
                    </a:schemeClr>
                  </a:solidFill>
                  <a:latin typeface="SwissReSans" pitchFamily="34" charset="0"/>
                </a:rPr>
              </a:br>
              <a:endParaRPr lang="en-GB" sz="1200" dirty="0">
                <a:solidFill>
                  <a:srgbClr val="7030A0"/>
                </a:solidFill>
                <a:latin typeface="SwissReSans" pitchFamily="34" charset="0"/>
              </a:endParaRPr>
            </a:p>
          </p:txBody>
        </p:sp>
        <p:sp>
          <p:nvSpPr>
            <p:cNvPr id="13" name="Rectangle 146">
              <a:extLst>
                <a:ext uri="{FF2B5EF4-FFF2-40B4-BE49-F238E27FC236}">
                  <a16:creationId xmlns:a16="http://schemas.microsoft.com/office/drawing/2014/main" id="{AB98A763-F262-4A40-BF28-7F2B3AAA0E06}"/>
                </a:ext>
              </a:extLst>
            </p:cNvPr>
            <p:cNvSpPr/>
            <p:nvPr/>
          </p:nvSpPr>
          <p:spPr>
            <a:xfrm>
              <a:off x="5976307" y="5209613"/>
              <a:ext cx="2333385" cy="709618"/>
            </a:xfrm>
            <a:prstGeom prst="rect">
              <a:avLst/>
            </a:prstGeom>
            <a:solidFill>
              <a:srgbClr val="FF9999"/>
            </a:solidFill>
            <a:ln w="31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>
                  <a:solidFill>
                    <a:srgbClr val="FF0000"/>
                  </a:solidFill>
                  <a:latin typeface="SwissReSans" pitchFamily="34" charset="0"/>
                </a:rPr>
                <a:t>“Silent” coverage embedded in standard products (Property, Engineering, Special Lines)</a:t>
              </a:r>
            </a:p>
          </p:txBody>
        </p:sp>
      </p:grpSp>
      <p:sp>
        <p:nvSpPr>
          <p:cNvPr id="17" name="Rectangle 146">
            <a:extLst>
              <a:ext uri="{FF2B5EF4-FFF2-40B4-BE49-F238E27FC236}">
                <a16:creationId xmlns:a16="http://schemas.microsoft.com/office/drawing/2014/main" id="{0AD4632F-7D2C-4EB5-A96B-756A52887054}"/>
              </a:ext>
            </a:extLst>
          </p:cNvPr>
          <p:cNvSpPr/>
          <p:nvPr/>
        </p:nvSpPr>
        <p:spPr>
          <a:xfrm>
            <a:off x="2212943" y="4493387"/>
            <a:ext cx="2224726" cy="668184"/>
          </a:xfrm>
          <a:prstGeom prst="rect">
            <a:avLst/>
          </a:prstGeom>
          <a:solidFill>
            <a:srgbClr val="FF9999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rgbClr val="FF0000"/>
                </a:solidFill>
                <a:latin typeface="SwissReSans" pitchFamily="34" charset="0"/>
              </a:rPr>
              <a:t>Attention: “incidental exposures” often found in Property </a:t>
            </a:r>
            <a:r>
              <a:rPr lang="en-GB" sz="1200" b="1" dirty="0" err="1">
                <a:solidFill>
                  <a:srgbClr val="FF0000"/>
                </a:solidFill>
                <a:latin typeface="SwissReSans" pitchFamily="34" charset="0"/>
              </a:rPr>
              <a:t>LoB</a:t>
            </a:r>
            <a:r>
              <a:rPr lang="en-GB" sz="1200" b="1" dirty="0">
                <a:solidFill>
                  <a:srgbClr val="FF0000"/>
                </a:solidFill>
                <a:latin typeface="SwissReSans" pitchFamily="34" charset="0"/>
              </a:rPr>
              <a:t>!</a:t>
            </a:r>
          </a:p>
        </p:txBody>
      </p:sp>
      <p:sp>
        <p:nvSpPr>
          <p:cNvPr id="18" name="Rectangle 146">
            <a:extLst>
              <a:ext uri="{FF2B5EF4-FFF2-40B4-BE49-F238E27FC236}">
                <a16:creationId xmlns:a16="http://schemas.microsoft.com/office/drawing/2014/main" id="{1F627B57-46A8-4990-9844-346A16ECCA77}"/>
              </a:ext>
            </a:extLst>
          </p:cNvPr>
          <p:cNvSpPr/>
          <p:nvPr/>
        </p:nvSpPr>
        <p:spPr>
          <a:xfrm>
            <a:off x="4797888" y="4493387"/>
            <a:ext cx="2306685" cy="668184"/>
          </a:xfrm>
          <a:prstGeom prst="rect">
            <a:avLst/>
          </a:prstGeom>
          <a:solidFill>
            <a:srgbClr val="FF9999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rgbClr val="FF0000"/>
                </a:solidFill>
                <a:latin typeface="SwissReSans" pitchFamily="34" charset="0"/>
              </a:rPr>
              <a:t>“silent” exposures in broad Casualty covers (CGL, D&amp;O, PI, </a:t>
            </a:r>
            <a:r>
              <a:rPr lang="en-GB" sz="1200" b="1" dirty="0" err="1">
                <a:solidFill>
                  <a:srgbClr val="FF0000"/>
                </a:solidFill>
                <a:latin typeface="SwissReSans" pitchFamily="34" charset="0"/>
              </a:rPr>
              <a:t>etc</a:t>
            </a:r>
            <a:r>
              <a:rPr lang="en-GB" sz="1200" b="1" dirty="0">
                <a:solidFill>
                  <a:srgbClr val="FF0000"/>
                </a:solidFill>
                <a:latin typeface="SwissReSans" pitchFamily="34" charset="0"/>
              </a:rPr>
              <a:t>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A78820D-3008-4215-A5BA-940FBA154E61}"/>
              </a:ext>
            </a:extLst>
          </p:cNvPr>
          <p:cNvSpPr txBox="1"/>
          <p:nvPr/>
        </p:nvSpPr>
        <p:spPr>
          <a:xfrm>
            <a:off x="1852724" y="5459240"/>
            <a:ext cx="2579576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de-CH" sz="1600" dirty="0">
                <a:solidFill>
                  <a:schemeClr val="bg1"/>
                </a:solidFill>
              </a:rPr>
              <a:t>Non </a:t>
            </a:r>
            <a:r>
              <a:rPr lang="de-CH" sz="1600" dirty="0" err="1">
                <a:solidFill>
                  <a:schemeClr val="bg1"/>
                </a:solidFill>
              </a:rPr>
              <a:t>Physical</a:t>
            </a:r>
            <a:r>
              <a:rPr lang="de-CH" sz="1600" dirty="0">
                <a:solidFill>
                  <a:schemeClr val="bg1"/>
                </a:solidFill>
              </a:rPr>
              <a:t> </a:t>
            </a:r>
            <a:r>
              <a:rPr lang="de-CH" sz="1600" dirty="0" err="1">
                <a:solidFill>
                  <a:schemeClr val="bg1"/>
                </a:solidFill>
              </a:rPr>
              <a:t>Damage</a:t>
            </a:r>
            <a:r>
              <a:rPr lang="de-CH" sz="1600" dirty="0">
                <a:solidFill>
                  <a:schemeClr val="bg1"/>
                </a:solidFill>
              </a:rPr>
              <a:t> BI, CBI, Data Restoration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527173C-2D3A-4F49-B9CB-AFF924B54C49}"/>
              </a:ext>
            </a:extLst>
          </p:cNvPr>
          <p:cNvSpPr txBox="1"/>
          <p:nvPr/>
        </p:nvSpPr>
        <p:spPr>
          <a:xfrm>
            <a:off x="4534334" y="5458762"/>
            <a:ext cx="2570239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de-CH" sz="1600" dirty="0" err="1">
                <a:solidFill>
                  <a:schemeClr val="bg1"/>
                </a:solidFill>
              </a:rPr>
              <a:t>Breach</a:t>
            </a:r>
            <a:r>
              <a:rPr lang="de-CH" sz="1600" dirty="0">
                <a:solidFill>
                  <a:schemeClr val="bg1"/>
                </a:solidFill>
              </a:rPr>
              <a:t> Response </a:t>
            </a:r>
            <a:r>
              <a:rPr lang="de-CH" sz="1600" dirty="0" err="1">
                <a:solidFill>
                  <a:schemeClr val="bg1"/>
                </a:solidFill>
              </a:rPr>
              <a:t>Costs</a:t>
            </a:r>
            <a:r>
              <a:rPr lang="de-CH" sz="1600" dirty="0">
                <a:solidFill>
                  <a:schemeClr val="bg1"/>
                </a:solidFill>
              </a:rPr>
              <a:t>, Personal </a:t>
            </a:r>
            <a:r>
              <a:rPr lang="de-CH" sz="1600" dirty="0" err="1">
                <a:solidFill>
                  <a:schemeClr val="bg1"/>
                </a:solidFill>
              </a:rPr>
              <a:t>Injury</a:t>
            </a:r>
            <a:endParaRPr lang="de-CH" sz="1600" dirty="0">
              <a:solidFill>
                <a:schemeClr val="bg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C4BDFD8-1DD7-4DE1-8D12-BB73A8DF9E81}"/>
              </a:ext>
            </a:extLst>
          </p:cNvPr>
          <p:cNvSpPr txBox="1"/>
          <p:nvPr/>
        </p:nvSpPr>
        <p:spPr>
          <a:xfrm>
            <a:off x="7206607" y="5458762"/>
            <a:ext cx="2433669" cy="615553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de-CH" sz="1600" dirty="0">
                <a:solidFill>
                  <a:schemeClr val="bg1"/>
                </a:solidFill>
              </a:rPr>
              <a:t>Non </a:t>
            </a:r>
            <a:r>
              <a:rPr lang="de-CH" sz="1600" dirty="0" err="1">
                <a:solidFill>
                  <a:schemeClr val="bg1"/>
                </a:solidFill>
              </a:rPr>
              <a:t>Physical</a:t>
            </a:r>
            <a:r>
              <a:rPr lang="de-CH" sz="1600" dirty="0">
                <a:solidFill>
                  <a:schemeClr val="bg1"/>
                </a:solidFill>
              </a:rPr>
              <a:t> </a:t>
            </a:r>
            <a:r>
              <a:rPr lang="de-CH" sz="1600" dirty="0" err="1">
                <a:solidFill>
                  <a:schemeClr val="bg1"/>
                </a:solidFill>
              </a:rPr>
              <a:t>Damage</a:t>
            </a:r>
            <a:r>
              <a:rPr lang="de-CH" sz="1600" dirty="0">
                <a:solidFill>
                  <a:schemeClr val="bg1"/>
                </a:solidFill>
              </a:rPr>
              <a:t> CBI</a:t>
            </a:r>
          </a:p>
          <a:p>
            <a:endParaRPr lang="de-CH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A884500-2227-4A72-B5E3-C4A493401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582876" y="6356349"/>
            <a:ext cx="4114800" cy="365125"/>
          </a:xfrm>
        </p:spPr>
        <p:txBody>
          <a:bodyPr/>
          <a:lstStyle/>
          <a:p>
            <a:r>
              <a:rPr lang="en-GB" dirty="0"/>
              <a:t>AIDA Conference| Lisbon | 3 October 2019 </a:t>
            </a:r>
          </a:p>
        </p:txBody>
      </p:sp>
    </p:spTree>
    <p:extLst>
      <p:ext uri="{BB962C8B-B14F-4D97-AF65-F5344CB8AC3E}">
        <p14:creationId xmlns:p14="http://schemas.microsoft.com/office/powerpoint/2010/main" val="83954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D2043-7E31-4A53-BD33-72A88E682172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619F4D-3DD8-4162-8B6C-95445EE15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73616" y="6356349"/>
            <a:ext cx="4114800" cy="365125"/>
          </a:xfrm>
        </p:spPr>
        <p:txBody>
          <a:bodyPr/>
          <a:lstStyle/>
          <a:p>
            <a:r>
              <a:rPr lang="en-GB" dirty="0"/>
              <a:t>AIDA Conference| Lisbon | 3 October 2019 </a:t>
            </a:r>
          </a:p>
        </p:txBody>
      </p:sp>
    </p:spTree>
    <p:extLst>
      <p:ext uri="{BB962C8B-B14F-4D97-AF65-F5344CB8AC3E}">
        <p14:creationId xmlns:p14="http://schemas.microsoft.com/office/powerpoint/2010/main" val="2072276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Legal notice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D2043-7E31-4A53-BD33-72A88E682172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©2019 Swiss Re. All rights reserved. You are not permitted to create any modifications </a:t>
            </a:r>
            <a:br>
              <a:rPr lang="en-GB" dirty="0"/>
            </a:br>
            <a:r>
              <a:rPr lang="en-GB" dirty="0"/>
              <a:t>or derivative works of this presentation or to use it for commercial or other public purposes </a:t>
            </a:r>
            <a:br>
              <a:rPr lang="en-GB" dirty="0"/>
            </a:br>
            <a:r>
              <a:rPr lang="en-GB" dirty="0"/>
              <a:t>without the prior written permission of Swiss Re.</a:t>
            </a:r>
          </a:p>
          <a:p>
            <a:r>
              <a:rPr lang="en-GB" dirty="0"/>
              <a:t>The information and opinions contained in the presentation are provided as at the date of </a:t>
            </a:r>
            <a:br>
              <a:rPr lang="en-GB" dirty="0"/>
            </a:br>
            <a:r>
              <a:rPr lang="en-GB" dirty="0"/>
              <a:t>the presentation and are subject to change without notice. Although the information used </a:t>
            </a:r>
            <a:br>
              <a:rPr lang="en-GB" dirty="0"/>
            </a:br>
            <a:r>
              <a:rPr lang="en-GB" dirty="0"/>
              <a:t>was taken from reliable sources, Swiss Re does not accept any responsibility for the accuracy </a:t>
            </a:r>
            <a:br>
              <a:rPr lang="en-GB" dirty="0"/>
            </a:br>
            <a:r>
              <a:rPr lang="en-GB" dirty="0"/>
              <a:t>or comprehensiveness of the details given. All liability for the accuracy and completeness </a:t>
            </a:r>
            <a:br>
              <a:rPr lang="en-GB" dirty="0"/>
            </a:br>
            <a:r>
              <a:rPr lang="en-GB" dirty="0"/>
              <a:t>thereof or for any damage or loss resulting from the use of the information contained in this </a:t>
            </a:r>
            <a:br>
              <a:rPr lang="en-GB" dirty="0"/>
            </a:br>
            <a:r>
              <a:rPr lang="en-GB" dirty="0"/>
              <a:t>presentation is expressly excluded. Under no circumstances shall Swiss Re or its Group </a:t>
            </a:r>
            <a:br>
              <a:rPr lang="en-GB" dirty="0"/>
            </a:br>
            <a:r>
              <a:rPr lang="en-GB" dirty="0"/>
              <a:t>companies be liable for any financial or consequential loss relating to this presentation.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FB294D-72F8-4925-8C88-C3C07BE1C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515726" y="6356350"/>
            <a:ext cx="4114800" cy="365125"/>
          </a:xfrm>
        </p:spPr>
        <p:txBody>
          <a:bodyPr/>
          <a:lstStyle/>
          <a:p>
            <a:r>
              <a:rPr lang="en-GB" dirty="0"/>
              <a:t>AIDA Conference| Lisbon | 3 October 2019 </a:t>
            </a:r>
          </a:p>
        </p:txBody>
      </p:sp>
    </p:spTree>
    <p:extLst>
      <p:ext uri="{BB962C8B-B14F-4D97-AF65-F5344CB8AC3E}">
        <p14:creationId xmlns:p14="http://schemas.microsoft.com/office/powerpoint/2010/main" val="71566080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Classification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COLORTAG" val="W"/>
  <p:tag name="LOGOID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COLORTAG" val="L"/>
  <p:tag name="LOGO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COLORTAG" val="W"/>
  <p:tag name="LOGOID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Background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Classification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footer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SR - BlueSkyCrepuscule">
    <a:dk1>
      <a:srgbClr val="283E36"/>
    </a:dk1>
    <a:lt1>
      <a:sysClr val="window" lastClr="FFFFFF"/>
    </a:lt1>
    <a:dk2>
      <a:srgbClr val="0F4DBC"/>
    </a:dk2>
    <a:lt2>
      <a:srgbClr val="0493D9"/>
    </a:lt2>
    <a:accent1>
      <a:srgbClr val="627D77"/>
    </a:accent1>
    <a:accent2>
      <a:srgbClr val="A1B1AD"/>
    </a:accent2>
    <a:accent3>
      <a:srgbClr val="0F4DBC"/>
    </a:accent3>
    <a:accent4>
      <a:srgbClr val="6F94D7"/>
    </a:accent4>
    <a:accent5>
      <a:srgbClr val="00A9E0"/>
    </a:accent5>
    <a:accent6>
      <a:srgbClr val="66CBEC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SR - BlueSkyCrepuscule">
    <a:dk1>
      <a:srgbClr val="283E36"/>
    </a:dk1>
    <a:lt1>
      <a:sysClr val="window" lastClr="FFFFFF"/>
    </a:lt1>
    <a:dk2>
      <a:srgbClr val="0F4DBC"/>
    </a:dk2>
    <a:lt2>
      <a:srgbClr val="0493D9"/>
    </a:lt2>
    <a:accent1>
      <a:srgbClr val="627D77"/>
    </a:accent1>
    <a:accent2>
      <a:srgbClr val="A1B1AD"/>
    </a:accent2>
    <a:accent3>
      <a:srgbClr val="0F4DBC"/>
    </a:accent3>
    <a:accent4>
      <a:srgbClr val="6F94D7"/>
    </a:accent4>
    <a:accent5>
      <a:srgbClr val="00A9E0"/>
    </a:accent5>
    <a:accent6>
      <a:srgbClr val="66CBEC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SR - BlueSkyCrepuscule">
    <a:dk1>
      <a:srgbClr val="283E36"/>
    </a:dk1>
    <a:lt1>
      <a:sysClr val="window" lastClr="FFFFFF"/>
    </a:lt1>
    <a:dk2>
      <a:srgbClr val="0F4DBC"/>
    </a:dk2>
    <a:lt2>
      <a:srgbClr val="0493D9"/>
    </a:lt2>
    <a:accent1>
      <a:srgbClr val="627D77"/>
    </a:accent1>
    <a:accent2>
      <a:srgbClr val="A1B1AD"/>
    </a:accent2>
    <a:accent3>
      <a:srgbClr val="0F4DBC"/>
    </a:accent3>
    <a:accent4>
      <a:srgbClr val="6F94D7"/>
    </a:accent4>
    <a:accent5>
      <a:srgbClr val="00A9E0"/>
    </a:accent5>
    <a:accent6>
      <a:srgbClr val="66CBEC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SR - BlueSkyCrepuscule">
    <a:dk1>
      <a:srgbClr val="283E36"/>
    </a:dk1>
    <a:lt1>
      <a:sysClr val="window" lastClr="FFFFFF"/>
    </a:lt1>
    <a:dk2>
      <a:srgbClr val="0F4DBC"/>
    </a:dk2>
    <a:lt2>
      <a:srgbClr val="0493D9"/>
    </a:lt2>
    <a:accent1>
      <a:srgbClr val="627D77"/>
    </a:accent1>
    <a:accent2>
      <a:srgbClr val="A1B1AD"/>
    </a:accent2>
    <a:accent3>
      <a:srgbClr val="0F4DBC"/>
    </a:accent3>
    <a:accent4>
      <a:srgbClr val="6F94D7"/>
    </a:accent4>
    <a:accent5>
      <a:srgbClr val="00A9E0"/>
    </a:accent5>
    <a:accent6>
      <a:srgbClr val="66CBEC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SR - BlueSkyCrepuscule">
    <a:dk1>
      <a:srgbClr val="283E36"/>
    </a:dk1>
    <a:lt1>
      <a:sysClr val="window" lastClr="FFFFFF"/>
    </a:lt1>
    <a:dk2>
      <a:srgbClr val="0F4DBC"/>
    </a:dk2>
    <a:lt2>
      <a:srgbClr val="0493D9"/>
    </a:lt2>
    <a:accent1>
      <a:srgbClr val="627D77"/>
    </a:accent1>
    <a:accent2>
      <a:srgbClr val="A1B1AD"/>
    </a:accent2>
    <a:accent3>
      <a:srgbClr val="0F4DBC"/>
    </a:accent3>
    <a:accent4>
      <a:srgbClr val="6F94D7"/>
    </a:accent4>
    <a:accent5>
      <a:srgbClr val="00A9E0"/>
    </a:accent5>
    <a:accent6>
      <a:srgbClr val="66CBEC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526</Words>
  <Application>Microsoft Office PowerPoint</Application>
  <PresentationFormat>Widescreen</PresentationFormat>
  <Paragraphs>85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SwissReSans</vt:lpstr>
      <vt:lpstr>SwissReSans Light</vt:lpstr>
      <vt:lpstr>Office Theme</vt:lpstr>
      <vt:lpstr>PowerPoint Presentation</vt:lpstr>
      <vt:lpstr>Cyber coverage landscape</vt:lpstr>
      <vt:lpstr>Underlying coverage trends</vt:lpstr>
      <vt:lpstr>A core product subject to constant innovation</vt:lpstr>
      <vt:lpstr>Cyber accumulation – main scenario clusters</vt:lpstr>
      <vt:lpstr>PowerPoint Presentation</vt:lpstr>
      <vt:lpstr>Legal notice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Banas</dc:creator>
  <cp:lastModifiedBy>Adam Banas</cp:lastModifiedBy>
  <cp:revision>15</cp:revision>
  <dcterms:created xsi:type="dcterms:W3CDTF">2019-08-27T11:02:54Z</dcterms:created>
  <dcterms:modified xsi:type="dcterms:W3CDTF">2019-09-13T13:20:05Z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0c2fedb-0da6-4717-8531-d16a1b9930f4_Enabled">
    <vt:lpwstr>True</vt:lpwstr>
  </property>
  <property fmtid="{D5CDD505-2E9C-101B-9397-08002B2CF9AE}" pid="3" name="MSIP_Label_90c2fedb-0da6-4717-8531-d16a1b9930f4_SiteId">
    <vt:lpwstr>45597f60-6e37-4be7-acfb-4c9e23b261ea</vt:lpwstr>
  </property>
  <property fmtid="{D5CDD505-2E9C-101B-9397-08002B2CF9AE}" pid="4" name="MSIP_Label_90c2fedb-0da6-4717-8531-d16a1b9930f4_Owner">
    <vt:lpwstr>Adam_Banas@swissre.com</vt:lpwstr>
  </property>
  <property fmtid="{D5CDD505-2E9C-101B-9397-08002B2CF9AE}" pid="5" name="MSIP_Label_90c2fedb-0da6-4717-8531-d16a1b9930f4_SetDate">
    <vt:lpwstr>2019-08-27T12:21:47.1565026Z</vt:lpwstr>
  </property>
  <property fmtid="{D5CDD505-2E9C-101B-9397-08002B2CF9AE}" pid="6" name="MSIP_Label_90c2fedb-0da6-4717-8531-d16a1b9930f4_Name">
    <vt:lpwstr>Internal</vt:lpwstr>
  </property>
  <property fmtid="{D5CDD505-2E9C-101B-9397-08002B2CF9AE}" pid="7" name="MSIP_Label_90c2fedb-0da6-4717-8531-d16a1b9930f4_Application">
    <vt:lpwstr>Microsoft Azure Information Protection</vt:lpwstr>
  </property>
  <property fmtid="{D5CDD505-2E9C-101B-9397-08002B2CF9AE}" pid="8" name="MSIP_Label_90c2fedb-0da6-4717-8531-d16a1b9930f4_Extended_MSFT_Method">
    <vt:lpwstr>Automatic</vt:lpwstr>
  </property>
  <property fmtid="{D5CDD505-2E9C-101B-9397-08002B2CF9AE}" pid="9" name="Sensitivity">
    <vt:lpwstr>Internal</vt:lpwstr>
  </property>
</Properties>
</file>