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</p:sldMasterIdLst>
  <p:notesMasterIdLst>
    <p:notesMasterId r:id="rId18"/>
  </p:notesMasterIdLst>
  <p:sldIdLst>
    <p:sldId id="256" r:id="rId3"/>
    <p:sldId id="279" r:id="rId4"/>
    <p:sldId id="280" r:id="rId5"/>
    <p:sldId id="260" r:id="rId6"/>
    <p:sldId id="261" r:id="rId7"/>
    <p:sldId id="265" r:id="rId8"/>
    <p:sldId id="266" r:id="rId9"/>
    <p:sldId id="267" r:id="rId10"/>
    <p:sldId id="281" r:id="rId11"/>
    <p:sldId id="282" r:id="rId12"/>
    <p:sldId id="273" r:id="rId13"/>
    <p:sldId id="274" r:id="rId14"/>
    <p:sldId id="275" r:id="rId15"/>
    <p:sldId id="278" r:id="rId16"/>
    <p:sldId id="276" r:id="rId1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CE188-E568-4438-B79A-294C6DC35275}" type="datetimeFigureOut">
              <a:rPr lang="en-GB" smtClean="0"/>
              <a:t>12/10/18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7F017-6EC9-4158-BE8F-9C8932D89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89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2B77-EC63-4597-BB3C-834FAFEB53C5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76B2F-B9B3-41D7-B938-A9592CE9F7E3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FBA07-7D07-450D-8B46-5372DFD6DA88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0" y="3627438"/>
            <a:ext cx="9144000" cy="26447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4C575C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9138" y="3986213"/>
            <a:ext cx="7700962" cy="431800"/>
          </a:xfrm>
        </p:spPr>
        <p:txBody>
          <a:bodyPr anchor="t">
            <a:normAutofit/>
          </a:bodyPr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448175"/>
            <a:ext cx="7700962" cy="431800"/>
          </a:xfrm>
        </p:spPr>
        <p:txBody>
          <a:bodyPr lIns="0" tIns="0" rIns="0" bIns="0"/>
          <a:lstStyle>
            <a:lvl1pPr marL="0" indent="0">
              <a:buFontTx/>
              <a:buNone/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605463" y="5905500"/>
            <a:ext cx="1800225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pPr fontAlgn="base">
              <a:spcAft>
                <a:spcPct val="0"/>
              </a:spcAft>
            </a:pPr>
            <a:endParaRPr lang="en-GB">
              <a:solidFill>
                <a:srgbClr val="4C575C"/>
              </a:solidFill>
            </a:endParaRPr>
          </a:p>
        </p:txBody>
      </p:sp>
      <p:pic>
        <p:nvPicPr>
          <p:cNvPr id="7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400"/>
            <a:ext cx="12255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\Microsoft Office\Clipart\BLP\Company Logo - BCLP (standard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576400"/>
            <a:ext cx="1225550" cy="53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57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0AD0C85E-5D9D-44D9-BDA4-D555B53186EB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5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163368"/>
            <a:ext cx="7772400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725559"/>
            <a:ext cx="7772400" cy="1500187"/>
          </a:xfrm>
        </p:spPr>
        <p:txBody>
          <a:bodyPr lIns="0" tIns="0" rIns="0" bIns="0" anchor="t"/>
          <a:lstStyle>
            <a:lvl1pPr marL="0" indent="0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7549E7BE-FEA1-4D18-A70F-C0056798A68E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350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138" y="1438275"/>
            <a:ext cx="3773487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438275"/>
            <a:ext cx="3775075" cy="45704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18F3EEBF-8090-4654-A16C-9A751F236F8B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89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138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0000"/>
            <a:ext cx="3772800" cy="720000"/>
          </a:xfrm>
        </p:spPr>
        <p:txBody>
          <a:bodyPr anchor="b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2000"/>
            <a:ext cx="3772800" cy="378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88835DE6-CA1F-429F-A623-5FC8865A7793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2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22FD18A9-F0A3-49A4-83D6-6AA5A152382F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418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51ED936B-B2A4-42BC-AEB7-B5A2EAEA01F0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07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4800" y="1440000"/>
            <a:ext cx="4665600" cy="4572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1440000"/>
            <a:ext cx="2880000" cy="4572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EB8ED446-2613-4408-93E6-303FE9E1E25D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619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43AB-1467-487C-BDEB-F37062148215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44000"/>
            <a:ext cx="7700400" cy="864000"/>
          </a:xfrm>
        </p:spPr>
        <p:txBody>
          <a:bodyPr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9138" y="1440000"/>
            <a:ext cx="7700400" cy="4080906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5633048"/>
            <a:ext cx="7700400" cy="45428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9FC7BB06-16EC-4D28-A608-9D2492485BB4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35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981F4118-2BFE-41AD-BE9E-C044CF142311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95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8000" y="1440000"/>
            <a:ext cx="17460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137" y="1440000"/>
            <a:ext cx="5776553" cy="457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E5C95C06-363E-47A7-BF44-58F0E474F696}" type="slidenum">
              <a:rPr lang="en-GB" smtClean="0">
                <a:solidFill>
                  <a:srgbClr val="4C575C"/>
                </a:solidFill>
              </a:rPr>
              <a:pPr/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2FBF-2DCA-4056-94D3-4FAC058EFDA1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5ADC-7722-436F-8EC5-0F0AC948CE6F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55B8B-326F-486B-BA94-65BCC48C0FB3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23DD-8BC2-46BF-8FBC-BC1E3837AE53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BEA31-CA8C-4782-86F5-3D2F2C9458DA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2651-37FA-4E14-8DD2-4B6F071F36D1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D146-04E0-498F-A875-36666473315D}" type="datetime2">
              <a:rPr lang="en-US" smtClean="0"/>
              <a:t>Friday, 12 October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9483CE-08CE-4A46-924F-4EA291EBE80E}" type="datetime2">
              <a:rPr lang="en-US" smtClean="0"/>
              <a:t>Friday, 12 October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138" y="1438275"/>
            <a:ext cx="7700962" cy="457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138" y="6332538"/>
            <a:ext cx="35988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000"/>
            </a:lvl1pPr>
          </a:lstStyle>
          <a:p>
            <a:pPr fontAlgn="base">
              <a:spcAft>
                <a:spcPct val="0"/>
              </a:spcAft>
            </a:pPr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20525940-F1AF-4F1E-941D-7D7E6CE01B32}" type="slidenum">
              <a:rPr lang="en-GB" smtClean="0">
                <a:solidFill>
                  <a:srgbClr val="4C575C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719138" y="1044575"/>
            <a:ext cx="8061325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>
              <a:solidFill>
                <a:srgbClr val="4C575C"/>
              </a:solidFill>
            </a:endParaRP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719138" y="142875"/>
            <a:ext cx="7700962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77513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5pPr>
      <a:lvl6pPr marL="4572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6pPr>
      <a:lvl7pPr marL="9144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7pPr>
      <a:lvl8pPr marL="1371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8pPr>
      <a:lvl9pPr marL="18288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ahoma" charset="0"/>
          <a:cs typeface="Tahoma" charset="0"/>
        </a:defRPr>
      </a:lvl9pPr>
    </p:titleStyle>
    <p:bodyStyle>
      <a:lvl1pPr marL="266700" indent="-266700" algn="l" rtl="0" eaLnBrk="1" fontAlgn="base" hangingPunct="1">
        <a:spcBef>
          <a:spcPct val="65000"/>
        </a:spcBef>
        <a:spcAft>
          <a:spcPct val="0"/>
        </a:spcAft>
        <a:buClr>
          <a:schemeClr val="folHlink"/>
        </a:buClr>
        <a:buSzPct val="9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rtl="0" eaLnBrk="1" fontAlgn="base" hangingPunct="1">
        <a:spcBef>
          <a:spcPct val="25000"/>
        </a:spcBef>
        <a:spcAft>
          <a:spcPct val="0"/>
        </a:spcAft>
        <a:buClr>
          <a:schemeClr val="tx1"/>
        </a:buClr>
        <a:buSzPct val="95000"/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8001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066800" indent="-2667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13335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17907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2479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27051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162300" indent="-266700" algn="l" rtl="0" eaLnBrk="1" fontAlgn="base" hangingPunct="1">
        <a:spcBef>
          <a:spcPct val="30000"/>
        </a:spcBef>
        <a:spcAft>
          <a:spcPct val="0"/>
        </a:spcAft>
        <a:buClr>
          <a:schemeClr val="folHlink"/>
        </a:buClr>
        <a:buSzPct val="95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Allocation and aggregation of reinsured losses: WHY do they MATTER?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505200"/>
            <a:ext cx="7907868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Jonathan Sacher, Partner, Bryan Cave Leighton Paisner</a:t>
            </a:r>
          </a:p>
          <a:p>
            <a:r>
              <a:rPr lang="en-GB" dirty="0" err="1"/>
              <a:t>Özlem</a:t>
            </a:r>
            <a:r>
              <a:rPr lang="en-GB" dirty="0"/>
              <a:t> </a:t>
            </a:r>
            <a:r>
              <a:rPr lang="en-GB" dirty="0" err="1" smtClean="0"/>
              <a:t>Gürses</a:t>
            </a:r>
            <a:r>
              <a:rPr lang="en-GB" dirty="0" smtClean="0"/>
              <a:t>, King’s College London</a:t>
            </a:r>
            <a:endParaRPr lang="en-GB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7" name="Picture 3" descr="BCL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324" y="5232928"/>
            <a:ext cx="12287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933" y="4964640"/>
            <a:ext cx="303106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91" y="4993216"/>
            <a:ext cx="12763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6178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Breast cancer in men linked to 9/11 attack</a:t>
            </a:r>
            <a:br>
              <a:rPr lang="en-GB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2609" r="2609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1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138" y="3984626"/>
            <a:ext cx="7700962" cy="688974"/>
          </a:xfrm>
        </p:spPr>
        <p:txBody>
          <a:bodyPr>
            <a:normAutofit fontScale="90000"/>
          </a:bodyPr>
          <a:lstStyle/>
          <a:p>
            <a:r>
              <a:rPr lang="en-US" dirty="0"/>
              <a:t>Jonathan Sacher, Co Leader Insurance Practice, Bryan Cave Leighton Paisner</a:t>
            </a:r>
            <a:br>
              <a:rPr lang="en-US" dirty="0"/>
            </a:br>
            <a:endParaRPr lang="en-US" dirty="0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19138" y="4803774"/>
            <a:ext cx="7700962" cy="6572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Allocation of Reinsurance </a:t>
            </a:r>
            <a:r>
              <a:rPr lang="en-US" dirty="0" smtClean="0"/>
              <a:t>Losses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44041"/>
            <a:ext cx="303106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487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Allocation Issues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Are all settled losses recoverable from insurers/reinsurers?</a:t>
            </a:r>
          </a:p>
          <a:p>
            <a:pPr lvl="5"/>
            <a:r>
              <a:rPr lang="en-GB" i="1" dirty="0" err="1" smtClean="0"/>
              <a:t>Lumbermens</a:t>
            </a:r>
            <a:r>
              <a:rPr lang="en-GB" i="1" dirty="0" smtClean="0"/>
              <a:t> v </a:t>
            </a:r>
            <a:r>
              <a:rPr lang="en-GB" i="1" dirty="0" err="1" smtClean="0"/>
              <a:t>Bovis</a:t>
            </a:r>
            <a:endParaRPr lang="en-GB" i="1" dirty="0" smtClean="0"/>
          </a:p>
          <a:p>
            <a:pPr lvl="5"/>
            <a:r>
              <a:rPr lang="en-GB" i="1" dirty="0" smtClean="0"/>
              <a:t>Enterprise v Strand</a:t>
            </a:r>
          </a:p>
          <a:p>
            <a:r>
              <a:rPr lang="en-GB" dirty="0" smtClean="0"/>
              <a:t>Allocation to correct year where there is uncertainty</a:t>
            </a:r>
          </a:p>
          <a:p>
            <a:pPr lvl="5"/>
            <a:r>
              <a:rPr lang="en-GB" i="1" dirty="0" smtClean="0"/>
              <a:t>MMI v Sea Insurance</a:t>
            </a:r>
          </a:p>
          <a:p>
            <a:pPr lvl="5"/>
            <a:r>
              <a:rPr lang="en-GB" i="1" dirty="0" err="1" smtClean="0"/>
              <a:t>Wasa</a:t>
            </a:r>
            <a:r>
              <a:rPr lang="en-GB" i="1" dirty="0" smtClean="0"/>
              <a:t> v Lexington</a:t>
            </a:r>
          </a:p>
          <a:p>
            <a:pPr lvl="5"/>
            <a:r>
              <a:rPr lang="en-GB" i="1" dirty="0" smtClean="0"/>
              <a:t>IRB </a:t>
            </a:r>
            <a:r>
              <a:rPr lang="en-GB" i="1" dirty="0" err="1" smtClean="0"/>
              <a:t>Brasil</a:t>
            </a:r>
            <a:r>
              <a:rPr lang="en-GB" i="1" dirty="0" smtClean="0"/>
              <a:t> v CX Re</a:t>
            </a:r>
          </a:p>
          <a:p>
            <a:r>
              <a:rPr lang="en-GB" dirty="0" smtClean="0"/>
              <a:t>Order of Loss Presentation to Reinsurers</a:t>
            </a:r>
          </a:p>
          <a:p>
            <a:pPr lvl="5"/>
            <a:r>
              <a:rPr lang="en-GB" i="1" dirty="0" smtClean="0"/>
              <a:t>Teal v Berkley</a:t>
            </a:r>
          </a:p>
          <a:p>
            <a:r>
              <a:rPr lang="en-GB" dirty="0" smtClean="0"/>
              <a:t>Spiking at the Insurance Level</a:t>
            </a:r>
          </a:p>
          <a:p>
            <a:pPr lvl="5"/>
            <a:r>
              <a:rPr lang="en-GB" i="1" dirty="0" smtClean="0"/>
              <a:t>Zurich v </a:t>
            </a:r>
            <a:r>
              <a:rPr lang="en-GB" i="1" smtClean="0"/>
              <a:t>International Energy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0AD0C85E-5D9D-44D9-BDA4-D555B53186EB}" type="slidenum">
              <a:rPr lang="en-GB" smtClean="0">
                <a:solidFill>
                  <a:srgbClr val="4C575C"/>
                </a:solidFill>
              </a:rPr>
              <a:pPr/>
              <a:t>12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73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438275"/>
            <a:ext cx="8583124" cy="457041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Pro rata recovery?</a:t>
            </a:r>
          </a:p>
          <a:p>
            <a:pPr marL="0" indent="0">
              <a:buNone/>
            </a:pPr>
            <a:r>
              <a:rPr lang="en-GB" dirty="0" smtClean="0"/>
              <a:t>			Yr1	Yr2	Yr3	Yr4	Yr5	 Yr6</a:t>
            </a:r>
          </a:p>
          <a:p>
            <a:pPr marL="0" indent="0">
              <a:buNone/>
            </a:pPr>
            <a:r>
              <a:rPr lang="en-GB" dirty="0" smtClean="0"/>
              <a:t>Reinsurer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Insurer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Insured/Employer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Employee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Spiking</a:t>
            </a:r>
            <a:br>
              <a:rPr lang="en-GB" dirty="0" smtClean="0"/>
            </a:br>
            <a:r>
              <a:rPr lang="en-GB" i="1" dirty="0" err="1" smtClean="0"/>
              <a:t>Equitas</a:t>
            </a:r>
            <a:r>
              <a:rPr lang="en-GB" i="1" dirty="0" smtClean="0"/>
              <a:t> v MMI </a:t>
            </a:r>
            <a:r>
              <a:rPr lang="en-GB" dirty="0" smtClean="0"/>
              <a:t>(May 2018)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0AD0C85E-5D9D-44D9-BDA4-D555B53186EB}" type="slidenum">
              <a:rPr lang="en-GB" smtClean="0">
                <a:solidFill>
                  <a:srgbClr val="4C575C"/>
                </a:solidFill>
              </a:rPr>
              <a:pPr/>
              <a:t>13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867" y="2048934"/>
            <a:ext cx="1016000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C575C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90900" y="2556934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364567" y="2556933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5359401" y="2556932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390900" y="3511711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364567" y="3511710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351260" y="3511711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403600" y="4487983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96482" y="4487982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367867" y="4480167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03600" y="5401734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1596" y="5401731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59401" y="5401733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6260123" y="2556934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183316" y="2556934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60123" y="3511709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83316" y="3511708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6260123" y="4487981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83316" y="4487980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60123" y="5401734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83316" y="5401732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716867" y="3130062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4717563" y="3130062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5685368" y="3130062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6586090" y="3130062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7509283" y="3130062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3716867" y="4108939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/>
          <p:nvPr/>
        </p:nvCxnSpPr>
        <p:spPr bwMode="auto">
          <a:xfrm flipV="1">
            <a:off x="4717563" y="4098681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5677227" y="4114800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V="1">
            <a:off x="6586090" y="4108939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7536312" y="4114800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V="1">
            <a:off x="3716867" y="5073162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/>
          <p:nvPr/>
        </p:nvCxnSpPr>
        <p:spPr bwMode="auto">
          <a:xfrm flipV="1">
            <a:off x="4726355" y="5061439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6601071" y="5052648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5677227" y="5073162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7539894" y="5073162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Rectangle 40"/>
          <p:cNvSpPr/>
          <p:nvPr/>
        </p:nvSpPr>
        <p:spPr bwMode="auto">
          <a:xfrm>
            <a:off x="8117579" y="2556934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8094133" y="3511711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8094133" y="4465347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8094133" y="5401734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 flipV="1">
            <a:off x="8420100" y="3119804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Straight Arrow Connector 50"/>
          <p:cNvCxnSpPr/>
          <p:nvPr/>
        </p:nvCxnSpPr>
        <p:spPr bwMode="auto">
          <a:xfrm flipV="1">
            <a:off x="8443546" y="4098680"/>
            <a:ext cx="0" cy="32531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8410332" y="5081955"/>
            <a:ext cx="0" cy="2461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7257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1438275"/>
            <a:ext cx="8424862" cy="4570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		Yr1	Yr2	Yr3	Yr4	Yr5	 Yr6</a:t>
            </a:r>
          </a:p>
          <a:p>
            <a:pPr marL="0" indent="0">
              <a:buNone/>
            </a:pPr>
            <a:r>
              <a:rPr lang="en-GB" dirty="0" smtClean="0"/>
              <a:t>Reinsurer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Insurer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Insured/Employer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Employee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Spiked Recovery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0AD0C85E-5D9D-44D9-BDA4-D555B53186EB}" type="slidenum">
              <a:rPr lang="en-GB" smtClean="0">
                <a:solidFill>
                  <a:srgbClr val="4C575C"/>
                </a:solidFill>
              </a:rPr>
              <a:pPr/>
              <a:t>14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7867" y="2048934"/>
            <a:ext cx="1016000" cy="50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4C575C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390900" y="2556934"/>
            <a:ext cx="651934" cy="491067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396482" y="4487982"/>
            <a:ext cx="651934" cy="491067"/>
          </a:xfrm>
          <a:prstGeom prst="rect">
            <a:avLst/>
          </a:prstGeom>
          <a:solidFill>
            <a:schemeClr val="accent3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403600" y="5401734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391596" y="5401731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5359401" y="5401733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260123" y="3511709"/>
            <a:ext cx="651934" cy="491067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260123" y="5401734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7183316" y="5401732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 bwMode="auto">
          <a:xfrm flipH="1" flipV="1">
            <a:off x="4717563" y="5055577"/>
            <a:ext cx="4886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3716867" y="4853354"/>
            <a:ext cx="601133" cy="43082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 flipH="1" flipV="1">
            <a:off x="5125915" y="4733515"/>
            <a:ext cx="2383368" cy="5506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H="1" flipV="1">
            <a:off x="5125915" y="4914900"/>
            <a:ext cx="1460175" cy="36927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Straight Arrow Connector 57"/>
          <p:cNvCxnSpPr/>
          <p:nvPr/>
        </p:nvCxnSpPr>
        <p:spPr bwMode="auto">
          <a:xfrm flipH="1" flipV="1">
            <a:off x="4932485" y="5055577"/>
            <a:ext cx="752883" cy="2286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/>
          <p:nvPr/>
        </p:nvCxnSpPr>
        <p:spPr bwMode="auto">
          <a:xfrm flipV="1">
            <a:off x="5125915" y="4002776"/>
            <a:ext cx="1063870" cy="39337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H="1" flipV="1">
            <a:off x="4123592" y="3048001"/>
            <a:ext cx="2066193" cy="4637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ectangle 21"/>
          <p:cNvSpPr/>
          <p:nvPr/>
        </p:nvSpPr>
        <p:spPr bwMode="auto">
          <a:xfrm>
            <a:off x="8094133" y="5389681"/>
            <a:ext cx="651934" cy="491067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GB" dirty="0" smtClean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47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Spiking</a:t>
            </a:r>
            <a:br>
              <a:rPr lang="en-GB" dirty="0" smtClean="0"/>
            </a:br>
            <a:r>
              <a:rPr lang="en-GB" i="1" dirty="0" err="1" smtClean="0"/>
              <a:t>Equitas</a:t>
            </a:r>
            <a:r>
              <a:rPr lang="en-GB" i="1" dirty="0" smtClean="0"/>
              <a:t> v MMI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Arbitration Appeal</a:t>
            </a:r>
          </a:p>
          <a:p>
            <a:pPr marL="0" indent="0">
              <a:buNone/>
            </a:pPr>
            <a:r>
              <a:rPr lang="en-GB" u="sng" dirty="0" smtClean="0"/>
              <a:t>Key </a:t>
            </a:r>
            <a:r>
              <a:rPr lang="en-GB" u="sng" dirty="0" smtClean="0"/>
              <a:t>Issues:</a:t>
            </a:r>
          </a:p>
          <a:p>
            <a:pPr lvl="3"/>
            <a:r>
              <a:rPr lang="en-GB" dirty="0" smtClean="0"/>
              <a:t>Can MMI choose which Reinsurer to “spike”?</a:t>
            </a:r>
          </a:p>
          <a:p>
            <a:pPr lvl="3"/>
            <a:r>
              <a:rPr lang="en-GB" dirty="0" smtClean="0"/>
              <a:t>If so, how can Reinsurers recover from Reinsurers on other years</a:t>
            </a:r>
          </a:p>
          <a:p>
            <a:pPr lvl="3"/>
            <a:r>
              <a:rPr lang="en-GB" dirty="0" smtClean="0"/>
              <a:t>Can MMI be treated as having settled inwards claims pro rata?</a:t>
            </a:r>
          </a:p>
          <a:p>
            <a:pPr lvl="3"/>
            <a:r>
              <a:rPr lang="en-GB" dirty="0" smtClean="0"/>
              <a:t>Are reinsurance claims contrary to duty of utmost good faith</a:t>
            </a:r>
          </a:p>
          <a:p>
            <a:pPr lvl="3"/>
            <a:r>
              <a:rPr lang="en-GB" dirty="0" smtClean="0"/>
              <a:t>How is </a:t>
            </a:r>
            <a:r>
              <a:rPr lang="en-GB" dirty="0" err="1" smtClean="0"/>
              <a:t>Equitas</a:t>
            </a:r>
            <a:r>
              <a:rPr lang="en-GB" dirty="0" smtClean="0"/>
              <a:t> to recover if it is “spiked”?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4C575C"/>
                </a:solidFill>
              </a:rPr>
              <a:t>www.bclplaw.com  Page </a:t>
            </a:r>
            <a:fld id="{0AD0C85E-5D9D-44D9-BDA4-D555B53186EB}" type="slidenum">
              <a:rPr lang="en-GB" smtClean="0">
                <a:solidFill>
                  <a:srgbClr val="4C575C"/>
                </a:solidFill>
              </a:rPr>
              <a:pPr/>
              <a:t>15</a:t>
            </a:fld>
            <a:r>
              <a:rPr lang="en-GB" smtClean="0">
                <a:solidFill>
                  <a:srgbClr val="4C575C"/>
                </a:solidFill>
              </a:rPr>
              <a:t>  © Bryan Cave Leighton Paisner</a:t>
            </a:r>
            <a:endParaRPr lang="en-GB" dirty="0">
              <a:solidFill>
                <a:srgbClr val="4C57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3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Aggregation vs Allocation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51933" y="1786467"/>
            <a:ext cx="16764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Aggregation</a:t>
            </a:r>
            <a:r>
              <a:rPr lang="en-GB" dirty="0" err="1" smtClean="0"/>
              <a:t>n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dirty="0" smtClean="0"/>
              <a:t>Aggregation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651933" y="4504267"/>
            <a:ext cx="1676400" cy="50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Allocation</a:t>
            </a:r>
          </a:p>
          <a:p>
            <a:endParaRPr lang="en-GB" dirty="0" smtClean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945046"/>
              </p:ext>
            </p:extLst>
          </p:nvPr>
        </p:nvGraphicFramePr>
        <p:xfrm>
          <a:off x="1286933" y="5435600"/>
          <a:ext cx="6095997" cy="82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/>
                <a:gridCol w="1422400"/>
                <a:gridCol w="1422400"/>
                <a:gridCol w="321733"/>
                <a:gridCol w="321734"/>
                <a:gridCol w="321733"/>
                <a:gridCol w="321733"/>
                <a:gridCol w="304800"/>
                <a:gridCol w="304797"/>
              </a:tblGrid>
              <a:tr h="821267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Year 1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Year 2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3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3183466" y="2446867"/>
            <a:ext cx="2887134" cy="3471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>
                <a:solidFill>
                  <a:schemeClr val="tx1"/>
                </a:solidFill>
              </a:rPr>
              <a:t>Retrocessionaire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3466" y="3149600"/>
            <a:ext cx="2887134" cy="34713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Reinsurer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3466" y="3856566"/>
            <a:ext cx="2887134" cy="34713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Insurer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627033" y="2887133"/>
            <a:ext cx="0" cy="17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631266" y="3606800"/>
            <a:ext cx="0" cy="177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arbitration matters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case law – a problem for common law jurisdictions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Most Reinsurance disputes in England and US/worldwide are resolved by Arbitration</a:t>
            </a:r>
          </a:p>
          <a:p>
            <a:endParaRPr lang="en-US" dirty="0" smtClean="0"/>
          </a:p>
          <a:p>
            <a:r>
              <a:rPr lang="en-US" dirty="0" smtClean="0"/>
              <a:t>Theoretical right of appeal in England</a:t>
            </a:r>
          </a:p>
          <a:p>
            <a:pPr lvl="3"/>
            <a:r>
              <a:rPr lang="en-US" dirty="0" smtClean="0"/>
              <a:t>Leave to appeal – c. 6 cases in 20 years</a:t>
            </a:r>
          </a:p>
          <a:p>
            <a:pPr lvl="3"/>
            <a:r>
              <a:rPr lang="en-US" dirty="0" smtClean="0"/>
              <a:t>Appeal granted : 1 case in 20 years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 smtClean="0"/>
              <a:t>No right of Appeal in US : Yet, Guess What 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of losses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matters? </a:t>
            </a:r>
          </a:p>
          <a:p>
            <a:endParaRPr lang="en-US" dirty="0"/>
          </a:p>
          <a:p>
            <a:pPr>
              <a:buFont typeface="Wingdings" charset="2"/>
              <a:buChar char="u"/>
            </a:pPr>
            <a:r>
              <a:rPr lang="en-US" dirty="0" smtClean="0"/>
              <a:t> Deductibles </a:t>
            </a:r>
          </a:p>
          <a:p>
            <a:pPr>
              <a:buFont typeface="Wingdings" charset="2"/>
              <a:buChar char="u"/>
            </a:pPr>
            <a:r>
              <a:rPr lang="en-US" dirty="0" smtClean="0"/>
              <a:t> Financial ceiling of the policy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46" y="309588"/>
            <a:ext cx="1500493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2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Some examples of aggregation clauses: </a:t>
            </a:r>
          </a:p>
          <a:p>
            <a:endParaRPr lang="en-US" dirty="0"/>
          </a:p>
          <a:p>
            <a:r>
              <a:rPr lang="en-US" dirty="0"/>
              <a:t>“accident” </a:t>
            </a:r>
          </a:p>
          <a:p>
            <a:r>
              <a:rPr lang="en-US" dirty="0"/>
              <a:t>“event” </a:t>
            </a:r>
          </a:p>
          <a:p>
            <a:r>
              <a:rPr lang="en-US" dirty="0"/>
              <a:t>“occurrence”. </a:t>
            </a:r>
          </a:p>
          <a:p>
            <a:r>
              <a:rPr lang="en-US" dirty="0"/>
              <a:t>“originating cause”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46" y="309588"/>
            <a:ext cx="1500493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4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Occurrence and event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an event or occurrence is a </a:t>
            </a:r>
            <a:r>
              <a:rPr lang="en-US" dirty="0">
                <a:solidFill>
                  <a:srgbClr val="FF0000"/>
                </a:solidFill>
              </a:rPr>
              <a:t>unifying factor </a:t>
            </a:r>
            <a:r>
              <a:rPr lang="en-US" dirty="0"/>
              <a:t>that allows a number of individual losses to be aggregated and, therefore, to be treated as having arisen from a single happening. </a:t>
            </a:r>
          </a:p>
          <a:p>
            <a:r>
              <a:rPr lang="en-US" dirty="0"/>
              <a:t>An event is </a:t>
            </a:r>
            <a:r>
              <a:rPr lang="en-US" dirty="0">
                <a:solidFill>
                  <a:srgbClr val="FF0000"/>
                </a:solidFill>
              </a:rPr>
              <a:t>what</a:t>
            </a:r>
            <a:r>
              <a:rPr lang="en-US" dirty="0"/>
              <a:t> has happened as opposed to the reason (underlying cause) for what has happened.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46" y="309588"/>
            <a:ext cx="1500493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5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GB" b="1" i="1" dirty="0"/>
              <a:t>Kuwait Airways Corporation v Kuwait Insurance Co SAK</a:t>
            </a:r>
            <a:r>
              <a:rPr lang="en-GB" i="1" dirty="0"/>
              <a:t> </a:t>
            </a:r>
            <a:r>
              <a:rPr lang="en-GB" dirty="0"/>
              <a:t>[1996] 1 Lloyd’s Rep 664 </a:t>
            </a:r>
            <a:br>
              <a:rPr lang="en-GB" dirty="0"/>
            </a:br>
            <a:endParaRPr lang="en-GB" dirty="0" smtClean="0"/>
          </a:p>
          <a:p>
            <a:pPr>
              <a:buFont typeface="Wingdings" charset="2"/>
              <a:buChar char="Ø"/>
            </a:pPr>
            <a:r>
              <a:rPr lang="en-GB" dirty="0"/>
              <a:t> </a:t>
            </a:r>
            <a:r>
              <a:rPr lang="en-GB" dirty="0" smtClean="0"/>
              <a:t>Unity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intent</a:t>
            </a:r>
            <a:r>
              <a:rPr lang="en-GB" dirty="0"/>
              <a:t>: to capture the aircraft and spares and to deprive KAC of them permanently. </a:t>
            </a:r>
          </a:p>
          <a:p>
            <a:pPr>
              <a:buFont typeface="Wingdings" charset="2"/>
              <a:buChar char="Ø"/>
            </a:pPr>
            <a:r>
              <a:rPr lang="en-GB" dirty="0"/>
              <a:t> Unity of </a:t>
            </a:r>
            <a:r>
              <a:rPr lang="en-GB" dirty="0">
                <a:solidFill>
                  <a:srgbClr val="FF0000"/>
                </a:solidFill>
              </a:rPr>
              <a:t>time</a:t>
            </a:r>
            <a:r>
              <a:rPr lang="en-GB" dirty="0"/>
              <a:t>: 5-8am on 2 August</a:t>
            </a:r>
          </a:p>
          <a:p>
            <a:pPr>
              <a:buFont typeface="Wingdings" charset="2"/>
              <a:buChar char="Ø"/>
            </a:pPr>
            <a:r>
              <a:rPr lang="en-GB" dirty="0"/>
              <a:t> Unity of </a:t>
            </a:r>
            <a:r>
              <a:rPr lang="en-GB" dirty="0">
                <a:solidFill>
                  <a:srgbClr val="FF0000"/>
                </a:solidFill>
              </a:rPr>
              <a:t>locality</a:t>
            </a:r>
            <a:r>
              <a:rPr lang="en-GB" dirty="0"/>
              <a:t>: Kuwait airport</a:t>
            </a:r>
          </a:p>
          <a:p>
            <a:pPr>
              <a:buFont typeface="Wingdings" charset="2"/>
              <a:buChar char="Ø"/>
            </a:pPr>
            <a:r>
              <a:rPr lang="en-GB" dirty="0"/>
              <a:t> Unity of </a:t>
            </a:r>
            <a:r>
              <a:rPr lang="en-GB" dirty="0">
                <a:solidFill>
                  <a:srgbClr val="FF0000"/>
                </a:solidFill>
              </a:rPr>
              <a:t>cause</a:t>
            </a:r>
            <a:r>
              <a:rPr lang="en-GB" dirty="0"/>
              <a:t>: the invasion.</a:t>
            </a:r>
          </a:p>
          <a:p>
            <a:pPr lvl="1"/>
            <a:r>
              <a:rPr lang="en-GB" dirty="0" smtClean="0"/>
              <a:t>C</a:t>
            </a:r>
            <a:r>
              <a:rPr lang="en-US" dirty="0" err="1" smtClean="0"/>
              <a:t>ause</a:t>
            </a:r>
            <a:r>
              <a:rPr lang="en-US" dirty="0" smtClean="0"/>
              <a:t>: </a:t>
            </a:r>
            <a:r>
              <a:rPr lang="en-US" dirty="0"/>
              <a:t>not the ordinary rule of proximate </a:t>
            </a:r>
            <a:r>
              <a:rPr lang="en-US" dirty="0" smtClean="0"/>
              <a:t>cause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weaker</a:t>
            </a:r>
            <a:r>
              <a:rPr lang="en-US" dirty="0"/>
              <a:t> the link, the more difficult it will be to establish the necessary causal connection.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46" y="309588"/>
            <a:ext cx="1500493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945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character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800" i="1" dirty="0" smtClean="0"/>
          </a:p>
          <a:p>
            <a:r>
              <a:rPr lang="en-GB" i="1" dirty="0">
                <a:latin typeface="+mj-lt"/>
              </a:rPr>
              <a:t>Scott v Copenhagen Reinsurance Co (UK) Ltd</a:t>
            </a:r>
            <a:r>
              <a:rPr lang="en-GB" dirty="0">
                <a:latin typeface="+mj-lt"/>
              </a:rPr>
              <a:t> [2003] Lloyd's Rep. I.R. </a:t>
            </a:r>
            <a:r>
              <a:rPr lang="en-GB" dirty="0" smtClean="0">
                <a:latin typeface="+mj-lt"/>
              </a:rPr>
              <a:t>69</a:t>
            </a:r>
          </a:p>
          <a:p>
            <a:r>
              <a:rPr lang="en-GB" i="1" dirty="0"/>
              <a:t>IRB </a:t>
            </a:r>
            <a:r>
              <a:rPr lang="en-GB" i="1" dirty="0" err="1"/>
              <a:t>Brasil</a:t>
            </a:r>
            <a:r>
              <a:rPr lang="en-GB" i="1" dirty="0"/>
              <a:t> </a:t>
            </a:r>
            <a:r>
              <a:rPr lang="en-GB" i="1" dirty="0" err="1"/>
              <a:t>Resseguros</a:t>
            </a:r>
            <a:r>
              <a:rPr lang="en-GB" i="1" dirty="0"/>
              <a:t> SA v CX Reinsurance Co Ltd </a:t>
            </a:r>
            <a:r>
              <a:rPr lang="en-GB" dirty="0"/>
              <a:t>[2010] Lloyd's Rep. I.R. </a:t>
            </a:r>
            <a:r>
              <a:rPr lang="en-GB" dirty="0" smtClean="0"/>
              <a:t>560</a:t>
            </a:r>
            <a:endParaRPr lang="en-GB" dirty="0" smtClean="0">
              <a:latin typeface="+mj-lt"/>
            </a:endParaRPr>
          </a:p>
          <a:p>
            <a:r>
              <a:rPr lang="en-GB" i="1" dirty="0" err="1" smtClean="0">
                <a:latin typeface="+mj-lt"/>
              </a:rPr>
              <a:t>Aioi</a:t>
            </a:r>
            <a:r>
              <a:rPr lang="en-GB" i="1" dirty="0" smtClean="0">
                <a:latin typeface="+mj-lt"/>
              </a:rPr>
              <a:t> </a:t>
            </a:r>
            <a:r>
              <a:rPr lang="en-GB" i="1" dirty="0" err="1">
                <a:latin typeface="+mj-lt"/>
              </a:rPr>
              <a:t>Nissay</a:t>
            </a:r>
            <a:r>
              <a:rPr lang="en-GB" i="1" dirty="0">
                <a:latin typeface="+mj-lt"/>
              </a:rPr>
              <a:t> v </a:t>
            </a:r>
            <a:r>
              <a:rPr lang="en-GB" i="1" dirty="0" err="1">
                <a:latin typeface="+mj-lt"/>
              </a:rPr>
              <a:t>Heraldglen</a:t>
            </a:r>
            <a:r>
              <a:rPr lang="en-GB" i="1" dirty="0">
                <a:latin typeface="+mj-lt"/>
              </a:rPr>
              <a:t> </a:t>
            </a:r>
            <a:r>
              <a:rPr lang="en-GB" dirty="0">
                <a:latin typeface="+mj-lt"/>
              </a:rPr>
              <a:t> [2013] Lloyd's Rep. I.R. </a:t>
            </a:r>
            <a:r>
              <a:rPr lang="en-GB" dirty="0" smtClean="0">
                <a:latin typeface="+mj-lt"/>
              </a:rPr>
              <a:t>281</a:t>
            </a:r>
          </a:p>
          <a:p>
            <a:r>
              <a:rPr lang="en-GB" i="1" dirty="0">
                <a:latin typeface="+mj-lt"/>
              </a:rPr>
              <a:t>Simmonds v </a:t>
            </a:r>
            <a:r>
              <a:rPr lang="en-GB" i="1" dirty="0" err="1">
                <a:latin typeface="+mj-lt"/>
              </a:rPr>
              <a:t>Gammell</a:t>
            </a:r>
            <a:r>
              <a:rPr lang="en-GB" dirty="0">
                <a:latin typeface="+mj-lt"/>
              </a:rPr>
              <a:t> </a:t>
            </a:r>
            <a:r>
              <a:rPr lang="en-GB" dirty="0" smtClean="0">
                <a:latin typeface="+mj-lt"/>
              </a:rPr>
              <a:t>[</a:t>
            </a:r>
            <a:r>
              <a:rPr lang="en-GB" dirty="0">
                <a:latin typeface="+mj-lt"/>
              </a:rPr>
              <a:t>2016] 2 Lloyd's Rep. 631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46" y="309588"/>
            <a:ext cx="1500493" cy="121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27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Dust </a:t>
            </a:r>
            <a:r>
              <a:rPr lang="en-US" dirty="0" smtClean="0"/>
              <a:t>lady – survivor of 9/11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461" r="-7646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765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CLP - PowerPoint">
      <a:dk1>
        <a:srgbClr val="4C575C"/>
      </a:dk1>
      <a:lt1>
        <a:srgbClr val="4C575C"/>
      </a:lt1>
      <a:dk2>
        <a:srgbClr val="00587C"/>
      </a:dk2>
      <a:lt2>
        <a:srgbClr val="4C575C"/>
      </a:lt2>
      <a:accent1>
        <a:srgbClr val="BFE3F9"/>
      </a:accent1>
      <a:accent2>
        <a:srgbClr val="D4DEC6"/>
      </a:accent2>
      <a:accent3>
        <a:srgbClr val="FEF5BE"/>
      </a:accent3>
      <a:accent4>
        <a:srgbClr val="E2CCE5"/>
      </a:accent4>
      <a:accent5>
        <a:srgbClr val="F9D5A4"/>
      </a:accent5>
      <a:accent6>
        <a:srgbClr val="FA4616"/>
      </a:accent6>
      <a:hlink>
        <a:srgbClr val="4C575C"/>
      </a:hlink>
      <a:folHlink>
        <a:srgbClr val="00587C"/>
      </a:folHlink>
    </a:clrScheme>
    <a:fontScheme name="Office Theme">
      <a:majorFont>
        <a:latin typeface="Tahoma"/>
        <a:ea typeface=""/>
        <a:cs typeface="Tahoma"/>
      </a:majorFont>
      <a:minorFont>
        <a:latin typeface="Tahoma"/>
        <a:ea typeface=""/>
        <a:cs typeface="Taho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bg2"/>
            </a:solidFill>
            <a:effectLst/>
            <a:latin typeface="Tahoma" charset="0"/>
            <a:cs typeface="Tahoma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AF5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00"/>
        </a:dk1>
        <a:lt1>
          <a:srgbClr val="FFFFFF"/>
        </a:lt1>
        <a:dk2>
          <a:srgbClr val="5E163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00"/>
        </a:dk1>
        <a:lt1>
          <a:srgbClr val="FFFFFF"/>
        </a:lt1>
        <a:dk2>
          <a:srgbClr val="58002A"/>
        </a:dk2>
        <a:lt2>
          <a:srgbClr val="525C62"/>
        </a:lt2>
        <a:accent1>
          <a:srgbClr val="F4FFCD"/>
        </a:accent1>
        <a:accent2>
          <a:srgbClr val="DEDF13"/>
        </a:accent2>
        <a:accent3>
          <a:srgbClr val="FFFFFF"/>
        </a:accent3>
        <a:accent4>
          <a:srgbClr val="000000"/>
        </a:accent4>
        <a:accent5>
          <a:srgbClr val="F8FFE3"/>
        </a:accent5>
        <a:accent6>
          <a:srgbClr val="C9CA10"/>
        </a:accent6>
        <a:hlink>
          <a:srgbClr val="E4EEF0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525C62"/>
        </a:dk1>
        <a:lt1>
          <a:srgbClr val="FFFFFF"/>
        </a:lt1>
        <a:dk2>
          <a:srgbClr val="58002A"/>
        </a:dk2>
        <a:lt2>
          <a:srgbClr val="DEDF13"/>
        </a:lt2>
        <a:accent1>
          <a:srgbClr val="F4FFCD"/>
        </a:accent1>
        <a:accent2>
          <a:srgbClr val="E4EEF0"/>
        </a:accent2>
        <a:accent3>
          <a:srgbClr val="FFFFFF"/>
        </a:accent3>
        <a:accent4>
          <a:srgbClr val="454D53"/>
        </a:accent4>
        <a:accent5>
          <a:srgbClr val="F8FFE3"/>
        </a:accent5>
        <a:accent6>
          <a:srgbClr val="CFD8D9"/>
        </a:accent6>
        <a:hlink>
          <a:srgbClr val="58002A"/>
        </a:hlink>
        <a:folHlink>
          <a:srgbClr val="FEDD3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484</Words>
  <Application>Microsoft Macintosh PowerPoint</Application>
  <PresentationFormat>On-screen Show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Clarity</vt:lpstr>
      <vt:lpstr>Blank</vt:lpstr>
      <vt:lpstr>Allocation and aggregation of reinsured losses: WHY do they MATTER?</vt:lpstr>
      <vt:lpstr>Aggregation vs Allocation</vt:lpstr>
      <vt:lpstr>Why arbitration matters </vt:lpstr>
      <vt:lpstr>Aggregation of losses </vt:lpstr>
      <vt:lpstr>Samples </vt:lpstr>
      <vt:lpstr>Aggregation </vt:lpstr>
      <vt:lpstr>UNITY </vt:lpstr>
      <vt:lpstr>International character</vt:lpstr>
      <vt:lpstr>Dust lady – survivor of 9/11</vt:lpstr>
      <vt:lpstr>Breast cancer in men linked to 9/11 attack </vt:lpstr>
      <vt:lpstr>Jonathan Sacher, Co Leader Insurance Practice, Bryan Cave Leighton Paisner </vt:lpstr>
      <vt:lpstr>Allocation Issues</vt:lpstr>
      <vt:lpstr>Spiking Equitas v MMI (May 2018)</vt:lpstr>
      <vt:lpstr>Spiked Recovery</vt:lpstr>
      <vt:lpstr>Spiking Equitas v MMI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Allocation and aggregation of reinsured losses: WHY do they MATTER?</dc:title>
  <cp:lastModifiedBy>Gurses O</cp:lastModifiedBy>
  <cp:revision>6</cp:revision>
  <dcterms:modified xsi:type="dcterms:W3CDTF">2018-10-12T18:37:44Z</dcterms:modified>
</cp:coreProperties>
</file>