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392" r:id="rId4"/>
    <p:sldId id="393" r:id="rId5"/>
    <p:sldId id="390" r:id="rId6"/>
    <p:sldId id="370" r:id="rId7"/>
    <p:sldId id="371" r:id="rId8"/>
    <p:sldId id="375" r:id="rId9"/>
    <p:sldId id="381" r:id="rId10"/>
    <p:sldId id="377" r:id="rId11"/>
    <p:sldId id="298" r:id="rId12"/>
    <p:sldId id="376" r:id="rId13"/>
    <p:sldId id="379" r:id="rId14"/>
    <p:sldId id="382" r:id="rId15"/>
    <p:sldId id="383" r:id="rId16"/>
    <p:sldId id="380" r:id="rId17"/>
    <p:sldId id="386" r:id="rId18"/>
    <p:sldId id="384" r:id="rId19"/>
    <p:sldId id="293" r:id="rId20"/>
    <p:sldId id="314" r:id="rId21"/>
    <p:sldId id="385" r:id="rId22"/>
    <p:sldId id="378" r:id="rId23"/>
    <p:sldId id="388" r:id="rId24"/>
    <p:sldId id="387" r:id="rId25"/>
    <p:sldId id="276" r:id="rId26"/>
  </p:sldIdLst>
  <p:sldSz cx="9906000" cy="6858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7577405-096B-4ECD-B08F-9AC0A1A057CA}">
          <p14:sldIdLst>
            <p14:sldId id="256"/>
            <p14:sldId id="283"/>
            <p14:sldId id="392"/>
            <p14:sldId id="393"/>
            <p14:sldId id="390"/>
            <p14:sldId id="370"/>
            <p14:sldId id="371"/>
            <p14:sldId id="375"/>
            <p14:sldId id="381"/>
            <p14:sldId id="377"/>
            <p14:sldId id="298"/>
            <p14:sldId id="376"/>
            <p14:sldId id="379"/>
            <p14:sldId id="382"/>
            <p14:sldId id="383"/>
            <p14:sldId id="380"/>
            <p14:sldId id="386"/>
            <p14:sldId id="384"/>
            <p14:sldId id="293"/>
            <p14:sldId id="314"/>
            <p14:sldId id="385"/>
            <p14:sldId id="378"/>
            <p14:sldId id="388"/>
            <p14:sldId id="38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F2929"/>
    <a:srgbClr val="FF7D7D"/>
    <a:srgbClr val="FFFF8F"/>
    <a:srgbClr val="BF95DF"/>
    <a:srgbClr val="BD92DE"/>
    <a:srgbClr val="FF9F9F"/>
    <a:srgbClr val="E1CCF0"/>
    <a:srgbClr val="FFFF79"/>
    <a:srgbClr val="B3E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901" y="0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F9EA589-37AC-41F1-8528-E2023846B8D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6258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Tadao KOEZUKA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901" y="9516258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65F6D6F-E332-4853-8703-31E68144F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2657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901" y="0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EFC60EE-784D-4F32-AE58-9D905655E0FE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139" y="4821337"/>
            <a:ext cx="5509888" cy="39444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258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Tadao KOEZUKA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901" y="9516258"/>
            <a:ext cx="2984656" cy="50245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9CE4B0D-77C9-4B2D-903B-DFD57034A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588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B82E-7A1A-42AA-A991-C9E468E6CFFB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7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3C82-D636-4ECB-B0A9-37B98E172EF2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63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18EC-AAC3-4202-B631-034E9AEC3A92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8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0BA-767B-4F2D-B012-599A0F573ADC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6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C41F-123D-4D94-9C21-A6E5E364DBE4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94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433-A5D3-42CB-8792-325EEA0DEC67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E185-B631-41FC-8CF9-45C58BA7C6D2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31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6838-D24F-481E-A491-D844C1434978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84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DF7C-45EF-4107-A746-BB7543E8E237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51285" y="6356351"/>
            <a:ext cx="2228850" cy="365125"/>
          </a:xfrm>
        </p:spPr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CE70293-059B-46C0-A8FC-AF14D56FE405}"/>
              </a:ext>
            </a:extLst>
          </p:cNvPr>
          <p:cNvGrpSpPr/>
          <p:nvPr userDrawn="1"/>
        </p:nvGrpSpPr>
        <p:grpSpPr>
          <a:xfrm>
            <a:off x="179512" y="724623"/>
            <a:ext cx="8798233" cy="59375"/>
            <a:chOff x="179512" y="724623"/>
            <a:chExt cx="8798233" cy="59375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1ACA6029-EC2B-4109-8E2A-E9BE8D36A47D}"/>
                </a:ext>
              </a:extLst>
            </p:cNvPr>
            <p:cNvCxnSpPr/>
            <p:nvPr/>
          </p:nvCxnSpPr>
          <p:spPr>
            <a:xfrm>
              <a:off x="323528" y="783998"/>
              <a:ext cx="865421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8CF0BF3-2B73-4E5B-9238-CA80678A83D1}"/>
                </a:ext>
              </a:extLst>
            </p:cNvPr>
            <p:cNvCxnSpPr/>
            <p:nvPr/>
          </p:nvCxnSpPr>
          <p:spPr>
            <a:xfrm>
              <a:off x="179512" y="724623"/>
              <a:ext cx="8735889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80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E407-064F-4BB9-A70E-3545D52124C6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2B9-BF75-4700-8023-54EEF610AD7D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0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61678" y="253199"/>
            <a:ext cx="7110412" cy="436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076328"/>
            <a:ext cx="8543925" cy="510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2859-F6CA-4090-8D54-9330BAB2EF41}" type="datetime1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3E82-4331-4EFE-9E7F-514BEAE6A3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D74CB1-78BD-4D4B-A3E1-7B0C2109FDF2}"/>
              </a:ext>
            </a:extLst>
          </p:cNvPr>
          <p:cNvGrpSpPr/>
          <p:nvPr userDrawn="1"/>
        </p:nvGrpSpPr>
        <p:grpSpPr>
          <a:xfrm>
            <a:off x="617662" y="724623"/>
            <a:ext cx="8798233" cy="59375"/>
            <a:chOff x="179512" y="724623"/>
            <a:chExt cx="8798233" cy="59375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E7C0FED-8A84-4EB7-B85A-DDC8B343FB85}"/>
                </a:ext>
              </a:extLst>
            </p:cNvPr>
            <p:cNvCxnSpPr/>
            <p:nvPr/>
          </p:nvCxnSpPr>
          <p:spPr>
            <a:xfrm>
              <a:off x="323528" y="783998"/>
              <a:ext cx="865421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A537939-4D35-41E9-984D-34DB5F79D637}"/>
                </a:ext>
              </a:extLst>
            </p:cNvPr>
            <p:cNvCxnSpPr/>
            <p:nvPr/>
          </p:nvCxnSpPr>
          <p:spPr>
            <a:xfrm>
              <a:off x="179512" y="724623"/>
              <a:ext cx="8735889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C:\Users\誠\Desktop\logo.png">
            <a:extLst>
              <a:ext uri="{FF2B5EF4-FFF2-40B4-BE49-F238E27FC236}">
                <a16:creationId xmlns:a16="http://schemas.microsoft.com/office/drawing/2014/main" id="{8ED8CED0-E591-47AE-B04D-A7E4DE827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83" y="325587"/>
            <a:ext cx="1336865" cy="3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89642" y="4238893"/>
            <a:ext cx="94446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Prof. </a:t>
            </a:r>
            <a:r>
              <a:rPr lang="en-US" altLang="ja-JP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Tadao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KOEZUKA </a:t>
            </a:r>
          </a:p>
          <a:p>
            <a:pPr algn="ctr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JSD(Keio Univ.), LLM in Insurance Law(UConn) </a:t>
            </a:r>
          </a:p>
          <a:p>
            <a:pPr algn="ctr"/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KAGAWA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UNIVERSITY,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Takamatsu, Japan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Visiting Attorney-at-Law, </a:t>
            </a:r>
            <a:r>
              <a:rPr lang="en-US" altLang="ja-JP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Kobayakawa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Law Office</a:t>
            </a:r>
          </a:p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koezuka@jl.kagawa-u.ac.jp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92" y="6152615"/>
            <a:ext cx="963706" cy="58477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6348" y="275415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April 23th, 2019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8739" y="284644"/>
            <a:ext cx="266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AIDA in Marrakech</a:t>
            </a:r>
            <a:endParaRPr kumimoji="1" lang="ja-JP" altLang="en-US" sz="24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2566" y="1639231"/>
            <a:ext cx="9660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Legal Issues on Autonomous Ship in</a:t>
            </a:r>
            <a:r>
              <a:rPr lang="ja-JP" alt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Japan</a:t>
            </a:r>
          </a:p>
        </p:txBody>
      </p:sp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F0EE6D3-E80C-4ACC-8EBC-D73B903D7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10" y="2467008"/>
            <a:ext cx="4453786" cy="17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96" y="261534"/>
            <a:ext cx="7896658" cy="436785"/>
          </a:xfrm>
        </p:spPr>
        <p:txBody>
          <a:bodyPr/>
          <a:lstStyle/>
          <a:p>
            <a:pPr algn="l"/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89899D-27A5-449F-A02E-029F7F73E59A}"/>
              </a:ext>
            </a:extLst>
          </p:cNvPr>
          <p:cNvSpPr txBox="1"/>
          <p:nvPr/>
        </p:nvSpPr>
        <p:spPr>
          <a:xfrm>
            <a:off x="678094" y="811659"/>
            <a:ext cx="525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</a:rPr>
              <a:t>１．</a:t>
            </a:r>
            <a:r>
              <a:rPr lang="en-US" altLang="ja-JP" sz="2400" b="1" dirty="0">
                <a:latin typeface="Times New Roman" panose="02020603050405020304" pitchFamily="18" charset="0"/>
              </a:rPr>
              <a:t>The Levels of Autonomous Ship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D651C4-51A6-4247-AF68-52A8457EAE85}"/>
              </a:ext>
            </a:extLst>
          </p:cNvPr>
          <p:cNvSpPr txBox="1"/>
          <p:nvPr/>
        </p:nvSpPr>
        <p:spPr>
          <a:xfrm>
            <a:off x="361308" y="6306796"/>
            <a:ext cx="91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Source】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Rodseth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Burmeister,”Development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Unmanned Ship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MUNIN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2C2208-09FE-47C6-9EDD-47B8EEA7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1" y="1674138"/>
            <a:ext cx="9194942" cy="469344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46BD5D-5BF6-4FED-83AA-A5E7883EBBB5}"/>
              </a:ext>
            </a:extLst>
          </p:cNvPr>
          <p:cNvSpPr txBox="1"/>
          <p:nvPr/>
        </p:nvSpPr>
        <p:spPr>
          <a:xfrm>
            <a:off x="2358664" y="1230089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kumimoji="1"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kumimoji="1"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0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896" y="1308524"/>
            <a:ext cx="657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Manned Ship (Driver)</a:t>
            </a:r>
            <a:endParaRPr kumimoji="1" lang="ja-JP" altLang="en-US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右矢印吹き出し 8"/>
          <p:cNvSpPr/>
          <p:nvPr/>
        </p:nvSpPr>
        <p:spPr>
          <a:xfrm>
            <a:off x="854841" y="2208504"/>
            <a:ext cx="2314194" cy="17631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122"/>
            </a:avLst>
          </a:prstGeom>
          <a:solidFill>
            <a:srgbClr val="FFFF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吹き出し 9"/>
          <p:cNvSpPr/>
          <p:nvPr/>
        </p:nvSpPr>
        <p:spPr>
          <a:xfrm>
            <a:off x="3328790" y="2202406"/>
            <a:ext cx="2394014" cy="1831345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1" name="右矢印吹き出し 10"/>
          <p:cNvSpPr/>
          <p:nvPr/>
        </p:nvSpPr>
        <p:spPr>
          <a:xfrm>
            <a:off x="5804832" y="2183750"/>
            <a:ext cx="2228284" cy="1904721"/>
          </a:xfrm>
          <a:prstGeom prst="rightArrowCallout">
            <a:avLst/>
          </a:prstGeom>
          <a:solidFill>
            <a:srgbClr val="FF9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吹き出し 11"/>
          <p:cNvSpPr/>
          <p:nvPr/>
        </p:nvSpPr>
        <p:spPr>
          <a:xfrm>
            <a:off x="819980" y="4832725"/>
            <a:ext cx="2314194" cy="1797170"/>
          </a:xfrm>
          <a:prstGeom prst="rightArrowCallout">
            <a:avLst/>
          </a:prstGeom>
          <a:solidFill>
            <a:srgbClr val="FFFF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吹き出し 12"/>
          <p:cNvSpPr/>
          <p:nvPr/>
        </p:nvSpPr>
        <p:spPr>
          <a:xfrm>
            <a:off x="3256095" y="4839660"/>
            <a:ext cx="2432602" cy="1790235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吹き出し 13"/>
          <p:cNvSpPr/>
          <p:nvPr/>
        </p:nvSpPr>
        <p:spPr>
          <a:xfrm>
            <a:off x="5804266" y="4839660"/>
            <a:ext cx="2228850" cy="1790235"/>
          </a:xfrm>
          <a:prstGeom prst="rightArrowCallout">
            <a:avLst/>
          </a:prstGeom>
          <a:solidFill>
            <a:srgbClr val="FF9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896" y="4109798"/>
            <a:ext cx="481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Ship (AI)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6" y="3151470"/>
            <a:ext cx="1273080" cy="7222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19" y="5686427"/>
            <a:ext cx="1118016" cy="8680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64" y="3116063"/>
            <a:ext cx="1182725" cy="69521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3" y="5697047"/>
            <a:ext cx="1167753" cy="86804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19979" y="2305435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</a:t>
            </a:r>
            <a:endParaRPr kumimoji="1" lang="ja-JP" altLang="en-US" sz="28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331811" y="2293522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</a:rPr>
              <a:t>Judgment</a:t>
            </a:r>
            <a:endParaRPr lang="ja-JP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730421" y="2231967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42F7282-4C04-4A52-843B-4CA3B6B7D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13" y="4856647"/>
            <a:ext cx="1550930" cy="1770404"/>
          </a:xfrm>
          <a:prstGeom prst="rect">
            <a:avLst/>
          </a:prstGeom>
        </p:spPr>
      </p:pic>
      <p:sp>
        <p:nvSpPr>
          <p:cNvPr id="39" name="次の値と等しい 38">
            <a:extLst>
              <a:ext uri="{FF2B5EF4-FFF2-40B4-BE49-F238E27FC236}">
                <a16:creationId xmlns:a16="http://schemas.microsoft.com/office/drawing/2014/main" id="{E2AE2CF9-4C3B-4614-96E1-9D42C2587A37}"/>
              </a:ext>
            </a:extLst>
          </p:cNvPr>
          <p:cNvSpPr/>
          <p:nvPr/>
        </p:nvSpPr>
        <p:spPr>
          <a:xfrm rot="5400000">
            <a:off x="8222170" y="4026044"/>
            <a:ext cx="1338470" cy="504050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D4555D9-03C1-494D-B393-C4AF8067B1A5}"/>
              </a:ext>
            </a:extLst>
          </p:cNvPr>
          <p:cNvSpPr txBox="1"/>
          <p:nvPr/>
        </p:nvSpPr>
        <p:spPr>
          <a:xfrm>
            <a:off x="8352144" y="4047237"/>
            <a:ext cx="50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122FCA8-08EB-4252-AA18-2B215C8111C0}"/>
              </a:ext>
            </a:extLst>
          </p:cNvPr>
          <p:cNvSpPr txBox="1"/>
          <p:nvPr/>
        </p:nvSpPr>
        <p:spPr>
          <a:xfrm>
            <a:off x="784483" y="4934200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</a:t>
            </a:r>
            <a:endParaRPr kumimoji="1" lang="ja-JP" altLang="en-US" sz="28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53B59C1-269F-4B2B-988F-C7F4F4B74A61}"/>
              </a:ext>
            </a:extLst>
          </p:cNvPr>
          <p:cNvSpPr/>
          <p:nvPr/>
        </p:nvSpPr>
        <p:spPr>
          <a:xfrm>
            <a:off x="5695049" y="4814955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27814C0-3E57-4E62-BEE2-CE612918E8CA}"/>
              </a:ext>
            </a:extLst>
          </p:cNvPr>
          <p:cNvSpPr/>
          <p:nvPr/>
        </p:nvSpPr>
        <p:spPr>
          <a:xfrm>
            <a:off x="3249743" y="4856647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</a:rPr>
              <a:t>Judgment</a:t>
            </a:r>
            <a:endParaRPr lang="ja-JP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7F033FEE-F01E-4F8D-8E04-F6298923E0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96" y="5296624"/>
            <a:ext cx="1039946" cy="74076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37DA717-8586-4CEF-A43E-0D85265285A1}"/>
              </a:ext>
            </a:extLst>
          </p:cNvPr>
          <p:cNvSpPr txBox="1"/>
          <p:nvPr/>
        </p:nvSpPr>
        <p:spPr>
          <a:xfrm>
            <a:off x="5841182" y="6023246"/>
            <a:ext cx="144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https://www.</a:t>
            </a:r>
          </a:p>
          <a:p>
            <a:r>
              <a:rPr lang="en-US" altLang="ja-JP" dirty="0"/>
              <a:t>toyo.co.jp</a:t>
            </a:r>
            <a:endParaRPr kumimoji="1" lang="ja-JP" altLang="en-US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62278BA9-9644-4409-8341-ADEBB86B5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84" y="2211405"/>
            <a:ext cx="1550930" cy="156657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56577B5-22F3-4AE7-B7A9-7081B68C92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79" y="2828147"/>
            <a:ext cx="1274638" cy="1174520"/>
          </a:xfrm>
          <a:prstGeom prst="rect">
            <a:avLst/>
          </a:prstGeom>
        </p:spPr>
      </p:pic>
      <p:sp>
        <p:nvSpPr>
          <p:cNvPr id="30" name="タイトル 1">
            <a:extLst>
              <a:ext uri="{FF2B5EF4-FFF2-40B4-BE49-F238E27FC236}">
                <a16:creationId xmlns:a16="http://schemas.microsoft.com/office/drawing/2014/main" id="{1C52CF2D-049F-4000-A378-749A08AB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86" y="201967"/>
            <a:ext cx="7896658" cy="436785"/>
          </a:xfrm>
        </p:spPr>
        <p:txBody>
          <a:bodyPr/>
          <a:lstStyle/>
          <a:p>
            <a:pPr algn="l"/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7B6C16-37C4-44F2-B4DD-03A85D109A9A}"/>
              </a:ext>
            </a:extLst>
          </p:cNvPr>
          <p:cNvSpPr txBox="1"/>
          <p:nvPr/>
        </p:nvSpPr>
        <p:spPr>
          <a:xfrm>
            <a:off x="552388" y="800815"/>
            <a:ext cx="908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Is “Autonomous Ship” included in it? </a:t>
            </a:r>
            <a:endParaRPr kumimoji="1" lang="ja-JP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0E6E5E-B3B0-44FA-8B62-5F63DA8C6FD3}"/>
              </a:ext>
            </a:extLst>
          </p:cNvPr>
          <p:cNvSpPr/>
          <p:nvPr/>
        </p:nvSpPr>
        <p:spPr>
          <a:xfrm>
            <a:off x="9044910" y="4088471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B22D9-9C5A-4D9D-AE3B-AE9A56715A3F}"/>
              </a:ext>
            </a:extLst>
          </p:cNvPr>
          <p:cNvSpPr txBox="1"/>
          <p:nvPr/>
        </p:nvSpPr>
        <p:spPr>
          <a:xfrm>
            <a:off x="834491" y="1221953"/>
            <a:ext cx="83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【Big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 Whether an autonomous ship is included in the legal concept of a ship? The Japanese law on ships does not contain an unified definition of "ships". </a:t>
            </a:r>
            <a:endParaRPr kumimoji="1" lang="ja-JP" alt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1C22E7-E6F7-4B3F-BC45-54F751AB49C7}"/>
              </a:ext>
            </a:extLst>
          </p:cNvPr>
          <p:cNvSpPr txBox="1"/>
          <p:nvPr/>
        </p:nvSpPr>
        <p:spPr>
          <a:xfrm>
            <a:off x="544529" y="2570699"/>
            <a:ext cx="89521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Times New Roman" panose="02020603050405020304" pitchFamily="18" charset="0"/>
              </a:rPr>
              <a:t>If an Autonomous Ship does not fall under the concept of “ship”,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the Autonomous Ship does not apply to the maritime conventions and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regulations.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</a:rPr>
              <a:t>(E.g.) </a:t>
            </a:r>
            <a:r>
              <a:rPr lang="en-US" altLang="ja-JP" sz="2400" dirty="0">
                <a:latin typeface="Times New Roman" panose="02020603050405020304" pitchFamily="18" charset="0"/>
              </a:rPr>
              <a:t>If a Remote Control Ship is regarded as the same as a toy radio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control boat, the Remote Control Ship will be treated as a "toy" rather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than a "ship" in law.</a:t>
            </a: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－ </a:t>
            </a:r>
            <a:r>
              <a:rPr lang="en-US" altLang="ja-JP" sz="2400" dirty="0">
                <a:latin typeface="Times New Roman" panose="02020603050405020304" pitchFamily="18" charset="0"/>
              </a:rPr>
              <a:t>Really,</a:t>
            </a:r>
            <a:r>
              <a:rPr lang="ja-JP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</a:rPr>
              <a:t>the size of Autonomous Ship is generally more than 5 tons,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like a general cargo ship. </a:t>
            </a:r>
            <a:endParaRPr lang="en-US" altLang="ja-JP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</a:rPr>
              <a:t>－ </a:t>
            </a:r>
            <a:r>
              <a:rPr lang="en-US" altLang="ja-JP" sz="2400" dirty="0">
                <a:latin typeface="Times New Roman" panose="02020603050405020304" pitchFamily="18" charset="0"/>
              </a:rPr>
              <a:t>It is not appropriate to evaluate an</a:t>
            </a:r>
            <a:r>
              <a:rPr lang="ja-JP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</a:rPr>
              <a:t>Autonomous Ship as the same as </a:t>
            </a:r>
          </a:p>
          <a:p>
            <a:r>
              <a:rPr lang="en-US" altLang="ja-JP" sz="2400" dirty="0">
                <a:latin typeface="Times New Roman" panose="02020603050405020304" pitchFamily="18" charset="0"/>
              </a:rPr>
              <a:t>a toy control boat. </a:t>
            </a:r>
            <a:endParaRPr kumimoji="1" lang="ja-JP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1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B22D9-9C5A-4D9D-AE3B-AE9A56715A3F}"/>
              </a:ext>
            </a:extLst>
          </p:cNvPr>
          <p:cNvSpPr txBox="1"/>
          <p:nvPr/>
        </p:nvSpPr>
        <p:spPr>
          <a:xfrm>
            <a:off x="834491" y="1221953"/>
            <a:ext cx="8741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Acts on Ships, which are defined the concept of “Ship”,  are enacted as follows: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］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Code Art.68(1)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1899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ja-JP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"Ship" as used in this Act means one used in a voyage at sea for the purpose of conducting a commercial transaction.,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Preventing Collisions at Sea Art.3-1 (1892); </a:t>
            </a:r>
          </a:p>
          <a:p>
            <a:r>
              <a:rPr lang="ja-JP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“Ship" refers to ships (</a:t>
            </a:r>
            <a:r>
              <a:rPr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・・・</a:t>
            </a:r>
            <a:r>
              <a:rPr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used for water transportation.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Act on Liability for Oil Pollution Damage Art. 2-(iv)-2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ja-JP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“General Ship” means the ship for the carriage by sea of freight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・・・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[4] Basic Act on Traffic Safety Measures (1970); </a:t>
            </a:r>
          </a:p>
          <a:p>
            <a:r>
              <a:rPr lang="ja-JP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“Ship”:  A ship or boat for navigation on water or in water.</a:t>
            </a:r>
            <a:endParaRPr kumimoji="1" lang="ja-JP" alt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1C22E7-E6F7-4B3F-BC45-54F751AB49C7}"/>
              </a:ext>
            </a:extLst>
          </p:cNvPr>
          <p:cNvSpPr txBox="1"/>
          <p:nvPr/>
        </p:nvSpPr>
        <p:spPr>
          <a:xfrm>
            <a:off x="834491" y="5376937"/>
            <a:ext cx="615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</a:rPr>
              <a:t>But these definitions in the Acts are not unified.</a:t>
            </a:r>
            <a:endParaRPr kumimoji="1" lang="ja-JP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B22D9-9C5A-4D9D-AE3B-AE9A56715A3F}"/>
              </a:ext>
            </a:extLst>
          </p:cNvPr>
          <p:cNvSpPr txBox="1"/>
          <p:nvPr/>
        </p:nvSpPr>
        <p:spPr>
          <a:xfrm>
            <a:off x="355873" y="1186236"/>
            <a:ext cx="88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72D551-2E4D-4BFC-B9E1-1C547FF87B7A}"/>
              </a:ext>
            </a:extLst>
          </p:cNvPr>
          <p:cNvSpPr txBox="1"/>
          <p:nvPr/>
        </p:nvSpPr>
        <p:spPr>
          <a:xfrm>
            <a:off x="1485432" y="1049174"/>
            <a:ext cx="745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Autonomous Cars and Autonomous Ships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5109CD-3B66-41FB-A232-E6224C5061F3}"/>
              </a:ext>
            </a:extLst>
          </p:cNvPr>
          <p:cNvSpPr txBox="1"/>
          <p:nvPr/>
        </p:nvSpPr>
        <p:spPr>
          <a:xfrm>
            <a:off x="626724" y="1880171"/>
            <a:ext cx="8671388" cy="406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20DF90CE-BA14-408A-BE4D-98134FEA6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83896"/>
              </p:ext>
            </p:extLst>
          </p:nvPr>
        </p:nvGraphicFramePr>
        <p:xfrm>
          <a:off x="544528" y="1510839"/>
          <a:ext cx="8792967" cy="5321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92">
                  <a:extLst>
                    <a:ext uri="{9D8B030D-6E8A-4147-A177-3AD203B41FA5}">
                      <a16:colId xmlns:a16="http://schemas.microsoft.com/office/drawing/2014/main" val="1605010089"/>
                    </a:ext>
                  </a:extLst>
                </a:gridCol>
                <a:gridCol w="3010328">
                  <a:extLst>
                    <a:ext uri="{9D8B030D-6E8A-4147-A177-3AD203B41FA5}">
                      <a16:colId xmlns:a16="http://schemas.microsoft.com/office/drawing/2014/main" val="4149961721"/>
                    </a:ext>
                  </a:extLst>
                </a:gridCol>
                <a:gridCol w="3996647">
                  <a:extLst>
                    <a:ext uri="{9D8B030D-6E8A-4147-A177-3AD203B41FA5}">
                      <a16:colId xmlns:a16="http://schemas.microsoft.com/office/drawing/2014/main" val="787908351"/>
                    </a:ext>
                  </a:extLst>
                </a:gridCol>
              </a:tblGrid>
              <a:tr h="38415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 Cars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 Ships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78581"/>
                  </a:ext>
                </a:extLst>
              </a:tr>
              <a:tr h="148956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</a:t>
                      </a:r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driver operates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plurality of persons, such as ship handling, engine maintenance, cargo monitoring, takeoffs, etc. share work.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typical commercial vessel is a large-scale system operated by a crew, and also has the characteristics of a 24-hour plant.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47417"/>
                  </a:ext>
                </a:extLst>
              </a:tr>
              <a:tr h="783984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characteristics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Several tons, high agility (rapid start, sudden stop, quick turn possible)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ships are in the hundreds of thousands of tons, with low agility</a:t>
                      </a:r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start, sudden stop, quick turn impossible</a:t>
                      </a:r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88476"/>
                  </a:ext>
                </a:extLst>
              </a:tr>
              <a:tr h="1993208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Traveling and navigation environment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is relatively fast, always close to other vehicles.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many pedestrians and bicycles around the car</a:t>
                      </a:r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traffic</a:t>
                      </a:r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en-US" altLang="ja-JP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many travel restrictions such as lanes and traffic lights.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　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is relatively slow and not nearly in close proximity to other ships.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　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mainly ships around the it, but there are also fishing nets and floats.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　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few movement restrictions except for some restrictions.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state of isolation continues on the sea for a long time.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1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0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72D551-2E4D-4BFC-B9E1-1C547FF87B7A}"/>
              </a:ext>
            </a:extLst>
          </p:cNvPr>
          <p:cNvSpPr txBox="1"/>
          <p:nvPr/>
        </p:nvSpPr>
        <p:spPr>
          <a:xfrm>
            <a:off x="544528" y="104917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・・・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5109CD-3B66-41FB-A232-E6224C5061F3}"/>
              </a:ext>
            </a:extLst>
          </p:cNvPr>
          <p:cNvSpPr txBox="1"/>
          <p:nvPr/>
        </p:nvSpPr>
        <p:spPr>
          <a:xfrm>
            <a:off x="626724" y="1880171"/>
            <a:ext cx="8671388" cy="406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20DF90CE-BA14-408A-BE4D-98134FEA6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86203"/>
              </p:ext>
            </p:extLst>
          </p:nvPr>
        </p:nvGraphicFramePr>
        <p:xfrm>
          <a:off x="544528" y="1510839"/>
          <a:ext cx="8792967" cy="431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45">
                  <a:extLst>
                    <a:ext uri="{9D8B030D-6E8A-4147-A177-3AD203B41FA5}">
                      <a16:colId xmlns:a16="http://schemas.microsoft.com/office/drawing/2014/main" val="1605010089"/>
                    </a:ext>
                  </a:extLst>
                </a:gridCol>
                <a:gridCol w="3524036">
                  <a:extLst>
                    <a:ext uri="{9D8B030D-6E8A-4147-A177-3AD203B41FA5}">
                      <a16:colId xmlns:a16="http://schemas.microsoft.com/office/drawing/2014/main" val="4149961721"/>
                    </a:ext>
                  </a:extLst>
                </a:gridCol>
                <a:gridCol w="3655886">
                  <a:extLst>
                    <a:ext uri="{9D8B030D-6E8A-4147-A177-3AD203B41FA5}">
                      <a16:colId xmlns:a16="http://schemas.microsoft.com/office/drawing/2014/main" val="787908351"/>
                    </a:ext>
                  </a:extLst>
                </a:gridCol>
              </a:tblGrid>
              <a:tr h="38415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 Cars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 Ships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78581"/>
                  </a:ext>
                </a:extLst>
              </a:tr>
              <a:tr h="148956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trend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order to drive safely under a high density mixed traffic environment, development and practical application of safe driving support technology such as collision damage reduction brakes will progress.</a:t>
                      </a:r>
                    </a:p>
                    <a:p>
                      <a:r>
                        <a:rPr kumimoji="1"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technology for autonomous driving on public roads has been developed using a combination of 3D position information, GPS, etc., with technology for recognizing objects around the vehicle by sensors etc.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 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developments contributing to the improvement of safety and efficiency are progressing in each of the work areas such as navigation planning, ship maneuvering, hull / equipment management, and cargo management.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47417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CB9056-86CA-4EEF-B614-9C1B78995713}"/>
              </a:ext>
            </a:extLst>
          </p:cNvPr>
          <p:cNvSpPr/>
          <p:nvPr/>
        </p:nvSpPr>
        <p:spPr>
          <a:xfrm>
            <a:off x="255998" y="5846782"/>
            <a:ext cx="9412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【Source】 Transportation Policy Council in MLIT, “Mid-term report: Measures to be promoted in the short term to deepen the productivity revolution of the maritime industry” p.18(Mar.28, 2018)[in Japanese]. </a:t>
            </a:r>
          </a:p>
        </p:txBody>
      </p:sp>
    </p:spTree>
    <p:extLst>
      <p:ext uri="{BB962C8B-B14F-4D97-AF65-F5344CB8AC3E}">
        <p14:creationId xmlns:p14="http://schemas.microsoft.com/office/powerpoint/2010/main" val="119241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B22D9-9C5A-4D9D-AE3B-AE9A56715A3F}"/>
              </a:ext>
            </a:extLst>
          </p:cNvPr>
          <p:cNvSpPr txBox="1"/>
          <p:nvPr/>
        </p:nvSpPr>
        <p:spPr>
          <a:xfrm>
            <a:off x="582488" y="1166887"/>
            <a:ext cx="8741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Art.3-1 of the Act on Preventing Collisions at Sea (1892);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ships, to be able to fully judge the surrounding situation and the possibility of collision with other ships, always keep an appropriate look-up by sight, hearing and all other means suitable for the situation at that time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　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clear who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keep an appropriate look-up in this Article.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purpose of this Article is to avoid a collision with other ships.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purpose of this Article is to avoid collision with other ships, if the situation around the ship can be grasped, even if AI looks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 and even if a person looks out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overboard,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need for seafarer to </a:t>
            </a:r>
          </a:p>
          <a:p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and look over. 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9817CC-AD02-4D5F-BA51-FC128A5EC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37" y="5135670"/>
            <a:ext cx="2016821" cy="15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6BA3F5-94AC-4864-A719-38FC961D0840}"/>
              </a:ext>
            </a:extLst>
          </p:cNvPr>
          <p:cNvSpPr txBox="1"/>
          <p:nvPr/>
        </p:nvSpPr>
        <p:spPr>
          <a:xfrm>
            <a:off x="250521" y="3526295"/>
            <a:ext cx="96554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Art.39 of the Act on Preventing Collisions at Sea (1892);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provisions of this Act do not excuse the responsibility of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“seafarers” for the consequences of neglecting to take the necessary precautions as ...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Japan's current law, AI is not recognized as a legal entity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it, so it is understood that "seafarers" does not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AI.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950CC-9AC1-4208-B12F-34E751960D9C}"/>
              </a:ext>
            </a:extLst>
          </p:cNvPr>
          <p:cNvSpPr txBox="1"/>
          <p:nvPr/>
        </p:nvSpPr>
        <p:spPr>
          <a:xfrm>
            <a:off x="273235" y="1279526"/>
            <a:ext cx="96327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the purpose of watching is to collect information on the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around the ship. Since the appropriate decision will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made by the person making a decision from the information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collected, it is necessary for the person to make the final decision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 AI watches.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923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0" y="267128"/>
            <a:ext cx="7896658" cy="493160"/>
          </a:xfrm>
        </p:spPr>
        <p:txBody>
          <a:bodyPr/>
          <a:lstStyle/>
          <a:p>
            <a:pPr algn="l"/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57C10E-8865-475E-BD10-A81ADDCA1E0F}"/>
              </a:ext>
            </a:extLst>
          </p:cNvPr>
          <p:cNvSpPr txBox="1"/>
          <p:nvPr/>
        </p:nvSpPr>
        <p:spPr>
          <a:xfrm>
            <a:off x="544530" y="760288"/>
            <a:ext cx="890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“Autonomous Ship” included in it?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7B22D9-9C5A-4D9D-AE3B-AE9A56715A3F}"/>
              </a:ext>
            </a:extLst>
          </p:cNvPr>
          <p:cNvSpPr txBox="1"/>
          <p:nvPr/>
        </p:nvSpPr>
        <p:spPr>
          <a:xfrm>
            <a:off x="425410" y="1253448"/>
            <a:ext cx="9200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legal need for seafarers to be located on the ship, provided that AI or remote-control can avoid onboard risk and offboard risk.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Seafarers are not an essential factor in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whether they are ships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not.</a:t>
            </a: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Seafarers are not a component of “Ships”, but under the current law of Japan seafarers are required to avoid onboard risk and outboard risk.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think that it is possible to define that Unmanned Ships are legally “Ships” by revising treaties and domestic laws.</a:t>
            </a:r>
          </a:p>
        </p:txBody>
      </p:sp>
    </p:spTree>
    <p:extLst>
      <p:ext uri="{BB962C8B-B14F-4D97-AF65-F5344CB8AC3E}">
        <p14:creationId xmlns:p14="http://schemas.microsoft.com/office/powerpoint/2010/main" val="230213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90C50C-304E-4970-94F9-40B203C3A3AD}"/>
              </a:ext>
            </a:extLst>
          </p:cNvPr>
          <p:cNvSpPr txBox="1"/>
          <p:nvPr/>
        </p:nvSpPr>
        <p:spPr>
          <a:xfrm>
            <a:off x="5611385" y="3279541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香川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PHR</a:t>
            </a: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データセンター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53026-6975-4DBC-A630-F2891DE1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7D69725-1945-4702-8F49-891832E46FE8}"/>
              </a:ext>
            </a:extLst>
          </p:cNvPr>
          <p:cNvSpPr/>
          <p:nvPr/>
        </p:nvSpPr>
        <p:spPr>
          <a:xfrm>
            <a:off x="309259" y="5339192"/>
            <a:ext cx="3491397" cy="75800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98323A4-92A8-4158-BD67-4D63D66AAD0D}"/>
              </a:ext>
            </a:extLst>
          </p:cNvPr>
          <p:cNvGrpSpPr/>
          <p:nvPr/>
        </p:nvGrpSpPr>
        <p:grpSpPr>
          <a:xfrm>
            <a:off x="5535143" y="5346568"/>
            <a:ext cx="3491397" cy="758001"/>
            <a:chOff x="5548695" y="833464"/>
            <a:chExt cx="3491397" cy="758001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A0DC2AAC-4001-46CD-BA52-2F543AD92B85}"/>
                </a:ext>
              </a:extLst>
            </p:cNvPr>
            <p:cNvSpPr/>
            <p:nvPr/>
          </p:nvSpPr>
          <p:spPr>
            <a:xfrm>
              <a:off x="5548695" y="833464"/>
              <a:ext cx="3491397" cy="7580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780846" y="954394"/>
              <a:ext cx="1344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Things</a:t>
              </a:r>
              <a:endPara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5" name="楕円 54">
            <a:extLst>
              <a:ext uri="{FF2B5EF4-FFF2-40B4-BE49-F238E27FC236}">
                <a16:creationId xmlns:a16="http://schemas.microsoft.com/office/drawing/2014/main" id="{47D69725-1945-4702-8F49-891832E46FE8}"/>
              </a:ext>
            </a:extLst>
          </p:cNvPr>
          <p:cNvSpPr/>
          <p:nvPr/>
        </p:nvSpPr>
        <p:spPr>
          <a:xfrm>
            <a:off x="3236259" y="5346569"/>
            <a:ext cx="3192472" cy="75800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9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830922" y="5518138"/>
            <a:ext cx="207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ＡＩ </a:t>
            </a: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on Things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11759" y="6181455"/>
            <a:ext cx="2145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Subject of rights</a:t>
            </a:r>
            <a:endParaRPr kumimoji="1" lang="ja-JP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52811" y="5518138"/>
            <a:ext cx="207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自然人（法人）</a:t>
            </a:r>
          </a:p>
        </p:txBody>
      </p:sp>
      <p:sp>
        <p:nvSpPr>
          <p:cNvPr id="11" name="フローチャート: 磁気ディスク 10"/>
          <p:cNvSpPr/>
          <p:nvPr/>
        </p:nvSpPr>
        <p:spPr>
          <a:xfrm>
            <a:off x="3228393" y="1626430"/>
            <a:ext cx="3102825" cy="3352800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40000">
                <a:schemeClr val="accent6">
                  <a:lumMod val="0"/>
                  <a:lumOff val="100000"/>
                </a:schemeClr>
              </a:gs>
              <a:gs pos="98000">
                <a:schemeClr val="accent6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右矢印 63"/>
          <p:cNvSpPr/>
          <p:nvPr/>
        </p:nvSpPr>
        <p:spPr>
          <a:xfrm rot="19188213">
            <a:off x="3239296" y="4892543"/>
            <a:ext cx="527409" cy="4589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16200000">
            <a:off x="4726316" y="4948898"/>
            <a:ext cx="288904" cy="45011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 rot="13270281">
            <a:off x="6034499" y="4823333"/>
            <a:ext cx="527409" cy="45011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カーブ矢印 20"/>
          <p:cNvSpPr/>
          <p:nvPr/>
        </p:nvSpPr>
        <p:spPr>
          <a:xfrm>
            <a:off x="1185648" y="1212949"/>
            <a:ext cx="8054225" cy="4056546"/>
          </a:xfrm>
          <a:prstGeom prst="curvedDownArrow">
            <a:avLst>
              <a:gd name="adj1" fmla="val 19742"/>
              <a:gd name="adj2" fmla="val 50000"/>
              <a:gd name="adj3" fmla="val 4302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4412" y="5020906"/>
            <a:ext cx="23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1" lang="ja-JP" altLang="en-US" dirty="0"/>
              <a:t>　　　     </a:t>
            </a:r>
            <a:r>
              <a:rPr kumimoji="1" lang="en-US" altLang="ja-JP" b="1" dirty="0"/>
              <a:t>Collecting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38533" y="3263191"/>
            <a:ext cx="318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kumimoji="1" lang="ja-JP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System</a:t>
            </a:r>
            <a:endParaRPr kumimoji="1" lang="ja-JP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右矢印 37">
            <a:extLst>
              <a:ext uri="{FF2B5EF4-FFF2-40B4-BE49-F238E27FC236}">
                <a16:creationId xmlns:a16="http://schemas.microsoft.com/office/drawing/2014/main" id="{B22148C7-CAE9-46FC-8798-E1F025A4A99B}"/>
              </a:ext>
            </a:extLst>
          </p:cNvPr>
          <p:cNvSpPr/>
          <p:nvPr/>
        </p:nvSpPr>
        <p:spPr>
          <a:xfrm rot="8460563">
            <a:off x="2342751" y="4665950"/>
            <a:ext cx="948184" cy="36190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0" name="右矢印 37">
            <a:extLst>
              <a:ext uri="{FF2B5EF4-FFF2-40B4-BE49-F238E27FC236}">
                <a16:creationId xmlns:a16="http://schemas.microsoft.com/office/drawing/2014/main" id="{B22148C7-CAE9-46FC-8798-E1F025A4A99B}"/>
              </a:ext>
            </a:extLst>
          </p:cNvPr>
          <p:cNvSpPr/>
          <p:nvPr/>
        </p:nvSpPr>
        <p:spPr>
          <a:xfrm rot="2267305">
            <a:off x="6443586" y="4659826"/>
            <a:ext cx="928196" cy="36190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 rot="19355415">
            <a:off x="1965898" y="43899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Optimization</a:t>
            </a:r>
            <a:endParaRPr kumimoji="1" lang="ja-JP" altLang="en-US" b="1" dirty="0">
              <a:solidFill>
                <a:srgbClr val="C0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90621" y="1939890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1"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endParaRPr kumimoji="1" lang="ja-JP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5191" y="192991"/>
            <a:ext cx="498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</a:rPr>
              <a:t>Ⅲ</a:t>
            </a:r>
            <a:r>
              <a:rPr lang="ja-JP" altLang="en-US" sz="2800" dirty="0" err="1">
                <a:latin typeface="Times New Roman" panose="02020603050405020304" pitchFamily="18" charset="0"/>
              </a:rPr>
              <a:t>．</a:t>
            </a:r>
            <a:r>
              <a:rPr lang="en-US" altLang="ja-JP" sz="28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 Civil Responsibility</a:t>
            </a:r>
            <a:endParaRPr lang="ja-JP" altLang="en-US" sz="2800" dirty="0">
              <a:latin typeface="Times New Roman" panose="02020603050405020304" pitchFamily="18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8" y="3757648"/>
            <a:ext cx="1247822" cy="14917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10342" y="6104569"/>
            <a:ext cx="289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</a:rPr>
              <a:t>Intermediate form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</a:rPr>
              <a:t>between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Person and Things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44866" y="6181455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of rights</a:t>
            </a:r>
            <a:endParaRPr kumimoji="1" lang="ja-JP" altLang="en-US" sz="20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07" y="4112485"/>
            <a:ext cx="1163008" cy="128290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A35BD5-306D-40C7-ACC3-A1A24EEFE0AD}"/>
              </a:ext>
            </a:extLst>
          </p:cNvPr>
          <p:cNvSpPr/>
          <p:nvPr/>
        </p:nvSpPr>
        <p:spPr>
          <a:xfrm>
            <a:off x="195209" y="793097"/>
            <a:ext cx="9584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</a:rPr>
              <a:t>１．</a:t>
            </a:r>
            <a:r>
              <a:rPr lang="en-US" altLang="ja-JP" sz="2400" b="1" dirty="0">
                <a:latin typeface="Times New Roman" panose="02020603050405020304" pitchFamily="18" charset="0"/>
              </a:rPr>
              <a:t>Rule of Modern Law</a:t>
            </a:r>
            <a:r>
              <a:rPr lang="ja-JP" altLang="en-US" sz="2400" b="1" dirty="0" err="1">
                <a:latin typeface="Times New Roman" panose="02020603050405020304" pitchFamily="18" charset="0"/>
              </a:rPr>
              <a:t>ー</a:t>
            </a:r>
            <a:r>
              <a:rPr lang="en-US" altLang="ja-JP" sz="2400" b="1" dirty="0">
                <a:latin typeface="Times New Roman" panose="02020603050405020304" pitchFamily="18" charset="0"/>
              </a:rPr>
              <a:t>Unsurpassed Boundary between “Person” and “Things”</a:t>
            </a:r>
            <a:endParaRPr lang="ja-JP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74802A3-D87E-4AD4-9901-3C2AB2D7D042}"/>
              </a:ext>
            </a:extLst>
          </p:cNvPr>
          <p:cNvSpPr txBox="1"/>
          <p:nvPr/>
        </p:nvSpPr>
        <p:spPr>
          <a:xfrm>
            <a:off x="7256461" y="3633484"/>
            <a:ext cx="162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Control</a:t>
            </a:r>
            <a:endParaRPr kumimoji="1" lang="ja-JP" altLang="en-US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5F5912-AFD1-4113-B31B-4CBA4F6D251E}"/>
              </a:ext>
            </a:extLst>
          </p:cNvPr>
          <p:cNvSpPr txBox="1"/>
          <p:nvPr/>
        </p:nvSpPr>
        <p:spPr>
          <a:xfrm>
            <a:off x="414977" y="3295983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ecision Making</a:t>
            </a:r>
            <a:endParaRPr kumimoji="1" lang="ja-JP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B0D07B4-55EB-4F57-BDFC-8312FECC6B43}"/>
              </a:ext>
            </a:extLst>
          </p:cNvPr>
          <p:cNvSpPr txBox="1"/>
          <p:nvPr/>
        </p:nvSpPr>
        <p:spPr>
          <a:xfrm rot="2300547">
            <a:off x="6276500" y="437472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Optimization</a:t>
            </a:r>
            <a:endParaRPr kumimoji="1" lang="ja-JP" altLang="en-US" b="1" dirty="0">
              <a:solidFill>
                <a:srgbClr val="C0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DDFA51-5F1C-4516-91ED-A6F142EDFBDE}"/>
              </a:ext>
            </a:extLst>
          </p:cNvPr>
          <p:cNvSpPr txBox="1"/>
          <p:nvPr/>
        </p:nvSpPr>
        <p:spPr>
          <a:xfrm>
            <a:off x="7551285" y="1221510"/>
            <a:ext cx="1993046" cy="1938992"/>
          </a:xfrm>
          <a:prstGeom prst="rect">
            <a:avLst/>
          </a:prstGeom>
          <a:noFill/>
          <a:ln w="158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Person cannot </a:t>
            </a:r>
          </a:p>
          <a:p>
            <a:r>
              <a:rPr kumimoji="1" lang="en-US" altLang="ja-JP" sz="2400" b="1" dirty="0"/>
              <a:t>control an AI .</a:t>
            </a:r>
          </a:p>
          <a:p>
            <a:endParaRPr lang="en-US" altLang="ja-JP" sz="2400" b="1" dirty="0"/>
          </a:p>
          <a:p>
            <a:r>
              <a:rPr kumimoji="1" lang="en-US" altLang="ja-JP" sz="2400" b="1" dirty="0"/>
              <a:t>Person can </a:t>
            </a:r>
          </a:p>
          <a:p>
            <a:r>
              <a:rPr kumimoji="1" lang="en-US" altLang="ja-JP" sz="2400" b="1" dirty="0"/>
              <a:t>Control a dog.</a:t>
            </a:r>
            <a:endParaRPr kumimoji="1" lang="ja-JP" altLang="en-US" dirty="0"/>
          </a:p>
        </p:txBody>
      </p:sp>
      <p:sp>
        <p:nvSpPr>
          <p:cNvPr id="14" name="矢印: 上下 13">
            <a:extLst>
              <a:ext uri="{FF2B5EF4-FFF2-40B4-BE49-F238E27FC236}">
                <a16:creationId xmlns:a16="http://schemas.microsoft.com/office/drawing/2014/main" id="{3BDADFE2-1079-49C3-8524-04A0BEE0C822}"/>
              </a:ext>
            </a:extLst>
          </p:cNvPr>
          <p:cNvSpPr/>
          <p:nvPr/>
        </p:nvSpPr>
        <p:spPr>
          <a:xfrm>
            <a:off x="8225198" y="1897625"/>
            <a:ext cx="324357" cy="50393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28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3459" y="288946"/>
            <a:ext cx="1442331" cy="436785"/>
          </a:xfrm>
        </p:spPr>
        <p:txBody>
          <a:bodyPr/>
          <a:lstStyle/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Index: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878" y="887499"/>
            <a:ext cx="9690243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Ⅰ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 </a:t>
            </a:r>
            <a:r>
              <a:rPr kumimoji="1"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Introduction</a:t>
            </a:r>
          </a:p>
          <a:p>
            <a:r>
              <a:rPr kumimoji="1"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Ⅱ.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The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concept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of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“Ships”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in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Acts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of Japan.</a:t>
            </a:r>
            <a:endParaRPr kumimoji="1"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１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The Levels of Autonomous</a:t>
            </a:r>
            <a:r>
              <a:rPr lang="en-US" altLang="ja-JP" sz="2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Ship</a:t>
            </a:r>
            <a:endParaRPr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２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The Concept of “Ships”</a:t>
            </a:r>
            <a:r>
              <a:rPr lang="ja-JP" altLang="en-US" sz="227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ー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Is “Autonomous Ship” included in it?  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Ⅲ. Civil Responsibility </a:t>
            </a:r>
          </a:p>
          <a:p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１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Rule of Modern Law</a:t>
            </a:r>
            <a:r>
              <a:rPr lang="ja-JP" altLang="en-US" sz="227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ー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</a:t>
            </a:r>
            <a:r>
              <a:rPr lang="en-US" altLang="ja-JP" sz="2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nsurpassed Boundary between 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“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Person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” 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and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“Things”</a:t>
            </a:r>
            <a:r>
              <a:rPr lang="ja-JP" altLang="en-US" sz="227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ー</a:t>
            </a:r>
            <a:endParaRPr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２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Liability for transport object, third parties(outside contract),  Liability under  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employment relationships and Responsibility  for removal of remnants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Difficulty in finding the cause of the accident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Ⅲ. Marine Insurance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Marine insurance type Marin Cargo Insurance, Ship Insurance, P&amp;I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endParaRPr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Insurance, Shipowners' liability insurance for passengers' personal accident</a:t>
            </a: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Investigation of the Cause of Marine Accidents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Ⅳ.   Conclusions</a:t>
            </a:r>
            <a:r>
              <a:rPr lang="ja-JP" altLang="en-US" sz="227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227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18B33-B036-4BA9-8883-E42DA9201D07}"/>
              </a:ext>
            </a:extLst>
          </p:cNvPr>
          <p:cNvSpPr txBox="1"/>
          <p:nvPr/>
        </p:nvSpPr>
        <p:spPr>
          <a:xfrm>
            <a:off x="1359415" y="288946"/>
            <a:ext cx="70551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>
                <a:latin typeface="Times New Roman" panose="02020603050405020304" pitchFamily="18" charset="0"/>
              </a:rPr>
              <a:t>“Legal Issues on Autonomous</a:t>
            </a:r>
            <a:r>
              <a:rPr lang="en-US" altLang="ja-JP" sz="2300" dirty="0">
                <a:latin typeface="Times New Roman" panose="02020603050405020304" pitchFamily="18" charset="0"/>
              </a:rPr>
              <a:t> Ship</a:t>
            </a:r>
            <a:r>
              <a:rPr kumimoji="1" lang="en-US" altLang="ja-JP" sz="2300" dirty="0">
                <a:latin typeface="Times New Roman" panose="02020603050405020304" pitchFamily="18" charset="0"/>
              </a:rPr>
              <a:t> in </a:t>
            </a:r>
            <a:r>
              <a:rPr lang="en-US" altLang="ja-JP" sz="2300" dirty="0">
                <a:latin typeface="Times New Roman" panose="02020603050405020304" pitchFamily="18" charset="0"/>
              </a:rPr>
              <a:t>Japanese Laws”</a:t>
            </a:r>
            <a:endParaRPr kumimoji="1" lang="ja-JP" altLang="en-US" sz="2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2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442" y="114567"/>
            <a:ext cx="4773087" cy="64376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</a:rPr>
              <a:t>Ⅲ. Civil Responsibility</a:t>
            </a:r>
            <a:endParaRPr lang="ja-JP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77007" y="34909"/>
            <a:ext cx="7110412" cy="2011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endParaRPr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4CE571-762A-4944-A6C3-4799F0AFA973}"/>
              </a:ext>
            </a:extLst>
          </p:cNvPr>
          <p:cNvSpPr txBox="1"/>
          <p:nvPr/>
        </p:nvSpPr>
        <p:spPr>
          <a:xfrm>
            <a:off x="477007" y="753369"/>
            <a:ext cx="810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Liability for transport object,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parties(outside contract),  Liability under employment relationships and Responsibility  for removal of remnants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DA77A7-8536-4EB7-9F69-087D26F92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6" y="1926790"/>
            <a:ext cx="4470377" cy="302099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C4B079-6DFC-477A-A4B5-BF505BBDDC8C}"/>
              </a:ext>
            </a:extLst>
          </p:cNvPr>
          <p:cNvSpPr/>
          <p:nvPr/>
        </p:nvSpPr>
        <p:spPr>
          <a:xfrm>
            <a:off x="4760056" y="4907266"/>
            <a:ext cx="496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</a:rPr>
              <a:t>【Source】https://www.spf.org/_opri/newsletter/2010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/242_2.html (The </a:t>
            </a:r>
            <a:r>
              <a:rPr lang="en-US" altLang="ja-JP" dirty="0" err="1">
                <a:latin typeface="Times New Roman" panose="02020603050405020304" pitchFamily="18" charset="0"/>
              </a:rPr>
              <a:t>Sasakawa</a:t>
            </a:r>
            <a:r>
              <a:rPr lang="en-US" altLang="ja-JP" dirty="0">
                <a:latin typeface="Times New Roman" panose="02020603050405020304" pitchFamily="18" charset="0"/>
              </a:rPr>
              <a:t> Peace Foundation)</a:t>
            </a:r>
            <a:endParaRPr lang="ja-JP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E14D1F-7712-4DAA-8C7F-AA3734F95470}"/>
              </a:ext>
            </a:extLst>
          </p:cNvPr>
          <p:cNvSpPr txBox="1"/>
          <p:nvPr/>
        </p:nvSpPr>
        <p:spPr>
          <a:xfrm flipH="1">
            <a:off x="417584" y="1860058"/>
            <a:ext cx="4050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seafarers can control manned ships, generally maritime accidents are often caused by seafarers' negligence.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DB934A-20C8-4BE2-876F-8F2DD9F5E4EF}"/>
              </a:ext>
            </a:extLst>
          </p:cNvPr>
          <p:cNvSpPr txBox="1"/>
          <p:nvPr/>
        </p:nvSpPr>
        <p:spPr>
          <a:xfrm>
            <a:off x="370713" y="3971751"/>
            <a:ext cx="4389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removal of </a:t>
            </a: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remnants, t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owner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them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held liable.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ECA57D-5D26-42DB-92B7-84538DDD5C0D}"/>
              </a:ext>
            </a:extLst>
          </p:cNvPr>
          <p:cNvSpPr txBox="1"/>
          <p:nvPr/>
        </p:nvSpPr>
        <p:spPr>
          <a:xfrm>
            <a:off x="331382" y="5275291"/>
            <a:ext cx="9530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employment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relationships,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 of ships are responsible for compensation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seafarers' casualties.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0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442" y="114567"/>
            <a:ext cx="4773087" cy="64376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</a:rPr>
              <a:t>Ⅲ. Civil Responsibility</a:t>
            </a:r>
            <a:endParaRPr lang="ja-JP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77007" y="34909"/>
            <a:ext cx="7110412" cy="2011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endParaRPr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4CE571-762A-4944-A6C3-4799F0AFA973}"/>
              </a:ext>
            </a:extLst>
          </p:cNvPr>
          <p:cNvSpPr txBox="1"/>
          <p:nvPr/>
        </p:nvSpPr>
        <p:spPr>
          <a:xfrm>
            <a:off x="477007" y="758327"/>
            <a:ext cx="810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３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Difficulty in finding the cause of the accident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5AF10D-A4B2-482A-BA90-545A40E8CD82}"/>
              </a:ext>
            </a:extLst>
          </p:cNvPr>
          <p:cNvSpPr txBox="1"/>
          <p:nvPr/>
        </p:nvSpPr>
        <p:spPr>
          <a:xfrm>
            <a:off x="477007" y="1250912"/>
            <a:ext cx="89519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autonomous ship is equipped with an AI, and while communicating or remotely controlled, the autonomous ship navigates. At that time, if a cyber attack is received, there is a possibility that a marine accident may occur because the AI can not be controlled or the remote control can not be performed.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970DDC-63F8-41EB-8138-9FF6A1DD7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2" y="3773235"/>
            <a:ext cx="4286250" cy="267765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635CA4-979C-411D-8D02-8D74B1FD8F5A}"/>
              </a:ext>
            </a:extLst>
          </p:cNvPr>
          <p:cNvSpPr/>
          <p:nvPr/>
        </p:nvSpPr>
        <p:spPr>
          <a:xfrm>
            <a:off x="2142815" y="6139677"/>
            <a:ext cx="13308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dirty="0">
                <a:latin typeface="Times New Roman" panose="02020603050405020304" pitchFamily="18" charset="0"/>
              </a:rPr>
              <a:t>Dos attack</a:t>
            </a:r>
            <a:endParaRPr lang="ja-JP" altLang="en-US" sz="2100" dirty="0">
              <a:latin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040A2F-1449-4F04-A2FD-4DE46185D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52" y="4085410"/>
            <a:ext cx="4572000" cy="20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1FDC1-7B95-4E3E-8D3C-D4949926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265726"/>
            <a:ext cx="7110412" cy="436785"/>
          </a:xfrm>
        </p:spPr>
        <p:txBody>
          <a:bodyPr/>
          <a:lstStyle/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Ⅲ. Marine Insurance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C8DB36-64AC-4942-8AD1-5BD3A44B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6035E5-3C53-43C1-91A6-D25C652C8234}"/>
              </a:ext>
            </a:extLst>
          </p:cNvPr>
          <p:cNvSpPr/>
          <p:nvPr/>
        </p:nvSpPr>
        <p:spPr>
          <a:xfrm>
            <a:off x="326876" y="980796"/>
            <a:ext cx="8898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en-US" altLang="ja-JP" sz="28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Marine insurance type Marin Cargo Insurance, Ship Insurance, P&amp;I Insurance, Shipowners' liability insurance for passengers' personal accident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E1C824-497B-4036-ABC3-47BCA8FF9673}"/>
              </a:ext>
            </a:extLst>
          </p:cNvPr>
          <p:cNvSpPr txBox="1"/>
          <p:nvPr/>
        </p:nvSpPr>
        <p:spPr>
          <a:xfrm>
            <a:off x="381013" y="2334378"/>
            <a:ext cx="9499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insurance has various types of insurance.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marine insurance: first-party insurance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third-party insurance.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72782DC-DFE8-412A-AE49-946E4340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2" y="3613757"/>
            <a:ext cx="1997901" cy="1756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BCAA4CB-E45B-4D5C-A8DC-E3994A2B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6" y="4191951"/>
            <a:ext cx="1584999" cy="1092505"/>
          </a:xfrm>
          <a:prstGeom prst="rect">
            <a:avLst/>
          </a:prstGeom>
        </p:spPr>
      </p:pic>
      <p:sp>
        <p:nvSpPr>
          <p:cNvPr id="14" name="爆発: 8 pt 13">
            <a:extLst>
              <a:ext uri="{FF2B5EF4-FFF2-40B4-BE49-F238E27FC236}">
                <a16:creationId xmlns:a16="http://schemas.microsoft.com/office/drawing/2014/main" id="{76DCFC5B-5EF4-4946-AEB2-34F01972F292}"/>
              </a:ext>
            </a:extLst>
          </p:cNvPr>
          <p:cNvSpPr/>
          <p:nvPr/>
        </p:nvSpPr>
        <p:spPr>
          <a:xfrm>
            <a:off x="1798725" y="4456263"/>
            <a:ext cx="914400" cy="914400"/>
          </a:xfrm>
          <a:prstGeom prst="irregularSeal1">
            <a:avLst/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27A08C1-286C-4571-B8A5-CD888624C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43" y="3940136"/>
            <a:ext cx="1562759" cy="159613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F302F01-74FB-4F30-B248-2CC7915C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13" y="4225927"/>
            <a:ext cx="1998032" cy="1416758"/>
          </a:xfrm>
          <a:prstGeom prst="rect">
            <a:avLst/>
          </a:prstGeom>
        </p:spPr>
      </p:pic>
      <p:sp>
        <p:nvSpPr>
          <p:cNvPr id="19" name="爆発: 8 pt 18">
            <a:extLst>
              <a:ext uri="{FF2B5EF4-FFF2-40B4-BE49-F238E27FC236}">
                <a16:creationId xmlns:a16="http://schemas.microsoft.com/office/drawing/2014/main" id="{08057F12-17A3-4AB0-9BD7-873E7A9D1220}"/>
              </a:ext>
            </a:extLst>
          </p:cNvPr>
          <p:cNvSpPr/>
          <p:nvPr/>
        </p:nvSpPr>
        <p:spPr>
          <a:xfrm>
            <a:off x="6685098" y="4382585"/>
            <a:ext cx="914400" cy="914400"/>
          </a:xfrm>
          <a:prstGeom prst="irregularSeal1">
            <a:avLst/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F94A138-8194-4054-8619-8625353DB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73" y="4782006"/>
            <a:ext cx="1562760" cy="17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1FDC1-7B95-4E3E-8D3C-D4949926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265726"/>
            <a:ext cx="7110412" cy="436785"/>
          </a:xfrm>
        </p:spPr>
        <p:txBody>
          <a:bodyPr/>
          <a:lstStyle/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Ⅲ. Marine Insurance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C8DB36-64AC-4942-8AD1-5BD3A44B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6035E5-3C53-43C1-91A6-D25C652C8234}"/>
              </a:ext>
            </a:extLst>
          </p:cNvPr>
          <p:cNvSpPr/>
          <p:nvPr/>
        </p:nvSpPr>
        <p:spPr>
          <a:xfrm>
            <a:off x="360253" y="799273"/>
            <a:ext cx="8898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en-US" altLang="ja-JP" sz="28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 Investigation of the Cause of Marine Accidents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E1C824-497B-4036-ABC3-47BCA8FF9673}"/>
              </a:ext>
            </a:extLst>
          </p:cNvPr>
          <p:cNvSpPr txBox="1"/>
          <p:nvPr/>
        </p:nvSpPr>
        <p:spPr>
          <a:xfrm>
            <a:off x="360253" y="1177951"/>
            <a:ext cx="919354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autonomous ship operates while communicating with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cloud computer.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virus may invade an autonomous ship-mounted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and cause a marine accident.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it becomes extremely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find out the cause of the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accident. It is difficult to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the virus is the cause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accident, a defect in the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product, or the negligence of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seafarers. Therefore, third-party insurance does not work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because it is not immediately clear whether the insured is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liable for legal damages.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2BFA3D2-8D38-4D28-B62E-36EB8F47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50" y="2561823"/>
            <a:ext cx="2649581" cy="289278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08552D6-F0E8-485F-B496-B57CBE299C45}"/>
              </a:ext>
            </a:extLst>
          </p:cNvPr>
          <p:cNvSpPr/>
          <p:nvPr/>
        </p:nvSpPr>
        <p:spPr>
          <a:xfrm>
            <a:off x="6644324" y="3861087"/>
            <a:ext cx="3233533" cy="1524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2C7DDD4-AB70-4ECC-A3A1-8F4C5EB2E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71" y="3920450"/>
            <a:ext cx="2035479" cy="15341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33B2A9-9E91-4B98-BEB0-DD02E56CB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745">
            <a:off x="6163304" y="2485966"/>
            <a:ext cx="1981975" cy="220810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20AE9A5-81C0-44BC-968D-0B34DE7EB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2620">
            <a:off x="6737780" y="3005935"/>
            <a:ext cx="2021414" cy="220810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B6AA861-A8E2-4477-BB7D-0C95A4A53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3590020"/>
            <a:ext cx="1780682" cy="11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1FDC1-7B95-4E3E-8D3C-D4949926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573"/>
            <a:ext cx="3995803" cy="390833"/>
          </a:xfrm>
        </p:spPr>
        <p:txBody>
          <a:bodyPr/>
          <a:lstStyle/>
          <a:p>
            <a:pPr algn="l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Ⅳ.   Conclusions</a:t>
            </a:r>
            <a:endParaRPr kumimoji="1" lang="ja-JP" altLang="en-US" sz="2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269BEE-0153-4BF4-846F-D292BF74F2EF}"/>
              </a:ext>
            </a:extLst>
          </p:cNvPr>
          <p:cNvSpPr txBox="1"/>
          <p:nvPr/>
        </p:nvSpPr>
        <p:spPr>
          <a:xfrm>
            <a:off x="187183" y="851072"/>
            <a:ext cx="92785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the accident for research and development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should be distinguished from the cause of the accident for the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pursuit of civil liability and criminal liability.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52F29F-C13D-4CA5-B1A6-A3A131DCF61A}"/>
              </a:ext>
            </a:extLst>
          </p:cNvPr>
          <p:cNvSpPr txBox="1"/>
          <p:nvPr/>
        </p:nvSpPr>
        <p:spPr>
          <a:xfrm>
            <a:off x="187183" y="2238228"/>
            <a:ext cx="9566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difficult to investigate the cause of the sea accident in a short time and without increasing the economic cost, considering the possibility of cyber attack, except for a case where seafarer's mistake is the cause of the accident. 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6E7A26-5C16-4DBB-898D-C0BEB8B168C7}"/>
              </a:ext>
            </a:extLst>
          </p:cNvPr>
          <p:cNvSpPr txBox="1"/>
          <p:nvPr/>
        </p:nvSpPr>
        <p:spPr>
          <a:xfrm>
            <a:off x="187183" y="4054110"/>
            <a:ext cx="99020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insurance does not work because it is difficult to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whether the insured has incurred damages in an accident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the possibility of a cyber attack.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206FEA-6C40-40A9-99F9-8BC9C19AA18A}"/>
              </a:ext>
            </a:extLst>
          </p:cNvPr>
          <p:cNvSpPr txBox="1"/>
          <p:nvPr/>
        </p:nvSpPr>
        <p:spPr>
          <a:xfrm>
            <a:off x="219101" y="5314430"/>
            <a:ext cx="9499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think that first party insurance such as ship insurance should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enhanced. However, it is necessary to sort out the exclusion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on a simple cyber attack, terrorism or war.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5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テキスト ボックス 3"/>
          <p:cNvSpPr txBox="1">
            <a:spLocks noChangeArrowheads="1"/>
          </p:cNvSpPr>
          <p:nvPr/>
        </p:nvSpPr>
        <p:spPr bwMode="auto">
          <a:xfrm>
            <a:off x="2292627" y="997894"/>
            <a:ext cx="6056244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3250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ja-JP" alt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50" dirty="0">
                <a:latin typeface="Arial" panose="020B0604020202020204" pitchFamily="34" charset="0"/>
                <a:cs typeface="Arial" panose="020B0604020202020204" pitchFamily="34" charset="0"/>
              </a:rPr>
              <a:t>you for your Attention</a:t>
            </a:r>
            <a:r>
              <a:rPr lang="ja-JP" altLang="en-US" sz="3250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ja-JP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804785"/>
            <a:ext cx="4298332" cy="36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17" y="1872160"/>
            <a:ext cx="4405248" cy="358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7" descr="「うどん県」の画像検索結果"/>
          <p:cNvSpPr>
            <a:spLocks noChangeAspect="1" noChangeArrowheads="1"/>
          </p:cNvSpPr>
          <p:nvPr/>
        </p:nvSpPr>
        <p:spPr bwMode="auto">
          <a:xfrm>
            <a:off x="127695" y="525562"/>
            <a:ext cx="247650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1463"/>
          </a:p>
        </p:txBody>
      </p:sp>
      <p:pic>
        <p:nvPicPr>
          <p:cNvPr id="45064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3" y="5886767"/>
            <a:ext cx="2749947" cy="57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2A3C-332E-4B81-BFA9-5F8A50C20FA5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509516-B702-4696-8843-C64C75BE4076}"/>
              </a:ext>
            </a:extLst>
          </p:cNvPr>
          <p:cNvSpPr txBox="1"/>
          <p:nvPr/>
        </p:nvSpPr>
        <p:spPr>
          <a:xfrm>
            <a:off x="666418" y="251276"/>
            <a:ext cx="672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From Setouchi Inland Sea, Review Japan and World</a:t>
            </a:r>
            <a:endParaRPr kumimoji="1" lang="ja-JP" altLang="en-US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846CD5-370A-4C6B-ACE0-423F230B9F65}"/>
              </a:ext>
            </a:extLst>
          </p:cNvPr>
          <p:cNvSpPr txBox="1"/>
          <p:nvPr/>
        </p:nvSpPr>
        <p:spPr>
          <a:xfrm>
            <a:off x="3058086" y="5876160"/>
            <a:ext cx="25395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UDON Prefecture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480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E076BC-82E5-40A5-97E8-AE67E19F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5DD1E6-8FB5-4FC0-B06C-7BABF316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98" y="2799939"/>
            <a:ext cx="6613742" cy="38048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F99EF8E-EC29-46E1-B8BA-A8C486A5B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7" y="986656"/>
            <a:ext cx="1120637" cy="10550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65C23E-AD7D-4E0B-8071-754D9A233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54" y="1118129"/>
            <a:ext cx="1610426" cy="1377686"/>
          </a:xfrm>
          <a:prstGeom prst="rect">
            <a:avLst/>
          </a:prstGeom>
        </p:spPr>
      </p:pic>
      <p:pic>
        <p:nvPicPr>
          <p:cNvPr id="8" name="Picture 2" descr="C:\Users\誠\Desktop\香川のマップ\kagawa.gif">
            <a:extLst>
              <a:ext uri="{FF2B5EF4-FFF2-40B4-BE49-F238E27FC236}">
                <a16:creationId xmlns:a16="http://schemas.microsoft.com/office/drawing/2014/main" id="{90D5C668-21A1-49D7-B9F5-9AA513B0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58" y="999182"/>
            <a:ext cx="2919390" cy="16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EAC884-D0CD-4DE9-99C1-46E458F77377}"/>
              </a:ext>
            </a:extLst>
          </p:cNvPr>
          <p:cNvSpPr txBox="1"/>
          <p:nvPr/>
        </p:nvSpPr>
        <p:spPr>
          <a:xfrm>
            <a:off x="163767" y="2041742"/>
            <a:ext cx="2456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ships are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sailing between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many islands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Inland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every day.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1A15B075-F913-4837-8E01-1A7A162CBCB2}"/>
              </a:ext>
            </a:extLst>
          </p:cNvPr>
          <p:cNvSpPr/>
          <p:nvPr/>
        </p:nvSpPr>
        <p:spPr>
          <a:xfrm rot="556604">
            <a:off x="1046236" y="1051661"/>
            <a:ext cx="2665190" cy="400110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182FEAFC-2D1C-42C2-86BB-13186596B6FC}"/>
              </a:ext>
            </a:extLst>
          </p:cNvPr>
          <p:cNvSpPr/>
          <p:nvPr/>
        </p:nvSpPr>
        <p:spPr>
          <a:xfrm flipV="1">
            <a:off x="3408980" y="2258473"/>
            <a:ext cx="2567836" cy="436784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星: 4 pt 14">
            <a:extLst>
              <a:ext uri="{FF2B5EF4-FFF2-40B4-BE49-F238E27FC236}">
                <a16:creationId xmlns:a16="http://schemas.microsoft.com/office/drawing/2014/main" id="{8CA57413-5E47-4293-A51B-0C3EC1B3663C}"/>
              </a:ext>
            </a:extLst>
          </p:cNvPr>
          <p:cNvSpPr/>
          <p:nvPr/>
        </p:nvSpPr>
        <p:spPr>
          <a:xfrm>
            <a:off x="7277661" y="4642824"/>
            <a:ext cx="338202" cy="3651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90D58F-B3C4-48B9-A363-54FBD96333AD}"/>
              </a:ext>
            </a:extLst>
          </p:cNvPr>
          <p:cNvSpPr txBox="1"/>
          <p:nvPr/>
        </p:nvSpPr>
        <p:spPr>
          <a:xfrm>
            <a:off x="6738073" y="5026447"/>
            <a:ext cx="16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Takamatsu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2724D75-1667-4FA9-AEC7-BAFFF9759536}"/>
              </a:ext>
            </a:extLst>
          </p:cNvPr>
          <p:cNvCxnSpPr>
            <a:cxnSpLocks/>
          </p:cNvCxnSpPr>
          <p:nvPr/>
        </p:nvCxnSpPr>
        <p:spPr>
          <a:xfrm flipV="1">
            <a:off x="6338169" y="4927761"/>
            <a:ext cx="939492" cy="337634"/>
          </a:xfrm>
          <a:prstGeom prst="straightConnector1">
            <a:avLst/>
          </a:prstGeom>
          <a:ln w="28575">
            <a:solidFill>
              <a:srgbClr val="FF29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9E6D09-F488-46CC-B50F-638302D0F695}"/>
              </a:ext>
            </a:extLst>
          </p:cNvPr>
          <p:cNvSpPr txBox="1"/>
          <p:nvPr/>
        </p:nvSpPr>
        <p:spPr>
          <a:xfrm>
            <a:off x="4865524" y="5198770"/>
            <a:ext cx="194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Kagawa</a:t>
            </a:r>
            <a:r>
              <a:rPr kumimoji="1" lang="ja-JP" altLang="en-US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57C265-037F-42F2-8C3E-CA0999E8730C}"/>
              </a:ext>
            </a:extLst>
          </p:cNvPr>
          <p:cNvSpPr txBox="1"/>
          <p:nvPr/>
        </p:nvSpPr>
        <p:spPr>
          <a:xfrm>
            <a:off x="6430670" y="5723291"/>
            <a:ext cx="14414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Kagawa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4D712F-A4BA-4BE5-A532-6A2A43F7FD5B}"/>
              </a:ext>
            </a:extLst>
          </p:cNvPr>
          <p:cNvSpPr txBox="1"/>
          <p:nvPr/>
        </p:nvSpPr>
        <p:spPr>
          <a:xfrm>
            <a:off x="6131934" y="832812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Shikoku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3D00B1BB-8B7C-478E-A275-6BA01E262D77}"/>
              </a:ext>
            </a:extLst>
          </p:cNvPr>
          <p:cNvSpPr txBox="1">
            <a:spLocks/>
          </p:cNvSpPr>
          <p:nvPr/>
        </p:nvSpPr>
        <p:spPr>
          <a:xfrm>
            <a:off x="562895" y="345964"/>
            <a:ext cx="7110412" cy="436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ja-JP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20F57C-C208-496E-A303-F2176772254A}"/>
              </a:ext>
            </a:extLst>
          </p:cNvPr>
          <p:cNvSpPr/>
          <p:nvPr/>
        </p:nvSpPr>
        <p:spPr>
          <a:xfrm>
            <a:off x="163767" y="3901197"/>
            <a:ext cx="37067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are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people who want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seafarers and lack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manpower, it is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that Autonomous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Ships will be introduced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society.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39A9A5-B719-48A8-B39C-8B89C49ED742}"/>
              </a:ext>
            </a:extLst>
          </p:cNvPr>
          <p:cNvSpPr txBox="1"/>
          <p:nvPr/>
        </p:nvSpPr>
        <p:spPr>
          <a:xfrm>
            <a:off x="3952590" y="149268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1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F647B9F-25EA-41C8-9963-32950D8B6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0" y="1299994"/>
            <a:ext cx="8543925" cy="2531165"/>
          </a:xfr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AD4F3E85-B4AA-4FD5-B5C2-99E9AC3E14BC}"/>
              </a:ext>
            </a:extLst>
          </p:cNvPr>
          <p:cNvSpPr txBox="1">
            <a:spLocks/>
          </p:cNvSpPr>
          <p:nvPr/>
        </p:nvSpPr>
        <p:spPr>
          <a:xfrm>
            <a:off x="562895" y="345964"/>
            <a:ext cx="7110412" cy="436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ja-JP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3F9EB6B-236A-4BAA-A780-E9B9DB96A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4338188"/>
            <a:ext cx="4467134" cy="201816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C658054-C44F-4D56-B6C4-A538BEE17F96}"/>
              </a:ext>
            </a:extLst>
          </p:cNvPr>
          <p:cNvSpPr/>
          <p:nvPr/>
        </p:nvSpPr>
        <p:spPr>
          <a:xfrm>
            <a:off x="562895" y="3905453"/>
            <a:ext cx="4891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Chichu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Museum in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Naoshima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E76ACF3-8958-412E-874C-18FE497107F5}"/>
              </a:ext>
            </a:extLst>
          </p:cNvPr>
          <p:cNvSpPr/>
          <p:nvPr/>
        </p:nvSpPr>
        <p:spPr>
          <a:xfrm>
            <a:off x="859804" y="6327370"/>
            <a:ext cx="398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【Source】 https://www.e-tix.jp/chichu/en/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3DCC6E-686E-4FF2-A0F5-4C06E225EF77}"/>
              </a:ext>
            </a:extLst>
          </p:cNvPr>
          <p:cNvSpPr txBox="1"/>
          <p:nvPr/>
        </p:nvSpPr>
        <p:spPr>
          <a:xfrm>
            <a:off x="621966" y="776337"/>
            <a:ext cx="928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Setouchi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Triennale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Apr. 26</a:t>
            </a:r>
            <a:r>
              <a:rPr kumimoji="1"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【Source】 https://setouchi-artfest.jp/en/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8E91E94-B191-4AA9-861D-673D45DC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49" y="4405461"/>
            <a:ext cx="3258814" cy="1757327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067A32B-809B-4C32-88CF-620B5DF0D121}"/>
              </a:ext>
            </a:extLst>
          </p:cNvPr>
          <p:cNvSpPr/>
          <p:nvPr/>
        </p:nvSpPr>
        <p:spPr>
          <a:xfrm>
            <a:off x="5895395" y="3943796"/>
            <a:ext cx="323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Uno's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Chinu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Uno Port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E836C2-8ED4-4E14-8259-CA8683F33445}"/>
              </a:ext>
            </a:extLst>
          </p:cNvPr>
          <p:cNvSpPr/>
          <p:nvPr/>
        </p:nvSpPr>
        <p:spPr>
          <a:xfrm>
            <a:off x="5736254" y="6221880"/>
            <a:ext cx="3874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【Source】 http://tabino-snap.cocolog-nifty.com/blog/2016/04/post-df24.html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CE30FC0-25A2-4A7A-86C2-D2FCC2D27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48" y="835870"/>
            <a:ext cx="3327284" cy="201092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7A87F7A-1423-4FB6-8B76-8286EE0EF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50" y="822506"/>
            <a:ext cx="2822713" cy="47317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1C21219-A56F-4DD1-A7B4-DBEF3A001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07" y="4386346"/>
            <a:ext cx="4842362" cy="205980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5ACA950-57DE-4ADC-B97A-019C5E31EDC6}"/>
              </a:ext>
            </a:extLst>
          </p:cNvPr>
          <p:cNvSpPr txBox="1">
            <a:spLocks/>
          </p:cNvSpPr>
          <p:nvPr/>
        </p:nvSpPr>
        <p:spPr>
          <a:xfrm>
            <a:off x="589399" y="385721"/>
            <a:ext cx="7110412" cy="436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ja-JP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15AA7D-40E5-4BAD-8BDB-00A3A551C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" y="843788"/>
            <a:ext cx="3412759" cy="227093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D190B8F-01CB-4726-B600-6FF3D3604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3" y="3428999"/>
            <a:ext cx="2656510" cy="31702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21D40F3-EA24-4BA7-BFC7-F2280492A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78" y="3994838"/>
            <a:ext cx="3768122" cy="272361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0882238-256D-47F4-AA0E-5BE959581C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70" y="2561176"/>
            <a:ext cx="3327284" cy="18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9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48" y="292956"/>
            <a:ext cx="7110412" cy="436785"/>
          </a:xfrm>
        </p:spPr>
        <p:txBody>
          <a:bodyPr/>
          <a:lstStyle/>
          <a:p>
            <a:pPr algn="l"/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kumimoji="1" lang="ja-JP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55AFAC-492F-461D-A747-BFB185CFE22C}"/>
              </a:ext>
            </a:extLst>
          </p:cNvPr>
          <p:cNvSpPr txBox="1"/>
          <p:nvPr/>
        </p:nvSpPr>
        <p:spPr>
          <a:xfrm>
            <a:off x="406493" y="1735412"/>
            <a:ext cx="9701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commercialize an automated operated ship by 2025,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 will set up an international standard for data transmission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onboard equipment etc., next year.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5BE049-8505-469C-8CFB-EEC71BFB6DA5}"/>
              </a:ext>
            </a:extLst>
          </p:cNvPr>
          <p:cNvSpPr/>
          <p:nvPr/>
        </p:nvSpPr>
        <p:spPr>
          <a:xfrm>
            <a:off x="297811" y="3094080"/>
            <a:ext cx="9310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“(Shipment/Receipt)   A  package  is  shipped   from  a  remote  island   of  Shikoku   to  a  friend  living  in  Hokkaido.   Thanks  to  the  coordination   of  transportation  which  is  supported  by robot-ticks such  as  auto-operated  ship,  truck  drive  in  convoy,   unmanned  auto-driving,   and 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 delivery  by  drone,  the  package  was  delivered  safely,  securely,  speedily,   and  cheaply,  despite   being  in  the  middle   of  winter.” p.12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5A69A7-5E4B-4BF7-B123-62EC49E01E48}"/>
              </a:ext>
            </a:extLst>
          </p:cNvPr>
          <p:cNvSpPr/>
          <p:nvPr/>
        </p:nvSpPr>
        <p:spPr>
          <a:xfrm>
            <a:off x="406493" y="847938"/>
            <a:ext cx="9106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Strategy 2017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 and Programs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Cabinet decision,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Jun. 9, 2017 </a:t>
            </a:r>
            <a:endParaRPr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6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Ⅰ. Introduction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55AFAC-492F-461D-A747-BFB185CFE22C}"/>
              </a:ext>
            </a:extLst>
          </p:cNvPr>
          <p:cNvSpPr txBox="1"/>
          <p:nvPr/>
        </p:nvSpPr>
        <p:spPr>
          <a:xfrm>
            <a:off x="1876103" y="6101209"/>
            <a:ext cx="734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en-US" altLang="ja-JP" dirty="0" err="1"/>
              <a:t>Source】http</a:t>
            </a:r>
            <a:r>
              <a:rPr lang="en-US" altLang="ja-JP" dirty="0"/>
              <a:t>://www.mlit.go.jp/report/press/kaiji07_hh_000109.html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DCE7891-4623-41DB-9D89-1E6C7D66E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126435"/>
            <a:ext cx="9117496" cy="507557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163875-78F0-412F-98B4-434A24F620EB}"/>
              </a:ext>
            </a:extLst>
          </p:cNvPr>
          <p:cNvSpPr txBox="1"/>
          <p:nvPr/>
        </p:nvSpPr>
        <p:spPr>
          <a:xfrm>
            <a:off x="628029" y="770142"/>
            <a:ext cx="368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Future Autonomous Ship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4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96" y="261534"/>
            <a:ext cx="7896658" cy="436785"/>
          </a:xfrm>
        </p:spPr>
        <p:txBody>
          <a:bodyPr/>
          <a:lstStyle/>
          <a:p>
            <a:pPr algn="l"/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89899D-27A5-449F-A02E-029F7F73E59A}"/>
              </a:ext>
            </a:extLst>
          </p:cNvPr>
          <p:cNvSpPr txBox="1"/>
          <p:nvPr/>
        </p:nvSpPr>
        <p:spPr>
          <a:xfrm>
            <a:off x="678094" y="762844"/>
            <a:ext cx="631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Times New Roman" panose="02020603050405020304" pitchFamily="18" charset="0"/>
              </a:rPr>
              <a:t>１．</a:t>
            </a:r>
            <a:r>
              <a:rPr lang="en-US" altLang="ja-JP" sz="2800" b="1" dirty="0">
                <a:latin typeface="Times New Roman" panose="02020603050405020304" pitchFamily="18" charset="0"/>
              </a:rPr>
              <a:t>The Levels of Autonomous Ship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DF14A5-60EF-4839-B863-5684D1C1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1" y="1561000"/>
            <a:ext cx="9051104" cy="464391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D05BD3-A76C-4E6A-9098-7B48FBA65AC7}"/>
              </a:ext>
            </a:extLst>
          </p:cNvPr>
          <p:cNvSpPr txBox="1"/>
          <p:nvPr/>
        </p:nvSpPr>
        <p:spPr>
          <a:xfrm>
            <a:off x="2685145" y="1154985"/>
            <a:ext cx="518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Manned Ship to Autonomous Ship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D651C4-51A6-4247-AF68-52A8457EAE85}"/>
              </a:ext>
            </a:extLst>
          </p:cNvPr>
          <p:cNvSpPr txBox="1"/>
          <p:nvPr/>
        </p:nvSpPr>
        <p:spPr>
          <a:xfrm>
            <a:off x="361308" y="6306796"/>
            <a:ext cx="91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Source】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Rodseth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Burmeister,”Development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Unmanned Ship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MUNIN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10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8D93F2-B29D-41D5-BA7C-52D3FE54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96" y="261534"/>
            <a:ext cx="7896658" cy="436785"/>
          </a:xfrm>
        </p:spPr>
        <p:txBody>
          <a:bodyPr/>
          <a:lstStyle/>
          <a:p>
            <a:pPr algn="l"/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Ⅱ.</a:t>
            </a:r>
            <a:r>
              <a:rPr kumimoji="1" lang="en-US" altLang="ja-JP" dirty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“Ships”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Japan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AACFD7-F38C-43B3-86F2-EE2268D8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3E82-4331-4EFE-9E7F-514BEAE6A3A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89899D-27A5-449F-A02E-029F7F73E59A}"/>
              </a:ext>
            </a:extLst>
          </p:cNvPr>
          <p:cNvSpPr txBox="1"/>
          <p:nvPr/>
        </p:nvSpPr>
        <p:spPr>
          <a:xfrm>
            <a:off x="678094" y="811659"/>
            <a:ext cx="525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</a:rPr>
              <a:t>１．</a:t>
            </a:r>
            <a:r>
              <a:rPr lang="en-US" altLang="ja-JP" sz="2400" b="1" dirty="0">
                <a:latin typeface="Times New Roman" panose="02020603050405020304" pitchFamily="18" charset="0"/>
              </a:rPr>
              <a:t>The Levels of Autonomous Ship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D05BD3-A76C-4E6A-9098-7B48FBA65AC7}"/>
              </a:ext>
            </a:extLst>
          </p:cNvPr>
          <p:cNvSpPr txBox="1"/>
          <p:nvPr/>
        </p:nvSpPr>
        <p:spPr>
          <a:xfrm>
            <a:off x="1623315" y="1283687"/>
            <a:ext cx="656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Levels; AL0~AL6 (Lloyd’s Register) 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D651C4-51A6-4247-AF68-52A8457EAE85}"/>
              </a:ext>
            </a:extLst>
          </p:cNvPr>
          <p:cNvSpPr txBox="1"/>
          <p:nvPr/>
        </p:nvSpPr>
        <p:spPr>
          <a:xfrm>
            <a:off x="0" y="5349342"/>
            <a:ext cx="981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【Source】 </a:t>
            </a:r>
            <a:r>
              <a:rPr lang="en-US" altLang="ja-JP" dirty="0">
                <a:latin typeface="Times New Roman" panose="02020603050405020304" pitchFamily="18" charset="0"/>
              </a:rPr>
              <a:t>Lloyd’s Register, </a:t>
            </a:r>
            <a:r>
              <a:rPr lang="en-US" altLang="ja-JP" i="1" dirty="0">
                <a:latin typeface="Times New Roman" panose="02020603050405020304" pitchFamily="18" charset="0"/>
              </a:rPr>
              <a:t>“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Revised update of LR‘s Cyber-enabled ships Ship Right procedure”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06, 2017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Policy Council in MLIT,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i="1" dirty="0">
                <a:latin typeface="Times New Roman" panose="02020603050405020304" pitchFamily="18" charset="0"/>
              </a:rPr>
              <a:t>Mid-term report: Measures to be promoted in the short term to deepen the productivity revolution of the maritime industry” </a:t>
            </a:r>
            <a:r>
              <a:rPr lang="en-US" altLang="ja-JP" dirty="0">
                <a:latin typeface="Times New Roman" panose="02020603050405020304" pitchFamily="18" charset="0"/>
              </a:rPr>
              <a:t>p.21(Mar.28, 2018) )[in Japanese].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https://www.lr.org/en/latest-news/early-adopters-and-innovators-in-connected-assets-on-ships/#.XLQT8vPOM7c.email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5F9CEC-2F14-4D5F-81BE-DA103DB1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" y="1694161"/>
            <a:ext cx="9123452" cy="36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6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7B899DD5-3399-4072-8A31-F9B9C71F7206}" vid="{4EA790A1-0A17-4F29-9B3D-D8BAF5B217E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2048</Words>
  <Application>Microsoft Macintosh PowerPoint</Application>
  <PresentationFormat>A4 Paper (210x297 mm)</PresentationFormat>
  <Paragraphs>257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メイリオ</vt:lpstr>
      <vt:lpstr>ＭＳ Ｐゴシック</vt:lpstr>
      <vt:lpstr>游ゴシック</vt:lpstr>
      <vt:lpstr>Arial</vt:lpstr>
      <vt:lpstr>Calibri</vt:lpstr>
      <vt:lpstr>Times New Roman</vt:lpstr>
      <vt:lpstr>Office テーマ</vt:lpstr>
      <vt:lpstr>PowerPoint Presentation</vt:lpstr>
      <vt:lpstr>Index:</vt:lpstr>
      <vt:lpstr>PowerPoint Presentation</vt:lpstr>
      <vt:lpstr>PowerPoint Presentation</vt:lpstr>
      <vt:lpstr>PowerPoint Presentation</vt:lpstr>
      <vt:lpstr>Ⅰ．Introduction</vt:lpstr>
      <vt:lpstr>Ⅰ. Introduction</vt:lpstr>
      <vt:lpstr>  Ⅱ.  The concept of “Ships” in Acts of Japan  </vt:lpstr>
      <vt:lpstr>  Ⅱ.  The concept of “Ships” in Acts of Japan  </vt:lpstr>
      <vt:lpstr>  Ⅱ.  The concept of “Ships” in Acts of Japan  </vt:lpstr>
      <vt:lpstr>  Ⅱ.  The concept of “Ships” in Acts of Japan  </vt:lpstr>
      <vt:lpstr>Ⅱ. The concept of “Ships” in Acts of Japan</vt:lpstr>
      <vt:lpstr>Ⅱ. The concept of “Ships” in Acts of Japan</vt:lpstr>
      <vt:lpstr>Ⅱ. The concept of “Ships” in Acts of Japan</vt:lpstr>
      <vt:lpstr>Ⅱ. The concept of “Ships” in Acts of Japan</vt:lpstr>
      <vt:lpstr>Ⅱ. The concept of “Ships” in Acts of Japan</vt:lpstr>
      <vt:lpstr>Ⅱ. The concept of “Ships” in Acts of Japan</vt:lpstr>
      <vt:lpstr>Ⅱ. The concept of “Ships” in Acts of Japan</vt:lpstr>
      <vt:lpstr>PowerPoint Presentation</vt:lpstr>
      <vt:lpstr>Ⅲ. Civil Responsibility</vt:lpstr>
      <vt:lpstr>Ⅲ. Civil Responsibility</vt:lpstr>
      <vt:lpstr>Ⅲ. Marine Insurance</vt:lpstr>
      <vt:lpstr>Ⅲ. Marine Insurance</vt:lpstr>
      <vt:lpstr>Ⅳ.   Conclusions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2018-09-27T13:56:30Z</dcterms:created>
  <dcterms:modified xsi:type="dcterms:W3CDTF">2019-08-29T06:35:28Z</dcterms:modified>
</cp:coreProperties>
</file>