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0" r:id="rId4"/>
    <p:sldId id="261" r:id="rId5"/>
    <p:sldId id="262" r:id="rId6"/>
    <p:sldId id="263" r:id="rId7"/>
    <p:sldId id="264" r:id="rId8"/>
    <p:sldId id="273" r:id="rId9"/>
    <p:sldId id="265" r:id="rId10"/>
    <p:sldId id="275" r:id="rId11"/>
    <p:sldId id="274" r:id="rId12"/>
    <p:sldId id="266" r:id="rId13"/>
    <p:sldId id="267" r:id="rId14"/>
    <p:sldId id="268" r:id="rId15"/>
    <p:sldId id="269" r:id="rId16"/>
    <p:sldId id="270" r:id="rId17"/>
    <p:sldId id="271" r:id="rId18"/>
    <p:sldId id="272" r:id="rId19"/>
    <p:sldId id="276" r:id="rId20"/>
    <p:sldId id="2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GB"/>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C873FB3-5498-404B-975F-5EBA58E9FC8A}"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51700-F50A-A146-9613-D5509E29506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C873FB3-5498-404B-975F-5EBA58E9FC8A}"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51700-F50A-A146-9613-D5509E2950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GB"/>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C873FB3-5498-404B-975F-5EBA58E9FC8A}"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51700-F50A-A146-9613-D5509E2950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C873FB3-5498-404B-975F-5EBA58E9FC8A}"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51700-F50A-A146-9613-D5509E2950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GB"/>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C873FB3-5498-404B-975F-5EBA58E9FC8A}"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51700-F50A-A146-9613-D5509E29506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C873FB3-5498-404B-975F-5EBA58E9FC8A}"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51700-F50A-A146-9613-D5509E2950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C873FB3-5498-404B-975F-5EBA58E9FC8A}"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51700-F50A-A146-9613-D5509E29506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C873FB3-5498-404B-975F-5EBA58E9FC8A}"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51700-F50A-A146-9613-D5509E2950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873FB3-5498-404B-975F-5EBA58E9FC8A}"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51700-F50A-A146-9613-D5509E2950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C873FB3-5498-404B-975F-5EBA58E9FC8A}"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51700-F50A-A146-9613-D5509E29506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C873FB3-5498-404B-975F-5EBA58E9FC8A}"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51700-F50A-A146-9613-D5509E2950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C873FB3-5498-404B-975F-5EBA58E9FC8A}" type="datetimeFigureOut">
              <a:rPr lang="en-US" smtClean="0"/>
              <a:t>6/7/2019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D051700-F50A-A146-9613-D5509E2950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ogin.westlaw.co.uk/maf/wluk/app/document?src=doc&amp;linktype=ref&amp;context=8&amp;crumb-action=replace&amp;docguid=I4A5F3260E9874E48B1DA17CAB80C0D73" TargetMode="External"/><Relationship Id="rId2" Type="http://schemas.openxmlformats.org/officeDocument/2006/relationships/hyperlink" Target="https://login.westlaw.co.uk/maf/wluk/app/document?src=doc&amp;linktype=ref&amp;context=8&amp;crumb-action=replace&amp;docguid=IB19B4B728942438A941F84EFB3D8421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b="1" dirty="0"/>
            </a:br>
            <a:br>
              <a:rPr lang="en-US" b="1" dirty="0"/>
            </a:br>
            <a:br>
              <a:rPr lang="en-US" b="1" dirty="0"/>
            </a:br>
            <a:br>
              <a:rPr lang="en-US" dirty="0"/>
            </a:br>
            <a:r>
              <a:rPr lang="en-US" dirty="0"/>
              <a:t> </a:t>
            </a:r>
            <a:br>
              <a:rPr lang="en-US" dirty="0"/>
            </a:br>
            <a:r>
              <a:rPr lang="en-US" sz="4000" b="1" dirty="0"/>
              <a:t>The effect of sanctions on marine insurance claims</a:t>
            </a:r>
            <a:endParaRPr lang="en-US" sz="4000" dirty="0"/>
          </a:p>
        </p:txBody>
      </p:sp>
      <p:sp>
        <p:nvSpPr>
          <p:cNvPr id="3" name="Subtitle 2"/>
          <p:cNvSpPr>
            <a:spLocks noGrp="1"/>
          </p:cNvSpPr>
          <p:nvPr>
            <p:ph type="subTitle" idx="1"/>
          </p:nvPr>
        </p:nvSpPr>
        <p:spPr>
          <a:xfrm>
            <a:off x="685800" y="3737429"/>
            <a:ext cx="7086600" cy="1901371"/>
          </a:xfrm>
        </p:spPr>
        <p:txBody>
          <a:bodyPr/>
          <a:lstStyle/>
          <a:p>
            <a:r>
              <a:rPr lang="en-US" b="1" dirty="0" err="1"/>
              <a:t>Dr</a:t>
            </a:r>
            <a:r>
              <a:rPr lang="en-US" b="1" dirty="0"/>
              <a:t> </a:t>
            </a:r>
            <a:r>
              <a:rPr lang="en-US" b="1" dirty="0" err="1"/>
              <a:t>Özlem</a:t>
            </a:r>
            <a:r>
              <a:rPr lang="en-US" b="1" dirty="0"/>
              <a:t> </a:t>
            </a:r>
            <a:r>
              <a:rPr lang="en-US" b="1" dirty="0" err="1"/>
              <a:t>Gürses</a:t>
            </a:r>
            <a:endParaRPr lang="en-US" b="1" dirty="0"/>
          </a:p>
          <a:p>
            <a:r>
              <a:rPr lang="en-US" b="1" dirty="0"/>
              <a:t>King’s College London </a:t>
            </a:r>
          </a:p>
        </p:txBody>
      </p:sp>
      <p:pic>
        <p:nvPicPr>
          <p:cNvPr id="4" name="Picture 3"/>
          <p:cNvPicPr>
            <a:picLocks noChangeAspect="1"/>
          </p:cNvPicPr>
          <p:nvPr/>
        </p:nvPicPr>
        <p:blipFill>
          <a:blip r:embed="rId2"/>
          <a:stretch>
            <a:fillRect/>
          </a:stretch>
        </p:blipFill>
        <p:spPr>
          <a:xfrm>
            <a:off x="7619346" y="309588"/>
            <a:ext cx="1500493" cy="1214412"/>
          </a:xfrm>
          <a:prstGeom prst="rect">
            <a:avLst/>
          </a:prstGeom>
        </p:spPr>
      </p:pic>
    </p:spTree>
    <p:extLst>
      <p:ext uri="{BB962C8B-B14F-4D97-AF65-F5344CB8AC3E}">
        <p14:creationId xmlns:p14="http://schemas.microsoft.com/office/powerpoint/2010/main" val="3843242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err="1"/>
              <a:t>Mamancochet</a:t>
            </a:r>
            <a:r>
              <a:rPr lang="en-US" sz="2800" i="1" dirty="0"/>
              <a:t> Mining v Aegis Managing Agency </a:t>
            </a:r>
            <a:endParaRPr lang="en-US" sz="2800" dirty="0"/>
          </a:p>
        </p:txBody>
      </p:sp>
      <p:sp>
        <p:nvSpPr>
          <p:cNvPr id="3" name="Content Placeholder 2"/>
          <p:cNvSpPr>
            <a:spLocks noGrp="1"/>
          </p:cNvSpPr>
          <p:nvPr>
            <p:ph idx="1"/>
          </p:nvPr>
        </p:nvSpPr>
        <p:spPr/>
        <p:txBody>
          <a:bodyPr/>
          <a:lstStyle/>
          <a:p>
            <a:pPr>
              <a:buFont typeface="Wingdings" charset="2"/>
              <a:buChar char="Ø"/>
            </a:pPr>
            <a:r>
              <a:rPr lang="en-US" dirty="0"/>
              <a:t> Marine cargo insurance policy governed by English law  </a:t>
            </a:r>
          </a:p>
          <a:p>
            <a:pPr marL="0" indent="0">
              <a:buNone/>
            </a:pPr>
            <a:endParaRPr lang="en-US" dirty="0"/>
          </a:p>
          <a:p>
            <a:pPr>
              <a:buFont typeface="Wingdings" charset="2"/>
              <a:buChar char="Ø"/>
            </a:pPr>
            <a:r>
              <a:rPr lang="en-US" dirty="0"/>
              <a:t> Cargoes of steel billets, worth about US$3.8m carried from Russia to Iran on 23 August 2012 and 25 August 2012 </a:t>
            </a:r>
          </a:p>
          <a:p>
            <a:pPr>
              <a:buFont typeface="Wingdings" charset="2"/>
              <a:buChar char="Ø"/>
            </a:pPr>
            <a:endParaRPr lang="en-US" dirty="0"/>
          </a:p>
          <a:p>
            <a:pPr>
              <a:buFont typeface="Wingdings" charset="2"/>
              <a:buChar char="Ø"/>
            </a:pPr>
            <a:r>
              <a:rPr lang="en-US" dirty="0"/>
              <a:t> The goods were stolen from their bonded storage (by presentation of fraudulent documents) at some time between 22 September 2012 and 7 October 2012. </a:t>
            </a:r>
          </a:p>
          <a:p>
            <a:pPr>
              <a:buFont typeface="Wingdings" charset="2"/>
              <a:buChar char="Ø"/>
            </a:pPr>
            <a:endParaRPr lang="en-US" dirty="0"/>
          </a:p>
          <a:p>
            <a:pPr>
              <a:buFont typeface="Wingdings" charset="2"/>
              <a:buChar char="Ø"/>
            </a:pPr>
            <a:r>
              <a:rPr lang="en-US" dirty="0"/>
              <a:t> Claim against insurers : March 2013 </a:t>
            </a:r>
          </a:p>
          <a:p>
            <a:endParaRPr lang="en-US" dirty="0"/>
          </a:p>
        </p:txBody>
      </p:sp>
    </p:spTree>
    <p:extLst>
      <p:ext uri="{BB962C8B-B14F-4D97-AF65-F5344CB8AC3E}">
        <p14:creationId xmlns:p14="http://schemas.microsoft.com/office/powerpoint/2010/main" val="2623406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err="1"/>
              <a:t>Mamancochet</a:t>
            </a:r>
            <a:r>
              <a:rPr lang="en-US" sz="2800" i="1" dirty="0"/>
              <a:t> Mining v Aegis Managing Agency </a:t>
            </a:r>
            <a:endParaRPr lang="en-US" sz="2800" dirty="0"/>
          </a:p>
        </p:txBody>
      </p:sp>
      <p:sp>
        <p:nvSpPr>
          <p:cNvPr id="3" name="Content Placeholder 2"/>
          <p:cNvSpPr>
            <a:spLocks noGrp="1"/>
          </p:cNvSpPr>
          <p:nvPr>
            <p:ph idx="1"/>
          </p:nvPr>
        </p:nvSpPr>
        <p:spPr/>
        <p:txBody>
          <a:bodyPr>
            <a:normAutofit/>
          </a:bodyPr>
          <a:lstStyle/>
          <a:p>
            <a:endParaRPr lang="en-US" sz="2800" dirty="0"/>
          </a:p>
          <a:p>
            <a:r>
              <a:rPr lang="en-US" sz="2800" dirty="0"/>
              <a:t>A claim against 30 defendants</a:t>
            </a:r>
          </a:p>
          <a:p>
            <a:endParaRPr lang="en-US" sz="2800" dirty="0"/>
          </a:p>
          <a:p>
            <a:r>
              <a:rPr lang="en-US" sz="2800" dirty="0"/>
              <a:t>19 settled </a:t>
            </a:r>
          </a:p>
          <a:p>
            <a:endParaRPr lang="en-US" sz="2800" dirty="0"/>
          </a:p>
          <a:p>
            <a:r>
              <a:rPr lang="en-US" sz="2800" dirty="0"/>
              <a:t>11 rejected the claim: 2 relied on the EU sanctions only, 9 relied on the US sanctions</a:t>
            </a:r>
          </a:p>
        </p:txBody>
      </p:sp>
    </p:spTree>
    <p:extLst>
      <p:ext uri="{BB962C8B-B14F-4D97-AF65-F5344CB8AC3E}">
        <p14:creationId xmlns:p14="http://schemas.microsoft.com/office/powerpoint/2010/main" val="2338585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sanctions clause</a:t>
            </a:r>
          </a:p>
        </p:txBody>
      </p:sp>
      <p:sp>
        <p:nvSpPr>
          <p:cNvPr id="3" name="Content Placeholder 2"/>
          <p:cNvSpPr>
            <a:spLocks noGrp="1"/>
          </p:cNvSpPr>
          <p:nvPr>
            <p:ph idx="1"/>
          </p:nvPr>
        </p:nvSpPr>
        <p:spPr/>
        <p:txBody>
          <a:bodyPr>
            <a:normAutofit lnSpcReduction="10000"/>
          </a:bodyPr>
          <a:lstStyle/>
          <a:p>
            <a:r>
              <a:rPr lang="en-US" dirty="0"/>
              <a:t>Standard wording developed by the Joint Hull Committee (of the London market) and adopted by the Joint Cargo Committee, provides:</a:t>
            </a:r>
            <a:r>
              <a:rPr lang="en-US" dirty="0">
                <a:effectLst/>
              </a:rPr>
              <a:t> </a:t>
            </a:r>
          </a:p>
          <a:p>
            <a:pPr marL="0" indent="0">
              <a:buNone/>
            </a:pPr>
            <a:endParaRPr lang="en-US" dirty="0">
              <a:effectLst/>
            </a:endParaRPr>
          </a:p>
          <a:p>
            <a:r>
              <a:rPr lang="en-US" dirty="0"/>
              <a:t>"No (re)insurer shall be deemed to provide cover and no (re)insurer shall be liable to pay any claim or provide any benefit hereunder to the extent that the provision of such cover, </a:t>
            </a:r>
            <a:r>
              <a:rPr lang="en-US" dirty="0">
                <a:solidFill>
                  <a:srgbClr val="FF0000"/>
                </a:solidFill>
              </a:rPr>
              <a:t>payment of such claim or provision of such benefit would expose that (re)insurer to any sanction</a:t>
            </a:r>
            <a:r>
              <a:rPr lang="en-US" dirty="0"/>
              <a:t>, prohibition or restriction under United Nations resolutions or the trade or economic sanctions, laws, or regulations of the European Union, United Kingdom or the United States of America."</a:t>
            </a:r>
          </a:p>
          <a:p>
            <a:endParaRPr lang="en-US" dirty="0"/>
          </a:p>
        </p:txBody>
      </p:sp>
    </p:spTree>
    <p:extLst>
      <p:ext uri="{BB962C8B-B14F-4D97-AF65-F5344CB8AC3E}">
        <p14:creationId xmlns:p14="http://schemas.microsoft.com/office/powerpoint/2010/main" val="2823992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 </a:t>
            </a:r>
          </a:p>
        </p:txBody>
      </p:sp>
      <p:sp>
        <p:nvSpPr>
          <p:cNvPr id="3" name="Content Placeholder 2"/>
          <p:cNvSpPr>
            <a:spLocks noGrp="1"/>
          </p:cNvSpPr>
          <p:nvPr>
            <p:ph idx="1"/>
          </p:nvPr>
        </p:nvSpPr>
        <p:spPr/>
        <p:txBody>
          <a:bodyPr>
            <a:normAutofit/>
          </a:bodyPr>
          <a:lstStyle/>
          <a:p>
            <a:pPr>
              <a:buFont typeface="Wingdings" charset="2"/>
              <a:buChar char="²"/>
            </a:pPr>
            <a:r>
              <a:rPr lang="en-US" dirty="0"/>
              <a:t> The meaning of a contract is that which it would convey to a reasonable person having all the background knowledge which would reasonably have been available to the parties in the situation in which they were at the time of contracting</a:t>
            </a:r>
            <a:r>
              <a:rPr lang="en-US" dirty="0">
                <a:effectLst/>
              </a:rPr>
              <a:t> </a:t>
            </a:r>
          </a:p>
          <a:p>
            <a:pPr marL="0" indent="0">
              <a:buNone/>
            </a:pPr>
            <a:endParaRPr lang="en-US" dirty="0">
              <a:effectLst/>
            </a:endParaRPr>
          </a:p>
          <a:p>
            <a:pPr>
              <a:buFont typeface="Wingdings" charset="2"/>
              <a:buChar char="u"/>
            </a:pPr>
            <a:r>
              <a:rPr lang="en-US" dirty="0"/>
              <a:t> Neither party suggested any particular background or factual matrix which was reasonably available to the parties in 2012.</a:t>
            </a:r>
          </a:p>
          <a:p>
            <a:endParaRPr lang="en-US" dirty="0"/>
          </a:p>
        </p:txBody>
      </p:sp>
    </p:spTree>
    <p:extLst>
      <p:ext uri="{BB962C8B-B14F-4D97-AF65-F5344CB8AC3E}">
        <p14:creationId xmlns:p14="http://schemas.microsoft.com/office/powerpoint/2010/main" val="1810052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Dictionary meaning of “expose”</a:t>
            </a:r>
            <a:br>
              <a:rPr lang="en-US" sz="3200" dirty="0"/>
            </a:br>
            <a:endParaRPr lang="en-US" sz="3200" dirty="0"/>
          </a:p>
        </p:txBody>
      </p:sp>
      <p:sp>
        <p:nvSpPr>
          <p:cNvPr id="3" name="Content Placeholder 2"/>
          <p:cNvSpPr>
            <a:spLocks noGrp="1"/>
          </p:cNvSpPr>
          <p:nvPr>
            <p:ph idx="1"/>
          </p:nvPr>
        </p:nvSpPr>
        <p:spPr/>
        <p:txBody>
          <a:bodyPr/>
          <a:lstStyle/>
          <a:p>
            <a:r>
              <a:rPr lang="en-US" dirty="0"/>
              <a:t>"lay open to something undesirable", </a:t>
            </a:r>
          </a:p>
          <a:p>
            <a:r>
              <a:rPr lang="en-US" dirty="0"/>
              <a:t>"subject to risk" and </a:t>
            </a:r>
          </a:p>
          <a:p>
            <a:r>
              <a:rPr lang="en-US" dirty="0"/>
              <a:t>"leave without protection".</a:t>
            </a:r>
          </a:p>
          <a:p>
            <a:endParaRPr lang="en-US" dirty="0"/>
          </a:p>
          <a:p>
            <a:r>
              <a:rPr lang="en-US" dirty="0"/>
              <a:t>The dictionary definition</a:t>
            </a:r>
            <a:r>
              <a:rPr lang="en-US" dirty="0">
                <a:effectLst/>
              </a:rPr>
              <a:t> </a:t>
            </a:r>
            <a:r>
              <a:rPr lang="en-US" dirty="0"/>
              <a:t>is not determinative of the meaning which the clause as a whole</a:t>
            </a:r>
            <a:r>
              <a:rPr lang="en-US" dirty="0">
                <a:effectLst/>
              </a:rPr>
              <a:t> </a:t>
            </a:r>
            <a:r>
              <a:rPr lang="en-US" dirty="0"/>
              <a:t>  </a:t>
            </a:r>
          </a:p>
        </p:txBody>
      </p:sp>
    </p:spTree>
    <p:extLst>
      <p:ext uri="{BB962C8B-B14F-4D97-AF65-F5344CB8AC3E}">
        <p14:creationId xmlns:p14="http://schemas.microsoft.com/office/powerpoint/2010/main" val="1315858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a:t>
            </a:r>
          </a:p>
        </p:txBody>
      </p:sp>
      <p:sp>
        <p:nvSpPr>
          <p:cNvPr id="3" name="Content Placeholder 2"/>
          <p:cNvSpPr>
            <a:spLocks noGrp="1"/>
          </p:cNvSpPr>
          <p:nvPr>
            <p:ph idx="1"/>
          </p:nvPr>
        </p:nvSpPr>
        <p:spPr/>
        <p:txBody>
          <a:bodyPr>
            <a:normAutofit/>
          </a:bodyPr>
          <a:lstStyle/>
          <a:p>
            <a:endParaRPr lang="en-US" dirty="0"/>
          </a:p>
          <a:p>
            <a:r>
              <a:rPr lang="en-US" dirty="0"/>
              <a:t>The present clause refers to a payment which "would expose" the insurer "to any sanction, prohibition or restriction".</a:t>
            </a:r>
          </a:p>
          <a:p>
            <a:endParaRPr lang="en-US" dirty="0"/>
          </a:p>
        </p:txBody>
      </p:sp>
    </p:spTree>
    <p:extLst>
      <p:ext uri="{BB962C8B-B14F-4D97-AF65-F5344CB8AC3E}">
        <p14:creationId xmlns:p14="http://schemas.microsoft.com/office/powerpoint/2010/main" val="2708065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a:t>
            </a:r>
          </a:p>
        </p:txBody>
      </p:sp>
      <p:sp>
        <p:nvSpPr>
          <p:cNvPr id="3" name="Content Placeholder 2"/>
          <p:cNvSpPr>
            <a:spLocks noGrp="1"/>
          </p:cNvSpPr>
          <p:nvPr>
            <p:ph idx="1"/>
          </p:nvPr>
        </p:nvSpPr>
        <p:spPr/>
        <p:txBody>
          <a:bodyPr/>
          <a:lstStyle/>
          <a:p>
            <a:pPr marL="0" indent="0">
              <a:buNone/>
            </a:pPr>
            <a:r>
              <a:rPr lang="en-US" dirty="0"/>
              <a:t> </a:t>
            </a:r>
          </a:p>
          <a:p>
            <a:pPr>
              <a:buFont typeface="Wingdings" charset="2"/>
              <a:buChar char="Ø"/>
            </a:pPr>
            <a:r>
              <a:rPr lang="en-US" dirty="0"/>
              <a:t>Before a sanction can lawfully be applied there must be conduct which is prohibited.</a:t>
            </a:r>
            <a:r>
              <a:rPr lang="en-US" dirty="0">
                <a:effectLst/>
              </a:rPr>
              <a:t> </a:t>
            </a:r>
          </a:p>
          <a:p>
            <a:pPr marL="0" indent="0">
              <a:buNone/>
            </a:pPr>
            <a:endParaRPr lang="en-US" dirty="0">
              <a:effectLst/>
            </a:endParaRPr>
          </a:p>
          <a:p>
            <a:pPr>
              <a:buFont typeface="Wingdings" charset="2"/>
              <a:buChar char="Ø"/>
            </a:pPr>
            <a:r>
              <a:rPr lang="en-US" dirty="0"/>
              <a:t> If that is shown then the insurer can fairly be said to be laid open to a sanction, to be at risk of a sanction, or to be left unprotected from a sanction.</a:t>
            </a:r>
            <a:r>
              <a:rPr lang="en-US" dirty="0">
                <a:effectLst/>
              </a:rPr>
              <a:t> </a:t>
            </a:r>
            <a:endParaRPr lang="en-US" dirty="0"/>
          </a:p>
        </p:txBody>
      </p:sp>
    </p:spTree>
    <p:extLst>
      <p:ext uri="{BB962C8B-B14F-4D97-AF65-F5344CB8AC3E}">
        <p14:creationId xmlns:p14="http://schemas.microsoft.com/office/powerpoint/2010/main" val="2015896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a:t>
            </a:r>
          </a:p>
        </p:txBody>
      </p:sp>
      <p:sp>
        <p:nvSpPr>
          <p:cNvPr id="3" name="Content Placeholder 2"/>
          <p:cNvSpPr>
            <a:spLocks noGrp="1"/>
          </p:cNvSpPr>
          <p:nvPr>
            <p:ph idx="1"/>
          </p:nvPr>
        </p:nvSpPr>
        <p:spPr/>
        <p:txBody>
          <a:bodyPr>
            <a:normAutofit/>
          </a:bodyPr>
          <a:lstStyle/>
          <a:p>
            <a:r>
              <a:rPr lang="en-US" dirty="0"/>
              <a:t>INSURERS: it was sufficient to show that </a:t>
            </a:r>
            <a:r>
              <a:rPr lang="en-US" i="1" dirty="0"/>
              <a:t>there was a risk </a:t>
            </a:r>
            <a:r>
              <a:rPr lang="en-US" dirty="0"/>
              <a:t>that the agency in question might conclude that there was prohibited conduct (when in law there was not or may not be) and so impose a sanction. </a:t>
            </a:r>
          </a:p>
          <a:p>
            <a:pPr marL="0" indent="0">
              <a:buNone/>
            </a:pPr>
            <a:endParaRPr lang="en-US" dirty="0"/>
          </a:p>
          <a:p>
            <a:r>
              <a:rPr lang="en-US" dirty="0" err="1"/>
              <a:t>Teare</a:t>
            </a:r>
            <a:r>
              <a:rPr lang="en-US" dirty="0"/>
              <a:t> J: Clear words would be required to establish a common intention that the insurer need not pay an otherwise valid claim where </a:t>
            </a:r>
            <a:r>
              <a:rPr lang="en-US" i="1" dirty="0"/>
              <a:t>there was merely a risk </a:t>
            </a:r>
            <a:r>
              <a:rPr lang="en-US" dirty="0"/>
              <a:t>that payment would incur a sanction, without having to show that payment was prohibited as a matter of law.</a:t>
            </a:r>
            <a:r>
              <a:rPr lang="en-US" dirty="0">
                <a:effectLst/>
              </a:rPr>
              <a:t> </a:t>
            </a:r>
            <a:endParaRPr lang="en-US" dirty="0"/>
          </a:p>
        </p:txBody>
      </p:sp>
    </p:spTree>
    <p:extLst>
      <p:ext uri="{BB962C8B-B14F-4D97-AF65-F5344CB8AC3E}">
        <p14:creationId xmlns:p14="http://schemas.microsoft.com/office/powerpoint/2010/main" val="4167710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Interpretation</a:t>
            </a:r>
          </a:p>
        </p:txBody>
      </p:sp>
      <p:sp>
        <p:nvSpPr>
          <p:cNvPr id="3" name="Content Placeholder 2"/>
          <p:cNvSpPr>
            <a:spLocks noGrp="1"/>
          </p:cNvSpPr>
          <p:nvPr>
            <p:ph idx="1"/>
          </p:nvPr>
        </p:nvSpPr>
        <p:spPr/>
        <p:txBody>
          <a:bodyPr>
            <a:normAutofit/>
          </a:bodyPr>
          <a:lstStyle/>
          <a:p>
            <a:endParaRPr lang="en-US" dirty="0"/>
          </a:p>
          <a:p>
            <a:r>
              <a:rPr lang="en-US" dirty="0"/>
              <a:t>The sanctions clause did not mean that once sanctions had been imposed the liability of the insurers to pay a claim had been extinguished</a:t>
            </a:r>
          </a:p>
          <a:p>
            <a:pPr marL="0" indent="0">
              <a:buNone/>
            </a:pPr>
            <a:endParaRPr lang="en-US" dirty="0"/>
          </a:p>
          <a:p>
            <a:r>
              <a:rPr lang="en-US" dirty="0"/>
              <a:t>The clause clearly stated that its effect was to preclude an obligation to pay only to the extent that payment would expose the insurer to sanctions. </a:t>
            </a:r>
          </a:p>
          <a:p>
            <a:pPr marL="0" indent="0">
              <a:buNone/>
            </a:pPr>
            <a:endParaRPr lang="en-US" dirty="0"/>
          </a:p>
          <a:p>
            <a:r>
              <a:rPr lang="en-US" dirty="0"/>
              <a:t>The only question, therefore, was whether US or EU sanctions were in force in the period leading up to 4 November 2018. </a:t>
            </a:r>
          </a:p>
          <a:p>
            <a:endParaRPr lang="en-US" dirty="0"/>
          </a:p>
        </p:txBody>
      </p:sp>
    </p:spTree>
    <p:extLst>
      <p:ext uri="{BB962C8B-B14F-4D97-AF65-F5344CB8AC3E}">
        <p14:creationId xmlns:p14="http://schemas.microsoft.com/office/powerpoint/2010/main" val="1991302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wind-down provision </a:t>
            </a:r>
          </a:p>
        </p:txBody>
      </p:sp>
      <p:sp>
        <p:nvSpPr>
          <p:cNvPr id="3" name="Content Placeholder 2"/>
          <p:cNvSpPr>
            <a:spLocks noGrp="1"/>
          </p:cNvSpPr>
          <p:nvPr>
            <p:ph idx="1"/>
          </p:nvPr>
        </p:nvSpPr>
        <p:spPr/>
        <p:txBody>
          <a:bodyPr/>
          <a:lstStyle/>
          <a:p>
            <a:pPr marL="0" indent="0">
              <a:buNone/>
            </a:pPr>
            <a:r>
              <a:rPr lang="en-US" dirty="0"/>
              <a:t> </a:t>
            </a:r>
          </a:p>
          <a:p>
            <a:pPr>
              <a:buFont typeface="Wingdings" charset="2"/>
              <a:buChar char="Ø"/>
            </a:pPr>
            <a:r>
              <a:rPr lang="en-US" dirty="0"/>
              <a:t> The effect of the wind-down provision in the US measures was to permit payment before 4 November 2018. </a:t>
            </a:r>
          </a:p>
          <a:p>
            <a:pPr marL="0" indent="0">
              <a:buNone/>
            </a:pPr>
            <a:endParaRPr lang="en-US" dirty="0"/>
          </a:p>
          <a:p>
            <a:pPr>
              <a:buFont typeface="Wingdings" charset="2"/>
              <a:buChar char="Ø"/>
            </a:pPr>
            <a:r>
              <a:rPr lang="en-US" dirty="0"/>
              <a:t> The wind-down provision extended to all transactions that would otherwise have been prohibited whenever they were made.</a:t>
            </a:r>
          </a:p>
          <a:p>
            <a:endParaRPr lang="en-US" dirty="0"/>
          </a:p>
        </p:txBody>
      </p:sp>
    </p:spTree>
    <p:extLst>
      <p:ext uri="{BB962C8B-B14F-4D97-AF65-F5344CB8AC3E}">
        <p14:creationId xmlns:p14="http://schemas.microsoft.com/office/powerpoint/2010/main" val="100328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Sanctions against Iran</a:t>
            </a:r>
            <a:br>
              <a:rPr lang="en-US" dirty="0"/>
            </a:br>
            <a:endParaRPr lang="en-US" dirty="0"/>
          </a:p>
        </p:txBody>
      </p:sp>
      <p:sp>
        <p:nvSpPr>
          <p:cNvPr id="3" name="Content Placeholder 2"/>
          <p:cNvSpPr>
            <a:spLocks noGrp="1"/>
          </p:cNvSpPr>
          <p:nvPr>
            <p:ph idx="1"/>
          </p:nvPr>
        </p:nvSpPr>
        <p:spPr/>
        <p:txBody>
          <a:bodyPr>
            <a:normAutofit/>
          </a:bodyPr>
          <a:lstStyle/>
          <a:p>
            <a:r>
              <a:rPr lang="en-US" b="1" i="1" dirty="0" err="1"/>
              <a:t>Mamancochet</a:t>
            </a:r>
            <a:r>
              <a:rPr lang="en-US" b="1" i="1" dirty="0"/>
              <a:t> Mining Ltd v Aegis Managing Agency Ltd</a:t>
            </a:r>
            <a:r>
              <a:rPr lang="en-US" dirty="0"/>
              <a:t> [2018] EWHC 2643 (</a:t>
            </a:r>
            <a:r>
              <a:rPr lang="en-US" dirty="0" err="1"/>
              <a:t>Comm</a:t>
            </a:r>
            <a:r>
              <a:rPr lang="en-US" dirty="0"/>
              <a:t>)</a:t>
            </a:r>
          </a:p>
          <a:p>
            <a:pPr marL="0" indent="0">
              <a:buNone/>
            </a:pPr>
            <a:endParaRPr lang="en-US" dirty="0"/>
          </a:p>
          <a:p>
            <a:r>
              <a:rPr lang="en-US" i="1" dirty="0"/>
              <a:t>The dispute in </a:t>
            </a:r>
            <a:r>
              <a:rPr lang="en-US" i="1" dirty="0" err="1"/>
              <a:t>Mamancochet</a:t>
            </a:r>
            <a:r>
              <a:rPr lang="en-US" i="1" dirty="0"/>
              <a:t> concerned a marine policy made before any sanctions had been imposed, giving rise to a loss after the sanctions were imposed and legal proceedings commenced after the US but not the EU had re-imposed the sanctions.</a:t>
            </a:r>
            <a:endParaRPr lang="en-US" dirty="0"/>
          </a:p>
          <a:p>
            <a:pPr marL="0" indent="0">
              <a:buNone/>
            </a:pPr>
            <a:endParaRPr lang="en-US" dirty="0"/>
          </a:p>
        </p:txBody>
      </p:sp>
    </p:spTree>
    <p:extLst>
      <p:ext uri="{BB962C8B-B14F-4D97-AF65-F5344CB8AC3E}">
        <p14:creationId xmlns:p14="http://schemas.microsoft.com/office/powerpoint/2010/main" val="1998863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EU sanctions</a:t>
            </a:r>
          </a:p>
        </p:txBody>
      </p:sp>
      <p:sp>
        <p:nvSpPr>
          <p:cNvPr id="3" name="Content Placeholder 2"/>
          <p:cNvSpPr>
            <a:spLocks noGrp="1"/>
          </p:cNvSpPr>
          <p:nvPr>
            <p:ph idx="1"/>
          </p:nvPr>
        </p:nvSpPr>
        <p:spPr/>
        <p:txBody>
          <a:bodyPr>
            <a:normAutofit/>
          </a:bodyPr>
          <a:lstStyle/>
          <a:p>
            <a:r>
              <a:rPr lang="en-US" dirty="0"/>
              <a:t>The insurance was valid when written and the prohibition on making payments was lifted on 16 January 2016. </a:t>
            </a:r>
          </a:p>
          <a:p>
            <a:pPr marL="0" indent="0">
              <a:buNone/>
            </a:pPr>
            <a:endParaRPr lang="en-US" dirty="0"/>
          </a:p>
          <a:p>
            <a:r>
              <a:rPr lang="en-US" dirty="0"/>
              <a:t>There was accordingly nothing in EU law to prevent payment and no exposure to sanctions was possible. </a:t>
            </a:r>
          </a:p>
          <a:p>
            <a:pPr marL="0" indent="0">
              <a:buNone/>
            </a:pPr>
            <a:endParaRPr lang="en-US" dirty="0"/>
          </a:p>
          <a:p>
            <a:r>
              <a:rPr lang="en-US" dirty="0"/>
              <a:t>The Blocking Regulation did not on that reasoning fall for consideration and was not needed to rescue the claimant. </a:t>
            </a:r>
          </a:p>
          <a:p>
            <a:pPr marL="0" indent="0">
              <a:buNone/>
            </a:pPr>
            <a:endParaRPr lang="en-US" dirty="0"/>
          </a:p>
        </p:txBody>
      </p:sp>
    </p:spTree>
    <p:extLst>
      <p:ext uri="{BB962C8B-B14F-4D97-AF65-F5344CB8AC3E}">
        <p14:creationId xmlns:p14="http://schemas.microsoft.com/office/powerpoint/2010/main" val="1329353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US Sanctions </a:t>
            </a:r>
          </a:p>
        </p:txBody>
      </p:sp>
      <p:sp>
        <p:nvSpPr>
          <p:cNvPr id="3" name="Content Placeholder 2"/>
          <p:cNvSpPr>
            <a:spLocks noGrp="1"/>
          </p:cNvSpPr>
          <p:nvPr>
            <p:ph idx="1"/>
          </p:nvPr>
        </p:nvSpPr>
        <p:spPr/>
        <p:txBody>
          <a:bodyPr>
            <a:normAutofit/>
          </a:bodyPr>
          <a:lstStyle/>
          <a:p>
            <a:r>
              <a:rPr lang="en-US" dirty="0"/>
              <a:t>The Iranian Transactions &amp; Sanctions Regulations, 31 C.F.R. Part 560 (</a:t>
            </a:r>
            <a:r>
              <a:rPr lang="en-US" b="1" dirty="0"/>
              <a:t>ITSR</a:t>
            </a:r>
            <a:r>
              <a:rPr lang="en-US" dirty="0"/>
              <a:t>). </a:t>
            </a:r>
          </a:p>
          <a:p>
            <a:pPr marL="0" indent="0">
              <a:buNone/>
            </a:pPr>
            <a:endParaRPr lang="en-US" dirty="0"/>
          </a:p>
          <a:p>
            <a:r>
              <a:rPr lang="en-US" dirty="0"/>
              <a:t>The ITSR section 560.204: a prohibition on the exportation, re-exportation, sale or supply of goods, technology or services to Iran. </a:t>
            </a:r>
          </a:p>
          <a:p>
            <a:pPr marL="0" indent="0">
              <a:buNone/>
            </a:pPr>
            <a:endParaRPr lang="en-US" dirty="0"/>
          </a:p>
          <a:p>
            <a:r>
              <a:rPr lang="en-US" dirty="0"/>
              <a:t>The provision of insurance cover constitutes a </a:t>
            </a:r>
            <a:r>
              <a:rPr lang="en-US" i="1" dirty="0"/>
              <a:t>'service' </a:t>
            </a:r>
            <a:r>
              <a:rPr lang="en-US" dirty="0"/>
              <a:t>within the meaning of section 560.204</a:t>
            </a:r>
          </a:p>
          <a:p>
            <a:endParaRPr lang="en-US" dirty="0"/>
          </a:p>
        </p:txBody>
      </p:sp>
    </p:spTree>
    <p:extLst>
      <p:ext uri="{BB962C8B-B14F-4D97-AF65-F5344CB8AC3E}">
        <p14:creationId xmlns:p14="http://schemas.microsoft.com/office/powerpoint/2010/main" val="1207516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ITSR Amendment </a:t>
            </a:r>
          </a:p>
        </p:txBody>
      </p:sp>
      <p:sp>
        <p:nvSpPr>
          <p:cNvPr id="3" name="Content Placeholder 2"/>
          <p:cNvSpPr>
            <a:spLocks noGrp="1"/>
          </p:cNvSpPr>
          <p:nvPr>
            <p:ph idx="1"/>
          </p:nvPr>
        </p:nvSpPr>
        <p:spPr/>
        <p:txBody>
          <a:bodyPr>
            <a:normAutofit/>
          </a:bodyPr>
          <a:lstStyle/>
          <a:p>
            <a:pPr>
              <a:buFont typeface="Wingdings" charset="2"/>
              <a:buChar char="Ø"/>
            </a:pPr>
            <a:r>
              <a:rPr lang="en-US" dirty="0"/>
              <a:t> At the time the Policy attached, the </a:t>
            </a:r>
            <a:r>
              <a:rPr lang="en-US" b="1" dirty="0"/>
              <a:t>ITSR</a:t>
            </a:r>
            <a:r>
              <a:rPr lang="en-US" dirty="0"/>
              <a:t> did not apply to 'US owned or controlled foreign entity' (</a:t>
            </a:r>
            <a:r>
              <a:rPr lang="en-US" b="1" dirty="0"/>
              <a:t>USCFEs</a:t>
            </a:r>
            <a:r>
              <a:rPr lang="en-US" dirty="0"/>
              <a:t>). </a:t>
            </a:r>
          </a:p>
          <a:p>
            <a:pPr marL="0" indent="0">
              <a:buNone/>
            </a:pPr>
            <a:endParaRPr lang="en-US" dirty="0"/>
          </a:p>
          <a:p>
            <a:pPr>
              <a:buFont typeface="Wingdings" charset="2"/>
              <a:buChar char="Ø"/>
            </a:pPr>
            <a:r>
              <a:rPr lang="en-US" dirty="0"/>
              <a:t> But change in </a:t>
            </a:r>
            <a:r>
              <a:rPr lang="en-US" b="1" dirty="0"/>
              <a:t>2002</a:t>
            </a:r>
            <a:r>
              <a:rPr lang="en-US" dirty="0"/>
              <a:t>: the President to enact further legislation bringing </a:t>
            </a:r>
            <a:r>
              <a:rPr lang="en-US" b="1" dirty="0"/>
              <a:t>USCFEs</a:t>
            </a:r>
            <a:r>
              <a:rPr lang="en-US" dirty="0"/>
              <a:t> within the scope of the sanctions regime</a:t>
            </a:r>
            <a:r>
              <a:rPr lang="en-US" dirty="0">
                <a:effectLst/>
              </a:rPr>
              <a:t> </a:t>
            </a:r>
          </a:p>
          <a:p>
            <a:pPr marL="0" indent="0">
              <a:buNone/>
            </a:pPr>
            <a:endParaRPr lang="en-US" dirty="0">
              <a:effectLst/>
            </a:endParaRPr>
          </a:p>
          <a:p>
            <a:r>
              <a:rPr lang="en-US" dirty="0"/>
              <a:t>On 22 October 2012, President Obama exercised the power :From 9 March 2013, </a:t>
            </a:r>
            <a:r>
              <a:rPr lang="en-US" b="1" dirty="0"/>
              <a:t>USCFEs</a:t>
            </a:r>
            <a:r>
              <a:rPr lang="en-US" dirty="0"/>
              <a:t> fell within the scope of the </a:t>
            </a:r>
            <a:r>
              <a:rPr lang="en-US" b="1" dirty="0"/>
              <a:t>ITSR</a:t>
            </a:r>
            <a:r>
              <a:rPr lang="en-US" dirty="0"/>
              <a:t> </a:t>
            </a:r>
          </a:p>
          <a:p>
            <a:r>
              <a:rPr lang="en-US" dirty="0"/>
              <a:t>The insurers would have been prohibited from paying a claim under the Policy. </a:t>
            </a:r>
          </a:p>
        </p:txBody>
      </p:sp>
    </p:spTree>
    <p:extLst>
      <p:ext uri="{BB962C8B-B14F-4D97-AF65-F5344CB8AC3E}">
        <p14:creationId xmlns:p14="http://schemas.microsoft.com/office/powerpoint/2010/main" val="130885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Joint Comprehensive Plan of Action </a:t>
            </a:r>
          </a:p>
        </p:txBody>
      </p:sp>
      <p:sp>
        <p:nvSpPr>
          <p:cNvPr id="3" name="Content Placeholder 2"/>
          <p:cNvSpPr>
            <a:spLocks noGrp="1"/>
          </p:cNvSpPr>
          <p:nvPr>
            <p:ph idx="1"/>
          </p:nvPr>
        </p:nvSpPr>
        <p:spPr/>
        <p:txBody>
          <a:bodyPr>
            <a:normAutofit/>
          </a:bodyPr>
          <a:lstStyle/>
          <a:p>
            <a:r>
              <a:rPr lang="en-US" b="1" dirty="0"/>
              <a:t>JCPOA: </a:t>
            </a:r>
            <a:r>
              <a:rPr lang="en-US" dirty="0"/>
              <a:t>between Iran, the five permanent members of the UN Security Council and the EU. </a:t>
            </a:r>
          </a:p>
          <a:p>
            <a:pPr marL="0" indent="0">
              <a:buNone/>
            </a:pPr>
            <a:endParaRPr lang="en-US" dirty="0"/>
          </a:p>
          <a:p>
            <a:pPr>
              <a:buFont typeface="Wingdings" charset="2"/>
              <a:buChar char="Ø"/>
            </a:pPr>
            <a:r>
              <a:rPr lang="en-US" dirty="0"/>
              <a:t> Iran was to receive relief from various international sanctions</a:t>
            </a:r>
          </a:p>
          <a:p>
            <a:pPr>
              <a:buFont typeface="Wingdings" charset="2"/>
              <a:buChar char="Ø"/>
            </a:pPr>
            <a:r>
              <a:rPr lang="en-US" dirty="0"/>
              <a:t> USA: sanctions to be lifted in respect of the provision of insurance and re-insurance services</a:t>
            </a:r>
            <a:r>
              <a:rPr lang="en-US" dirty="0">
                <a:effectLst/>
              </a:rPr>
              <a:t> from </a:t>
            </a:r>
            <a:r>
              <a:rPr lang="en-US" dirty="0"/>
              <a:t>16 January 2016</a:t>
            </a:r>
            <a:r>
              <a:rPr lang="en-US" dirty="0">
                <a:effectLst/>
              </a:rPr>
              <a:t> </a:t>
            </a:r>
          </a:p>
        </p:txBody>
      </p:sp>
    </p:spTree>
    <p:extLst>
      <p:ext uri="{BB962C8B-B14F-4D97-AF65-F5344CB8AC3E}">
        <p14:creationId xmlns:p14="http://schemas.microsoft.com/office/powerpoint/2010/main" val="3843616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The European Union Sanctions Regime</a:t>
            </a:r>
            <a:br>
              <a:rPr lang="en-US" dirty="0"/>
            </a:br>
            <a:endParaRPr lang="en-US" dirty="0"/>
          </a:p>
        </p:txBody>
      </p:sp>
      <p:sp>
        <p:nvSpPr>
          <p:cNvPr id="3" name="Content Placeholder 2"/>
          <p:cNvSpPr>
            <a:spLocks noGrp="1"/>
          </p:cNvSpPr>
          <p:nvPr>
            <p:ph idx="1"/>
          </p:nvPr>
        </p:nvSpPr>
        <p:spPr/>
        <p:txBody>
          <a:bodyPr>
            <a:normAutofit/>
          </a:bodyPr>
          <a:lstStyle/>
          <a:p>
            <a:pPr>
              <a:buFont typeface="Wingdings" charset="2"/>
              <a:buChar char="Ø"/>
            </a:pPr>
            <a:r>
              <a:rPr lang="en-US" dirty="0">
                <a:hlinkClick r:id="rId2"/>
              </a:rPr>
              <a:t> Council Regulation (EU) 267/2012</a:t>
            </a:r>
            <a:r>
              <a:rPr lang="en-US" dirty="0"/>
              <a:t>:  restrictive measures against Iran : that Regulation would not have prohibited the Defendants from paying the claim under the Policy</a:t>
            </a:r>
            <a:r>
              <a:rPr lang="en-US" dirty="0">
                <a:effectLst/>
              </a:rPr>
              <a:t> </a:t>
            </a:r>
          </a:p>
          <a:p>
            <a:endParaRPr lang="en-US" b="1" dirty="0"/>
          </a:p>
          <a:p>
            <a:pPr>
              <a:buFont typeface="Wingdings" charset="2"/>
              <a:buChar char="Ø"/>
            </a:pPr>
            <a:r>
              <a:rPr lang="en-US" b="1" dirty="0"/>
              <a:t> Amending regulation</a:t>
            </a:r>
            <a:r>
              <a:rPr lang="en-US" dirty="0"/>
              <a:t>:  </a:t>
            </a:r>
            <a:r>
              <a:rPr lang="en-US" dirty="0">
                <a:hlinkClick r:id="rId3"/>
              </a:rPr>
              <a:t>Council Regulation (EU) 1263/2012</a:t>
            </a:r>
            <a:r>
              <a:rPr lang="en-US" dirty="0">
                <a:effectLst/>
              </a:rPr>
              <a:t> : </a:t>
            </a:r>
            <a:r>
              <a:rPr lang="en-US" dirty="0"/>
              <a:t>payment of the claim in the period after 21 December 2012 would have been in breach of EU sanctions.</a:t>
            </a:r>
          </a:p>
          <a:p>
            <a:endParaRPr lang="en-US" dirty="0"/>
          </a:p>
        </p:txBody>
      </p:sp>
    </p:spTree>
    <p:extLst>
      <p:ext uri="{BB962C8B-B14F-4D97-AF65-F5344CB8AC3E}">
        <p14:creationId xmlns:p14="http://schemas.microsoft.com/office/powerpoint/2010/main" val="8860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EU sanctions</a:t>
            </a:r>
          </a:p>
        </p:txBody>
      </p:sp>
      <p:sp>
        <p:nvSpPr>
          <p:cNvPr id="3" name="Content Placeholder 2"/>
          <p:cNvSpPr>
            <a:spLocks noGrp="1"/>
          </p:cNvSpPr>
          <p:nvPr>
            <p:ph idx="1"/>
          </p:nvPr>
        </p:nvSpPr>
        <p:spPr/>
        <p:txBody>
          <a:bodyPr/>
          <a:lstStyle/>
          <a:p>
            <a:pPr marL="0" indent="0">
              <a:buNone/>
            </a:pPr>
            <a:endParaRPr lang="en-US" b="1" dirty="0"/>
          </a:p>
          <a:p>
            <a:pPr marL="0" indent="0">
              <a:buNone/>
            </a:pPr>
            <a:r>
              <a:rPr lang="en-US" b="1" dirty="0"/>
              <a:t>JCPOA</a:t>
            </a:r>
            <a:r>
              <a:rPr lang="en-US" dirty="0"/>
              <a:t>: the Repealing Regulation </a:t>
            </a:r>
          </a:p>
          <a:p>
            <a:pPr marL="0" indent="0">
              <a:buNone/>
            </a:pPr>
            <a:endParaRPr lang="en-US" dirty="0"/>
          </a:p>
          <a:p>
            <a:pPr>
              <a:buFont typeface="Wingdings" charset="2"/>
              <a:buChar char="Ø"/>
            </a:pPr>
            <a:r>
              <a:rPr lang="en-US" dirty="0"/>
              <a:t> payment of the claim by the Defendants on or after 16 January 2016 would not have been prohibited by EU sanctions.</a:t>
            </a:r>
            <a:r>
              <a:rPr lang="en-US" dirty="0">
                <a:effectLst/>
              </a:rPr>
              <a:t> </a:t>
            </a:r>
            <a:endParaRPr lang="en-US" dirty="0"/>
          </a:p>
        </p:txBody>
      </p:sp>
    </p:spTree>
    <p:extLst>
      <p:ext uri="{BB962C8B-B14F-4D97-AF65-F5344CB8AC3E}">
        <p14:creationId xmlns:p14="http://schemas.microsoft.com/office/powerpoint/2010/main" val="1320468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Withdrawal from JCPOA</a:t>
            </a:r>
          </a:p>
        </p:txBody>
      </p:sp>
      <p:sp>
        <p:nvSpPr>
          <p:cNvPr id="3" name="Content Placeholder 2"/>
          <p:cNvSpPr>
            <a:spLocks noGrp="1"/>
          </p:cNvSpPr>
          <p:nvPr>
            <p:ph idx="1"/>
          </p:nvPr>
        </p:nvSpPr>
        <p:spPr/>
        <p:txBody>
          <a:bodyPr>
            <a:normAutofit/>
          </a:bodyPr>
          <a:lstStyle/>
          <a:p>
            <a:endParaRPr lang="en-US" dirty="0"/>
          </a:p>
          <a:p>
            <a:pPr>
              <a:buFont typeface="Wingdings" charset="2"/>
              <a:buChar char="²"/>
            </a:pPr>
            <a:r>
              <a:rPr lang="en-US" dirty="0"/>
              <a:t> 8 May 2018: President Trump announced the withdrawal of the US from the </a:t>
            </a:r>
            <a:r>
              <a:rPr lang="en-US" b="1" dirty="0"/>
              <a:t>JCPOA </a:t>
            </a:r>
          </a:p>
          <a:p>
            <a:endParaRPr lang="en-US" dirty="0"/>
          </a:p>
          <a:p>
            <a:pPr>
              <a:buFont typeface="Wingdings" charset="2"/>
              <a:buChar char="Ø"/>
            </a:pPr>
            <a:r>
              <a:rPr lang="en-US" dirty="0"/>
              <a:t> With effect from 27 June 2018; but </a:t>
            </a:r>
          </a:p>
          <a:p>
            <a:pPr>
              <a:buFont typeface="Wingdings" charset="2"/>
              <a:buChar char="Ø"/>
            </a:pPr>
            <a:r>
              <a:rPr lang="en-US" dirty="0"/>
              <a:t> Wind-down provision until 4 November 2018</a:t>
            </a:r>
          </a:p>
          <a:p>
            <a:endParaRPr lang="en-US" dirty="0"/>
          </a:p>
        </p:txBody>
      </p:sp>
    </p:spTree>
    <p:extLst>
      <p:ext uri="{BB962C8B-B14F-4D97-AF65-F5344CB8AC3E}">
        <p14:creationId xmlns:p14="http://schemas.microsoft.com/office/powerpoint/2010/main" val="466799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The EU "Blocking" Regulation</a:t>
            </a:r>
            <a:br>
              <a:rPr lang="en-US" sz="3200" dirty="0"/>
            </a:br>
            <a:endParaRPr lang="en-US" sz="3200" dirty="0"/>
          </a:p>
        </p:txBody>
      </p:sp>
      <p:sp>
        <p:nvSpPr>
          <p:cNvPr id="3" name="Content Placeholder 2"/>
          <p:cNvSpPr>
            <a:spLocks noGrp="1"/>
          </p:cNvSpPr>
          <p:nvPr>
            <p:ph idx="1"/>
          </p:nvPr>
        </p:nvSpPr>
        <p:spPr/>
        <p:txBody>
          <a:bodyPr/>
          <a:lstStyle/>
          <a:p>
            <a:r>
              <a:rPr lang="en-US" dirty="0"/>
              <a:t>Following President Trump's announcement of the US withdrawal from the JCPOA, Commission Delegated Regulation (EU) 2018/1100 was adopted, amending the Blocking Regulation with effect from 7 August 2018. </a:t>
            </a:r>
          </a:p>
          <a:p>
            <a:endParaRPr lang="en-US" dirty="0"/>
          </a:p>
          <a:p>
            <a:pPr>
              <a:buFont typeface="Wingdings" charset="2"/>
              <a:buChar char="Ø"/>
            </a:pPr>
            <a:r>
              <a:rPr lang="en-US" dirty="0"/>
              <a:t> Legal persons incorporated within the EU was to not comply with any requirement or prohibition from specified foreign laws – including US ITRA .  </a:t>
            </a:r>
          </a:p>
        </p:txBody>
      </p:sp>
    </p:spTree>
    <p:extLst>
      <p:ext uri="{BB962C8B-B14F-4D97-AF65-F5344CB8AC3E}">
        <p14:creationId xmlns:p14="http://schemas.microsoft.com/office/powerpoint/2010/main" val="48816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225</TotalTime>
  <Words>1011</Words>
  <Application>Microsoft Office PowerPoint</Application>
  <PresentationFormat>画面に合わせる (4:3)</PresentationFormat>
  <Paragraphs>103</Paragraphs>
  <Slides>20</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20</vt:i4>
      </vt:variant>
    </vt:vector>
  </HeadingPairs>
  <TitlesOfParts>
    <vt:vector size="23" baseType="lpstr">
      <vt:lpstr>Arial</vt:lpstr>
      <vt:lpstr>Wingdings</vt:lpstr>
      <vt:lpstr>Clarity</vt:lpstr>
      <vt:lpstr>      The effect of sanctions on marine insurance claims</vt:lpstr>
      <vt:lpstr>Sanctions against Iran </vt:lpstr>
      <vt:lpstr>US Sanctions </vt:lpstr>
      <vt:lpstr>ITSR Amendment </vt:lpstr>
      <vt:lpstr>Joint Comprehensive Plan of Action </vt:lpstr>
      <vt:lpstr>The European Union Sanctions Regime </vt:lpstr>
      <vt:lpstr>The EU sanctions</vt:lpstr>
      <vt:lpstr>Withdrawal from JCPOA</vt:lpstr>
      <vt:lpstr>The EU "Blocking" Regulation </vt:lpstr>
      <vt:lpstr>Mamancochet Mining v Aegis Managing Agency </vt:lpstr>
      <vt:lpstr>Mamancochet Mining v Aegis Managing Agency </vt:lpstr>
      <vt:lpstr>The sanctions clause</vt:lpstr>
      <vt:lpstr>Interpretation </vt:lpstr>
      <vt:lpstr>Dictionary meaning of “expose” </vt:lpstr>
      <vt:lpstr>Interpretation</vt:lpstr>
      <vt:lpstr>Interpretation</vt:lpstr>
      <vt:lpstr>Interpretation</vt:lpstr>
      <vt:lpstr>Interpretation</vt:lpstr>
      <vt:lpstr>The wind-down provision </vt:lpstr>
      <vt:lpstr>The EU sanctions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Gurses O</dc:creator>
  <cp:lastModifiedBy>w438415</cp:lastModifiedBy>
  <cp:revision>14</cp:revision>
  <dcterms:created xsi:type="dcterms:W3CDTF">2019-04-18T10:27:59Z</dcterms:created>
  <dcterms:modified xsi:type="dcterms:W3CDTF">2019-06-07T00:29:10Z</dcterms:modified>
</cp:coreProperties>
</file>